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37" r:id="rId1"/>
  </p:sldMasterIdLst>
  <p:notesMasterIdLst>
    <p:notesMasterId r:id="rId39"/>
  </p:notesMasterIdLst>
  <p:handoutMasterIdLst>
    <p:handoutMasterId r:id="rId40"/>
  </p:handoutMasterIdLst>
  <p:sldIdLst>
    <p:sldId id="256" r:id="rId2"/>
    <p:sldId id="257" r:id="rId3"/>
    <p:sldId id="258" r:id="rId4"/>
    <p:sldId id="259" r:id="rId5"/>
    <p:sldId id="283" r:id="rId6"/>
    <p:sldId id="284" r:id="rId7"/>
    <p:sldId id="260" r:id="rId8"/>
    <p:sldId id="295" r:id="rId9"/>
    <p:sldId id="296" r:id="rId10"/>
    <p:sldId id="262" r:id="rId11"/>
    <p:sldId id="263" r:id="rId12"/>
    <p:sldId id="297" r:id="rId13"/>
    <p:sldId id="264" r:id="rId14"/>
    <p:sldId id="293" r:id="rId15"/>
    <p:sldId id="294" r:id="rId16"/>
    <p:sldId id="265" r:id="rId17"/>
    <p:sldId id="266" r:id="rId18"/>
    <p:sldId id="267" r:id="rId19"/>
    <p:sldId id="268" r:id="rId20"/>
    <p:sldId id="269" r:id="rId21"/>
    <p:sldId id="270" r:id="rId22"/>
    <p:sldId id="271" r:id="rId23"/>
    <p:sldId id="272" r:id="rId24"/>
    <p:sldId id="273" r:id="rId25"/>
    <p:sldId id="274" r:id="rId26"/>
    <p:sldId id="275" r:id="rId27"/>
    <p:sldId id="276" r:id="rId28"/>
    <p:sldId id="277" r:id="rId29"/>
    <p:sldId id="298" r:id="rId30"/>
    <p:sldId id="299" r:id="rId31"/>
    <p:sldId id="300" r:id="rId32"/>
    <p:sldId id="278" r:id="rId33"/>
    <p:sldId id="279" r:id="rId34"/>
    <p:sldId id="280" r:id="rId35"/>
    <p:sldId id="281" r:id="rId36"/>
    <p:sldId id="291" r:id="rId37"/>
    <p:sldId id="292" r:id="rId38"/>
  </p:sldIdLst>
  <p:sldSz cx="9144000" cy="6858000" type="screen4x3"/>
  <p:notesSz cx="6851650" cy="974725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 Narrow" panose="020B0606020202030204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 Narrow" panose="020B0606020202030204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 Narrow" panose="020B0606020202030204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 Narrow" panose="020B0606020202030204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 Narrow" panose="020B0606020202030204" pitchFamily="34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Arial Narrow" panose="020B0606020202030204" pitchFamily="34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Arial Narrow" panose="020B0606020202030204" pitchFamily="34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Arial Narrow" panose="020B0606020202030204" pitchFamily="34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Arial Narrow" panose="020B060602020203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inimized" horzBarState="maximized">
    <p:restoredLeft sz="32787"/>
    <p:restoredTop sz="90929"/>
  </p:normalViewPr>
  <p:slideViewPr>
    <p:cSldViewPr>
      <p:cViewPr varScale="1">
        <p:scale>
          <a:sx n="92" d="100"/>
          <a:sy n="92" d="100"/>
        </p:scale>
        <p:origin x="1380" y="6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  <p:sldLst>
      <p:sld r:id="rId1" collapse="1"/>
      <p:sld r:id="rId2" collapse="1"/>
      <p:sld r:id="rId3" collapse="1"/>
      <p:sld r:id="rId4" collapse="1"/>
      <p:sld r:id="rId5" collapse="1"/>
    </p:sldLst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heme" Target="theme/theme1.xml"/></Relationships>
</file>

<file path=ppt/_rels/viewProps.xml.rels><?xml version="1.0" encoding="UTF-8" standalone="yes"?>
<Relationships xmlns="http://schemas.openxmlformats.org/package/2006/relationships"><Relationship Id="rId3" Type="http://schemas.openxmlformats.org/officeDocument/2006/relationships/slide" Target="slides/slide28.xml"/><Relationship Id="rId2" Type="http://schemas.openxmlformats.org/officeDocument/2006/relationships/slide" Target="slides/slide19.xml"/><Relationship Id="rId1" Type="http://schemas.openxmlformats.org/officeDocument/2006/relationships/slide" Target="slides/slide5.xml"/><Relationship Id="rId5" Type="http://schemas.openxmlformats.org/officeDocument/2006/relationships/slide" Target="slides/slide37.xml"/><Relationship Id="rId4" Type="http://schemas.openxmlformats.org/officeDocument/2006/relationships/slide" Target="slides/slide36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9.w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image" Target="../media/image10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13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68625" cy="487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3025" y="0"/>
            <a:ext cx="2968625" cy="487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7412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59888"/>
            <a:ext cx="2968625" cy="487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7413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3025" y="9259888"/>
            <a:ext cx="2968625" cy="487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Times New Roman" panose="02020603050405020304" pitchFamily="18" charset="0"/>
              </a:defRPr>
            </a:lvl1pPr>
          </a:lstStyle>
          <a:p>
            <a:fld id="{18CDE802-D3A9-4A53-916D-B052C56FB7BB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497406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68625" cy="4889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1438" y="0"/>
            <a:ext cx="2968625" cy="4889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5A30407-F9A6-4B3E-A842-3BAEC92953A1}" type="datetimeFigureOut">
              <a:rPr lang="en-GB" smtClean="0"/>
              <a:t>23/08/2016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233488" y="1219200"/>
            <a:ext cx="4384675" cy="32893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691063"/>
            <a:ext cx="5480050" cy="383857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58300"/>
            <a:ext cx="2968625" cy="48895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1438" y="9258300"/>
            <a:ext cx="2968625" cy="48895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89E892C-6C66-4427-A5E6-B23EC80E6A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01006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89E892C-6C66-4427-A5E6-B23EC80E6AD7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13196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 flipV="1">
            <a:off x="5410200" y="3810000"/>
            <a:ext cx="3733800" cy="90488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5" name="Rectangle 4"/>
          <p:cNvSpPr/>
          <p:nvPr/>
        </p:nvSpPr>
        <p:spPr>
          <a:xfrm flipV="1">
            <a:off x="5410200" y="3897313"/>
            <a:ext cx="3733800" cy="19208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 flipV="1">
            <a:off x="5410200" y="4114800"/>
            <a:ext cx="3733800" cy="9525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 flipV="1">
            <a:off x="5410200" y="4164013"/>
            <a:ext cx="1965325" cy="19050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 flipV="1">
            <a:off x="5410200" y="4198938"/>
            <a:ext cx="1965325" cy="9525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 useBgFill="1">
        <p:nvSpPr>
          <p:cNvPr id="11" name="Rounded Rectangle 10"/>
          <p:cNvSpPr/>
          <p:nvPr/>
        </p:nvSpPr>
        <p:spPr bwMode="white">
          <a:xfrm>
            <a:off x="5410200" y="3962400"/>
            <a:ext cx="3063875" cy="26988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 useBgFill="1">
        <p:nvSpPr>
          <p:cNvPr id="12" name="Rounded Rectangle 11"/>
          <p:cNvSpPr/>
          <p:nvPr/>
        </p:nvSpPr>
        <p:spPr bwMode="white">
          <a:xfrm>
            <a:off x="7377113" y="4060825"/>
            <a:ext cx="1600200" cy="36513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3649663"/>
            <a:ext cx="9144000" cy="24447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0" y="3675063"/>
            <a:ext cx="9144000" cy="1412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15" name="Rectangle 14"/>
          <p:cNvSpPr/>
          <p:nvPr/>
        </p:nvSpPr>
        <p:spPr>
          <a:xfrm flipV="1">
            <a:off x="6413500" y="3643313"/>
            <a:ext cx="2730500" cy="24765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16" name="Rectangle 15"/>
          <p:cNvSpPr/>
          <p:nvPr/>
        </p:nvSpPr>
        <p:spPr>
          <a:xfrm>
            <a:off x="0" y="0"/>
            <a:ext cx="9144000" cy="370205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17" name="Date Placeholder 27"/>
          <p:cNvSpPr>
            <a:spLocks noGrp="1"/>
          </p:cNvSpPr>
          <p:nvPr>
            <p:ph type="dt" sz="half" idx="10"/>
          </p:nvPr>
        </p:nvSpPr>
        <p:spPr>
          <a:xfrm>
            <a:off x="6705600" y="4206875"/>
            <a:ext cx="960438" cy="457200"/>
          </a:xfrm>
        </p:spPr>
        <p:txBody>
          <a:bodyPr/>
          <a:lstStyle>
            <a:lvl1pPr>
              <a:defRPr/>
            </a:lvl1pPr>
          </a:lstStyle>
          <a:p>
            <a:fld id="{0AD2145A-B7A4-45C9-B9E8-D550235CF36C}" type="datetime1">
              <a:rPr lang="en-US" smtClean="0">
                <a:solidFill>
                  <a:srgbClr val="438086"/>
                </a:solidFill>
              </a:rPr>
              <a:t>8/23/2016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8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>
            <a:lvl1pPr>
              <a:defRPr/>
            </a:lvl1pPr>
          </a:lstStyle>
          <a:p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588"/>
            <a:ext cx="747712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C5217A8-0E06-4059-AC45-433E2E67A85D}" type="slidenum">
              <a:rPr lang="en-US" smtClean="0">
                <a:solidFill>
                  <a:prstClr val="white"/>
                </a:solidFill>
              </a:rPr>
              <a:pPr/>
              <a:t>‹#›</a:t>
            </a:fld>
            <a:endParaRPr 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8021927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73AF7B7-FD89-49B1-B98F-BD640EAC728B}" type="datetime1">
              <a:rPr lang="en-US" smtClean="0">
                <a:solidFill>
                  <a:srgbClr val="438086"/>
                </a:solidFill>
              </a:rPr>
              <a:t>8/23/2016</a:t>
            </a:fld>
            <a:endParaRPr lang="en-US">
              <a:solidFill>
                <a:srgbClr val="438086"/>
              </a:solidFill>
            </a:endParaRPr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438086"/>
              </a:solidFill>
            </a:endParaRPr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>
          <a:xfrm>
            <a:off x="8172400" y="6250786"/>
            <a:ext cx="762000" cy="36671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C5217A8-0E06-4059-AC45-433E2E67A85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30719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AC3B67D-5EF9-4112-BD04-BCFA09FFC844}" type="datetime1">
              <a:rPr lang="en-US" smtClean="0">
                <a:solidFill>
                  <a:srgbClr val="438086"/>
                </a:solidFill>
              </a:rPr>
              <a:t>8/23/2016</a:t>
            </a:fld>
            <a:endParaRPr lang="en-US">
              <a:solidFill>
                <a:srgbClr val="424456"/>
              </a:solidFill>
            </a:endParaRPr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>
              <a:solidFill>
                <a:srgbClr val="424456"/>
              </a:solidFill>
            </a:endParaRPr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5217A8-0E06-4059-AC45-433E2E67A85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80991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D6D3765-E1E8-416A-833A-085F530DCA4E}" type="datetime1">
              <a:rPr lang="en-US" smtClean="0">
                <a:solidFill>
                  <a:srgbClr val="438086"/>
                </a:solidFill>
              </a:rPr>
              <a:t>8/23/2016</a:t>
            </a:fld>
            <a:endParaRPr lang="en-US">
              <a:solidFill>
                <a:srgbClr val="438086"/>
              </a:solidFill>
            </a:endParaRPr>
          </a:p>
        </p:txBody>
      </p:sp>
      <p:sp>
        <p:nvSpPr>
          <p:cNvPr id="6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438086"/>
              </a:solidFill>
            </a:endParaRPr>
          </a:p>
        </p:txBody>
      </p:sp>
      <p:sp>
        <p:nvSpPr>
          <p:cNvPr id="7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5217A8-0E06-4059-AC45-433E2E67A85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6162594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/>
          <a:lstStyle>
            <a:lvl1pPr>
              <a:defRPr sz="4000" b="0" i="0" cap="none" baseline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F6279385-4FEF-4385-B7FB-A375773480AA}" type="datetime1">
              <a:rPr lang="en-US" smtClean="0">
                <a:solidFill>
                  <a:srgbClr val="438086"/>
                </a:solidFill>
              </a:rPr>
              <a:t>8/23/2016</a:t>
            </a:fld>
            <a:endParaRPr lang="en-US">
              <a:solidFill>
                <a:srgbClr val="438086"/>
              </a:solidFill>
            </a:endParaRPr>
          </a:p>
        </p:txBody>
      </p:sp>
      <p:sp>
        <p:nvSpPr>
          <p:cNvPr id="8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BC5217A8-0E06-4059-AC45-433E2E67A85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Footer Placeholder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US">
              <a:solidFill>
                <a:srgbClr val="43808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1525689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6583363" y="612775"/>
            <a:ext cx="957262" cy="457200"/>
          </a:xfrm>
        </p:spPr>
        <p:txBody>
          <a:bodyPr/>
          <a:lstStyle>
            <a:lvl1pPr>
              <a:defRPr/>
            </a:lvl1pPr>
          </a:lstStyle>
          <a:p>
            <a:fld id="{62FE8826-8A19-46A0-8B84-C2FD05355235}" type="datetime1">
              <a:rPr lang="en-US" smtClean="0">
                <a:solidFill>
                  <a:srgbClr val="438086"/>
                </a:solidFill>
              </a:rPr>
              <a:t>8/23/2016</a:t>
            </a:fld>
            <a:endParaRPr lang="en-US">
              <a:solidFill>
                <a:srgbClr val="438086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438086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5217A8-0E06-4059-AC45-433E2E67A85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30798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AF47B8B-473B-423A-8237-8596189FD723}" type="datetime1">
              <a:rPr lang="en-US" smtClean="0">
                <a:solidFill>
                  <a:srgbClr val="438086"/>
                </a:solidFill>
              </a:rPr>
              <a:t>8/23/2016</a:t>
            </a:fld>
            <a:endParaRPr lang="en-US" dirty="0">
              <a:solidFill>
                <a:srgbClr val="424456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>
              <a:solidFill>
                <a:srgbClr val="424456"/>
              </a:solidFill>
            </a:endParaRPr>
          </a:p>
        </p:txBody>
      </p:sp>
      <p:sp>
        <p:nvSpPr>
          <p:cNvPr id="4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5217A8-0E06-4059-AC45-433E2E67A85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31643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DDA4339-A793-4093-B0FF-A84F8085942C}" type="datetime1">
              <a:rPr lang="en-US" smtClean="0">
                <a:solidFill>
                  <a:srgbClr val="438086"/>
                </a:solidFill>
              </a:rPr>
              <a:t>8/23/2016</a:t>
            </a:fld>
            <a:endParaRPr lang="en-US">
              <a:solidFill>
                <a:srgbClr val="438086"/>
              </a:solidFill>
            </a:endParaRPr>
          </a:p>
        </p:txBody>
      </p:sp>
      <p:sp>
        <p:nvSpPr>
          <p:cNvPr id="6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438086"/>
              </a:solidFill>
            </a:endParaRPr>
          </a:p>
        </p:txBody>
      </p:sp>
      <p:sp>
        <p:nvSpPr>
          <p:cNvPr id="7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5217A8-0E06-4059-AC45-433E2E67A85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2145889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9EF27D1-B2BC-46C0-A402-DD234D4F3B22}" type="datetime1">
              <a:rPr lang="en-US" smtClean="0">
                <a:solidFill>
                  <a:srgbClr val="438086"/>
                </a:solidFill>
              </a:rPr>
              <a:t>8/23/2016</a:t>
            </a:fld>
            <a:endParaRPr lang="en-US">
              <a:solidFill>
                <a:srgbClr val="438086"/>
              </a:solidFill>
            </a:endParaRPr>
          </a:p>
        </p:txBody>
      </p:sp>
      <p:sp>
        <p:nvSpPr>
          <p:cNvPr id="6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438086"/>
              </a:solidFill>
            </a:endParaRPr>
          </a:p>
        </p:txBody>
      </p:sp>
      <p:sp>
        <p:nvSpPr>
          <p:cNvPr id="7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5217A8-0E06-4059-AC45-433E2E67A85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24347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3302E6C-02D1-4F33-A8C5-681DD204924E}" type="datetime1">
              <a:rPr lang="en-US" smtClean="0">
                <a:solidFill>
                  <a:srgbClr val="438086"/>
                </a:solidFill>
              </a:rPr>
              <a:t>8/23/2016</a:t>
            </a:fld>
            <a:endParaRPr lang="en-US">
              <a:solidFill>
                <a:srgbClr val="438086"/>
              </a:solidFill>
            </a:endParaRPr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>
              <a:solidFill>
                <a:srgbClr val="438086"/>
              </a:solidFill>
            </a:endParaRPr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5217A8-0E06-4059-AC45-433E2E67A85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39513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7AC7BB1-6DF6-4CEE-8C35-9C7D4B7D3197}" type="datetime1">
              <a:rPr lang="en-US" smtClean="0">
                <a:solidFill>
                  <a:srgbClr val="438086"/>
                </a:solidFill>
              </a:rPr>
              <a:t>8/23/2016</a:t>
            </a:fld>
            <a:endParaRPr lang="en-US" dirty="0">
              <a:solidFill>
                <a:srgbClr val="438086"/>
              </a:solidFill>
            </a:endParaRPr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>
              <a:solidFill>
                <a:srgbClr val="438086"/>
              </a:solidFill>
            </a:endParaRPr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5217A8-0E06-4059-AC45-433E2E67A85D}" type="slidenum">
              <a:rPr lang="en-US" smtClean="0"/>
              <a:pPr/>
              <a:t>‹#›</a:t>
            </a:fld>
            <a:endParaRPr lang="en-US" dirty="0">
              <a:solidFill>
                <a:srgbClr val="42445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8481177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4675" y="304800"/>
            <a:ext cx="8001000" cy="1216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566738" y="1752600"/>
            <a:ext cx="3924300" cy="4267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3438" y="1752600"/>
            <a:ext cx="3924300" cy="20574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3438" y="3962400"/>
            <a:ext cx="3924300" cy="20574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40542A0-1893-4E96-B66D-F686D92D2A28}" type="datetime1">
              <a:rPr lang="en-US" smtClean="0">
                <a:solidFill>
                  <a:srgbClr val="438086"/>
                </a:solidFill>
              </a:rPr>
              <a:t>8/23/2016</a:t>
            </a:fld>
            <a:endParaRPr lang="en-US" sz="1000" dirty="0">
              <a:solidFill>
                <a:srgbClr val="424456"/>
              </a:solidFill>
            </a:endParaRPr>
          </a:p>
        </p:txBody>
      </p:sp>
      <p:sp>
        <p:nvSpPr>
          <p:cNvPr id="7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sz="1000" dirty="0">
              <a:solidFill>
                <a:srgbClr val="424456"/>
              </a:solidFill>
            </a:endParaRPr>
          </a:p>
        </p:txBody>
      </p:sp>
      <p:sp>
        <p:nvSpPr>
          <p:cNvPr id="8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5217A8-0E06-4059-AC45-433E2E67A85D}" type="slidenum">
              <a:rPr lang="en-US" smtClean="0"/>
              <a:pPr/>
              <a:t>‹#›</a:t>
            </a:fld>
            <a:endParaRPr lang="en-US" sz="1100" dirty="0">
              <a:solidFill>
                <a:srgbClr val="42445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487209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4675" y="304800"/>
            <a:ext cx="8001000" cy="1216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566738" y="1752600"/>
            <a:ext cx="3924300" cy="4267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3438" y="1752600"/>
            <a:ext cx="3924300" cy="4267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FC4B0FA-E4F8-4AFB-9E1E-0F1EECAA8B75}" type="datetime1">
              <a:rPr lang="en-US" smtClean="0">
                <a:solidFill>
                  <a:srgbClr val="438086"/>
                </a:solidFill>
              </a:rPr>
              <a:t>8/23/2016</a:t>
            </a:fld>
            <a:endParaRPr lang="en-US" sz="1000" dirty="0">
              <a:solidFill>
                <a:srgbClr val="424456"/>
              </a:solidFill>
            </a:endParaRPr>
          </a:p>
        </p:txBody>
      </p:sp>
      <p:sp>
        <p:nvSpPr>
          <p:cNvPr id="6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sz="1000" dirty="0">
              <a:solidFill>
                <a:srgbClr val="424456"/>
              </a:solidFill>
            </a:endParaRPr>
          </a:p>
        </p:txBody>
      </p:sp>
      <p:sp>
        <p:nvSpPr>
          <p:cNvPr id="7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5217A8-0E06-4059-AC45-433E2E67A85D}" type="slidenum">
              <a:rPr lang="en-US" smtClean="0"/>
              <a:pPr/>
              <a:t>‹#›</a:t>
            </a:fld>
            <a:endParaRPr lang="en-US" sz="1100" dirty="0">
              <a:solidFill>
                <a:srgbClr val="42445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271303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 and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sz="quarter"/>
          </p:nvPr>
        </p:nvSpPr>
        <p:spPr>
          <a:xfrm>
            <a:off x="574675" y="304800"/>
            <a:ext cx="8001000" cy="1216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566738" y="1752600"/>
            <a:ext cx="3924300" cy="20574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3438" y="1752600"/>
            <a:ext cx="3924300" cy="20574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566738" y="3962400"/>
            <a:ext cx="3924300" cy="20574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3438" y="3962400"/>
            <a:ext cx="3924300" cy="20574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5211CFF-B7DB-47F3-B148-F9FABC3F5FF6}" type="datetime1">
              <a:rPr lang="en-US" smtClean="0">
                <a:solidFill>
                  <a:srgbClr val="438086"/>
                </a:solidFill>
              </a:rPr>
              <a:t>8/23/2016</a:t>
            </a:fld>
            <a:endParaRPr lang="en-US" sz="1000" dirty="0">
              <a:solidFill>
                <a:srgbClr val="424456"/>
              </a:solidFill>
            </a:endParaRPr>
          </a:p>
        </p:txBody>
      </p:sp>
      <p:sp>
        <p:nvSpPr>
          <p:cNvPr id="8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sz="1000" dirty="0">
              <a:solidFill>
                <a:srgbClr val="424456"/>
              </a:solidFill>
            </a:endParaRPr>
          </a:p>
        </p:txBody>
      </p:sp>
      <p:sp>
        <p:nvSpPr>
          <p:cNvPr id="9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5217A8-0E06-4059-AC45-433E2E67A85D}" type="slidenum">
              <a:rPr lang="en-US" smtClean="0"/>
              <a:pPr/>
              <a:t>‹#›</a:t>
            </a:fld>
            <a:endParaRPr lang="en-US" sz="1100" dirty="0">
              <a:solidFill>
                <a:srgbClr val="42445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430796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4675" y="304800"/>
            <a:ext cx="8001000" cy="1216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566738" y="1752600"/>
            <a:ext cx="8001000" cy="4267200"/>
          </a:xfrm>
        </p:spPr>
        <p:txBody>
          <a:bodyPr>
            <a:normAutofit/>
          </a:bodyPr>
          <a:lstStyle/>
          <a:p>
            <a:pPr lvl="0"/>
            <a:r>
              <a:rPr lang="en-US" noProof="0" smtClean="0"/>
              <a:t>Click icon to add table</a:t>
            </a:r>
            <a:endParaRPr lang="en-GB" noProof="0" smtClean="0"/>
          </a:p>
        </p:txBody>
      </p:sp>
      <p:sp>
        <p:nvSpPr>
          <p:cNvPr id="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A414760-FE0F-456B-96A6-14BF85AB563F}" type="datetime1">
              <a:rPr lang="en-US" smtClean="0">
                <a:solidFill>
                  <a:srgbClr val="438086"/>
                </a:solidFill>
              </a:rPr>
              <a:t>8/23/2016</a:t>
            </a:fld>
            <a:endParaRPr lang="en-US" sz="1000" dirty="0">
              <a:solidFill>
                <a:srgbClr val="424456"/>
              </a:solidFill>
            </a:endParaRPr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sz="1000" dirty="0">
              <a:solidFill>
                <a:srgbClr val="424456"/>
              </a:solidFill>
            </a:endParaRPr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5217A8-0E06-4059-AC45-433E2E67A85D}" type="slidenum">
              <a:rPr lang="en-US" smtClean="0"/>
              <a:pPr/>
              <a:t>‹#›</a:t>
            </a:fld>
            <a:endParaRPr lang="en-US" sz="1100" dirty="0">
              <a:solidFill>
                <a:srgbClr val="42445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19539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0" y="366713"/>
            <a:ext cx="9144000" cy="8413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29" name="Rectangle 28"/>
          <p:cNvSpPr/>
          <p:nvPr/>
        </p:nvSpPr>
        <p:spPr>
          <a:xfrm>
            <a:off x="0" y="0"/>
            <a:ext cx="9144000" cy="31115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30" name="Rectangle 29"/>
          <p:cNvSpPr/>
          <p:nvPr/>
        </p:nvSpPr>
        <p:spPr>
          <a:xfrm>
            <a:off x="0" y="307975"/>
            <a:ext cx="9144000" cy="92075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31" name="Rectangle 30"/>
          <p:cNvSpPr/>
          <p:nvPr/>
        </p:nvSpPr>
        <p:spPr>
          <a:xfrm flipV="1">
            <a:off x="5410200" y="360363"/>
            <a:ext cx="3733800" cy="904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32" name="Rectangle 31"/>
          <p:cNvSpPr/>
          <p:nvPr/>
        </p:nvSpPr>
        <p:spPr>
          <a:xfrm flipV="1">
            <a:off x="5410200" y="439738"/>
            <a:ext cx="3733800" cy="18097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025" y="496888"/>
            <a:ext cx="3063875" cy="28575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938" y="588963"/>
            <a:ext cx="1600200" cy="3651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35" name="Rectangle 34"/>
          <p:cNvSpPr/>
          <p:nvPr/>
        </p:nvSpPr>
        <p:spPr bwMode="invGray">
          <a:xfrm>
            <a:off x="9085263" y="-1588"/>
            <a:ext cx="57150" cy="620713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 dirty="0">
              <a:solidFill>
                <a:prstClr val="white"/>
              </a:solidFill>
            </a:endParaRPr>
          </a:p>
        </p:txBody>
      </p:sp>
      <p:sp>
        <p:nvSpPr>
          <p:cNvPr id="36" name="Rectangle 35"/>
          <p:cNvSpPr/>
          <p:nvPr/>
        </p:nvSpPr>
        <p:spPr bwMode="invGray">
          <a:xfrm>
            <a:off x="9043988" y="-1588"/>
            <a:ext cx="28575" cy="620713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 dirty="0">
              <a:solidFill>
                <a:prstClr val="white"/>
              </a:solidFill>
            </a:endParaRPr>
          </a:p>
        </p:txBody>
      </p:sp>
      <p:sp>
        <p:nvSpPr>
          <p:cNvPr id="37" name="Rectangle 36"/>
          <p:cNvSpPr/>
          <p:nvPr/>
        </p:nvSpPr>
        <p:spPr bwMode="invGray">
          <a:xfrm>
            <a:off x="9024938" y="-1588"/>
            <a:ext cx="9525" cy="620713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38" name="Rectangle 37"/>
          <p:cNvSpPr/>
          <p:nvPr/>
        </p:nvSpPr>
        <p:spPr bwMode="invGray">
          <a:xfrm>
            <a:off x="8975725" y="-1588"/>
            <a:ext cx="26988" cy="620713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39" name="Rectangle 38"/>
          <p:cNvSpPr/>
          <p:nvPr/>
        </p:nvSpPr>
        <p:spPr bwMode="invGray">
          <a:xfrm>
            <a:off x="8915400" y="0"/>
            <a:ext cx="55563" cy="585788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40" name="Rectangle 39"/>
          <p:cNvSpPr/>
          <p:nvPr/>
        </p:nvSpPr>
        <p:spPr bwMode="invGray">
          <a:xfrm>
            <a:off x="8874125" y="0"/>
            <a:ext cx="7938" cy="585788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 dirty="0">
              <a:solidFill>
                <a:prstClr val="white"/>
              </a:solidFill>
            </a:endParaRPr>
          </a:p>
        </p:txBody>
      </p:sp>
      <p:sp>
        <p:nvSpPr>
          <p:cNvPr id="1039" name="Title Placeholder 21"/>
          <p:cNvSpPr>
            <a:spLocks noGrp="1"/>
          </p:cNvSpPr>
          <p:nvPr>
            <p:ph type="title"/>
          </p:nvPr>
        </p:nvSpPr>
        <p:spPr bwMode="auto">
          <a:xfrm>
            <a:off x="457200" y="1143000"/>
            <a:ext cx="8229600" cy="106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40" name="Text Placeholder 12"/>
          <p:cNvSpPr>
            <a:spLocks noGrp="1"/>
          </p:cNvSpPr>
          <p:nvPr>
            <p:ph type="body" idx="1"/>
          </p:nvPr>
        </p:nvSpPr>
        <p:spPr bwMode="auto">
          <a:xfrm>
            <a:off x="457200" y="2249488"/>
            <a:ext cx="8229600" cy="4324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586538" y="612775"/>
            <a:ext cx="957262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fld id="{D8A963E4-9645-4FDA-866D-273A5924CD83}" type="datetime1">
              <a:rPr lang="en-US" smtClean="0">
                <a:solidFill>
                  <a:srgbClr val="438086"/>
                </a:solidFill>
                <a:latin typeface="Georgia"/>
              </a:rPr>
              <a:t>8/23/2016</a:t>
            </a:fld>
            <a:endParaRPr lang="en-US" sz="1000" dirty="0">
              <a:solidFill>
                <a:srgbClr val="424456"/>
              </a:solidFill>
              <a:latin typeface="Georgia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5257800" y="612775"/>
            <a:ext cx="1325563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endParaRPr lang="en-US" sz="1000" dirty="0">
              <a:solidFill>
                <a:srgbClr val="424456"/>
              </a:solidFill>
              <a:latin typeface="Georgia"/>
            </a:endParaRPr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038" y="1588"/>
            <a:ext cx="762000" cy="366712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>
                <a:solidFill>
                  <a:srgbClr val="FFFFFF"/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fld id="{BC5217A8-0E06-4059-AC45-433E2E67A85D}" type="slidenum">
              <a:rPr lang="en-US" sz="1800" smtClean="0">
                <a:latin typeface="Georgia"/>
              </a:rPr>
              <a:pPr fontAlgn="auto">
                <a:spcBef>
                  <a:spcPts val="0"/>
                </a:spcBef>
                <a:spcAft>
                  <a:spcPts val="0"/>
                </a:spcAft>
              </a:pPr>
              <a:t>‹#›</a:t>
            </a:fld>
            <a:endParaRPr lang="en-US" sz="1100" dirty="0">
              <a:solidFill>
                <a:srgbClr val="424456"/>
              </a:solidFill>
              <a:latin typeface="Georgia"/>
            </a:endParaRPr>
          </a:p>
        </p:txBody>
      </p:sp>
    </p:spTree>
    <p:extLst>
      <p:ext uri="{BB962C8B-B14F-4D97-AF65-F5344CB8AC3E}">
        <p14:creationId xmlns:p14="http://schemas.microsoft.com/office/powerpoint/2010/main" val="14193494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8" r:id="rId1"/>
    <p:sldLayoutId id="2147483739" r:id="rId2"/>
    <p:sldLayoutId id="2147483740" r:id="rId3"/>
    <p:sldLayoutId id="2147483741" r:id="rId4"/>
    <p:sldLayoutId id="2147483742" r:id="rId5"/>
    <p:sldLayoutId id="2147483743" r:id="rId6"/>
    <p:sldLayoutId id="2147483744" r:id="rId7"/>
    <p:sldLayoutId id="2147483745" r:id="rId8"/>
    <p:sldLayoutId id="2147483746" r:id="rId9"/>
    <p:sldLayoutId id="2147483747" r:id="rId10"/>
    <p:sldLayoutId id="2147483748" r:id="rId11"/>
    <p:sldLayoutId id="2147483749" r:id="rId12"/>
    <p:sldLayoutId id="2147483750" r:id="rId13"/>
    <p:sldLayoutId id="2147483751" r:id="rId14"/>
    <p:sldLayoutId id="2147483752" r:id="rId15"/>
  </p:sldLayoutIdLst>
  <p:hf hdr="0" ftr="0" dt="0"/>
  <p:txStyles>
    <p:titleStyle>
      <a:lvl1pPr algn="l" rtl="0" eaLnBrk="1" fontAlgn="base" hangingPunct="1">
        <a:spcBef>
          <a:spcPct val="0"/>
        </a:spcBef>
        <a:spcAft>
          <a:spcPct val="0"/>
        </a:spcAft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  <a:cs typeface="Cordia New" pitchFamily="34" charset="-34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  <a:cs typeface="Cordia New" pitchFamily="34" charset="-34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  <a:cs typeface="Cordia New" pitchFamily="34" charset="-34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  <a:cs typeface="Cordia New" pitchFamily="34" charset="-34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  <a:cs typeface="Cordia New" pitchFamily="34" charset="-34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  <a:cs typeface="Cordia New" pitchFamily="34" charset="-34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  <a:cs typeface="Cordia New" pitchFamily="34" charset="-34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  <a:cs typeface="Cordia New" pitchFamily="34" charset="-34"/>
        </a:defRPr>
      </a:lvl9pPr>
    </p:titleStyle>
    <p:bodyStyle>
      <a:lvl1pPr marL="365125" indent="-255588" algn="l" rtl="0" eaLnBrk="1" fontAlgn="base" hangingPunct="1">
        <a:spcBef>
          <a:spcPts val="300"/>
        </a:spcBef>
        <a:spcAft>
          <a:spcPct val="0"/>
        </a:spcAft>
        <a:buClr>
          <a:srgbClr val="A04DA3"/>
        </a:buClr>
        <a:buFont typeface="Georgia" panose="02040502050405020303" pitchFamily="18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7225" indent="-246063" algn="l" rtl="0" eaLnBrk="1" fontAlgn="base" hangingPunct="1">
        <a:spcBef>
          <a:spcPts val="300"/>
        </a:spcBef>
        <a:spcAft>
          <a:spcPct val="0"/>
        </a:spcAft>
        <a:buClr>
          <a:schemeClr val="accent2"/>
        </a:buClr>
        <a:buFont typeface="Georgia" panose="02040502050405020303" pitchFamily="18" charset="0"/>
        <a:buChar char="▫"/>
        <a:defRPr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2338" indent="-219075" algn="l" rtl="0" eaLnBrk="1" fontAlgn="base" hangingPunct="1">
        <a:spcBef>
          <a:spcPts val="300"/>
        </a:spcBef>
        <a:spcAft>
          <a:spcPct val="0"/>
        </a:spcAft>
        <a:buClr>
          <a:schemeClr val="accent1"/>
        </a:buClr>
        <a:buFont typeface="Wingdings 2" panose="05020102010507070707" pitchFamily="18" charset="2"/>
        <a:buChar char=""/>
        <a:defRPr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13" indent="-200025" algn="l" rtl="0" eaLnBrk="1" fontAlgn="base" hangingPunct="1">
        <a:spcBef>
          <a:spcPts val="300"/>
        </a:spcBef>
        <a:spcAft>
          <a:spcPct val="0"/>
        </a:spcAft>
        <a:buClr>
          <a:schemeClr val="accent1"/>
        </a:buClr>
        <a:buFont typeface="Wingdings 2" panose="05020102010507070707" pitchFamily="18" charset="2"/>
        <a:buChar char=""/>
        <a:defRPr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063" indent="-182563" algn="l" rtl="0" eaLnBrk="1" fontAlgn="base" hangingPunct="1">
        <a:spcBef>
          <a:spcPts val="300"/>
        </a:spcBef>
        <a:spcAft>
          <a:spcPct val="0"/>
        </a:spcAft>
        <a:buClr>
          <a:srgbClr val="A04DA3"/>
        </a:buClr>
        <a:buFont typeface="Georgia" panose="02040502050405020303" pitchFamily="18" charset="0"/>
        <a:buChar char="▫"/>
        <a:defRPr sz="2000" kern="1200">
          <a:solidFill>
            <a:srgbClr val="A04DA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9.wmf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3" Type="http://schemas.openxmlformats.org/officeDocument/2006/relationships/oleObject" Target="../embeddings/oleObject2.bin"/><Relationship Id="rId7" Type="http://schemas.openxmlformats.org/officeDocument/2006/relationships/oleObject" Target="../embeddings/oleObject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11.wmf"/><Relationship Id="rId5" Type="http://schemas.openxmlformats.org/officeDocument/2006/relationships/oleObject" Target="../embeddings/oleObject3.bin"/><Relationship Id="rId4" Type="http://schemas.openxmlformats.org/officeDocument/2006/relationships/image" Target="../media/image10.wmf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4" Type="http://schemas.openxmlformats.org/officeDocument/2006/relationships/image" Target="../media/image13.wmf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png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1981200"/>
            <a:ext cx="7772400" cy="1143000"/>
          </a:xfrm>
        </p:spPr>
        <p:txBody>
          <a:bodyPr/>
          <a:lstStyle/>
          <a:p>
            <a:pPr eaLnBrk="1" hangingPunct="1"/>
            <a:r>
              <a:rPr lang="en-GB" altLang="en-US" sz="7200" smtClean="0"/>
              <a:t>Spread Spectrum Communications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>
          <a:xfrm>
            <a:off x="1066800" y="4038600"/>
            <a:ext cx="7772400" cy="1752600"/>
          </a:xfrm>
        </p:spPr>
        <p:txBody>
          <a:bodyPr/>
          <a:lstStyle/>
          <a:p>
            <a:pPr algn="ctr" eaLnBrk="1" hangingPunct="1">
              <a:buFont typeface="Wingdings" panose="05000000000000000000" pitchFamily="2" charset="2"/>
              <a:buNone/>
            </a:pPr>
            <a:r>
              <a:rPr lang="en-GB" altLang="en-US" smtClean="0"/>
              <a:t>Professor Ian Wells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lang="en-US" smtClean="0"/>
              <a:pPr/>
              <a:t>1</a:t>
            </a:fld>
            <a:endParaRPr lang="en-US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102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Conventional Transmission</a:t>
            </a:r>
          </a:p>
        </p:txBody>
      </p:sp>
      <p:sp>
        <p:nvSpPr>
          <p:cNvPr id="9219" name="Rectangle 1027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2800" smtClean="0"/>
              <a:t>Conventional Systems Cram as much information into as small a bandwidth as possible</a:t>
            </a:r>
          </a:p>
          <a:p>
            <a:pPr eaLnBrk="1" hangingPunct="1"/>
            <a:r>
              <a:rPr lang="en-GB" altLang="en-US" sz="2800" smtClean="0"/>
              <a:t>For secure use eg police or military etc the band can be monitored or jammed with high power transmissions covering the band</a:t>
            </a:r>
          </a:p>
          <a:p>
            <a:pPr eaLnBrk="1" hangingPunct="1"/>
            <a:r>
              <a:rPr lang="en-GB" altLang="en-US" sz="2800" smtClean="0"/>
              <a:t>Conventional systems also output relatively high power to the transmitter</a:t>
            </a:r>
          </a:p>
          <a:p>
            <a:pPr eaLnBrk="1" hangingPunct="1"/>
            <a:endParaRPr lang="en-GB" altLang="en-US" sz="2800" smtClean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lang="en-US" smtClean="0"/>
              <a:pPr/>
              <a:t>2</a:t>
            </a:fld>
            <a:endParaRPr 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What is Spread Spectrum?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Spread Spectrum systems spread signals over as wide a bandwidth as possible</a:t>
            </a:r>
          </a:p>
          <a:p>
            <a:pPr eaLnBrk="1" hangingPunct="1"/>
            <a:r>
              <a:rPr lang="en-GB" altLang="en-US" smtClean="0"/>
              <a:t>They try to hide the signal as close to background noise as possible</a:t>
            </a:r>
          </a:p>
          <a:p>
            <a:pPr eaLnBrk="1" hangingPunct="1"/>
            <a:r>
              <a:rPr lang="en-GB" altLang="en-US" smtClean="0"/>
              <a:t>This makes it very difficult to track and jam such communications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lang="en-US" smtClean="0"/>
              <a:pPr/>
              <a:t>3</a:t>
            </a:fld>
            <a:endParaRPr lang="en-US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Types of Spread Spectrum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800" smtClean="0"/>
              <a:t>There are 3 main types: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400" smtClean="0"/>
              <a:t>Time Hopping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400" smtClean="0"/>
              <a:t>Direct Sequence (DS)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400" smtClean="0"/>
              <a:t>Frequency Hopping (FH)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smtClean="0"/>
              <a:t>Spreading code sequences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 smtClean="0"/>
              <a:t>maximal length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 smtClean="0"/>
              <a:t>Gold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 smtClean="0"/>
              <a:t>Walsh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smtClean="0"/>
              <a:t>Asynchronous multiple access systems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smtClean="0"/>
              <a:t>Code Detect Multiple Access (CDMA) diversity techniques</a:t>
            </a:r>
            <a:endParaRPr lang="en-GB" altLang="en-US" sz="2800" smtClean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lang="en-US" smtClean="0"/>
              <a:pPr/>
              <a:t>4</a:t>
            </a:fld>
            <a:endParaRPr lang="en-US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44"/>
          <p:cNvSpPr>
            <a:spLocks noChangeArrowheads="1"/>
          </p:cNvSpPr>
          <p:nvPr/>
        </p:nvSpPr>
        <p:spPr bwMode="auto">
          <a:xfrm>
            <a:off x="768152" y="685800"/>
            <a:ext cx="7924800" cy="91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 anchor="ctr"/>
          <a:lstStyle>
            <a:lvl1pPr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pPr eaLnBrk="1" hangingPunct="1"/>
            <a:r>
              <a:rPr lang="en-US" altLang="en-US" sz="4400">
                <a:solidFill>
                  <a:schemeClr val="tx2"/>
                </a:solidFill>
                <a:latin typeface="Arial" panose="020B0604020202020204" pitchFamily="34" charset="0"/>
              </a:rPr>
              <a:t>Spread spectrum (SS) characteristics</a:t>
            </a:r>
          </a:p>
        </p:txBody>
      </p:sp>
      <p:sp>
        <p:nvSpPr>
          <p:cNvPr id="12291" name="Rectangle 45"/>
          <p:cNvSpPr>
            <a:spLocks noChangeArrowheads="1"/>
          </p:cNvSpPr>
          <p:nvPr/>
        </p:nvSpPr>
        <p:spPr bwMode="auto">
          <a:xfrm>
            <a:off x="539552" y="1676400"/>
            <a:ext cx="7924800" cy="5181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/>
          <a:lstStyle>
            <a:lvl1pPr marL="342900" indent="-3429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pPr eaLnBrk="1" hangingPunct="1">
              <a:spcBef>
                <a:spcPct val="20000"/>
              </a:spcBef>
              <a:buClr>
                <a:srgbClr val="FFFF00"/>
              </a:buClr>
              <a:buSzPct val="80000"/>
              <a:buFont typeface="Wingdings" panose="05000000000000000000" pitchFamily="2" charset="2"/>
              <a:buChar char="®"/>
            </a:pPr>
            <a:r>
              <a:rPr lang="en-US" altLang="en-US" dirty="0">
                <a:latin typeface="Arial" panose="020B0604020202020204" pitchFamily="34" charset="0"/>
              </a:rPr>
              <a:t>The bandwidth of the transmitted signal is much greater than the original message bandwidth</a:t>
            </a:r>
          </a:p>
          <a:p>
            <a:pPr eaLnBrk="1" hangingPunct="1">
              <a:spcBef>
                <a:spcPct val="20000"/>
              </a:spcBef>
              <a:buClr>
                <a:srgbClr val="FFFF00"/>
              </a:buClr>
              <a:buSzPct val="80000"/>
              <a:buFont typeface="Wingdings" panose="05000000000000000000" pitchFamily="2" charset="2"/>
              <a:buChar char="®"/>
            </a:pPr>
            <a:endParaRPr lang="en-US" altLang="en-US" dirty="0">
              <a:latin typeface="Arial" panose="020B0604020202020204" pitchFamily="34" charset="0"/>
            </a:endParaRPr>
          </a:p>
          <a:p>
            <a:pPr eaLnBrk="1" hangingPunct="1">
              <a:spcBef>
                <a:spcPct val="20000"/>
              </a:spcBef>
              <a:buClr>
                <a:srgbClr val="FFFF00"/>
              </a:buClr>
              <a:buSzPct val="80000"/>
              <a:buFont typeface="Wingdings" panose="05000000000000000000" pitchFamily="2" charset="2"/>
              <a:buChar char="®"/>
            </a:pPr>
            <a:endParaRPr lang="en-US" altLang="en-US" sz="3200" dirty="0">
              <a:latin typeface="Arial" panose="020B0604020202020204" pitchFamily="34" charset="0"/>
            </a:endParaRPr>
          </a:p>
          <a:p>
            <a:pPr eaLnBrk="1" hangingPunct="1">
              <a:spcBef>
                <a:spcPct val="20000"/>
              </a:spcBef>
              <a:buClr>
                <a:srgbClr val="FFFF00"/>
              </a:buClr>
              <a:buSzPct val="80000"/>
              <a:buFont typeface="Wingdings" panose="05000000000000000000" pitchFamily="2" charset="2"/>
              <a:buChar char="®"/>
            </a:pPr>
            <a:endParaRPr lang="en-US" altLang="en-US" sz="3200" dirty="0">
              <a:latin typeface="Arial" panose="020B0604020202020204" pitchFamily="34" charset="0"/>
            </a:endParaRPr>
          </a:p>
          <a:p>
            <a:pPr eaLnBrk="1" hangingPunct="1">
              <a:spcBef>
                <a:spcPct val="20000"/>
              </a:spcBef>
              <a:buClr>
                <a:srgbClr val="FFFF00"/>
              </a:buClr>
              <a:buSzPct val="80000"/>
              <a:buFont typeface="Wingdings" panose="05000000000000000000" pitchFamily="2" charset="2"/>
              <a:buChar char="®"/>
            </a:pPr>
            <a:endParaRPr lang="en-US" altLang="en-US" sz="3200" dirty="0">
              <a:latin typeface="Arial" panose="020B0604020202020204" pitchFamily="34" charset="0"/>
            </a:endParaRPr>
          </a:p>
          <a:p>
            <a:pPr eaLnBrk="1" hangingPunct="1">
              <a:spcBef>
                <a:spcPct val="20000"/>
              </a:spcBef>
              <a:buClr>
                <a:srgbClr val="FFFF00"/>
              </a:buClr>
              <a:buSzPct val="80000"/>
              <a:buFont typeface="Wingdings" panose="05000000000000000000" pitchFamily="2" charset="2"/>
              <a:buChar char="®"/>
            </a:pPr>
            <a:endParaRPr lang="en-US" altLang="en-US" dirty="0">
              <a:latin typeface="Arial" panose="020B0604020202020204" pitchFamily="34" charset="0"/>
            </a:endParaRPr>
          </a:p>
          <a:p>
            <a:pPr eaLnBrk="1" hangingPunct="1">
              <a:spcBef>
                <a:spcPct val="20000"/>
              </a:spcBef>
              <a:buClr>
                <a:srgbClr val="FFFF00"/>
              </a:buClr>
              <a:buSzPct val="80000"/>
              <a:buFont typeface="Wingdings" panose="05000000000000000000" pitchFamily="2" charset="2"/>
              <a:buChar char="®"/>
            </a:pPr>
            <a:endParaRPr lang="en-US" altLang="en-US" dirty="0">
              <a:latin typeface="Arial" panose="020B0604020202020204" pitchFamily="34" charset="0"/>
            </a:endParaRPr>
          </a:p>
          <a:p>
            <a:pPr eaLnBrk="1" hangingPunct="1">
              <a:spcBef>
                <a:spcPct val="20000"/>
              </a:spcBef>
              <a:buClr>
                <a:srgbClr val="FFFF00"/>
              </a:buClr>
              <a:buSzPct val="80000"/>
              <a:buFont typeface="Wingdings" panose="05000000000000000000" pitchFamily="2" charset="2"/>
              <a:buChar char="®"/>
            </a:pPr>
            <a:r>
              <a:rPr lang="en-US" altLang="en-US" dirty="0">
                <a:latin typeface="Arial" panose="020B0604020202020204" pitchFamily="34" charset="0"/>
              </a:rPr>
              <a:t>Transmitted signal bandwidth is determined by a spreading function (code), independent of the message, and known to the transmitter and receiver</a:t>
            </a:r>
          </a:p>
        </p:txBody>
      </p:sp>
      <p:pic>
        <p:nvPicPr>
          <p:cNvPr id="12292" name="Picture 46"/>
          <p:cNvPicPr>
            <a:picLocks noChangeArrowheads="1"/>
          </p:cNvPicPr>
          <p:nvPr/>
        </p:nvPicPr>
        <p:blipFill>
          <a:blip r:embed="rId2">
            <a:lum bright="18000" contrast="1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779" r="45740" b="21127"/>
          <a:stretch>
            <a:fillRect/>
          </a:stretch>
        </p:blipFill>
        <p:spPr bwMode="auto">
          <a:xfrm>
            <a:off x="4730552" y="2667000"/>
            <a:ext cx="3200400" cy="2057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3" name="Picture 47"/>
          <p:cNvPicPr>
            <a:picLocks noChangeArrowheads="1"/>
          </p:cNvPicPr>
          <p:nvPr/>
        </p:nvPicPr>
        <p:blipFill>
          <a:blip r:embed="rId3">
            <a:lum bright="24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26" t="31064" r="47942" b="8842"/>
          <a:stretch>
            <a:fillRect/>
          </a:stretch>
        </p:blipFill>
        <p:spPr bwMode="auto">
          <a:xfrm>
            <a:off x="1072952" y="2667000"/>
            <a:ext cx="3200400" cy="1981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294" name="Text Box 48"/>
          <p:cNvSpPr txBox="1">
            <a:spLocks noChangeArrowheads="1"/>
          </p:cNvSpPr>
          <p:nvPr/>
        </p:nvSpPr>
        <p:spPr bwMode="auto">
          <a:xfrm>
            <a:off x="1530152" y="5029200"/>
            <a:ext cx="2182813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000" tIns="46800" rIns="90000" bIns="46800" anchor="ctr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pPr algn="ctr"/>
            <a:r>
              <a:rPr lang="en-US" altLang="en-US" sz="2000">
                <a:latin typeface="Times New Roman" panose="02020603050405020304" pitchFamily="18" charset="0"/>
              </a:rPr>
              <a:t>Narrow band signal</a:t>
            </a:r>
          </a:p>
        </p:txBody>
      </p:sp>
      <p:sp>
        <p:nvSpPr>
          <p:cNvPr id="12295" name="Text Box 49"/>
          <p:cNvSpPr txBox="1">
            <a:spLocks noChangeArrowheads="1"/>
          </p:cNvSpPr>
          <p:nvPr/>
        </p:nvSpPr>
        <p:spPr bwMode="auto">
          <a:xfrm>
            <a:off x="4959152" y="5029200"/>
            <a:ext cx="18923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000" tIns="46800" rIns="90000" bIns="46800" anchor="ctr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pPr algn="ctr"/>
            <a:r>
              <a:rPr lang="en-US" altLang="en-US" sz="2000">
                <a:latin typeface="Times New Roman" panose="02020603050405020304" pitchFamily="18" charset="0"/>
              </a:rPr>
              <a:t>Wideband signal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lang="en-US" smtClean="0"/>
              <a:pPr/>
              <a:t>5</a:t>
            </a:fld>
            <a:endParaRPr 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Spread spectrum (SS) characteristics</a:t>
            </a:r>
            <a:endParaRPr lang="en-GB" altLang="en-US" smtClean="0"/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 sz="2400" smtClean="0"/>
              <a:t>Interference and noise immunity tolerance of a SS system is a function of the processing gain</a:t>
            </a:r>
          </a:p>
          <a:p>
            <a:pPr eaLnBrk="1" hangingPunct="1"/>
            <a:r>
              <a:rPr lang="en-US" altLang="en-US" sz="2400" smtClean="0"/>
              <a:t>Multiple SS system often co-exist in the same band. Users independent if they have (1) high code gain and/or (2) </a:t>
            </a:r>
            <a:r>
              <a:rPr lang="en-US" altLang="en-US" sz="2400" i="1" smtClean="0"/>
              <a:t>more</a:t>
            </a:r>
            <a:r>
              <a:rPr lang="en-US" altLang="en-US" sz="2400" smtClean="0"/>
              <a:t> orthogonal codes</a:t>
            </a:r>
          </a:p>
          <a:p>
            <a:pPr eaLnBrk="1" hangingPunct="1"/>
            <a:r>
              <a:rPr lang="en-US" altLang="en-US" sz="2400" smtClean="0"/>
              <a:t>Spreading sequences can be very long -&gt; enable low PSD-&gt; </a:t>
            </a:r>
            <a:r>
              <a:rPr lang="en-US" altLang="en-US" sz="2400" smtClean="0">
                <a:solidFill>
                  <a:schemeClr val="folHlink"/>
                </a:solidFill>
              </a:rPr>
              <a:t>low probability of interception</a:t>
            </a:r>
            <a:r>
              <a:rPr lang="en-US" altLang="en-US" sz="2400" smtClean="0"/>
              <a:t> (especially in military communications) </a:t>
            </a:r>
          </a:p>
          <a:p>
            <a:pPr eaLnBrk="1" hangingPunct="1"/>
            <a:endParaRPr lang="en-GB" altLang="en-US" smtClean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lang="en-US" smtClean="0"/>
              <a:pPr/>
              <a:t>6</a:t>
            </a:fld>
            <a:endParaRPr lang="en-US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Direct Sequence Spread Spectrum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2400" dirty="0" smtClean="0"/>
              <a:t>Phase modulation (or a derivative) is used</a:t>
            </a:r>
          </a:p>
          <a:p>
            <a:pPr eaLnBrk="1" hangingPunct="1"/>
            <a:r>
              <a:rPr lang="en-GB" altLang="en-US" sz="2400" dirty="0" smtClean="0"/>
              <a:t>Data is scrambled (</a:t>
            </a:r>
            <a:r>
              <a:rPr lang="en-GB" altLang="en-US" sz="2400" dirty="0" err="1" smtClean="0"/>
              <a:t>ie</a:t>
            </a:r>
            <a:r>
              <a:rPr lang="en-GB" altLang="en-US" sz="2400" dirty="0" smtClean="0"/>
              <a:t> encrypted) to make it more secure</a:t>
            </a:r>
          </a:p>
          <a:p>
            <a:r>
              <a:rPr lang="en-GB" altLang="en-US" sz="2400" dirty="0" smtClean="0"/>
              <a:t>Achieved by multiplying the data (</a:t>
            </a:r>
            <a:r>
              <a:rPr lang="en-GB" altLang="en-US" sz="2400" dirty="0" err="1" smtClean="0"/>
              <a:t>XORing</a:t>
            </a:r>
            <a:r>
              <a:rPr lang="en-GB" altLang="en-US" sz="2400" dirty="0" smtClean="0"/>
              <a:t>)with the output of a pseudorandom noise (PN) coder creating higher </a:t>
            </a:r>
            <a:r>
              <a:rPr lang="en-GB" altLang="en-US" sz="2400" dirty="0"/>
              <a:t>data rate ‘scrambled’ signal</a:t>
            </a:r>
            <a:endParaRPr lang="en-GB" altLang="en-US" sz="2400" dirty="0" smtClean="0"/>
          </a:p>
          <a:p>
            <a:pPr eaLnBrk="1" hangingPunct="1"/>
            <a:r>
              <a:rPr lang="en-GB" altLang="en-US" sz="2400" dirty="0" smtClean="0"/>
              <a:t>The PN coder determines spectrum occupied, </a:t>
            </a:r>
            <a:r>
              <a:rPr lang="en-GB" altLang="en-US" sz="2400" dirty="0" err="1" smtClean="0"/>
              <a:t>ie</a:t>
            </a:r>
            <a:r>
              <a:rPr lang="en-GB" altLang="en-US" sz="2400" dirty="0" smtClean="0"/>
              <a:t> controls spreading</a:t>
            </a:r>
          </a:p>
          <a:p>
            <a:pPr>
              <a:lnSpc>
                <a:spcPct val="80000"/>
              </a:lnSpc>
            </a:pPr>
            <a:r>
              <a:rPr lang="en-GB" altLang="en-US" sz="2400" dirty="0"/>
              <a:t>Received signal multiplied by same sequence at the receiver and down sampled.</a:t>
            </a:r>
          </a:p>
          <a:p>
            <a:pPr>
              <a:lnSpc>
                <a:spcPct val="80000"/>
              </a:lnSpc>
            </a:pPr>
            <a:r>
              <a:rPr lang="en-GB" altLang="en-US" sz="2400" dirty="0"/>
              <a:t>Signal can only be received if the same sequence generator with the same seed is used at both transmitter and receiver.</a:t>
            </a:r>
          </a:p>
          <a:p>
            <a:pPr eaLnBrk="1" hangingPunct="1"/>
            <a:endParaRPr lang="en-GB" altLang="en-US" sz="2800" dirty="0" smtClean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lang="en-US" smtClean="0"/>
              <a:pPr/>
              <a:t>7</a:t>
            </a:fld>
            <a:endParaRPr lang="en-US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6D34223E-D65D-4EF0-9B37-415495CFBCA0}" type="slidenum">
              <a:rPr lang="en-GB" altLang="en-US">
                <a:latin typeface="Garamond" panose="02020404030301010803" pitchFamily="18" charset="0"/>
              </a:rPr>
              <a:pPr eaLnBrk="1" hangingPunct="1"/>
              <a:t>8</a:t>
            </a:fld>
            <a:endParaRPr lang="en-GB" altLang="en-US">
              <a:latin typeface="Garamond" panose="02020404030301010803" pitchFamily="18" charset="0"/>
            </a:endParaRPr>
          </a:p>
        </p:txBody>
      </p:sp>
      <p:sp>
        <p:nvSpPr>
          <p:cNvPr id="22533" name="Rectangle 2"/>
          <p:cNvSpPr>
            <a:spLocks noGrp="1" noChangeArrowheads="1"/>
          </p:cNvSpPr>
          <p:nvPr>
            <p:ph type="title"/>
          </p:nvPr>
        </p:nvSpPr>
        <p:spPr>
          <a:xfrm>
            <a:off x="395288" y="333375"/>
            <a:ext cx="8540750" cy="809625"/>
          </a:xfrm>
        </p:spPr>
        <p:txBody>
          <a:bodyPr/>
          <a:lstStyle/>
          <a:p>
            <a:pPr eaLnBrk="1" hangingPunct="1"/>
            <a:r>
              <a:rPr lang="en-GB" altLang="en-US" sz="3400" smtClean="0"/>
              <a:t>DSSS Diagram</a:t>
            </a:r>
          </a:p>
        </p:txBody>
      </p:sp>
      <p:sp>
        <p:nvSpPr>
          <p:cNvPr id="22534" name="Oval 3"/>
          <p:cNvSpPr>
            <a:spLocks noChangeArrowheads="1"/>
          </p:cNvSpPr>
          <p:nvPr/>
        </p:nvSpPr>
        <p:spPr bwMode="auto">
          <a:xfrm>
            <a:off x="2339975" y="1341438"/>
            <a:ext cx="431800" cy="431800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/>
          </a:p>
        </p:txBody>
      </p:sp>
      <p:sp>
        <p:nvSpPr>
          <p:cNvPr id="22535" name="Line 4"/>
          <p:cNvSpPr>
            <a:spLocks noChangeShapeType="1"/>
          </p:cNvSpPr>
          <p:nvPr/>
        </p:nvSpPr>
        <p:spPr bwMode="auto">
          <a:xfrm flipV="1">
            <a:off x="2413000" y="1412875"/>
            <a:ext cx="287338" cy="2873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2536" name="Line 5"/>
          <p:cNvSpPr>
            <a:spLocks noChangeShapeType="1"/>
          </p:cNvSpPr>
          <p:nvPr/>
        </p:nvSpPr>
        <p:spPr bwMode="auto">
          <a:xfrm>
            <a:off x="2413000" y="1412875"/>
            <a:ext cx="287338" cy="2873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2537" name="Line 6"/>
          <p:cNvSpPr>
            <a:spLocks noChangeShapeType="1"/>
          </p:cNvSpPr>
          <p:nvPr/>
        </p:nvSpPr>
        <p:spPr bwMode="auto">
          <a:xfrm>
            <a:off x="1331913" y="1557338"/>
            <a:ext cx="1008062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2538" name="Text Box 7"/>
          <p:cNvSpPr txBox="1">
            <a:spLocks noChangeArrowheads="1"/>
          </p:cNvSpPr>
          <p:nvPr/>
        </p:nvSpPr>
        <p:spPr bwMode="auto">
          <a:xfrm>
            <a:off x="468313" y="1125538"/>
            <a:ext cx="1493837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>
                <a:latin typeface="Tahoma" panose="020B0604030504040204" pitchFamily="34" charset="0"/>
              </a:rPr>
              <a:t>Binary Signal</a:t>
            </a:r>
          </a:p>
        </p:txBody>
      </p:sp>
      <p:sp>
        <p:nvSpPr>
          <p:cNvPr id="22539" name="Line 8"/>
          <p:cNvSpPr>
            <a:spLocks noChangeShapeType="1"/>
          </p:cNvSpPr>
          <p:nvPr/>
        </p:nvSpPr>
        <p:spPr bwMode="auto">
          <a:xfrm>
            <a:off x="2771775" y="1557338"/>
            <a:ext cx="7207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2540" name="Rectangle 9"/>
          <p:cNvSpPr>
            <a:spLocks noChangeArrowheads="1"/>
          </p:cNvSpPr>
          <p:nvPr/>
        </p:nvSpPr>
        <p:spPr bwMode="auto">
          <a:xfrm>
            <a:off x="3492500" y="1268413"/>
            <a:ext cx="1223963" cy="574675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 dirty="0" smtClean="0">
                <a:latin typeface="Tahoma" panose="020B0604030504040204" pitchFamily="34" charset="0"/>
              </a:rPr>
              <a:t>BPSK </a:t>
            </a:r>
          </a:p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 dirty="0" smtClean="0">
                <a:latin typeface="Tahoma" panose="020B0604030504040204" pitchFamily="34" charset="0"/>
              </a:rPr>
              <a:t>Modulation</a:t>
            </a:r>
            <a:endParaRPr lang="en-GB" altLang="en-US" sz="1800" dirty="0">
              <a:latin typeface="Tahoma" panose="020B0604030504040204" pitchFamily="34" charset="0"/>
            </a:endParaRPr>
          </a:p>
        </p:txBody>
      </p:sp>
      <p:sp>
        <p:nvSpPr>
          <p:cNvPr id="22541" name="Rectangle 10"/>
          <p:cNvSpPr>
            <a:spLocks noChangeArrowheads="1"/>
          </p:cNvSpPr>
          <p:nvPr/>
        </p:nvSpPr>
        <p:spPr bwMode="auto">
          <a:xfrm>
            <a:off x="611188" y="2708275"/>
            <a:ext cx="1727200" cy="503238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>
                <a:latin typeface="Tahoma" panose="020B0604030504040204" pitchFamily="34" charset="0"/>
              </a:rPr>
              <a:t>PN Generator</a:t>
            </a:r>
          </a:p>
        </p:txBody>
      </p:sp>
      <p:sp>
        <p:nvSpPr>
          <p:cNvPr id="22542" name="Line 11"/>
          <p:cNvSpPr>
            <a:spLocks noChangeShapeType="1"/>
          </p:cNvSpPr>
          <p:nvPr/>
        </p:nvSpPr>
        <p:spPr bwMode="auto">
          <a:xfrm>
            <a:off x="2338388" y="2995613"/>
            <a:ext cx="2159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2543" name="Line 12"/>
          <p:cNvSpPr>
            <a:spLocks noChangeShapeType="1"/>
          </p:cNvSpPr>
          <p:nvPr/>
        </p:nvSpPr>
        <p:spPr bwMode="auto">
          <a:xfrm flipV="1">
            <a:off x="2555875" y="1771650"/>
            <a:ext cx="0" cy="12239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2544" name="Text Box 13"/>
          <p:cNvSpPr txBox="1">
            <a:spLocks noChangeArrowheads="1"/>
          </p:cNvSpPr>
          <p:nvPr/>
        </p:nvSpPr>
        <p:spPr bwMode="auto">
          <a:xfrm>
            <a:off x="107950" y="2060575"/>
            <a:ext cx="2392363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>
                <a:latin typeface="Tahoma" panose="020B0604030504040204" pitchFamily="34" charset="0"/>
              </a:rPr>
              <a:t>Seed /Generator code</a:t>
            </a:r>
          </a:p>
        </p:txBody>
      </p:sp>
      <p:sp>
        <p:nvSpPr>
          <p:cNvPr id="22545" name="Line 14"/>
          <p:cNvSpPr>
            <a:spLocks noChangeShapeType="1"/>
          </p:cNvSpPr>
          <p:nvPr/>
        </p:nvSpPr>
        <p:spPr bwMode="auto">
          <a:xfrm>
            <a:off x="1330325" y="2420938"/>
            <a:ext cx="0" cy="2873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2546" name="Line 15"/>
          <p:cNvSpPr>
            <a:spLocks noChangeShapeType="1"/>
          </p:cNvSpPr>
          <p:nvPr/>
        </p:nvSpPr>
        <p:spPr bwMode="auto">
          <a:xfrm>
            <a:off x="4716463" y="1557338"/>
            <a:ext cx="7207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2547" name="Text Box 16"/>
          <p:cNvSpPr txBox="1">
            <a:spLocks noChangeArrowheads="1"/>
          </p:cNvSpPr>
          <p:nvPr/>
        </p:nvSpPr>
        <p:spPr bwMode="auto">
          <a:xfrm>
            <a:off x="5219700" y="911225"/>
            <a:ext cx="1398588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>
                <a:latin typeface="Tahoma" panose="020B0604030504040204" pitchFamily="34" charset="0"/>
              </a:rPr>
              <a:t>DSSS Signal</a:t>
            </a:r>
          </a:p>
        </p:txBody>
      </p:sp>
      <p:sp>
        <p:nvSpPr>
          <p:cNvPr id="22548" name="Text Box 17"/>
          <p:cNvSpPr txBox="1">
            <a:spLocks noChangeArrowheads="1"/>
          </p:cNvSpPr>
          <p:nvPr/>
        </p:nvSpPr>
        <p:spPr bwMode="auto">
          <a:xfrm>
            <a:off x="663575" y="3302000"/>
            <a:ext cx="1985963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>
                <a:latin typeface="Tahoma" panose="020B0604030504040204" pitchFamily="34" charset="0"/>
              </a:rPr>
              <a:t>High Sample Rate</a:t>
            </a:r>
          </a:p>
        </p:txBody>
      </p:sp>
      <p:sp>
        <p:nvSpPr>
          <p:cNvPr id="22549" name="Text Box 18"/>
          <p:cNvSpPr txBox="1">
            <a:spLocks noChangeArrowheads="1"/>
          </p:cNvSpPr>
          <p:nvPr/>
        </p:nvSpPr>
        <p:spPr bwMode="auto">
          <a:xfrm>
            <a:off x="2700338" y="2349500"/>
            <a:ext cx="7175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>
                <a:latin typeface="Tahoma" panose="020B0604030504040204" pitchFamily="34" charset="0"/>
              </a:rPr>
              <a:t>+/- 1</a:t>
            </a:r>
          </a:p>
        </p:txBody>
      </p:sp>
      <p:sp>
        <p:nvSpPr>
          <p:cNvPr id="22550" name="Oval 19"/>
          <p:cNvSpPr>
            <a:spLocks noChangeArrowheads="1"/>
          </p:cNvSpPr>
          <p:nvPr/>
        </p:nvSpPr>
        <p:spPr bwMode="auto">
          <a:xfrm>
            <a:off x="5292725" y="3576638"/>
            <a:ext cx="431800" cy="431800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/>
          </a:p>
        </p:txBody>
      </p:sp>
      <p:sp>
        <p:nvSpPr>
          <p:cNvPr id="22551" name="Line 20"/>
          <p:cNvSpPr>
            <a:spLocks noChangeShapeType="1"/>
          </p:cNvSpPr>
          <p:nvPr/>
        </p:nvSpPr>
        <p:spPr bwMode="auto">
          <a:xfrm flipV="1">
            <a:off x="5365750" y="3648075"/>
            <a:ext cx="287338" cy="2873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2552" name="Line 21"/>
          <p:cNvSpPr>
            <a:spLocks noChangeShapeType="1"/>
          </p:cNvSpPr>
          <p:nvPr/>
        </p:nvSpPr>
        <p:spPr bwMode="auto">
          <a:xfrm>
            <a:off x="5365750" y="3648075"/>
            <a:ext cx="287338" cy="2873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2553" name="Line 22"/>
          <p:cNvSpPr>
            <a:spLocks noChangeShapeType="1"/>
          </p:cNvSpPr>
          <p:nvPr/>
        </p:nvSpPr>
        <p:spPr bwMode="auto">
          <a:xfrm>
            <a:off x="4284663" y="3792538"/>
            <a:ext cx="1008062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2554" name="Line 23"/>
          <p:cNvSpPr>
            <a:spLocks noChangeShapeType="1"/>
          </p:cNvSpPr>
          <p:nvPr/>
        </p:nvSpPr>
        <p:spPr bwMode="auto">
          <a:xfrm>
            <a:off x="5724525" y="3792538"/>
            <a:ext cx="7207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2555" name="Rectangle 24"/>
          <p:cNvSpPr>
            <a:spLocks noChangeArrowheads="1"/>
          </p:cNvSpPr>
          <p:nvPr/>
        </p:nvSpPr>
        <p:spPr bwMode="auto">
          <a:xfrm>
            <a:off x="6445250" y="3503613"/>
            <a:ext cx="1727200" cy="574675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 dirty="0" smtClean="0">
                <a:latin typeface="Tahoma" panose="020B0604030504040204" pitchFamily="34" charset="0"/>
              </a:rPr>
              <a:t>BPSK </a:t>
            </a:r>
          </a:p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 dirty="0" smtClean="0">
                <a:latin typeface="Tahoma" panose="020B0604030504040204" pitchFamily="34" charset="0"/>
              </a:rPr>
              <a:t>De-Modulation</a:t>
            </a:r>
            <a:endParaRPr lang="en-GB" altLang="en-US" sz="1800" dirty="0">
              <a:latin typeface="Tahoma" panose="020B0604030504040204" pitchFamily="34" charset="0"/>
            </a:endParaRPr>
          </a:p>
        </p:txBody>
      </p:sp>
      <p:sp>
        <p:nvSpPr>
          <p:cNvPr id="22556" name="Rectangle 25"/>
          <p:cNvSpPr>
            <a:spLocks noChangeArrowheads="1"/>
          </p:cNvSpPr>
          <p:nvPr/>
        </p:nvSpPr>
        <p:spPr bwMode="auto">
          <a:xfrm>
            <a:off x="3565525" y="5016500"/>
            <a:ext cx="1727200" cy="503238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>
                <a:latin typeface="Tahoma" panose="020B0604030504040204" pitchFamily="34" charset="0"/>
              </a:rPr>
              <a:t>PN Generator</a:t>
            </a:r>
          </a:p>
        </p:txBody>
      </p:sp>
      <p:sp>
        <p:nvSpPr>
          <p:cNvPr id="22557" name="Line 26"/>
          <p:cNvSpPr>
            <a:spLocks noChangeShapeType="1"/>
          </p:cNvSpPr>
          <p:nvPr/>
        </p:nvSpPr>
        <p:spPr bwMode="auto">
          <a:xfrm>
            <a:off x="5292725" y="5303838"/>
            <a:ext cx="2159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2558" name="Line 27"/>
          <p:cNvSpPr>
            <a:spLocks noChangeShapeType="1"/>
          </p:cNvSpPr>
          <p:nvPr/>
        </p:nvSpPr>
        <p:spPr bwMode="auto">
          <a:xfrm flipV="1">
            <a:off x="5508625" y="4008438"/>
            <a:ext cx="0" cy="1295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2559" name="Text Box 28"/>
          <p:cNvSpPr txBox="1">
            <a:spLocks noChangeArrowheads="1"/>
          </p:cNvSpPr>
          <p:nvPr/>
        </p:nvSpPr>
        <p:spPr bwMode="auto">
          <a:xfrm>
            <a:off x="2627313" y="4367213"/>
            <a:ext cx="246380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>
                <a:latin typeface="Tahoma" panose="020B0604030504040204" pitchFamily="34" charset="0"/>
              </a:rPr>
              <a:t>Seed / Generator code</a:t>
            </a:r>
          </a:p>
        </p:txBody>
      </p:sp>
      <p:sp>
        <p:nvSpPr>
          <p:cNvPr id="22560" name="Line 29"/>
          <p:cNvSpPr>
            <a:spLocks noChangeShapeType="1"/>
          </p:cNvSpPr>
          <p:nvPr/>
        </p:nvSpPr>
        <p:spPr bwMode="auto">
          <a:xfrm>
            <a:off x="4284663" y="4727575"/>
            <a:ext cx="0" cy="2873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2561" name="Line 30"/>
          <p:cNvSpPr>
            <a:spLocks noChangeShapeType="1"/>
          </p:cNvSpPr>
          <p:nvPr/>
        </p:nvSpPr>
        <p:spPr bwMode="auto">
          <a:xfrm>
            <a:off x="8172450" y="3790950"/>
            <a:ext cx="7207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2562" name="Text Box 31"/>
          <p:cNvSpPr txBox="1">
            <a:spLocks noChangeArrowheads="1"/>
          </p:cNvSpPr>
          <p:nvPr/>
        </p:nvSpPr>
        <p:spPr bwMode="auto">
          <a:xfrm>
            <a:off x="3976688" y="5607050"/>
            <a:ext cx="1985962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>
                <a:latin typeface="Tahoma" panose="020B0604030504040204" pitchFamily="34" charset="0"/>
              </a:rPr>
              <a:t>High Sample Rate</a:t>
            </a:r>
          </a:p>
        </p:txBody>
      </p:sp>
      <p:sp>
        <p:nvSpPr>
          <p:cNvPr id="22563" name="Text Box 32"/>
          <p:cNvSpPr txBox="1">
            <a:spLocks noChangeArrowheads="1"/>
          </p:cNvSpPr>
          <p:nvPr/>
        </p:nvSpPr>
        <p:spPr bwMode="auto">
          <a:xfrm>
            <a:off x="5508625" y="4584700"/>
            <a:ext cx="7175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>
                <a:latin typeface="Tahoma" panose="020B0604030504040204" pitchFamily="34" charset="0"/>
              </a:rPr>
              <a:t>+/- 1</a:t>
            </a:r>
          </a:p>
        </p:txBody>
      </p:sp>
      <p:sp>
        <p:nvSpPr>
          <p:cNvPr id="22564" name="Text Box 34"/>
          <p:cNvSpPr txBox="1">
            <a:spLocks noChangeArrowheads="1"/>
          </p:cNvSpPr>
          <p:nvPr/>
        </p:nvSpPr>
        <p:spPr bwMode="auto">
          <a:xfrm>
            <a:off x="3563938" y="3359150"/>
            <a:ext cx="1398587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>
                <a:latin typeface="Tahoma" panose="020B0604030504040204" pitchFamily="34" charset="0"/>
              </a:rPr>
              <a:t>DSSS Signal</a:t>
            </a:r>
          </a:p>
        </p:txBody>
      </p:sp>
      <p:sp>
        <p:nvSpPr>
          <p:cNvPr id="22565" name="Text Box 35"/>
          <p:cNvSpPr txBox="1">
            <a:spLocks noChangeArrowheads="1"/>
          </p:cNvSpPr>
          <p:nvPr/>
        </p:nvSpPr>
        <p:spPr bwMode="auto">
          <a:xfrm>
            <a:off x="684213" y="3860800"/>
            <a:ext cx="1533525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 b="1">
                <a:latin typeface="Tahoma" panose="020B0604030504040204" pitchFamily="34" charset="0"/>
              </a:rPr>
              <a:t>Transmitter</a:t>
            </a:r>
          </a:p>
        </p:txBody>
      </p:sp>
      <p:sp>
        <p:nvSpPr>
          <p:cNvPr id="22566" name="Text Box 36"/>
          <p:cNvSpPr txBox="1">
            <a:spLocks noChangeArrowheads="1"/>
          </p:cNvSpPr>
          <p:nvPr/>
        </p:nvSpPr>
        <p:spPr bwMode="auto">
          <a:xfrm>
            <a:off x="6804025" y="2852738"/>
            <a:ext cx="1179513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 b="1">
                <a:latin typeface="Tahoma" panose="020B0604030504040204" pitchFamily="34" charset="0"/>
              </a:rPr>
              <a:t>Receiver</a:t>
            </a:r>
          </a:p>
        </p:txBody>
      </p:sp>
    </p:spTree>
    <p:extLst>
      <p:ext uri="{BB962C8B-B14F-4D97-AF65-F5344CB8AC3E}">
        <p14:creationId xmlns:p14="http://schemas.microsoft.com/office/powerpoint/2010/main" val="848248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762FADE3-E71F-4B7F-966E-AB0BC5B9923A}" type="slidenum">
              <a:rPr lang="en-GB" altLang="en-US">
                <a:latin typeface="Garamond" panose="02020404030301010803" pitchFamily="18" charset="0"/>
              </a:rPr>
              <a:pPr eaLnBrk="1" hangingPunct="1"/>
              <a:t>9</a:t>
            </a:fld>
            <a:endParaRPr lang="en-GB" altLang="en-US">
              <a:latin typeface="Garamond" panose="02020404030301010803" pitchFamily="18" charset="0"/>
            </a:endParaRPr>
          </a:p>
        </p:txBody>
      </p:sp>
      <p:sp>
        <p:nvSpPr>
          <p:cNvPr id="2355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/>
              <a:t>DS Spreading modulation</a:t>
            </a:r>
            <a:endParaRPr lang="en-US" altLang="en-US" dirty="0" smtClean="0"/>
          </a:p>
        </p:txBody>
      </p:sp>
      <p:pic>
        <p:nvPicPr>
          <p:cNvPr id="23558" name="Picture 3" descr="70014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881" y="2177171"/>
            <a:ext cx="7488238" cy="4464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153581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Direct Sequence SS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Carrier frequency containing phase information is received by the distant receiver</a:t>
            </a:r>
          </a:p>
          <a:p>
            <a:pPr eaLnBrk="1" hangingPunct="1"/>
            <a:r>
              <a:rPr lang="en-GB" altLang="en-US" smtClean="0"/>
              <a:t>Signal is de-scrambled using an identical PN code as the transmitter</a:t>
            </a:r>
          </a:p>
          <a:p>
            <a:pPr eaLnBrk="1" hangingPunct="1"/>
            <a:r>
              <a:rPr lang="en-GB" altLang="en-US" smtClean="0"/>
              <a:t>Signal is then converted back to appropriate logic levels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lang="en-US" smtClean="0"/>
              <a:pPr/>
              <a:t>10</a:t>
            </a:fld>
            <a:endParaRPr lang="en-US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Direct Sequence SS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idx="1"/>
          </p:nvPr>
        </p:nvSpPr>
        <p:spPr>
          <a:xfrm>
            <a:off x="1043608" y="1905000"/>
            <a:ext cx="7772400" cy="609600"/>
          </a:xfrm>
        </p:spPr>
        <p:txBody>
          <a:bodyPr/>
          <a:lstStyle/>
          <a:p>
            <a:pPr eaLnBrk="1" hangingPunct="1"/>
            <a:r>
              <a:rPr lang="en-GB" altLang="en-US" sz="2800" dirty="0" smtClean="0"/>
              <a:t>Typical DSSS waveforms are shown below:</a:t>
            </a:r>
          </a:p>
        </p:txBody>
      </p:sp>
      <p:pic>
        <p:nvPicPr>
          <p:cNvPr id="17412" name="Picture 4" descr="A:\IMAGE1.JPG"/>
          <p:cNvPicPr>
            <a:picLocks noChangeAspect="1" noChangeArrowheads="1"/>
          </p:cNvPicPr>
          <p:nvPr/>
        </p:nvPicPr>
        <p:blipFill>
          <a:blip r:embed="rId2" cstate="print">
            <a:lum bright="-30000" contrast="42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054" t="3362" r="15019" b="11098"/>
          <a:stretch>
            <a:fillRect/>
          </a:stretch>
        </p:blipFill>
        <p:spPr bwMode="auto">
          <a:xfrm>
            <a:off x="2627784" y="2509811"/>
            <a:ext cx="4125888" cy="43237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lang="en-US" smtClean="0"/>
              <a:pPr/>
              <a:t>11</a:t>
            </a:fld>
            <a:endParaRPr lang="en-US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C2D46220-B5A8-42F0-B1B5-29FE1E8B5CC0}" type="slidenum">
              <a:rPr lang="en-GB" altLang="en-US">
                <a:latin typeface="Garamond" panose="02020404030301010803" pitchFamily="18" charset="0"/>
              </a:rPr>
              <a:pPr eaLnBrk="1" hangingPunct="1"/>
              <a:t>12</a:t>
            </a:fld>
            <a:endParaRPr lang="en-GB" altLang="en-US">
              <a:latin typeface="Garamond" panose="02020404030301010803" pitchFamily="18" charset="0"/>
            </a:endParaRPr>
          </a:p>
        </p:txBody>
      </p:sp>
      <p:sp>
        <p:nvSpPr>
          <p:cNvPr id="2458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DSSS Transmission Spectrum</a:t>
            </a:r>
            <a:endParaRPr lang="en-US" altLang="en-US" smtClean="0"/>
          </a:p>
        </p:txBody>
      </p:sp>
      <p:pic>
        <p:nvPicPr>
          <p:cNvPr id="24582" name="Picture 3" descr="70013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650" y="2110581"/>
            <a:ext cx="7632700" cy="4551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4583" name="Text Box 4"/>
          <p:cNvSpPr txBox="1">
            <a:spLocks noChangeArrowheads="1"/>
          </p:cNvSpPr>
          <p:nvPr/>
        </p:nvSpPr>
        <p:spPr bwMode="auto">
          <a:xfrm>
            <a:off x="5487988" y="2363788"/>
            <a:ext cx="2249487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>
                <a:latin typeface="Tahoma" panose="020B0604030504040204" pitchFamily="34" charset="0"/>
              </a:rPr>
              <a:t>Base-band spectrum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24584" name="Line 5"/>
          <p:cNvSpPr>
            <a:spLocks noChangeShapeType="1"/>
          </p:cNvSpPr>
          <p:nvPr/>
        </p:nvSpPr>
        <p:spPr bwMode="auto">
          <a:xfrm flipH="1">
            <a:off x="4787900" y="2565400"/>
            <a:ext cx="720725" cy="5032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4585" name="Text Box 6"/>
          <p:cNvSpPr txBox="1">
            <a:spLocks noChangeArrowheads="1"/>
          </p:cNvSpPr>
          <p:nvPr/>
        </p:nvSpPr>
        <p:spPr bwMode="auto">
          <a:xfrm>
            <a:off x="6064250" y="4019550"/>
            <a:ext cx="19875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>
                <a:latin typeface="Tahoma" panose="020B0604030504040204" pitchFamily="34" charset="0"/>
              </a:rPr>
              <a:t>‘Spread’ spectrum</a:t>
            </a:r>
            <a:endParaRPr lang="en-US" altLang="en-US" sz="1800">
              <a:latin typeface="Tahoma" panose="020B0604030504040204" pitchFamily="34" charset="0"/>
            </a:endParaRPr>
          </a:p>
        </p:txBody>
      </p:sp>
      <p:sp>
        <p:nvSpPr>
          <p:cNvPr id="24586" name="Line 7"/>
          <p:cNvSpPr>
            <a:spLocks noChangeShapeType="1"/>
          </p:cNvSpPr>
          <p:nvPr/>
        </p:nvSpPr>
        <p:spPr bwMode="auto">
          <a:xfrm flipH="1">
            <a:off x="6516688" y="4437063"/>
            <a:ext cx="287337" cy="3603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454358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Frequency Hopping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idx="1"/>
          </p:nvPr>
        </p:nvSpPr>
        <p:spPr>
          <a:xfrm>
            <a:off x="539552" y="2060848"/>
            <a:ext cx="5809456" cy="41148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dirty="0" smtClean="0"/>
              <a:t>FSK modulation is used (re </a:t>
            </a:r>
            <a:r>
              <a:rPr lang="en-GB" altLang="en-US" dirty="0" err="1" smtClean="0"/>
              <a:t>Heddy</a:t>
            </a:r>
            <a:r>
              <a:rPr lang="en-GB" altLang="en-US" dirty="0" smtClean="0"/>
              <a:t> Lamar)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 smtClean="0"/>
              <a:t>Terms used with frequency hopping: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dirty="0" smtClean="0"/>
              <a:t>Hop Set: number of channels (different frequencies) used by the system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dirty="0" smtClean="0"/>
              <a:t>Dwell Time: length of time transmitting on a frequency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dirty="0" smtClean="0"/>
              <a:t>Hop Rate: rate of hopping or changes from one frequency to the next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03673" y="2708920"/>
            <a:ext cx="1771650" cy="2581275"/>
          </a:xfrm>
          <a:prstGeom prst="rect">
            <a:avLst/>
          </a:prstGeom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lang="en-US" smtClean="0"/>
              <a:pPr/>
              <a:t>13</a:t>
            </a:fld>
            <a:endParaRPr lang="en-US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52C8E888-504A-41A1-B4D3-10AB348E416F}" type="slidenum">
              <a:rPr lang="en-GB" altLang="en-US">
                <a:latin typeface="Garamond" panose="02020404030301010803" pitchFamily="18" charset="0"/>
              </a:rPr>
              <a:pPr eaLnBrk="1" hangingPunct="1"/>
              <a:t>14</a:t>
            </a:fld>
            <a:endParaRPr lang="en-GB" altLang="en-US">
              <a:latin typeface="Garamond" panose="02020404030301010803" pitchFamily="18" charset="0"/>
            </a:endParaRPr>
          </a:p>
        </p:txBody>
      </p:sp>
      <p:sp>
        <p:nvSpPr>
          <p:cNvPr id="19461" name="Rectangle 2"/>
          <p:cNvSpPr>
            <a:spLocks noGrp="1" noChangeArrowheads="1"/>
          </p:cNvSpPr>
          <p:nvPr>
            <p:ph type="title"/>
          </p:nvPr>
        </p:nvSpPr>
        <p:spPr>
          <a:xfrm>
            <a:off x="325162" y="781538"/>
            <a:ext cx="8229600" cy="1066800"/>
          </a:xfrm>
        </p:spPr>
        <p:txBody>
          <a:bodyPr/>
          <a:lstStyle/>
          <a:p>
            <a:pPr eaLnBrk="1" hangingPunct="1"/>
            <a:r>
              <a:rPr lang="en-GB" altLang="en-US" dirty="0" smtClean="0"/>
              <a:t>Frequency Hopping Spread Spectrum</a:t>
            </a:r>
            <a:endParaRPr lang="en-US" altLang="en-US" dirty="0" smtClean="0"/>
          </a:p>
        </p:txBody>
      </p:sp>
      <p:grpSp>
        <p:nvGrpSpPr>
          <p:cNvPr id="2" name="Group 1"/>
          <p:cNvGrpSpPr/>
          <p:nvPr/>
        </p:nvGrpSpPr>
        <p:grpSpPr>
          <a:xfrm>
            <a:off x="1763688" y="1988840"/>
            <a:ext cx="5132388" cy="4557712"/>
            <a:chOff x="755650" y="1268413"/>
            <a:chExt cx="5132388" cy="4557712"/>
          </a:xfrm>
        </p:grpSpPr>
        <p:pic>
          <p:nvPicPr>
            <p:cNvPr id="19462" name="Picture 3" descr="f2_2a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55650" y="1268413"/>
              <a:ext cx="4465638" cy="29146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9463" name="Line 4"/>
            <p:cNvSpPr>
              <a:spLocks noChangeShapeType="1"/>
            </p:cNvSpPr>
            <p:nvPr/>
          </p:nvSpPr>
          <p:spPr bwMode="auto">
            <a:xfrm flipV="1">
              <a:off x="1260475" y="4437063"/>
              <a:ext cx="0" cy="1152525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9464" name="Line 5"/>
            <p:cNvSpPr>
              <a:spLocks noChangeShapeType="1"/>
            </p:cNvSpPr>
            <p:nvPr/>
          </p:nvSpPr>
          <p:spPr bwMode="auto">
            <a:xfrm>
              <a:off x="1260475" y="5589588"/>
              <a:ext cx="388778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19465" name="Group 6"/>
            <p:cNvGrpSpPr>
              <a:grpSpLocks/>
            </p:cNvGrpSpPr>
            <p:nvPr/>
          </p:nvGrpSpPr>
          <p:grpSpPr bwMode="auto">
            <a:xfrm>
              <a:off x="1404938" y="4581525"/>
              <a:ext cx="446087" cy="1009650"/>
              <a:chOff x="785" y="2976"/>
              <a:chExt cx="562" cy="681"/>
            </a:xfrm>
          </p:grpSpPr>
          <p:sp>
            <p:nvSpPr>
              <p:cNvPr id="19485" name="Freeform 7"/>
              <p:cNvSpPr>
                <a:spLocks/>
              </p:cNvSpPr>
              <p:nvPr/>
            </p:nvSpPr>
            <p:spPr bwMode="auto">
              <a:xfrm>
                <a:off x="785" y="2976"/>
                <a:ext cx="281" cy="681"/>
              </a:xfrm>
              <a:custGeom>
                <a:avLst/>
                <a:gdLst>
                  <a:gd name="T0" fmla="*/ 8 w 281"/>
                  <a:gd name="T1" fmla="*/ 1137 h 408"/>
                  <a:gd name="T2" fmla="*/ 8 w 281"/>
                  <a:gd name="T3" fmla="*/ 758 h 408"/>
                  <a:gd name="T4" fmla="*/ 8 w 281"/>
                  <a:gd name="T5" fmla="*/ 629 h 408"/>
                  <a:gd name="T6" fmla="*/ 54 w 281"/>
                  <a:gd name="T7" fmla="*/ 379 h 408"/>
                  <a:gd name="T8" fmla="*/ 145 w 281"/>
                  <a:gd name="T9" fmla="*/ 125 h 408"/>
                  <a:gd name="T10" fmla="*/ 281 w 281"/>
                  <a:gd name="T11" fmla="*/ 0 h 408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281" h="408">
                    <a:moveTo>
                      <a:pt x="8" y="408"/>
                    </a:moveTo>
                    <a:cubicBezTo>
                      <a:pt x="8" y="355"/>
                      <a:pt x="8" y="302"/>
                      <a:pt x="8" y="272"/>
                    </a:cubicBezTo>
                    <a:cubicBezTo>
                      <a:pt x="8" y="242"/>
                      <a:pt x="0" y="249"/>
                      <a:pt x="8" y="226"/>
                    </a:cubicBezTo>
                    <a:cubicBezTo>
                      <a:pt x="16" y="203"/>
                      <a:pt x="31" y="166"/>
                      <a:pt x="54" y="136"/>
                    </a:cubicBezTo>
                    <a:cubicBezTo>
                      <a:pt x="77" y="106"/>
                      <a:pt x="107" y="68"/>
                      <a:pt x="145" y="45"/>
                    </a:cubicBezTo>
                    <a:cubicBezTo>
                      <a:pt x="183" y="22"/>
                      <a:pt x="232" y="11"/>
                      <a:pt x="281" y="0"/>
                    </a:cubicBezTo>
                  </a:path>
                </a:pathLst>
              </a:custGeom>
              <a:noFill/>
              <a:ln w="9525" cap="flat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9486" name="Freeform 8"/>
              <p:cNvSpPr>
                <a:spLocks/>
              </p:cNvSpPr>
              <p:nvPr/>
            </p:nvSpPr>
            <p:spPr bwMode="auto">
              <a:xfrm flipH="1">
                <a:off x="1066" y="2976"/>
                <a:ext cx="281" cy="681"/>
              </a:xfrm>
              <a:custGeom>
                <a:avLst/>
                <a:gdLst>
                  <a:gd name="T0" fmla="*/ 8 w 281"/>
                  <a:gd name="T1" fmla="*/ 1137 h 408"/>
                  <a:gd name="T2" fmla="*/ 8 w 281"/>
                  <a:gd name="T3" fmla="*/ 758 h 408"/>
                  <a:gd name="T4" fmla="*/ 8 w 281"/>
                  <a:gd name="T5" fmla="*/ 629 h 408"/>
                  <a:gd name="T6" fmla="*/ 54 w 281"/>
                  <a:gd name="T7" fmla="*/ 379 h 408"/>
                  <a:gd name="T8" fmla="*/ 145 w 281"/>
                  <a:gd name="T9" fmla="*/ 125 h 408"/>
                  <a:gd name="T10" fmla="*/ 281 w 281"/>
                  <a:gd name="T11" fmla="*/ 0 h 408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281" h="408">
                    <a:moveTo>
                      <a:pt x="8" y="408"/>
                    </a:moveTo>
                    <a:cubicBezTo>
                      <a:pt x="8" y="355"/>
                      <a:pt x="8" y="302"/>
                      <a:pt x="8" y="272"/>
                    </a:cubicBezTo>
                    <a:cubicBezTo>
                      <a:pt x="8" y="242"/>
                      <a:pt x="0" y="249"/>
                      <a:pt x="8" y="226"/>
                    </a:cubicBezTo>
                    <a:cubicBezTo>
                      <a:pt x="16" y="203"/>
                      <a:pt x="31" y="166"/>
                      <a:pt x="54" y="136"/>
                    </a:cubicBezTo>
                    <a:cubicBezTo>
                      <a:pt x="77" y="106"/>
                      <a:pt x="107" y="68"/>
                      <a:pt x="145" y="45"/>
                    </a:cubicBezTo>
                    <a:cubicBezTo>
                      <a:pt x="183" y="22"/>
                      <a:pt x="232" y="11"/>
                      <a:pt x="281" y="0"/>
                    </a:cubicBezTo>
                  </a:path>
                </a:pathLst>
              </a:custGeom>
              <a:noFill/>
              <a:ln w="9525" cap="flat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19466" name="Group 9"/>
            <p:cNvGrpSpPr>
              <a:grpSpLocks/>
            </p:cNvGrpSpPr>
            <p:nvPr/>
          </p:nvGrpSpPr>
          <p:grpSpPr bwMode="auto">
            <a:xfrm>
              <a:off x="1836738" y="4581525"/>
              <a:ext cx="446087" cy="1009650"/>
              <a:chOff x="785" y="2976"/>
              <a:chExt cx="562" cy="681"/>
            </a:xfrm>
          </p:grpSpPr>
          <p:sp>
            <p:nvSpPr>
              <p:cNvPr id="19483" name="Freeform 10"/>
              <p:cNvSpPr>
                <a:spLocks/>
              </p:cNvSpPr>
              <p:nvPr/>
            </p:nvSpPr>
            <p:spPr bwMode="auto">
              <a:xfrm>
                <a:off x="785" y="2976"/>
                <a:ext cx="281" cy="681"/>
              </a:xfrm>
              <a:custGeom>
                <a:avLst/>
                <a:gdLst>
                  <a:gd name="T0" fmla="*/ 8 w 281"/>
                  <a:gd name="T1" fmla="*/ 1137 h 408"/>
                  <a:gd name="T2" fmla="*/ 8 w 281"/>
                  <a:gd name="T3" fmla="*/ 758 h 408"/>
                  <a:gd name="T4" fmla="*/ 8 w 281"/>
                  <a:gd name="T5" fmla="*/ 629 h 408"/>
                  <a:gd name="T6" fmla="*/ 54 w 281"/>
                  <a:gd name="T7" fmla="*/ 379 h 408"/>
                  <a:gd name="T8" fmla="*/ 145 w 281"/>
                  <a:gd name="T9" fmla="*/ 125 h 408"/>
                  <a:gd name="T10" fmla="*/ 281 w 281"/>
                  <a:gd name="T11" fmla="*/ 0 h 408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281" h="408">
                    <a:moveTo>
                      <a:pt x="8" y="408"/>
                    </a:moveTo>
                    <a:cubicBezTo>
                      <a:pt x="8" y="355"/>
                      <a:pt x="8" y="302"/>
                      <a:pt x="8" y="272"/>
                    </a:cubicBezTo>
                    <a:cubicBezTo>
                      <a:pt x="8" y="242"/>
                      <a:pt x="0" y="249"/>
                      <a:pt x="8" y="226"/>
                    </a:cubicBezTo>
                    <a:cubicBezTo>
                      <a:pt x="16" y="203"/>
                      <a:pt x="31" y="166"/>
                      <a:pt x="54" y="136"/>
                    </a:cubicBezTo>
                    <a:cubicBezTo>
                      <a:pt x="77" y="106"/>
                      <a:pt x="107" y="68"/>
                      <a:pt x="145" y="45"/>
                    </a:cubicBezTo>
                    <a:cubicBezTo>
                      <a:pt x="183" y="22"/>
                      <a:pt x="232" y="11"/>
                      <a:pt x="281" y="0"/>
                    </a:cubicBezTo>
                  </a:path>
                </a:pathLst>
              </a:custGeom>
              <a:noFill/>
              <a:ln w="9525" cap="flat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9484" name="Freeform 11"/>
              <p:cNvSpPr>
                <a:spLocks/>
              </p:cNvSpPr>
              <p:nvPr/>
            </p:nvSpPr>
            <p:spPr bwMode="auto">
              <a:xfrm flipH="1">
                <a:off x="1066" y="2976"/>
                <a:ext cx="281" cy="681"/>
              </a:xfrm>
              <a:custGeom>
                <a:avLst/>
                <a:gdLst>
                  <a:gd name="T0" fmla="*/ 8 w 281"/>
                  <a:gd name="T1" fmla="*/ 1137 h 408"/>
                  <a:gd name="T2" fmla="*/ 8 w 281"/>
                  <a:gd name="T3" fmla="*/ 758 h 408"/>
                  <a:gd name="T4" fmla="*/ 8 w 281"/>
                  <a:gd name="T5" fmla="*/ 629 h 408"/>
                  <a:gd name="T6" fmla="*/ 54 w 281"/>
                  <a:gd name="T7" fmla="*/ 379 h 408"/>
                  <a:gd name="T8" fmla="*/ 145 w 281"/>
                  <a:gd name="T9" fmla="*/ 125 h 408"/>
                  <a:gd name="T10" fmla="*/ 281 w 281"/>
                  <a:gd name="T11" fmla="*/ 0 h 408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281" h="408">
                    <a:moveTo>
                      <a:pt x="8" y="408"/>
                    </a:moveTo>
                    <a:cubicBezTo>
                      <a:pt x="8" y="355"/>
                      <a:pt x="8" y="302"/>
                      <a:pt x="8" y="272"/>
                    </a:cubicBezTo>
                    <a:cubicBezTo>
                      <a:pt x="8" y="242"/>
                      <a:pt x="0" y="249"/>
                      <a:pt x="8" y="226"/>
                    </a:cubicBezTo>
                    <a:cubicBezTo>
                      <a:pt x="16" y="203"/>
                      <a:pt x="31" y="166"/>
                      <a:pt x="54" y="136"/>
                    </a:cubicBezTo>
                    <a:cubicBezTo>
                      <a:pt x="77" y="106"/>
                      <a:pt x="107" y="68"/>
                      <a:pt x="145" y="45"/>
                    </a:cubicBezTo>
                    <a:cubicBezTo>
                      <a:pt x="183" y="22"/>
                      <a:pt x="232" y="11"/>
                      <a:pt x="281" y="0"/>
                    </a:cubicBezTo>
                  </a:path>
                </a:pathLst>
              </a:custGeom>
              <a:noFill/>
              <a:ln w="9525" cap="flat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19467" name="Group 12"/>
            <p:cNvGrpSpPr>
              <a:grpSpLocks/>
            </p:cNvGrpSpPr>
            <p:nvPr/>
          </p:nvGrpSpPr>
          <p:grpSpPr bwMode="auto">
            <a:xfrm>
              <a:off x="2268538" y="4581525"/>
              <a:ext cx="446087" cy="1009650"/>
              <a:chOff x="785" y="2976"/>
              <a:chExt cx="562" cy="681"/>
            </a:xfrm>
          </p:grpSpPr>
          <p:sp>
            <p:nvSpPr>
              <p:cNvPr id="19481" name="Freeform 13"/>
              <p:cNvSpPr>
                <a:spLocks/>
              </p:cNvSpPr>
              <p:nvPr/>
            </p:nvSpPr>
            <p:spPr bwMode="auto">
              <a:xfrm>
                <a:off x="785" y="2976"/>
                <a:ext cx="281" cy="681"/>
              </a:xfrm>
              <a:custGeom>
                <a:avLst/>
                <a:gdLst>
                  <a:gd name="T0" fmla="*/ 8 w 281"/>
                  <a:gd name="T1" fmla="*/ 1137 h 408"/>
                  <a:gd name="T2" fmla="*/ 8 w 281"/>
                  <a:gd name="T3" fmla="*/ 758 h 408"/>
                  <a:gd name="T4" fmla="*/ 8 w 281"/>
                  <a:gd name="T5" fmla="*/ 629 h 408"/>
                  <a:gd name="T6" fmla="*/ 54 w 281"/>
                  <a:gd name="T7" fmla="*/ 379 h 408"/>
                  <a:gd name="T8" fmla="*/ 145 w 281"/>
                  <a:gd name="T9" fmla="*/ 125 h 408"/>
                  <a:gd name="T10" fmla="*/ 281 w 281"/>
                  <a:gd name="T11" fmla="*/ 0 h 408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281" h="408">
                    <a:moveTo>
                      <a:pt x="8" y="408"/>
                    </a:moveTo>
                    <a:cubicBezTo>
                      <a:pt x="8" y="355"/>
                      <a:pt x="8" y="302"/>
                      <a:pt x="8" y="272"/>
                    </a:cubicBezTo>
                    <a:cubicBezTo>
                      <a:pt x="8" y="242"/>
                      <a:pt x="0" y="249"/>
                      <a:pt x="8" y="226"/>
                    </a:cubicBezTo>
                    <a:cubicBezTo>
                      <a:pt x="16" y="203"/>
                      <a:pt x="31" y="166"/>
                      <a:pt x="54" y="136"/>
                    </a:cubicBezTo>
                    <a:cubicBezTo>
                      <a:pt x="77" y="106"/>
                      <a:pt x="107" y="68"/>
                      <a:pt x="145" y="45"/>
                    </a:cubicBezTo>
                    <a:cubicBezTo>
                      <a:pt x="183" y="22"/>
                      <a:pt x="232" y="11"/>
                      <a:pt x="281" y="0"/>
                    </a:cubicBezTo>
                  </a:path>
                </a:pathLst>
              </a:custGeom>
              <a:noFill/>
              <a:ln w="9525" cap="flat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9482" name="Freeform 14"/>
              <p:cNvSpPr>
                <a:spLocks/>
              </p:cNvSpPr>
              <p:nvPr/>
            </p:nvSpPr>
            <p:spPr bwMode="auto">
              <a:xfrm flipH="1">
                <a:off x="1066" y="2976"/>
                <a:ext cx="281" cy="681"/>
              </a:xfrm>
              <a:custGeom>
                <a:avLst/>
                <a:gdLst>
                  <a:gd name="T0" fmla="*/ 8 w 281"/>
                  <a:gd name="T1" fmla="*/ 1137 h 408"/>
                  <a:gd name="T2" fmla="*/ 8 w 281"/>
                  <a:gd name="T3" fmla="*/ 758 h 408"/>
                  <a:gd name="T4" fmla="*/ 8 w 281"/>
                  <a:gd name="T5" fmla="*/ 629 h 408"/>
                  <a:gd name="T6" fmla="*/ 54 w 281"/>
                  <a:gd name="T7" fmla="*/ 379 h 408"/>
                  <a:gd name="T8" fmla="*/ 145 w 281"/>
                  <a:gd name="T9" fmla="*/ 125 h 408"/>
                  <a:gd name="T10" fmla="*/ 281 w 281"/>
                  <a:gd name="T11" fmla="*/ 0 h 408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281" h="408">
                    <a:moveTo>
                      <a:pt x="8" y="408"/>
                    </a:moveTo>
                    <a:cubicBezTo>
                      <a:pt x="8" y="355"/>
                      <a:pt x="8" y="302"/>
                      <a:pt x="8" y="272"/>
                    </a:cubicBezTo>
                    <a:cubicBezTo>
                      <a:pt x="8" y="242"/>
                      <a:pt x="0" y="249"/>
                      <a:pt x="8" y="226"/>
                    </a:cubicBezTo>
                    <a:cubicBezTo>
                      <a:pt x="16" y="203"/>
                      <a:pt x="31" y="166"/>
                      <a:pt x="54" y="136"/>
                    </a:cubicBezTo>
                    <a:cubicBezTo>
                      <a:pt x="77" y="106"/>
                      <a:pt x="107" y="68"/>
                      <a:pt x="145" y="45"/>
                    </a:cubicBezTo>
                    <a:cubicBezTo>
                      <a:pt x="183" y="22"/>
                      <a:pt x="232" y="11"/>
                      <a:pt x="281" y="0"/>
                    </a:cubicBezTo>
                  </a:path>
                </a:pathLst>
              </a:custGeom>
              <a:noFill/>
              <a:ln w="9525" cap="flat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19468" name="Group 15"/>
            <p:cNvGrpSpPr>
              <a:grpSpLocks/>
            </p:cNvGrpSpPr>
            <p:nvPr/>
          </p:nvGrpSpPr>
          <p:grpSpPr bwMode="auto">
            <a:xfrm>
              <a:off x="2700338" y="4581525"/>
              <a:ext cx="446087" cy="1009650"/>
              <a:chOff x="785" y="2976"/>
              <a:chExt cx="562" cy="681"/>
            </a:xfrm>
          </p:grpSpPr>
          <p:sp>
            <p:nvSpPr>
              <p:cNvPr id="19479" name="Freeform 16"/>
              <p:cNvSpPr>
                <a:spLocks/>
              </p:cNvSpPr>
              <p:nvPr/>
            </p:nvSpPr>
            <p:spPr bwMode="auto">
              <a:xfrm>
                <a:off x="785" y="2976"/>
                <a:ext cx="281" cy="681"/>
              </a:xfrm>
              <a:custGeom>
                <a:avLst/>
                <a:gdLst>
                  <a:gd name="T0" fmla="*/ 8 w 281"/>
                  <a:gd name="T1" fmla="*/ 1137 h 408"/>
                  <a:gd name="T2" fmla="*/ 8 w 281"/>
                  <a:gd name="T3" fmla="*/ 758 h 408"/>
                  <a:gd name="T4" fmla="*/ 8 w 281"/>
                  <a:gd name="T5" fmla="*/ 629 h 408"/>
                  <a:gd name="T6" fmla="*/ 54 w 281"/>
                  <a:gd name="T7" fmla="*/ 379 h 408"/>
                  <a:gd name="T8" fmla="*/ 145 w 281"/>
                  <a:gd name="T9" fmla="*/ 125 h 408"/>
                  <a:gd name="T10" fmla="*/ 281 w 281"/>
                  <a:gd name="T11" fmla="*/ 0 h 408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281" h="408">
                    <a:moveTo>
                      <a:pt x="8" y="408"/>
                    </a:moveTo>
                    <a:cubicBezTo>
                      <a:pt x="8" y="355"/>
                      <a:pt x="8" y="302"/>
                      <a:pt x="8" y="272"/>
                    </a:cubicBezTo>
                    <a:cubicBezTo>
                      <a:pt x="8" y="242"/>
                      <a:pt x="0" y="249"/>
                      <a:pt x="8" y="226"/>
                    </a:cubicBezTo>
                    <a:cubicBezTo>
                      <a:pt x="16" y="203"/>
                      <a:pt x="31" y="166"/>
                      <a:pt x="54" y="136"/>
                    </a:cubicBezTo>
                    <a:cubicBezTo>
                      <a:pt x="77" y="106"/>
                      <a:pt x="107" y="68"/>
                      <a:pt x="145" y="45"/>
                    </a:cubicBezTo>
                    <a:cubicBezTo>
                      <a:pt x="183" y="22"/>
                      <a:pt x="232" y="11"/>
                      <a:pt x="281" y="0"/>
                    </a:cubicBezTo>
                  </a:path>
                </a:pathLst>
              </a:custGeom>
              <a:noFill/>
              <a:ln w="9525" cap="flat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9480" name="Freeform 17"/>
              <p:cNvSpPr>
                <a:spLocks/>
              </p:cNvSpPr>
              <p:nvPr/>
            </p:nvSpPr>
            <p:spPr bwMode="auto">
              <a:xfrm flipH="1">
                <a:off x="1066" y="2976"/>
                <a:ext cx="281" cy="681"/>
              </a:xfrm>
              <a:custGeom>
                <a:avLst/>
                <a:gdLst>
                  <a:gd name="T0" fmla="*/ 8 w 281"/>
                  <a:gd name="T1" fmla="*/ 1137 h 408"/>
                  <a:gd name="T2" fmla="*/ 8 w 281"/>
                  <a:gd name="T3" fmla="*/ 758 h 408"/>
                  <a:gd name="T4" fmla="*/ 8 w 281"/>
                  <a:gd name="T5" fmla="*/ 629 h 408"/>
                  <a:gd name="T6" fmla="*/ 54 w 281"/>
                  <a:gd name="T7" fmla="*/ 379 h 408"/>
                  <a:gd name="T8" fmla="*/ 145 w 281"/>
                  <a:gd name="T9" fmla="*/ 125 h 408"/>
                  <a:gd name="T10" fmla="*/ 281 w 281"/>
                  <a:gd name="T11" fmla="*/ 0 h 408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281" h="408">
                    <a:moveTo>
                      <a:pt x="8" y="408"/>
                    </a:moveTo>
                    <a:cubicBezTo>
                      <a:pt x="8" y="355"/>
                      <a:pt x="8" y="302"/>
                      <a:pt x="8" y="272"/>
                    </a:cubicBezTo>
                    <a:cubicBezTo>
                      <a:pt x="8" y="242"/>
                      <a:pt x="0" y="249"/>
                      <a:pt x="8" y="226"/>
                    </a:cubicBezTo>
                    <a:cubicBezTo>
                      <a:pt x="16" y="203"/>
                      <a:pt x="31" y="166"/>
                      <a:pt x="54" y="136"/>
                    </a:cubicBezTo>
                    <a:cubicBezTo>
                      <a:pt x="77" y="106"/>
                      <a:pt x="107" y="68"/>
                      <a:pt x="145" y="45"/>
                    </a:cubicBezTo>
                    <a:cubicBezTo>
                      <a:pt x="183" y="22"/>
                      <a:pt x="232" y="11"/>
                      <a:pt x="281" y="0"/>
                    </a:cubicBezTo>
                  </a:path>
                </a:pathLst>
              </a:custGeom>
              <a:noFill/>
              <a:ln w="9525" cap="flat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19469" name="Group 18"/>
            <p:cNvGrpSpPr>
              <a:grpSpLocks/>
            </p:cNvGrpSpPr>
            <p:nvPr/>
          </p:nvGrpSpPr>
          <p:grpSpPr bwMode="auto">
            <a:xfrm>
              <a:off x="3132138" y="4581525"/>
              <a:ext cx="446087" cy="1009650"/>
              <a:chOff x="785" y="2976"/>
              <a:chExt cx="562" cy="681"/>
            </a:xfrm>
          </p:grpSpPr>
          <p:sp>
            <p:nvSpPr>
              <p:cNvPr id="19477" name="Freeform 19"/>
              <p:cNvSpPr>
                <a:spLocks/>
              </p:cNvSpPr>
              <p:nvPr/>
            </p:nvSpPr>
            <p:spPr bwMode="auto">
              <a:xfrm>
                <a:off x="785" y="2976"/>
                <a:ext cx="281" cy="681"/>
              </a:xfrm>
              <a:custGeom>
                <a:avLst/>
                <a:gdLst>
                  <a:gd name="T0" fmla="*/ 8 w 281"/>
                  <a:gd name="T1" fmla="*/ 1137 h 408"/>
                  <a:gd name="T2" fmla="*/ 8 w 281"/>
                  <a:gd name="T3" fmla="*/ 758 h 408"/>
                  <a:gd name="T4" fmla="*/ 8 w 281"/>
                  <a:gd name="T5" fmla="*/ 629 h 408"/>
                  <a:gd name="T6" fmla="*/ 54 w 281"/>
                  <a:gd name="T7" fmla="*/ 379 h 408"/>
                  <a:gd name="T8" fmla="*/ 145 w 281"/>
                  <a:gd name="T9" fmla="*/ 125 h 408"/>
                  <a:gd name="T10" fmla="*/ 281 w 281"/>
                  <a:gd name="T11" fmla="*/ 0 h 408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281" h="408">
                    <a:moveTo>
                      <a:pt x="8" y="408"/>
                    </a:moveTo>
                    <a:cubicBezTo>
                      <a:pt x="8" y="355"/>
                      <a:pt x="8" y="302"/>
                      <a:pt x="8" y="272"/>
                    </a:cubicBezTo>
                    <a:cubicBezTo>
                      <a:pt x="8" y="242"/>
                      <a:pt x="0" y="249"/>
                      <a:pt x="8" y="226"/>
                    </a:cubicBezTo>
                    <a:cubicBezTo>
                      <a:pt x="16" y="203"/>
                      <a:pt x="31" y="166"/>
                      <a:pt x="54" y="136"/>
                    </a:cubicBezTo>
                    <a:cubicBezTo>
                      <a:pt x="77" y="106"/>
                      <a:pt x="107" y="68"/>
                      <a:pt x="145" y="45"/>
                    </a:cubicBezTo>
                    <a:cubicBezTo>
                      <a:pt x="183" y="22"/>
                      <a:pt x="232" y="11"/>
                      <a:pt x="281" y="0"/>
                    </a:cubicBezTo>
                  </a:path>
                </a:pathLst>
              </a:custGeom>
              <a:noFill/>
              <a:ln w="9525" cap="flat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9478" name="Freeform 20"/>
              <p:cNvSpPr>
                <a:spLocks/>
              </p:cNvSpPr>
              <p:nvPr/>
            </p:nvSpPr>
            <p:spPr bwMode="auto">
              <a:xfrm flipH="1">
                <a:off x="1066" y="2976"/>
                <a:ext cx="281" cy="681"/>
              </a:xfrm>
              <a:custGeom>
                <a:avLst/>
                <a:gdLst>
                  <a:gd name="T0" fmla="*/ 8 w 281"/>
                  <a:gd name="T1" fmla="*/ 1137 h 408"/>
                  <a:gd name="T2" fmla="*/ 8 w 281"/>
                  <a:gd name="T3" fmla="*/ 758 h 408"/>
                  <a:gd name="T4" fmla="*/ 8 w 281"/>
                  <a:gd name="T5" fmla="*/ 629 h 408"/>
                  <a:gd name="T6" fmla="*/ 54 w 281"/>
                  <a:gd name="T7" fmla="*/ 379 h 408"/>
                  <a:gd name="T8" fmla="*/ 145 w 281"/>
                  <a:gd name="T9" fmla="*/ 125 h 408"/>
                  <a:gd name="T10" fmla="*/ 281 w 281"/>
                  <a:gd name="T11" fmla="*/ 0 h 408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281" h="408">
                    <a:moveTo>
                      <a:pt x="8" y="408"/>
                    </a:moveTo>
                    <a:cubicBezTo>
                      <a:pt x="8" y="355"/>
                      <a:pt x="8" y="302"/>
                      <a:pt x="8" y="272"/>
                    </a:cubicBezTo>
                    <a:cubicBezTo>
                      <a:pt x="8" y="242"/>
                      <a:pt x="0" y="249"/>
                      <a:pt x="8" y="226"/>
                    </a:cubicBezTo>
                    <a:cubicBezTo>
                      <a:pt x="16" y="203"/>
                      <a:pt x="31" y="166"/>
                      <a:pt x="54" y="136"/>
                    </a:cubicBezTo>
                    <a:cubicBezTo>
                      <a:pt x="77" y="106"/>
                      <a:pt x="107" y="68"/>
                      <a:pt x="145" y="45"/>
                    </a:cubicBezTo>
                    <a:cubicBezTo>
                      <a:pt x="183" y="22"/>
                      <a:pt x="232" y="11"/>
                      <a:pt x="281" y="0"/>
                    </a:cubicBezTo>
                  </a:path>
                </a:pathLst>
              </a:custGeom>
              <a:noFill/>
              <a:ln w="9525" cap="flat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19470" name="Group 21"/>
            <p:cNvGrpSpPr>
              <a:grpSpLocks/>
            </p:cNvGrpSpPr>
            <p:nvPr/>
          </p:nvGrpSpPr>
          <p:grpSpPr bwMode="auto">
            <a:xfrm>
              <a:off x="3563938" y="4581525"/>
              <a:ext cx="446087" cy="1009650"/>
              <a:chOff x="785" y="2976"/>
              <a:chExt cx="562" cy="681"/>
            </a:xfrm>
          </p:grpSpPr>
          <p:sp>
            <p:nvSpPr>
              <p:cNvPr id="19475" name="Freeform 22"/>
              <p:cNvSpPr>
                <a:spLocks/>
              </p:cNvSpPr>
              <p:nvPr/>
            </p:nvSpPr>
            <p:spPr bwMode="auto">
              <a:xfrm>
                <a:off x="785" y="2976"/>
                <a:ext cx="281" cy="681"/>
              </a:xfrm>
              <a:custGeom>
                <a:avLst/>
                <a:gdLst>
                  <a:gd name="T0" fmla="*/ 8 w 281"/>
                  <a:gd name="T1" fmla="*/ 1137 h 408"/>
                  <a:gd name="T2" fmla="*/ 8 w 281"/>
                  <a:gd name="T3" fmla="*/ 758 h 408"/>
                  <a:gd name="T4" fmla="*/ 8 w 281"/>
                  <a:gd name="T5" fmla="*/ 629 h 408"/>
                  <a:gd name="T6" fmla="*/ 54 w 281"/>
                  <a:gd name="T7" fmla="*/ 379 h 408"/>
                  <a:gd name="T8" fmla="*/ 145 w 281"/>
                  <a:gd name="T9" fmla="*/ 125 h 408"/>
                  <a:gd name="T10" fmla="*/ 281 w 281"/>
                  <a:gd name="T11" fmla="*/ 0 h 408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281" h="408">
                    <a:moveTo>
                      <a:pt x="8" y="408"/>
                    </a:moveTo>
                    <a:cubicBezTo>
                      <a:pt x="8" y="355"/>
                      <a:pt x="8" y="302"/>
                      <a:pt x="8" y="272"/>
                    </a:cubicBezTo>
                    <a:cubicBezTo>
                      <a:pt x="8" y="242"/>
                      <a:pt x="0" y="249"/>
                      <a:pt x="8" y="226"/>
                    </a:cubicBezTo>
                    <a:cubicBezTo>
                      <a:pt x="16" y="203"/>
                      <a:pt x="31" y="166"/>
                      <a:pt x="54" y="136"/>
                    </a:cubicBezTo>
                    <a:cubicBezTo>
                      <a:pt x="77" y="106"/>
                      <a:pt x="107" y="68"/>
                      <a:pt x="145" y="45"/>
                    </a:cubicBezTo>
                    <a:cubicBezTo>
                      <a:pt x="183" y="22"/>
                      <a:pt x="232" y="11"/>
                      <a:pt x="281" y="0"/>
                    </a:cubicBezTo>
                  </a:path>
                </a:pathLst>
              </a:custGeom>
              <a:noFill/>
              <a:ln w="9525" cap="flat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9476" name="Freeform 23"/>
              <p:cNvSpPr>
                <a:spLocks/>
              </p:cNvSpPr>
              <p:nvPr/>
            </p:nvSpPr>
            <p:spPr bwMode="auto">
              <a:xfrm flipH="1">
                <a:off x="1066" y="2976"/>
                <a:ext cx="281" cy="681"/>
              </a:xfrm>
              <a:custGeom>
                <a:avLst/>
                <a:gdLst>
                  <a:gd name="T0" fmla="*/ 8 w 281"/>
                  <a:gd name="T1" fmla="*/ 1137 h 408"/>
                  <a:gd name="T2" fmla="*/ 8 w 281"/>
                  <a:gd name="T3" fmla="*/ 758 h 408"/>
                  <a:gd name="T4" fmla="*/ 8 w 281"/>
                  <a:gd name="T5" fmla="*/ 629 h 408"/>
                  <a:gd name="T6" fmla="*/ 54 w 281"/>
                  <a:gd name="T7" fmla="*/ 379 h 408"/>
                  <a:gd name="T8" fmla="*/ 145 w 281"/>
                  <a:gd name="T9" fmla="*/ 125 h 408"/>
                  <a:gd name="T10" fmla="*/ 281 w 281"/>
                  <a:gd name="T11" fmla="*/ 0 h 408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281" h="408">
                    <a:moveTo>
                      <a:pt x="8" y="408"/>
                    </a:moveTo>
                    <a:cubicBezTo>
                      <a:pt x="8" y="355"/>
                      <a:pt x="8" y="302"/>
                      <a:pt x="8" y="272"/>
                    </a:cubicBezTo>
                    <a:cubicBezTo>
                      <a:pt x="8" y="242"/>
                      <a:pt x="0" y="249"/>
                      <a:pt x="8" y="226"/>
                    </a:cubicBezTo>
                    <a:cubicBezTo>
                      <a:pt x="16" y="203"/>
                      <a:pt x="31" y="166"/>
                      <a:pt x="54" y="136"/>
                    </a:cubicBezTo>
                    <a:cubicBezTo>
                      <a:pt x="77" y="106"/>
                      <a:pt x="107" y="68"/>
                      <a:pt x="145" y="45"/>
                    </a:cubicBezTo>
                    <a:cubicBezTo>
                      <a:pt x="183" y="22"/>
                      <a:pt x="232" y="11"/>
                      <a:pt x="281" y="0"/>
                    </a:cubicBezTo>
                  </a:path>
                </a:pathLst>
              </a:custGeom>
              <a:noFill/>
              <a:ln w="9525" cap="flat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19471" name="Group 24"/>
            <p:cNvGrpSpPr>
              <a:grpSpLocks/>
            </p:cNvGrpSpPr>
            <p:nvPr/>
          </p:nvGrpSpPr>
          <p:grpSpPr bwMode="auto">
            <a:xfrm>
              <a:off x="3997325" y="4581525"/>
              <a:ext cx="446088" cy="1009650"/>
              <a:chOff x="785" y="2976"/>
              <a:chExt cx="562" cy="681"/>
            </a:xfrm>
          </p:grpSpPr>
          <p:sp>
            <p:nvSpPr>
              <p:cNvPr id="19473" name="Freeform 25"/>
              <p:cNvSpPr>
                <a:spLocks/>
              </p:cNvSpPr>
              <p:nvPr/>
            </p:nvSpPr>
            <p:spPr bwMode="auto">
              <a:xfrm>
                <a:off x="785" y="2976"/>
                <a:ext cx="281" cy="681"/>
              </a:xfrm>
              <a:custGeom>
                <a:avLst/>
                <a:gdLst>
                  <a:gd name="T0" fmla="*/ 8 w 281"/>
                  <a:gd name="T1" fmla="*/ 1137 h 408"/>
                  <a:gd name="T2" fmla="*/ 8 w 281"/>
                  <a:gd name="T3" fmla="*/ 758 h 408"/>
                  <a:gd name="T4" fmla="*/ 8 w 281"/>
                  <a:gd name="T5" fmla="*/ 629 h 408"/>
                  <a:gd name="T6" fmla="*/ 54 w 281"/>
                  <a:gd name="T7" fmla="*/ 379 h 408"/>
                  <a:gd name="T8" fmla="*/ 145 w 281"/>
                  <a:gd name="T9" fmla="*/ 125 h 408"/>
                  <a:gd name="T10" fmla="*/ 281 w 281"/>
                  <a:gd name="T11" fmla="*/ 0 h 408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281" h="408">
                    <a:moveTo>
                      <a:pt x="8" y="408"/>
                    </a:moveTo>
                    <a:cubicBezTo>
                      <a:pt x="8" y="355"/>
                      <a:pt x="8" y="302"/>
                      <a:pt x="8" y="272"/>
                    </a:cubicBezTo>
                    <a:cubicBezTo>
                      <a:pt x="8" y="242"/>
                      <a:pt x="0" y="249"/>
                      <a:pt x="8" y="226"/>
                    </a:cubicBezTo>
                    <a:cubicBezTo>
                      <a:pt x="16" y="203"/>
                      <a:pt x="31" y="166"/>
                      <a:pt x="54" y="136"/>
                    </a:cubicBezTo>
                    <a:cubicBezTo>
                      <a:pt x="77" y="106"/>
                      <a:pt x="107" y="68"/>
                      <a:pt x="145" y="45"/>
                    </a:cubicBezTo>
                    <a:cubicBezTo>
                      <a:pt x="183" y="22"/>
                      <a:pt x="232" y="11"/>
                      <a:pt x="281" y="0"/>
                    </a:cubicBezTo>
                  </a:path>
                </a:pathLst>
              </a:custGeom>
              <a:noFill/>
              <a:ln w="9525" cap="flat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9474" name="Freeform 26"/>
              <p:cNvSpPr>
                <a:spLocks/>
              </p:cNvSpPr>
              <p:nvPr/>
            </p:nvSpPr>
            <p:spPr bwMode="auto">
              <a:xfrm flipH="1">
                <a:off x="1066" y="2976"/>
                <a:ext cx="281" cy="681"/>
              </a:xfrm>
              <a:custGeom>
                <a:avLst/>
                <a:gdLst>
                  <a:gd name="T0" fmla="*/ 8 w 281"/>
                  <a:gd name="T1" fmla="*/ 1137 h 408"/>
                  <a:gd name="T2" fmla="*/ 8 w 281"/>
                  <a:gd name="T3" fmla="*/ 758 h 408"/>
                  <a:gd name="T4" fmla="*/ 8 w 281"/>
                  <a:gd name="T5" fmla="*/ 629 h 408"/>
                  <a:gd name="T6" fmla="*/ 54 w 281"/>
                  <a:gd name="T7" fmla="*/ 379 h 408"/>
                  <a:gd name="T8" fmla="*/ 145 w 281"/>
                  <a:gd name="T9" fmla="*/ 125 h 408"/>
                  <a:gd name="T10" fmla="*/ 281 w 281"/>
                  <a:gd name="T11" fmla="*/ 0 h 408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281" h="408">
                    <a:moveTo>
                      <a:pt x="8" y="408"/>
                    </a:moveTo>
                    <a:cubicBezTo>
                      <a:pt x="8" y="355"/>
                      <a:pt x="8" y="302"/>
                      <a:pt x="8" y="272"/>
                    </a:cubicBezTo>
                    <a:cubicBezTo>
                      <a:pt x="8" y="242"/>
                      <a:pt x="0" y="249"/>
                      <a:pt x="8" y="226"/>
                    </a:cubicBezTo>
                    <a:cubicBezTo>
                      <a:pt x="16" y="203"/>
                      <a:pt x="31" y="166"/>
                      <a:pt x="54" y="136"/>
                    </a:cubicBezTo>
                    <a:cubicBezTo>
                      <a:pt x="77" y="106"/>
                      <a:pt x="107" y="68"/>
                      <a:pt x="145" y="45"/>
                    </a:cubicBezTo>
                    <a:cubicBezTo>
                      <a:pt x="183" y="22"/>
                      <a:pt x="232" y="11"/>
                      <a:pt x="281" y="0"/>
                    </a:cubicBezTo>
                  </a:path>
                </a:pathLst>
              </a:custGeom>
              <a:noFill/>
              <a:ln w="9525" cap="flat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19472" name="Text Box 27"/>
            <p:cNvSpPr txBox="1">
              <a:spLocks noChangeArrowheads="1"/>
            </p:cNvSpPr>
            <p:nvPr/>
          </p:nvSpPr>
          <p:spPr bwMode="auto">
            <a:xfrm>
              <a:off x="5129213" y="5459413"/>
              <a:ext cx="758825" cy="3667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spcBef>
                  <a:spcPct val="20000"/>
                </a:spcBef>
                <a:buClr>
                  <a:schemeClr val="accent1"/>
                </a:buClr>
                <a:buSzPct val="65000"/>
                <a:buFont typeface="Wingdings" panose="05000000000000000000" pitchFamily="2" charset="2"/>
                <a:buChar char="n"/>
                <a:defRPr sz="30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lr>
                  <a:schemeClr val="accent2"/>
                </a:buClr>
                <a:buSzPct val="60000"/>
                <a:buFont typeface="Wingdings" panose="05000000000000000000" pitchFamily="2" charset="2"/>
                <a:buChar char="q"/>
                <a:defRPr sz="26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lr>
                  <a:schemeClr val="accent1"/>
                </a:buClr>
                <a:buSzPct val="65000"/>
                <a:buFont typeface="Wingdings" panose="05000000000000000000" pitchFamily="2" charset="2"/>
                <a:buChar char="n"/>
                <a:defRPr sz="22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lr>
                  <a:schemeClr val="accent2"/>
                </a:buClr>
                <a:buSzPct val="70000"/>
                <a:buFont typeface="Wingdings" panose="05000000000000000000" pitchFamily="2" charset="2"/>
                <a:buChar char="q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GB" altLang="en-US" sz="1800">
                  <a:latin typeface="Tahoma" panose="020B0604030504040204" pitchFamily="34" charset="0"/>
                </a:rPr>
                <a:t>f (Hz)</a:t>
              </a:r>
              <a:endParaRPr lang="en-US" altLang="en-US" sz="1800">
                <a:latin typeface="Tahoma" panose="020B060403050404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53679159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07FE4AC0-6240-498A-9E3A-897E8378F362}" type="slidenum">
              <a:rPr lang="en-GB" altLang="en-US">
                <a:latin typeface="Garamond" panose="02020404030301010803" pitchFamily="18" charset="0"/>
              </a:rPr>
              <a:pPr eaLnBrk="1" hangingPunct="1"/>
              <a:t>15</a:t>
            </a:fld>
            <a:endParaRPr lang="en-GB" altLang="en-US">
              <a:latin typeface="Garamond" panose="02020404030301010803" pitchFamily="18" charset="0"/>
            </a:endParaRPr>
          </a:p>
        </p:txBody>
      </p:sp>
      <p:sp>
        <p:nvSpPr>
          <p:cNvPr id="20485" name="Rectangle 2"/>
          <p:cNvSpPr>
            <a:spLocks noGrp="1" noChangeArrowheads="1"/>
          </p:cNvSpPr>
          <p:nvPr>
            <p:ph type="title"/>
          </p:nvPr>
        </p:nvSpPr>
        <p:spPr>
          <a:xfrm>
            <a:off x="612775" y="758970"/>
            <a:ext cx="7772400" cy="792163"/>
          </a:xfrm>
        </p:spPr>
        <p:txBody>
          <a:bodyPr/>
          <a:lstStyle/>
          <a:p>
            <a:pPr eaLnBrk="1" hangingPunct="1"/>
            <a:r>
              <a:rPr lang="en-GB" altLang="en-US" sz="4100" dirty="0" smtClean="0"/>
              <a:t>FHSS Implementation</a:t>
            </a:r>
            <a:endParaRPr lang="en-GB" altLang="en-US" sz="6200" dirty="0" smtClean="0"/>
          </a:p>
        </p:txBody>
      </p:sp>
      <p:sp>
        <p:nvSpPr>
          <p:cNvPr id="20486" name="Rectangle 3"/>
          <p:cNvSpPr>
            <a:spLocks noChangeArrowheads="1"/>
          </p:cNvSpPr>
          <p:nvPr/>
        </p:nvSpPr>
        <p:spPr bwMode="auto">
          <a:xfrm>
            <a:off x="177800" y="4510088"/>
            <a:ext cx="1441450" cy="863600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400" b="1">
                <a:latin typeface="Times New Roman" panose="02020603050405020304" pitchFamily="18" charset="0"/>
              </a:rPr>
              <a:t>Pseudo-random </a:t>
            </a:r>
          </a:p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400" b="1">
                <a:latin typeface="Times New Roman" panose="02020603050405020304" pitchFamily="18" charset="0"/>
              </a:rPr>
              <a:t>integer</a:t>
            </a:r>
          </a:p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400" b="1">
                <a:latin typeface="Times New Roman" panose="02020603050405020304" pitchFamily="18" charset="0"/>
              </a:rPr>
              <a:t>generator</a:t>
            </a:r>
          </a:p>
        </p:txBody>
      </p:sp>
      <p:sp>
        <p:nvSpPr>
          <p:cNvPr id="20487" name="Oval 4"/>
          <p:cNvSpPr>
            <a:spLocks noChangeArrowheads="1"/>
          </p:cNvSpPr>
          <p:nvPr/>
        </p:nvSpPr>
        <p:spPr bwMode="auto">
          <a:xfrm>
            <a:off x="2481263" y="2133600"/>
            <a:ext cx="503237" cy="504825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/>
          </a:p>
        </p:txBody>
      </p:sp>
      <p:sp>
        <p:nvSpPr>
          <p:cNvPr id="20488" name="Line 5"/>
          <p:cNvSpPr>
            <a:spLocks noChangeShapeType="1"/>
          </p:cNvSpPr>
          <p:nvPr/>
        </p:nvSpPr>
        <p:spPr bwMode="auto">
          <a:xfrm flipV="1">
            <a:off x="2552700" y="2206625"/>
            <a:ext cx="360363" cy="3587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489" name="Line 6"/>
          <p:cNvSpPr>
            <a:spLocks noChangeShapeType="1"/>
          </p:cNvSpPr>
          <p:nvPr/>
        </p:nvSpPr>
        <p:spPr bwMode="auto">
          <a:xfrm>
            <a:off x="2552700" y="2206625"/>
            <a:ext cx="360363" cy="3587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490" name="Line 7"/>
          <p:cNvSpPr>
            <a:spLocks noChangeShapeType="1"/>
          </p:cNvSpPr>
          <p:nvPr/>
        </p:nvSpPr>
        <p:spPr bwMode="auto">
          <a:xfrm flipV="1">
            <a:off x="2698750" y="2636838"/>
            <a:ext cx="1588" cy="7921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491" name="Line 8"/>
          <p:cNvSpPr>
            <a:spLocks noChangeShapeType="1"/>
          </p:cNvSpPr>
          <p:nvPr/>
        </p:nvSpPr>
        <p:spPr bwMode="auto">
          <a:xfrm>
            <a:off x="1257300" y="2420938"/>
            <a:ext cx="122396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492" name="Line 9"/>
          <p:cNvSpPr>
            <a:spLocks noChangeShapeType="1"/>
          </p:cNvSpPr>
          <p:nvPr/>
        </p:nvSpPr>
        <p:spPr bwMode="auto">
          <a:xfrm>
            <a:off x="2986088" y="2420938"/>
            <a:ext cx="1512887" cy="158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493" name="Text Box 10"/>
          <p:cNvSpPr txBox="1">
            <a:spLocks noChangeArrowheads="1"/>
          </p:cNvSpPr>
          <p:nvPr/>
        </p:nvSpPr>
        <p:spPr bwMode="auto">
          <a:xfrm>
            <a:off x="536575" y="1989138"/>
            <a:ext cx="1154113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00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1400">
                <a:latin typeface="Times New Roman" panose="02020603050405020304" pitchFamily="18" charset="0"/>
              </a:rPr>
              <a:t>Data signal</a:t>
            </a:r>
          </a:p>
        </p:txBody>
      </p:sp>
      <p:sp>
        <p:nvSpPr>
          <p:cNvPr id="20494" name="Rectangle 11"/>
          <p:cNvSpPr>
            <a:spLocks noChangeArrowheads="1"/>
          </p:cNvSpPr>
          <p:nvPr/>
        </p:nvSpPr>
        <p:spPr bwMode="auto">
          <a:xfrm>
            <a:off x="2122488" y="4510088"/>
            <a:ext cx="1295400" cy="719137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400" b="1">
                <a:latin typeface="Times New Roman" panose="02020603050405020304" pitchFamily="18" charset="0"/>
              </a:rPr>
              <a:t>Channel Table</a:t>
            </a:r>
          </a:p>
        </p:txBody>
      </p:sp>
      <p:sp>
        <p:nvSpPr>
          <p:cNvPr id="20495" name="Rectangle 12"/>
          <p:cNvSpPr>
            <a:spLocks noChangeArrowheads="1"/>
          </p:cNvSpPr>
          <p:nvPr/>
        </p:nvSpPr>
        <p:spPr bwMode="auto">
          <a:xfrm>
            <a:off x="2122488" y="3429000"/>
            <a:ext cx="1295400" cy="720725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400" b="1">
                <a:latin typeface="Times New Roman" panose="02020603050405020304" pitchFamily="18" charset="0"/>
              </a:rPr>
              <a:t>Oscillator</a:t>
            </a:r>
          </a:p>
        </p:txBody>
      </p:sp>
      <p:sp>
        <p:nvSpPr>
          <p:cNvPr id="20496" name="Line 13"/>
          <p:cNvSpPr>
            <a:spLocks noChangeShapeType="1"/>
          </p:cNvSpPr>
          <p:nvPr/>
        </p:nvSpPr>
        <p:spPr bwMode="auto">
          <a:xfrm>
            <a:off x="1619250" y="4941888"/>
            <a:ext cx="5048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497" name="Line 14"/>
          <p:cNvSpPr>
            <a:spLocks noChangeShapeType="1"/>
          </p:cNvSpPr>
          <p:nvPr/>
        </p:nvSpPr>
        <p:spPr bwMode="auto">
          <a:xfrm flipV="1">
            <a:off x="2698750" y="4149725"/>
            <a:ext cx="0" cy="3603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498" name="Text Box 15"/>
          <p:cNvSpPr txBox="1">
            <a:spLocks noChangeArrowheads="1"/>
          </p:cNvSpPr>
          <p:nvPr/>
        </p:nvSpPr>
        <p:spPr bwMode="auto">
          <a:xfrm>
            <a:off x="3275013" y="1989138"/>
            <a:ext cx="1223962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00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1400">
                <a:latin typeface="Times New Roman" panose="02020603050405020304" pitchFamily="18" charset="0"/>
              </a:rPr>
              <a:t>FH signal</a:t>
            </a:r>
          </a:p>
        </p:txBody>
      </p:sp>
      <p:sp>
        <p:nvSpPr>
          <p:cNvPr id="20499" name="Rectangle 16"/>
          <p:cNvSpPr>
            <a:spLocks noChangeArrowheads="1"/>
          </p:cNvSpPr>
          <p:nvPr/>
        </p:nvSpPr>
        <p:spPr bwMode="auto">
          <a:xfrm>
            <a:off x="4498975" y="4583113"/>
            <a:ext cx="1441450" cy="863600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400" b="1">
                <a:latin typeface="Times New Roman" panose="02020603050405020304" pitchFamily="18" charset="0"/>
              </a:rPr>
              <a:t>Pseudo-random </a:t>
            </a:r>
          </a:p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400" b="1">
                <a:latin typeface="Times New Roman" panose="02020603050405020304" pitchFamily="18" charset="0"/>
              </a:rPr>
              <a:t>integer</a:t>
            </a:r>
          </a:p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400" b="1">
                <a:latin typeface="Times New Roman" panose="02020603050405020304" pitchFamily="18" charset="0"/>
              </a:rPr>
              <a:t>generator</a:t>
            </a:r>
          </a:p>
        </p:txBody>
      </p:sp>
      <p:sp>
        <p:nvSpPr>
          <p:cNvPr id="20500" name="Oval 17"/>
          <p:cNvSpPr>
            <a:spLocks noChangeArrowheads="1"/>
          </p:cNvSpPr>
          <p:nvPr/>
        </p:nvSpPr>
        <p:spPr bwMode="auto">
          <a:xfrm>
            <a:off x="6802438" y="2206625"/>
            <a:ext cx="503237" cy="504825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/>
          </a:p>
        </p:txBody>
      </p:sp>
      <p:sp>
        <p:nvSpPr>
          <p:cNvPr id="20501" name="Line 18"/>
          <p:cNvSpPr>
            <a:spLocks noChangeShapeType="1"/>
          </p:cNvSpPr>
          <p:nvPr/>
        </p:nvSpPr>
        <p:spPr bwMode="auto">
          <a:xfrm flipV="1">
            <a:off x="6873875" y="2279650"/>
            <a:ext cx="360363" cy="3587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502" name="Line 19"/>
          <p:cNvSpPr>
            <a:spLocks noChangeShapeType="1"/>
          </p:cNvSpPr>
          <p:nvPr/>
        </p:nvSpPr>
        <p:spPr bwMode="auto">
          <a:xfrm>
            <a:off x="6873875" y="2279650"/>
            <a:ext cx="360363" cy="3587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503" name="Line 20"/>
          <p:cNvSpPr>
            <a:spLocks noChangeShapeType="1"/>
          </p:cNvSpPr>
          <p:nvPr/>
        </p:nvSpPr>
        <p:spPr bwMode="auto">
          <a:xfrm flipV="1">
            <a:off x="7019925" y="2709863"/>
            <a:ext cx="1588" cy="7921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504" name="Line 21"/>
          <p:cNvSpPr>
            <a:spLocks noChangeShapeType="1"/>
          </p:cNvSpPr>
          <p:nvPr/>
        </p:nvSpPr>
        <p:spPr bwMode="auto">
          <a:xfrm>
            <a:off x="5578475" y="2493963"/>
            <a:ext cx="122396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505" name="Line 22"/>
          <p:cNvSpPr>
            <a:spLocks noChangeShapeType="1"/>
          </p:cNvSpPr>
          <p:nvPr/>
        </p:nvSpPr>
        <p:spPr bwMode="auto">
          <a:xfrm>
            <a:off x="7307263" y="2493963"/>
            <a:ext cx="1512887" cy="158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506" name="Rectangle 23"/>
          <p:cNvSpPr>
            <a:spLocks noChangeArrowheads="1"/>
          </p:cNvSpPr>
          <p:nvPr/>
        </p:nvSpPr>
        <p:spPr bwMode="auto">
          <a:xfrm>
            <a:off x="6443663" y="4583113"/>
            <a:ext cx="1295400" cy="719137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400" b="1">
                <a:latin typeface="Times New Roman" panose="02020603050405020304" pitchFamily="18" charset="0"/>
              </a:rPr>
              <a:t>Channel Table</a:t>
            </a:r>
          </a:p>
        </p:txBody>
      </p:sp>
      <p:sp>
        <p:nvSpPr>
          <p:cNvPr id="20507" name="Rectangle 24"/>
          <p:cNvSpPr>
            <a:spLocks noChangeArrowheads="1"/>
          </p:cNvSpPr>
          <p:nvPr/>
        </p:nvSpPr>
        <p:spPr bwMode="auto">
          <a:xfrm>
            <a:off x="6443663" y="3502025"/>
            <a:ext cx="1295400" cy="720725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400" b="1">
                <a:latin typeface="Times New Roman" panose="02020603050405020304" pitchFamily="18" charset="0"/>
              </a:rPr>
              <a:t>Oscillator</a:t>
            </a:r>
          </a:p>
        </p:txBody>
      </p:sp>
      <p:sp>
        <p:nvSpPr>
          <p:cNvPr id="20508" name="Line 25"/>
          <p:cNvSpPr>
            <a:spLocks noChangeShapeType="1"/>
          </p:cNvSpPr>
          <p:nvPr/>
        </p:nvSpPr>
        <p:spPr bwMode="auto">
          <a:xfrm>
            <a:off x="5940425" y="5014913"/>
            <a:ext cx="5048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509" name="Line 26"/>
          <p:cNvSpPr>
            <a:spLocks noChangeShapeType="1"/>
          </p:cNvSpPr>
          <p:nvPr/>
        </p:nvSpPr>
        <p:spPr bwMode="auto">
          <a:xfrm flipV="1">
            <a:off x="7019925" y="4222750"/>
            <a:ext cx="0" cy="3603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510" name="Text Box 27"/>
          <p:cNvSpPr txBox="1">
            <a:spLocks noChangeArrowheads="1"/>
          </p:cNvSpPr>
          <p:nvPr/>
        </p:nvSpPr>
        <p:spPr bwMode="auto">
          <a:xfrm>
            <a:off x="2195513" y="1557338"/>
            <a:ext cx="1223962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00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1600" b="1">
                <a:latin typeface="Times New Roman" panose="02020603050405020304" pitchFamily="18" charset="0"/>
              </a:rPr>
              <a:t>Spreader</a:t>
            </a:r>
          </a:p>
        </p:txBody>
      </p:sp>
      <p:sp>
        <p:nvSpPr>
          <p:cNvPr id="20511" name="Text Box 28"/>
          <p:cNvSpPr txBox="1">
            <a:spLocks noChangeArrowheads="1"/>
          </p:cNvSpPr>
          <p:nvPr/>
        </p:nvSpPr>
        <p:spPr bwMode="auto">
          <a:xfrm>
            <a:off x="6372225" y="1557338"/>
            <a:ext cx="1295400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00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1600" b="1">
                <a:latin typeface="Times New Roman" panose="02020603050405020304" pitchFamily="18" charset="0"/>
              </a:rPr>
              <a:t>De-spreader</a:t>
            </a:r>
          </a:p>
        </p:txBody>
      </p:sp>
      <p:sp>
        <p:nvSpPr>
          <p:cNvPr id="20512" name="Text Box 29"/>
          <p:cNvSpPr txBox="1">
            <a:spLocks noChangeArrowheads="1"/>
          </p:cNvSpPr>
          <p:nvPr/>
        </p:nvSpPr>
        <p:spPr bwMode="auto">
          <a:xfrm>
            <a:off x="5146675" y="2060575"/>
            <a:ext cx="1223963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00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1400">
                <a:latin typeface="Times New Roman" panose="02020603050405020304" pitchFamily="18" charset="0"/>
              </a:rPr>
              <a:t>FH signal</a:t>
            </a:r>
          </a:p>
        </p:txBody>
      </p:sp>
      <p:sp>
        <p:nvSpPr>
          <p:cNvPr id="20513" name="Text Box 30"/>
          <p:cNvSpPr txBox="1">
            <a:spLocks noChangeArrowheads="1"/>
          </p:cNvSpPr>
          <p:nvPr/>
        </p:nvSpPr>
        <p:spPr bwMode="auto">
          <a:xfrm>
            <a:off x="7989888" y="2492375"/>
            <a:ext cx="1154112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1400">
                <a:latin typeface="Times New Roman" panose="02020603050405020304" pitchFamily="18" charset="0"/>
              </a:rPr>
              <a:t>Data signal</a:t>
            </a:r>
          </a:p>
        </p:txBody>
      </p:sp>
      <p:sp>
        <p:nvSpPr>
          <p:cNvPr id="20514" name="Text Box 31"/>
          <p:cNvSpPr txBox="1">
            <a:spLocks noChangeArrowheads="1"/>
          </p:cNvSpPr>
          <p:nvPr/>
        </p:nvSpPr>
        <p:spPr bwMode="auto">
          <a:xfrm>
            <a:off x="1258888" y="5734050"/>
            <a:ext cx="1154112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1400">
                <a:latin typeface="Times New Roman" panose="02020603050405020304" pitchFamily="18" charset="0"/>
              </a:rPr>
              <a:t>Transmitter</a:t>
            </a:r>
          </a:p>
        </p:txBody>
      </p:sp>
      <p:sp>
        <p:nvSpPr>
          <p:cNvPr id="20515" name="Text Box 32"/>
          <p:cNvSpPr txBox="1">
            <a:spLocks noChangeArrowheads="1"/>
          </p:cNvSpPr>
          <p:nvPr/>
        </p:nvSpPr>
        <p:spPr bwMode="auto">
          <a:xfrm>
            <a:off x="6370638" y="5734050"/>
            <a:ext cx="1154112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1400">
                <a:latin typeface="Times New Roman" panose="02020603050405020304" pitchFamily="18" charset="0"/>
              </a:rPr>
              <a:t>Receiver</a:t>
            </a:r>
          </a:p>
        </p:txBody>
      </p:sp>
      <p:sp>
        <p:nvSpPr>
          <p:cNvPr id="20516" name="Text Box 33"/>
          <p:cNvSpPr txBox="1">
            <a:spLocks noChangeArrowheads="1"/>
          </p:cNvSpPr>
          <p:nvPr/>
        </p:nvSpPr>
        <p:spPr bwMode="auto">
          <a:xfrm>
            <a:off x="538163" y="3860800"/>
            <a:ext cx="576262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00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1400">
                <a:latin typeface="Times New Roman" panose="02020603050405020304" pitchFamily="18" charset="0"/>
              </a:rPr>
              <a:t>Seed</a:t>
            </a:r>
          </a:p>
        </p:txBody>
      </p:sp>
      <p:sp>
        <p:nvSpPr>
          <p:cNvPr id="20517" name="Line 34"/>
          <p:cNvSpPr>
            <a:spLocks noChangeShapeType="1"/>
          </p:cNvSpPr>
          <p:nvPr/>
        </p:nvSpPr>
        <p:spPr bwMode="auto">
          <a:xfrm>
            <a:off x="754063" y="4149725"/>
            <a:ext cx="0" cy="3603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518" name="Text Box 35"/>
          <p:cNvSpPr txBox="1">
            <a:spLocks noChangeArrowheads="1"/>
          </p:cNvSpPr>
          <p:nvPr/>
        </p:nvSpPr>
        <p:spPr bwMode="auto">
          <a:xfrm>
            <a:off x="5003800" y="3933825"/>
            <a:ext cx="576263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00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1400">
                <a:latin typeface="Times New Roman" panose="02020603050405020304" pitchFamily="18" charset="0"/>
              </a:rPr>
              <a:t>Seed</a:t>
            </a:r>
          </a:p>
        </p:txBody>
      </p:sp>
      <p:sp>
        <p:nvSpPr>
          <p:cNvPr id="20519" name="Line 36"/>
          <p:cNvSpPr>
            <a:spLocks noChangeShapeType="1"/>
          </p:cNvSpPr>
          <p:nvPr/>
        </p:nvSpPr>
        <p:spPr bwMode="auto">
          <a:xfrm>
            <a:off x="5219700" y="4221163"/>
            <a:ext cx="0" cy="3603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921435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pPr eaLnBrk="1" hangingPunct="1"/>
            <a:r>
              <a:rPr lang="en-GB" altLang="en-US" smtClean="0"/>
              <a:t>Frequency Hopping Example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idx="1"/>
          </p:nvPr>
        </p:nvSpPr>
        <p:spPr>
          <a:xfrm>
            <a:off x="685800" y="1600200"/>
            <a:ext cx="7772400" cy="4114800"/>
          </a:xfrm>
        </p:spPr>
        <p:txBody>
          <a:bodyPr/>
          <a:lstStyle/>
          <a:p>
            <a:pPr eaLnBrk="1" hangingPunct="1"/>
            <a:r>
              <a:rPr lang="en-GB" altLang="en-US" sz="2400" smtClean="0"/>
              <a:t>A 3 bit PN coder produces the binary codes and output frequencies shown in the table</a:t>
            </a:r>
          </a:p>
          <a:p>
            <a:pPr eaLnBrk="1" hangingPunct="1"/>
            <a:r>
              <a:rPr lang="en-GB" altLang="en-US" sz="2400" smtClean="0"/>
              <a:t>The hop set equals 8, assume dwell time is 1</a:t>
            </a:r>
            <a:r>
              <a:rPr lang="en-GB" altLang="en-US" sz="2400" smtClean="0">
                <a:sym typeface="Symbol" panose="05050102010706020507" pitchFamily="18" charset="2"/>
              </a:rPr>
              <a:t>s</a:t>
            </a:r>
            <a:endParaRPr lang="en-GB" altLang="en-US" sz="2400" smtClean="0"/>
          </a:p>
        </p:txBody>
      </p:sp>
      <p:graphicFrame>
        <p:nvGraphicFramePr>
          <p:cNvPr id="12377" name="Group 89"/>
          <p:cNvGraphicFramePr>
            <a:graphicFrameLocks noGrp="1"/>
          </p:cNvGraphicFramePr>
          <p:nvPr/>
        </p:nvGraphicFramePr>
        <p:xfrm>
          <a:off x="1524000" y="3048000"/>
          <a:ext cx="6096000" cy="3425826"/>
        </p:xfrm>
        <a:graphic>
          <a:graphicData uri="http://schemas.openxmlformats.org/drawingml/2006/table">
            <a:tbl>
              <a:tblPr/>
              <a:tblGrid>
                <a:gridCol w="1524000"/>
                <a:gridCol w="1524000"/>
                <a:gridCol w="1524000"/>
                <a:gridCol w="1524000"/>
              </a:tblGrid>
              <a:tr h="10668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FF00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Control Codes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FF00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Carrier Frequency (kHz)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FF00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Derivation of Output Frequency (kHz)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FF00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Output Frequency (kHz)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52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FF00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000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FF00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8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FF00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8+1.75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FF00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9.75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52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FF00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001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FF00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8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FF00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8+1.25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FF00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9.25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52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FF00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010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FF00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8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FF00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8+0.75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FF00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8.75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36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FF00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011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FF00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8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FF00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8+0.25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FF00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8.25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52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FF00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FF00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8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FF00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8-0.25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FF00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7.75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52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FF00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101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FF00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8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FF00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8-0.75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FF00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7.25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52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FF00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110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FF00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8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FF00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8-1.25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FF00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6.75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36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FF00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111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FF00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8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FF00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8-1.75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FF00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6.25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lang="en-US" smtClean="0"/>
              <a:pPr/>
              <a:t>16</a:t>
            </a:fld>
            <a:endParaRPr lang="en-US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Frequency Hopping Example</a:t>
            </a:r>
          </a:p>
        </p:txBody>
      </p:sp>
      <p:sp>
        <p:nvSpPr>
          <p:cNvPr id="3076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Hop Rate Calculation:</a:t>
            </a:r>
          </a:p>
          <a:p>
            <a:pPr eaLnBrk="1" hangingPunct="1"/>
            <a:endParaRPr lang="en-GB" altLang="en-US" smtClean="0"/>
          </a:p>
          <a:p>
            <a:pPr eaLnBrk="1" hangingPunct="1"/>
            <a:endParaRPr lang="en-GB" altLang="en-US" smtClean="0"/>
          </a:p>
          <a:p>
            <a:pPr eaLnBrk="1" hangingPunct="1"/>
            <a:endParaRPr lang="en-GB" altLang="en-US" smtClean="0"/>
          </a:p>
          <a:p>
            <a:pPr eaLnBrk="1" hangingPunct="1"/>
            <a:endParaRPr lang="en-GB" altLang="en-US" smtClean="0"/>
          </a:p>
        </p:txBody>
      </p:sp>
      <p:graphicFrame>
        <p:nvGraphicFramePr>
          <p:cNvPr id="3074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898378980"/>
              </p:ext>
            </p:extLst>
          </p:nvPr>
        </p:nvGraphicFramePr>
        <p:xfrm>
          <a:off x="1905000" y="3048000"/>
          <a:ext cx="5008563" cy="2732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83" name="Equation" r:id="rId3" imgW="1955520" imgH="1066680" progId="Equation.3">
                  <p:embed/>
                </p:oleObj>
              </mc:Choice>
              <mc:Fallback>
                <p:oleObj name="Equation" r:id="rId3" imgW="1955520" imgH="106668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905000" y="3048000"/>
                        <a:ext cx="5008563" cy="27320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lang="en-US" smtClean="0"/>
              <a:pPr/>
              <a:t>17</a:t>
            </a:fld>
            <a:endParaRPr lang="en-US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Frequency Hopping Example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Assume the PN code applied to the frequency synthesiser is:</a:t>
            </a:r>
          </a:p>
          <a:p>
            <a:pPr eaLnBrk="1" hangingPunct="1"/>
            <a:r>
              <a:rPr lang="en-GB" altLang="en-US" smtClean="0"/>
              <a:t>000 110 101 010 111 011 001</a:t>
            </a:r>
          </a:p>
          <a:p>
            <a:pPr eaLnBrk="1" hangingPunct="1"/>
            <a:r>
              <a:rPr lang="en-GB" altLang="en-US" smtClean="0"/>
              <a:t>The frequency synthesiser produces carrier frequencies according to the following table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lang="en-US" smtClean="0"/>
              <a:pPr/>
              <a:t>18</a:t>
            </a:fld>
            <a:endParaRPr lang="en-US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Frequency Hopping Example</a:t>
            </a:r>
          </a:p>
        </p:txBody>
      </p:sp>
      <p:graphicFrame>
        <p:nvGraphicFramePr>
          <p:cNvPr id="21564" name="Group 60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16916814"/>
              </p:ext>
            </p:extLst>
          </p:nvPr>
        </p:nvGraphicFramePr>
        <p:xfrm>
          <a:off x="2411760" y="2492896"/>
          <a:ext cx="3886200" cy="3087689"/>
        </p:xfrm>
        <a:graphic>
          <a:graphicData uri="http://schemas.openxmlformats.org/drawingml/2006/table">
            <a:tbl>
              <a:tblPr/>
              <a:tblGrid>
                <a:gridCol w="1943100"/>
                <a:gridCol w="1943100"/>
              </a:tblGrid>
              <a:tr h="6096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FF00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Control Codes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FF00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Output Frequency (kHz)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401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FF00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000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FF00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9.75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56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FF00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110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FF00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6.75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401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FF00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101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FF00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7.25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24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FF00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010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FF00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8.75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401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FF00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111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FF00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6.25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56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FF00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011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FF00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8.25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24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FF00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001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FFFF00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9.25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lang="en-US" smtClean="0"/>
              <a:pPr/>
              <a:t>19</a:t>
            </a:fld>
            <a:endParaRPr lang="en-US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102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Frequency Hopping Example</a:t>
            </a:r>
          </a:p>
        </p:txBody>
      </p:sp>
      <p:sp>
        <p:nvSpPr>
          <p:cNvPr id="26627" name="Rectangle 1027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The digitised speech is then modulated with each of the carrier frequencies for a dwell time of 1</a:t>
            </a:r>
            <a:r>
              <a:rPr lang="en-GB" altLang="en-US" smtClean="0">
                <a:sym typeface="Symbol" panose="05050102010706020507" pitchFamily="18" charset="2"/>
              </a:rPr>
              <a:t>s</a:t>
            </a:r>
          </a:p>
          <a:p>
            <a:pPr eaLnBrk="1" hangingPunct="1"/>
            <a:r>
              <a:rPr lang="en-GB" altLang="en-US" smtClean="0">
                <a:sym typeface="Symbol" panose="05050102010706020507" pitchFamily="18" charset="2"/>
              </a:rPr>
              <a:t>It is then spread over a hop set of 8 channels in a pseudorandom way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GB" altLang="en-US" smtClean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lang="en-US" smtClean="0"/>
              <a:pPr/>
              <a:t>20</a:t>
            </a:fld>
            <a:endParaRPr lang="en-US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Frequency Hopping Example</a:t>
            </a:r>
          </a:p>
        </p:txBody>
      </p:sp>
      <p:sp>
        <p:nvSpPr>
          <p:cNvPr id="4102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>
                <a:sym typeface="Symbol" panose="05050102010706020507" pitchFamily="18" charset="2"/>
              </a:rPr>
              <a:t>Overall system bandwidth is: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en-US" dirty="0" smtClean="0">
                <a:sym typeface="Symbol" panose="05050102010706020507" pitchFamily="18" charset="2"/>
              </a:rPr>
              <a:t>   System Bandwidth=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en-US" dirty="0" smtClean="0">
                <a:sym typeface="Symbol" panose="05050102010706020507" pitchFamily="18" charset="2"/>
              </a:rPr>
              <a:t>                           to </a:t>
            </a:r>
          </a:p>
          <a:p>
            <a:pPr eaLnBrk="1" hangingPunct="1"/>
            <a:r>
              <a:rPr lang="en-GB" altLang="en-US" dirty="0" smtClean="0">
                <a:sym typeface="Symbol" panose="05050102010706020507" pitchFamily="18" charset="2"/>
              </a:rPr>
              <a:t> For a speech band </a:t>
            </a:r>
          </a:p>
          <a:p>
            <a:pPr eaLnBrk="1" hangingPunct="1"/>
            <a:r>
              <a:rPr lang="en-GB" altLang="en-US" dirty="0" smtClean="0">
                <a:sym typeface="Symbol" panose="05050102010706020507" pitchFamily="18" charset="2"/>
              </a:rPr>
              <a:t>Output frequency is from 2.85kHz to 13.15kHz giving a bandwidth of 10.3kHz</a:t>
            </a:r>
          </a:p>
        </p:txBody>
      </p:sp>
      <p:graphicFrame>
        <p:nvGraphicFramePr>
          <p:cNvPr id="4098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570574470"/>
              </p:ext>
            </p:extLst>
          </p:nvPr>
        </p:nvGraphicFramePr>
        <p:xfrm>
          <a:off x="4283967" y="2748501"/>
          <a:ext cx="1743259" cy="46794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24" name="Equation" r:id="rId3" imgW="850680" imgH="228600" progId="Equation.3">
                  <p:embed/>
                </p:oleObj>
              </mc:Choice>
              <mc:Fallback>
                <p:oleObj name="Equation" r:id="rId3" imgW="850680" imgH="2286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283967" y="2748501"/>
                        <a:ext cx="1743259" cy="467941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099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5500548"/>
              </p:ext>
            </p:extLst>
          </p:nvPr>
        </p:nvGraphicFramePr>
        <p:xfrm>
          <a:off x="4324267" y="3227478"/>
          <a:ext cx="1662658" cy="44630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25" name="Equation" r:id="rId5" imgW="850680" imgH="228600" progId="Equation.3">
                  <p:embed/>
                </p:oleObj>
              </mc:Choice>
              <mc:Fallback>
                <p:oleObj name="Equation" r:id="rId5" imgW="850680" imgH="228600" progId="Equation.3">
                  <p:embed/>
                  <p:pic>
                    <p:nvPicPr>
                      <p:cNvPr id="0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324267" y="3227478"/>
                        <a:ext cx="1662658" cy="44630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100" name="Objec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39567676"/>
              </p:ext>
            </p:extLst>
          </p:nvPr>
        </p:nvGraphicFramePr>
        <p:xfrm>
          <a:off x="4136699" y="3687734"/>
          <a:ext cx="1972072" cy="43289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26" name="Equation" r:id="rId7" imgW="774360" imgH="228600" progId="Equation.3">
                  <p:embed/>
                </p:oleObj>
              </mc:Choice>
              <mc:Fallback>
                <p:oleObj name="Equation" r:id="rId7" imgW="774360" imgH="228600" progId="Equation.3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grayscl/>
                        <a:biLevel thresh="50000"/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136699" y="3687734"/>
                        <a:ext cx="1972072" cy="432894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lang="en-US" smtClean="0"/>
              <a:pPr/>
              <a:t>21</a:t>
            </a:fld>
            <a:endParaRPr lang="en-US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Frequency Hopping Example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2800" smtClean="0"/>
              <a:t>A conventional system using FM would have a 6.8kHz bandwidth</a:t>
            </a:r>
          </a:p>
          <a:p>
            <a:pPr eaLnBrk="1" hangingPunct="1"/>
            <a:r>
              <a:rPr lang="en-GB" altLang="en-US" sz="2800" smtClean="0"/>
              <a:t>In practice a higher carrier frequency than 8kHz would have been used and so the frequency deviation would normally be larger than this example</a:t>
            </a:r>
          </a:p>
          <a:p>
            <a:pPr eaLnBrk="1" hangingPunct="1"/>
            <a:r>
              <a:rPr lang="en-GB" altLang="en-US" sz="2800" smtClean="0"/>
              <a:t>The PN code is also usually longer giving a larger bandwidth than this example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lang="en-US" smtClean="0"/>
              <a:pPr/>
              <a:t>22</a:t>
            </a:fld>
            <a:endParaRPr lang="en-US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Time Hopping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609600" indent="-609600" eaLnBrk="1" hangingPunct="1"/>
            <a:r>
              <a:rPr lang="en-GB" altLang="en-US" smtClean="0"/>
              <a:t>A short pulse called a chirp is transmitted having either:</a:t>
            </a:r>
          </a:p>
          <a:p>
            <a:pPr marL="609600" indent="-609600" eaLnBrk="1" hangingPunct="1">
              <a:buFontTx/>
              <a:buAutoNum type="arabicPeriod"/>
            </a:pPr>
            <a:r>
              <a:rPr lang="en-GB" altLang="en-US" smtClean="0"/>
              <a:t>Pseudorandom Pulse Duration</a:t>
            </a:r>
          </a:p>
          <a:p>
            <a:pPr marL="609600" indent="-609600" eaLnBrk="1" hangingPunct="1">
              <a:buFontTx/>
              <a:buAutoNum type="arabicPeriod"/>
            </a:pPr>
            <a:r>
              <a:rPr lang="en-GB" altLang="en-US" smtClean="0"/>
              <a:t>Random Position Relative to input bit period</a:t>
            </a:r>
          </a:p>
          <a:p>
            <a:pPr marL="609600" indent="-609600" eaLnBrk="1" hangingPunct="1"/>
            <a:r>
              <a:rPr lang="en-GB" altLang="en-US" smtClean="0"/>
              <a:t>Time hopping therefore has two different types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lang="en-US" smtClean="0"/>
              <a:pPr/>
              <a:t>23</a:t>
            </a:fld>
            <a:endParaRPr lang="en-US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Time Hopping: Method 1</a:t>
            </a:r>
          </a:p>
        </p:txBody>
      </p:sp>
      <p:sp>
        <p:nvSpPr>
          <p:cNvPr id="2969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Binary bits are transmitted as short pulses</a:t>
            </a:r>
          </a:p>
          <a:p>
            <a:pPr eaLnBrk="1" hangingPunct="1"/>
            <a:r>
              <a:rPr lang="en-GB" altLang="en-US" smtClean="0"/>
              <a:t>The transmitted interval is determined by a PN code generator</a:t>
            </a:r>
          </a:p>
          <a:p>
            <a:pPr eaLnBrk="1" hangingPunct="1"/>
            <a:r>
              <a:rPr lang="en-GB" altLang="en-US" smtClean="0"/>
              <a:t>Spreading pulses are very short appearing in a pseudorandom position during the bit period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lang="en-US" smtClean="0"/>
              <a:pPr/>
              <a:t>24</a:t>
            </a:fld>
            <a:endParaRPr lang="en-US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Time Hopping: Method 1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idx="1"/>
          </p:nvPr>
        </p:nvSpPr>
        <p:spPr>
          <a:xfrm>
            <a:off x="1001568" y="1905000"/>
            <a:ext cx="7772400" cy="1143000"/>
          </a:xfrm>
        </p:spPr>
        <p:txBody>
          <a:bodyPr/>
          <a:lstStyle/>
          <a:p>
            <a:pPr eaLnBrk="1" hangingPunct="1"/>
            <a:r>
              <a:rPr lang="en-GB" altLang="en-US" dirty="0" smtClean="0"/>
              <a:t>The polarity of the output signal indicates if the input was logic 1 or 0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GB" altLang="en-US" dirty="0" smtClean="0"/>
          </a:p>
        </p:txBody>
      </p:sp>
      <p:grpSp>
        <p:nvGrpSpPr>
          <p:cNvPr id="30724" name="Group 309"/>
          <p:cNvGrpSpPr>
            <a:grpSpLocks/>
          </p:cNvGrpSpPr>
          <p:nvPr/>
        </p:nvGrpSpPr>
        <p:grpSpPr bwMode="auto">
          <a:xfrm>
            <a:off x="457200" y="3108325"/>
            <a:ext cx="7372350" cy="2238375"/>
            <a:chOff x="288" y="1958"/>
            <a:chExt cx="4644" cy="1410"/>
          </a:xfrm>
        </p:grpSpPr>
        <p:sp>
          <p:nvSpPr>
            <p:cNvPr id="30725" name="Rectangle 28"/>
            <p:cNvSpPr>
              <a:spLocks noChangeArrowheads="1"/>
            </p:cNvSpPr>
            <p:nvPr/>
          </p:nvSpPr>
          <p:spPr bwMode="auto">
            <a:xfrm>
              <a:off x="4160" y="3042"/>
              <a:ext cx="640" cy="32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pPr eaLnBrk="1" hangingPunct="1"/>
              <a:endParaRPr lang="en-US" altLang="en-US">
                <a:latin typeface="Times New Roman" panose="02020603050405020304" pitchFamily="18" charset="0"/>
              </a:endParaRPr>
            </a:p>
          </p:txBody>
        </p:sp>
        <p:sp>
          <p:nvSpPr>
            <p:cNvPr id="30726" name="Rectangle 27"/>
            <p:cNvSpPr>
              <a:spLocks noChangeArrowheads="1"/>
            </p:cNvSpPr>
            <p:nvPr/>
          </p:nvSpPr>
          <p:spPr bwMode="auto">
            <a:xfrm>
              <a:off x="3520" y="3042"/>
              <a:ext cx="640" cy="32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pPr eaLnBrk="1" hangingPunct="1"/>
              <a:endParaRPr lang="en-US" altLang="en-US">
                <a:latin typeface="Times New Roman" panose="02020603050405020304" pitchFamily="18" charset="0"/>
              </a:endParaRPr>
            </a:p>
          </p:txBody>
        </p:sp>
        <p:sp>
          <p:nvSpPr>
            <p:cNvPr id="30727" name="Rectangle 26"/>
            <p:cNvSpPr>
              <a:spLocks noChangeArrowheads="1"/>
            </p:cNvSpPr>
            <p:nvPr/>
          </p:nvSpPr>
          <p:spPr bwMode="auto">
            <a:xfrm>
              <a:off x="2880" y="3042"/>
              <a:ext cx="640" cy="32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pPr eaLnBrk="1" hangingPunct="1"/>
              <a:endParaRPr lang="en-US" altLang="en-US">
                <a:latin typeface="Times New Roman" panose="02020603050405020304" pitchFamily="18" charset="0"/>
              </a:endParaRPr>
            </a:p>
          </p:txBody>
        </p:sp>
        <p:sp>
          <p:nvSpPr>
            <p:cNvPr id="30728" name="Rectangle 25"/>
            <p:cNvSpPr>
              <a:spLocks noChangeArrowheads="1"/>
            </p:cNvSpPr>
            <p:nvPr/>
          </p:nvSpPr>
          <p:spPr bwMode="auto">
            <a:xfrm>
              <a:off x="2240" y="3042"/>
              <a:ext cx="640" cy="32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pPr eaLnBrk="1" hangingPunct="1"/>
              <a:endParaRPr lang="en-US" altLang="en-US">
                <a:latin typeface="Times New Roman" panose="02020603050405020304" pitchFamily="18" charset="0"/>
              </a:endParaRPr>
            </a:p>
          </p:txBody>
        </p:sp>
        <p:sp>
          <p:nvSpPr>
            <p:cNvPr id="30729" name="Rectangle 24"/>
            <p:cNvSpPr>
              <a:spLocks noChangeArrowheads="1"/>
            </p:cNvSpPr>
            <p:nvPr/>
          </p:nvSpPr>
          <p:spPr bwMode="auto">
            <a:xfrm>
              <a:off x="1600" y="3042"/>
              <a:ext cx="640" cy="32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pPr eaLnBrk="1" hangingPunct="1"/>
              <a:endParaRPr lang="en-US" altLang="en-US">
                <a:latin typeface="Times New Roman" panose="02020603050405020304" pitchFamily="18" charset="0"/>
              </a:endParaRPr>
            </a:p>
          </p:txBody>
        </p:sp>
        <p:sp>
          <p:nvSpPr>
            <p:cNvPr id="30730" name="Rectangle 23"/>
            <p:cNvSpPr>
              <a:spLocks noChangeArrowheads="1"/>
            </p:cNvSpPr>
            <p:nvPr/>
          </p:nvSpPr>
          <p:spPr bwMode="auto">
            <a:xfrm>
              <a:off x="960" y="3042"/>
              <a:ext cx="640" cy="32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pPr eaLnBrk="1" hangingPunct="1"/>
              <a:endParaRPr lang="en-US" altLang="en-US">
                <a:latin typeface="Times New Roman" panose="02020603050405020304" pitchFamily="18" charset="0"/>
              </a:endParaRPr>
            </a:p>
          </p:txBody>
        </p:sp>
        <p:sp>
          <p:nvSpPr>
            <p:cNvPr id="30731" name="Rectangle 22"/>
            <p:cNvSpPr>
              <a:spLocks noChangeArrowheads="1"/>
            </p:cNvSpPr>
            <p:nvPr/>
          </p:nvSpPr>
          <p:spPr bwMode="auto">
            <a:xfrm>
              <a:off x="4160" y="2716"/>
              <a:ext cx="640" cy="32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pPr eaLnBrk="1" hangingPunct="1"/>
              <a:endParaRPr lang="en-US" altLang="en-US">
                <a:latin typeface="Times New Roman" panose="02020603050405020304" pitchFamily="18" charset="0"/>
              </a:endParaRPr>
            </a:p>
          </p:txBody>
        </p:sp>
        <p:sp>
          <p:nvSpPr>
            <p:cNvPr id="30732" name="Rectangle 21"/>
            <p:cNvSpPr>
              <a:spLocks noChangeArrowheads="1"/>
            </p:cNvSpPr>
            <p:nvPr/>
          </p:nvSpPr>
          <p:spPr bwMode="auto">
            <a:xfrm>
              <a:off x="3520" y="2716"/>
              <a:ext cx="640" cy="32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pPr eaLnBrk="1" hangingPunct="1"/>
              <a:endParaRPr lang="en-US" altLang="en-US">
                <a:latin typeface="Times New Roman" panose="02020603050405020304" pitchFamily="18" charset="0"/>
              </a:endParaRPr>
            </a:p>
          </p:txBody>
        </p:sp>
        <p:sp>
          <p:nvSpPr>
            <p:cNvPr id="30733" name="Rectangle 20"/>
            <p:cNvSpPr>
              <a:spLocks noChangeArrowheads="1"/>
            </p:cNvSpPr>
            <p:nvPr/>
          </p:nvSpPr>
          <p:spPr bwMode="auto">
            <a:xfrm>
              <a:off x="2880" y="2716"/>
              <a:ext cx="640" cy="32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pPr eaLnBrk="1" hangingPunct="1"/>
              <a:endParaRPr lang="en-US" altLang="en-US">
                <a:latin typeface="Times New Roman" panose="02020603050405020304" pitchFamily="18" charset="0"/>
              </a:endParaRPr>
            </a:p>
          </p:txBody>
        </p:sp>
        <p:sp>
          <p:nvSpPr>
            <p:cNvPr id="30734" name="Rectangle 19"/>
            <p:cNvSpPr>
              <a:spLocks noChangeArrowheads="1"/>
            </p:cNvSpPr>
            <p:nvPr/>
          </p:nvSpPr>
          <p:spPr bwMode="auto">
            <a:xfrm>
              <a:off x="2240" y="2716"/>
              <a:ext cx="640" cy="32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pPr eaLnBrk="1" hangingPunct="1"/>
              <a:endParaRPr lang="en-US" altLang="en-US">
                <a:latin typeface="Times New Roman" panose="02020603050405020304" pitchFamily="18" charset="0"/>
              </a:endParaRPr>
            </a:p>
          </p:txBody>
        </p:sp>
        <p:sp>
          <p:nvSpPr>
            <p:cNvPr id="30735" name="Rectangle 18"/>
            <p:cNvSpPr>
              <a:spLocks noChangeArrowheads="1"/>
            </p:cNvSpPr>
            <p:nvPr/>
          </p:nvSpPr>
          <p:spPr bwMode="auto">
            <a:xfrm>
              <a:off x="1600" y="2716"/>
              <a:ext cx="640" cy="32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pPr eaLnBrk="1" hangingPunct="1"/>
              <a:endParaRPr lang="en-US" altLang="en-US">
                <a:latin typeface="Times New Roman" panose="02020603050405020304" pitchFamily="18" charset="0"/>
              </a:endParaRPr>
            </a:p>
          </p:txBody>
        </p:sp>
        <p:sp>
          <p:nvSpPr>
            <p:cNvPr id="30736" name="Rectangle 17"/>
            <p:cNvSpPr>
              <a:spLocks noChangeArrowheads="1"/>
            </p:cNvSpPr>
            <p:nvPr/>
          </p:nvSpPr>
          <p:spPr bwMode="auto">
            <a:xfrm>
              <a:off x="960" y="2716"/>
              <a:ext cx="640" cy="32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pPr eaLnBrk="1" hangingPunct="1"/>
              <a:endParaRPr lang="en-US" altLang="en-US">
                <a:latin typeface="Times New Roman" panose="02020603050405020304" pitchFamily="18" charset="0"/>
              </a:endParaRPr>
            </a:p>
          </p:txBody>
        </p:sp>
        <p:sp>
          <p:nvSpPr>
            <p:cNvPr id="30737" name="Rectangle 16"/>
            <p:cNvSpPr>
              <a:spLocks noChangeArrowheads="1"/>
            </p:cNvSpPr>
            <p:nvPr/>
          </p:nvSpPr>
          <p:spPr bwMode="auto">
            <a:xfrm>
              <a:off x="4160" y="2390"/>
              <a:ext cx="640" cy="32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pPr eaLnBrk="1" hangingPunct="1"/>
              <a:endParaRPr lang="en-US" altLang="en-US">
                <a:latin typeface="Times New Roman" panose="02020603050405020304" pitchFamily="18" charset="0"/>
              </a:endParaRPr>
            </a:p>
          </p:txBody>
        </p:sp>
        <p:sp>
          <p:nvSpPr>
            <p:cNvPr id="30738" name="Rectangle 15"/>
            <p:cNvSpPr>
              <a:spLocks noChangeArrowheads="1"/>
            </p:cNvSpPr>
            <p:nvPr/>
          </p:nvSpPr>
          <p:spPr bwMode="auto">
            <a:xfrm>
              <a:off x="3520" y="2390"/>
              <a:ext cx="640" cy="32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pPr eaLnBrk="1" hangingPunct="1"/>
              <a:endParaRPr lang="en-US" altLang="en-US">
                <a:latin typeface="Times New Roman" panose="02020603050405020304" pitchFamily="18" charset="0"/>
              </a:endParaRPr>
            </a:p>
          </p:txBody>
        </p:sp>
        <p:sp>
          <p:nvSpPr>
            <p:cNvPr id="30739" name="Rectangle 14"/>
            <p:cNvSpPr>
              <a:spLocks noChangeArrowheads="1"/>
            </p:cNvSpPr>
            <p:nvPr/>
          </p:nvSpPr>
          <p:spPr bwMode="auto">
            <a:xfrm>
              <a:off x="2880" y="2390"/>
              <a:ext cx="640" cy="32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pPr eaLnBrk="1" hangingPunct="1"/>
              <a:endParaRPr lang="en-US" altLang="en-US">
                <a:latin typeface="Times New Roman" panose="02020603050405020304" pitchFamily="18" charset="0"/>
              </a:endParaRPr>
            </a:p>
          </p:txBody>
        </p:sp>
        <p:sp>
          <p:nvSpPr>
            <p:cNvPr id="30740" name="Rectangle 13"/>
            <p:cNvSpPr>
              <a:spLocks noChangeArrowheads="1"/>
            </p:cNvSpPr>
            <p:nvPr/>
          </p:nvSpPr>
          <p:spPr bwMode="auto">
            <a:xfrm>
              <a:off x="2240" y="2390"/>
              <a:ext cx="640" cy="32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pPr eaLnBrk="1" hangingPunct="1"/>
              <a:endParaRPr lang="en-US" altLang="en-US">
                <a:latin typeface="Times New Roman" panose="02020603050405020304" pitchFamily="18" charset="0"/>
              </a:endParaRPr>
            </a:p>
          </p:txBody>
        </p:sp>
        <p:sp>
          <p:nvSpPr>
            <p:cNvPr id="30741" name="Rectangle 12"/>
            <p:cNvSpPr>
              <a:spLocks noChangeArrowheads="1"/>
            </p:cNvSpPr>
            <p:nvPr/>
          </p:nvSpPr>
          <p:spPr bwMode="auto">
            <a:xfrm>
              <a:off x="1600" y="2390"/>
              <a:ext cx="640" cy="32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pPr eaLnBrk="1" hangingPunct="1"/>
              <a:endParaRPr lang="en-US" altLang="en-US">
                <a:latin typeface="Times New Roman" panose="02020603050405020304" pitchFamily="18" charset="0"/>
              </a:endParaRPr>
            </a:p>
          </p:txBody>
        </p:sp>
        <p:sp>
          <p:nvSpPr>
            <p:cNvPr id="30742" name="Rectangle 11"/>
            <p:cNvSpPr>
              <a:spLocks noChangeArrowheads="1"/>
            </p:cNvSpPr>
            <p:nvPr/>
          </p:nvSpPr>
          <p:spPr bwMode="auto">
            <a:xfrm>
              <a:off x="960" y="2390"/>
              <a:ext cx="640" cy="32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pPr eaLnBrk="1" hangingPunct="1"/>
              <a:endParaRPr lang="en-US" altLang="en-US">
                <a:latin typeface="Times New Roman" panose="02020603050405020304" pitchFamily="18" charset="0"/>
              </a:endParaRPr>
            </a:p>
          </p:txBody>
        </p:sp>
        <p:sp>
          <p:nvSpPr>
            <p:cNvPr id="30743" name="Rectangle 10"/>
            <p:cNvSpPr>
              <a:spLocks noChangeArrowheads="1"/>
            </p:cNvSpPr>
            <p:nvPr/>
          </p:nvSpPr>
          <p:spPr bwMode="auto">
            <a:xfrm>
              <a:off x="4160" y="2064"/>
              <a:ext cx="640" cy="32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pPr algn="ctr" eaLnBrk="1" hangingPunct="1"/>
              <a:r>
                <a:rPr lang="en-GB" altLang="en-US">
                  <a:latin typeface="Times New Roman" panose="02020603050405020304" pitchFamily="18" charset="0"/>
                </a:rPr>
                <a:t>1</a:t>
              </a:r>
            </a:p>
          </p:txBody>
        </p:sp>
        <p:sp>
          <p:nvSpPr>
            <p:cNvPr id="30744" name="Rectangle 9"/>
            <p:cNvSpPr>
              <a:spLocks noChangeArrowheads="1"/>
            </p:cNvSpPr>
            <p:nvPr/>
          </p:nvSpPr>
          <p:spPr bwMode="auto">
            <a:xfrm>
              <a:off x="3520" y="2064"/>
              <a:ext cx="640" cy="32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pPr algn="ctr" eaLnBrk="1" hangingPunct="1"/>
              <a:r>
                <a:rPr lang="en-GB" altLang="en-US">
                  <a:latin typeface="Times New Roman" panose="02020603050405020304" pitchFamily="18" charset="0"/>
                </a:rPr>
                <a:t>0</a:t>
              </a:r>
            </a:p>
          </p:txBody>
        </p:sp>
        <p:sp>
          <p:nvSpPr>
            <p:cNvPr id="30745" name="Rectangle 8"/>
            <p:cNvSpPr>
              <a:spLocks noChangeArrowheads="1"/>
            </p:cNvSpPr>
            <p:nvPr/>
          </p:nvSpPr>
          <p:spPr bwMode="auto">
            <a:xfrm>
              <a:off x="2880" y="2064"/>
              <a:ext cx="640" cy="32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pPr algn="ctr" eaLnBrk="1" hangingPunct="1"/>
              <a:r>
                <a:rPr lang="en-GB" altLang="en-US">
                  <a:latin typeface="Times New Roman" panose="02020603050405020304" pitchFamily="18" charset="0"/>
                </a:rPr>
                <a:t>0</a:t>
              </a:r>
            </a:p>
          </p:txBody>
        </p:sp>
        <p:sp>
          <p:nvSpPr>
            <p:cNvPr id="30746" name="Rectangle 7"/>
            <p:cNvSpPr>
              <a:spLocks noChangeArrowheads="1"/>
            </p:cNvSpPr>
            <p:nvPr/>
          </p:nvSpPr>
          <p:spPr bwMode="auto">
            <a:xfrm>
              <a:off x="2240" y="2064"/>
              <a:ext cx="640" cy="32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pPr algn="ctr" eaLnBrk="1" hangingPunct="1"/>
              <a:r>
                <a:rPr lang="en-GB" altLang="en-US">
                  <a:latin typeface="Times New Roman" panose="02020603050405020304" pitchFamily="18" charset="0"/>
                </a:rPr>
                <a:t>1</a:t>
              </a:r>
            </a:p>
          </p:txBody>
        </p:sp>
        <p:sp>
          <p:nvSpPr>
            <p:cNvPr id="30747" name="Rectangle 6"/>
            <p:cNvSpPr>
              <a:spLocks noChangeArrowheads="1"/>
            </p:cNvSpPr>
            <p:nvPr/>
          </p:nvSpPr>
          <p:spPr bwMode="auto">
            <a:xfrm>
              <a:off x="1600" y="2064"/>
              <a:ext cx="640" cy="32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pPr algn="ctr" eaLnBrk="1" hangingPunct="1"/>
              <a:r>
                <a:rPr lang="en-GB" altLang="en-US">
                  <a:latin typeface="Times New Roman" panose="02020603050405020304" pitchFamily="18" charset="0"/>
                </a:rPr>
                <a:t>0</a:t>
              </a:r>
            </a:p>
          </p:txBody>
        </p:sp>
        <p:sp>
          <p:nvSpPr>
            <p:cNvPr id="30748" name="Rectangle 5"/>
            <p:cNvSpPr>
              <a:spLocks noChangeArrowheads="1"/>
            </p:cNvSpPr>
            <p:nvPr/>
          </p:nvSpPr>
          <p:spPr bwMode="auto">
            <a:xfrm>
              <a:off x="960" y="2064"/>
              <a:ext cx="640" cy="32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pPr algn="ctr" eaLnBrk="1" hangingPunct="1"/>
              <a:r>
                <a:rPr lang="en-GB" altLang="en-US">
                  <a:latin typeface="Times New Roman" panose="02020603050405020304" pitchFamily="18" charset="0"/>
                </a:rPr>
                <a:t>1</a:t>
              </a:r>
            </a:p>
          </p:txBody>
        </p:sp>
        <p:sp>
          <p:nvSpPr>
            <p:cNvPr id="30749" name="Line 35"/>
            <p:cNvSpPr>
              <a:spLocks noChangeShapeType="1"/>
            </p:cNvSpPr>
            <p:nvPr/>
          </p:nvSpPr>
          <p:spPr bwMode="auto">
            <a:xfrm>
              <a:off x="960" y="2064"/>
              <a:ext cx="640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30750" name="Line 40"/>
            <p:cNvSpPr>
              <a:spLocks noChangeShapeType="1"/>
            </p:cNvSpPr>
            <p:nvPr/>
          </p:nvSpPr>
          <p:spPr bwMode="auto">
            <a:xfrm>
              <a:off x="960" y="3368"/>
              <a:ext cx="640" cy="0"/>
            </a:xfrm>
            <a:prstGeom prst="line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91240B29-F687-4F45-9708-019B960494DF}">
                <a14:hiddenLine xmlns:a14="http://schemas.microsoft.com/office/drawing/2010/main" w="28575" cap="sq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30751" name="Line 41"/>
            <p:cNvSpPr>
              <a:spLocks noChangeShapeType="1"/>
            </p:cNvSpPr>
            <p:nvPr/>
          </p:nvSpPr>
          <p:spPr bwMode="auto">
            <a:xfrm>
              <a:off x="960" y="2064"/>
              <a:ext cx="0" cy="326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30752" name="Line 47"/>
            <p:cNvSpPr>
              <a:spLocks noChangeShapeType="1"/>
            </p:cNvSpPr>
            <p:nvPr/>
          </p:nvSpPr>
          <p:spPr bwMode="auto">
            <a:xfrm>
              <a:off x="4800" y="2064"/>
              <a:ext cx="0" cy="326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30753" name="Line 54"/>
            <p:cNvSpPr>
              <a:spLocks noChangeShapeType="1"/>
            </p:cNvSpPr>
            <p:nvPr/>
          </p:nvSpPr>
          <p:spPr bwMode="auto">
            <a:xfrm>
              <a:off x="2240" y="2064"/>
              <a:ext cx="640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30754" name="Line 63"/>
            <p:cNvSpPr>
              <a:spLocks noChangeShapeType="1"/>
            </p:cNvSpPr>
            <p:nvPr/>
          </p:nvSpPr>
          <p:spPr bwMode="auto">
            <a:xfrm>
              <a:off x="4160" y="2064"/>
              <a:ext cx="640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30755" name="Line 124"/>
            <p:cNvSpPr>
              <a:spLocks noChangeShapeType="1"/>
            </p:cNvSpPr>
            <p:nvPr/>
          </p:nvSpPr>
          <p:spPr bwMode="auto">
            <a:xfrm>
              <a:off x="1600" y="3368"/>
              <a:ext cx="640" cy="0"/>
            </a:xfrm>
            <a:prstGeom prst="line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91240B29-F687-4F45-9708-019B960494DF}">
                <a14:hiddenLine xmlns:a14="http://schemas.microsoft.com/office/drawing/2010/main" w="28575" cap="sq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30756" name="Line 127"/>
            <p:cNvSpPr>
              <a:spLocks noChangeShapeType="1"/>
            </p:cNvSpPr>
            <p:nvPr/>
          </p:nvSpPr>
          <p:spPr bwMode="auto">
            <a:xfrm>
              <a:off x="2240" y="3368"/>
              <a:ext cx="640" cy="0"/>
            </a:xfrm>
            <a:prstGeom prst="line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91240B29-F687-4F45-9708-019B960494DF}">
                <a14:hiddenLine xmlns:a14="http://schemas.microsoft.com/office/drawing/2010/main" w="28575" cap="sq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30757" name="Line 130"/>
            <p:cNvSpPr>
              <a:spLocks noChangeShapeType="1"/>
            </p:cNvSpPr>
            <p:nvPr/>
          </p:nvSpPr>
          <p:spPr bwMode="auto">
            <a:xfrm>
              <a:off x="2880" y="3368"/>
              <a:ext cx="640" cy="0"/>
            </a:xfrm>
            <a:prstGeom prst="line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91240B29-F687-4F45-9708-019B960494DF}">
                <a14:hiddenLine xmlns:a14="http://schemas.microsoft.com/office/drawing/2010/main" w="28575" cap="sq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30758" name="Line 133"/>
            <p:cNvSpPr>
              <a:spLocks noChangeShapeType="1"/>
            </p:cNvSpPr>
            <p:nvPr/>
          </p:nvSpPr>
          <p:spPr bwMode="auto">
            <a:xfrm>
              <a:off x="3520" y="3368"/>
              <a:ext cx="640" cy="0"/>
            </a:xfrm>
            <a:prstGeom prst="line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91240B29-F687-4F45-9708-019B960494DF}">
                <a14:hiddenLine xmlns:a14="http://schemas.microsoft.com/office/drawing/2010/main" w="28575" cap="sq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30759" name="Line 136"/>
            <p:cNvSpPr>
              <a:spLocks noChangeShapeType="1"/>
            </p:cNvSpPr>
            <p:nvPr/>
          </p:nvSpPr>
          <p:spPr bwMode="auto">
            <a:xfrm>
              <a:off x="4160" y="3368"/>
              <a:ext cx="640" cy="0"/>
            </a:xfrm>
            <a:prstGeom prst="line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91240B29-F687-4F45-9708-019B960494DF}">
                <a14:hiddenLine xmlns:a14="http://schemas.microsoft.com/office/drawing/2010/main" w="28575" cap="sq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30760" name="Line 141"/>
            <p:cNvSpPr>
              <a:spLocks noChangeShapeType="1"/>
            </p:cNvSpPr>
            <p:nvPr/>
          </p:nvSpPr>
          <p:spPr bwMode="auto">
            <a:xfrm>
              <a:off x="1600" y="2064"/>
              <a:ext cx="0" cy="326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30761" name="Line 142"/>
            <p:cNvSpPr>
              <a:spLocks noChangeShapeType="1"/>
            </p:cNvSpPr>
            <p:nvPr/>
          </p:nvSpPr>
          <p:spPr bwMode="auto">
            <a:xfrm>
              <a:off x="2240" y="2064"/>
              <a:ext cx="0" cy="326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30762" name="Line 167"/>
            <p:cNvSpPr>
              <a:spLocks noChangeShapeType="1"/>
            </p:cNvSpPr>
            <p:nvPr/>
          </p:nvSpPr>
          <p:spPr bwMode="auto">
            <a:xfrm>
              <a:off x="960" y="2390"/>
              <a:ext cx="0" cy="978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prstDash val="sys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30763" name="Line 168"/>
            <p:cNvSpPr>
              <a:spLocks noChangeShapeType="1"/>
            </p:cNvSpPr>
            <p:nvPr/>
          </p:nvSpPr>
          <p:spPr bwMode="auto">
            <a:xfrm>
              <a:off x="1600" y="2390"/>
              <a:ext cx="0" cy="978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prstDash val="sys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30764" name="Line 171"/>
            <p:cNvSpPr>
              <a:spLocks noChangeShapeType="1"/>
            </p:cNvSpPr>
            <p:nvPr/>
          </p:nvSpPr>
          <p:spPr bwMode="auto">
            <a:xfrm>
              <a:off x="1600" y="2390"/>
              <a:ext cx="640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30765" name="Line 51"/>
            <p:cNvSpPr>
              <a:spLocks noChangeShapeType="1"/>
            </p:cNvSpPr>
            <p:nvPr/>
          </p:nvSpPr>
          <p:spPr bwMode="auto">
            <a:xfrm>
              <a:off x="1600" y="2064"/>
              <a:ext cx="640" cy="0"/>
            </a:xfrm>
            <a:prstGeom prst="line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91240B29-F687-4F45-9708-019B960494DF}">
                <a14:hiddenLine xmlns:a14="http://schemas.microsoft.com/office/drawing/2010/main" w="28575" cap="sq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30766" name="Line 57"/>
            <p:cNvSpPr>
              <a:spLocks noChangeShapeType="1"/>
            </p:cNvSpPr>
            <p:nvPr/>
          </p:nvSpPr>
          <p:spPr bwMode="auto">
            <a:xfrm>
              <a:off x="2880" y="2064"/>
              <a:ext cx="640" cy="0"/>
            </a:xfrm>
            <a:prstGeom prst="line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91240B29-F687-4F45-9708-019B960494DF}">
                <a14:hiddenLine xmlns:a14="http://schemas.microsoft.com/office/drawing/2010/main" w="28575" cap="sq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30767" name="Line 173"/>
            <p:cNvSpPr>
              <a:spLocks noChangeShapeType="1"/>
            </p:cNvSpPr>
            <p:nvPr/>
          </p:nvSpPr>
          <p:spPr bwMode="auto">
            <a:xfrm>
              <a:off x="2240" y="2390"/>
              <a:ext cx="0" cy="978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prstDash val="sys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30768" name="Line 174"/>
            <p:cNvSpPr>
              <a:spLocks noChangeShapeType="1"/>
            </p:cNvSpPr>
            <p:nvPr/>
          </p:nvSpPr>
          <p:spPr bwMode="auto">
            <a:xfrm>
              <a:off x="2880" y="2390"/>
              <a:ext cx="0" cy="978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prstDash val="sys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30769" name="Line 176"/>
            <p:cNvSpPr>
              <a:spLocks noChangeShapeType="1"/>
            </p:cNvSpPr>
            <p:nvPr/>
          </p:nvSpPr>
          <p:spPr bwMode="auto">
            <a:xfrm>
              <a:off x="3520" y="2390"/>
              <a:ext cx="0" cy="978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prstDash val="sys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30770" name="Line 177"/>
            <p:cNvSpPr>
              <a:spLocks noChangeShapeType="1"/>
            </p:cNvSpPr>
            <p:nvPr/>
          </p:nvSpPr>
          <p:spPr bwMode="auto">
            <a:xfrm>
              <a:off x="4160" y="2390"/>
              <a:ext cx="0" cy="978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prstDash val="sys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30771" name="Line 178"/>
            <p:cNvSpPr>
              <a:spLocks noChangeShapeType="1"/>
            </p:cNvSpPr>
            <p:nvPr/>
          </p:nvSpPr>
          <p:spPr bwMode="auto">
            <a:xfrm>
              <a:off x="2880" y="2390"/>
              <a:ext cx="1280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30772" name="Line 181"/>
            <p:cNvSpPr>
              <a:spLocks noChangeShapeType="1"/>
            </p:cNvSpPr>
            <p:nvPr/>
          </p:nvSpPr>
          <p:spPr bwMode="auto">
            <a:xfrm>
              <a:off x="2880" y="2064"/>
              <a:ext cx="0" cy="326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30773" name="Line 182"/>
            <p:cNvSpPr>
              <a:spLocks noChangeShapeType="1"/>
            </p:cNvSpPr>
            <p:nvPr/>
          </p:nvSpPr>
          <p:spPr bwMode="auto">
            <a:xfrm>
              <a:off x="4160" y="2064"/>
              <a:ext cx="0" cy="326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30774" name="Line 60"/>
            <p:cNvSpPr>
              <a:spLocks noChangeShapeType="1"/>
            </p:cNvSpPr>
            <p:nvPr/>
          </p:nvSpPr>
          <p:spPr bwMode="auto">
            <a:xfrm>
              <a:off x="3520" y="2064"/>
              <a:ext cx="640" cy="0"/>
            </a:xfrm>
            <a:prstGeom prst="line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91240B29-F687-4F45-9708-019B960494DF}">
                <a14:hiddenLine xmlns:a14="http://schemas.microsoft.com/office/drawing/2010/main" w="28575" cap="sq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30775" name="Line 186"/>
            <p:cNvSpPr>
              <a:spLocks noChangeShapeType="1"/>
            </p:cNvSpPr>
            <p:nvPr/>
          </p:nvSpPr>
          <p:spPr bwMode="auto">
            <a:xfrm>
              <a:off x="4800" y="2390"/>
              <a:ext cx="0" cy="978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prstDash val="sys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30776" name="Rectangle 251"/>
            <p:cNvSpPr>
              <a:spLocks noChangeArrowheads="1"/>
            </p:cNvSpPr>
            <p:nvPr/>
          </p:nvSpPr>
          <p:spPr bwMode="auto">
            <a:xfrm>
              <a:off x="1008" y="2400"/>
              <a:ext cx="48" cy="288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30777" name="Line 252"/>
            <p:cNvSpPr>
              <a:spLocks noChangeShapeType="1"/>
            </p:cNvSpPr>
            <p:nvPr/>
          </p:nvSpPr>
          <p:spPr bwMode="auto">
            <a:xfrm>
              <a:off x="960" y="2688"/>
              <a:ext cx="384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0778" name="Rectangle 253"/>
            <p:cNvSpPr>
              <a:spLocks noChangeArrowheads="1"/>
            </p:cNvSpPr>
            <p:nvPr/>
          </p:nvSpPr>
          <p:spPr bwMode="auto">
            <a:xfrm>
              <a:off x="1872" y="2400"/>
              <a:ext cx="48" cy="288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30779" name="Rectangle 254"/>
            <p:cNvSpPr>
              <a:spLocks noChangeArrowheads="1"/>
            </p:cNvSpPr>
            <p:nvPr/>
          </p:nvSpPr>
          <p:spPr bwMode="auto">
            <a:xfrm>
              <a:off x="2352" y="2400"/>
              <a:ext cx="48" cy="288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30780" name="Rectangle 255"/>
            <p:cNvSpPr>
              <a:spLocks noChangeArrowheads="1"/>
            </p:cNvSpPr>
            <p:nvPr/>
          </p:nvSpPr>
          <p:spPr bwMode="auto">
            <a:xfrm>
              <a:off x="3408" y="2400"/>
              <a:ext cx="48" cy="288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30781" name="Rectangle 256"/>
            <p:cNvSpPr>
              <a:spLocks noChangeArrowheads="1"/>
            </p:cNvSpPr>
            <p:nvPr/>
          </p:nvSpPr>
          <p:spPr bwMode="auto">
            <a:xfrm>
              <a:off x="3600" y="2400"/>
              <a:ext cx="48" cy="288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30782" name="Rectangle 257"/>
            <p:cNvSpPr>
              <a:spLocks noChangeArrowheads="1"/>
            </p:cNvSpPr>
            <p:nvPr/>
          </p:nvSpPr>
          <p:spPr bwMode="auto">
            <a:xfrm>
              <a:off x="4416" y="2400"/>
              <a:ext cx="48" cy="288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30783" name="Rectangle 258"/>
            <p:cNvSpPr>
              <a:spLocks noChangeArrowheads="1"/>
            </p:cNvSpPr>
            <p:nvPr/>
          </p:nvSpPr>
          <p:spPr bwMode="auto">
            <a:xfrm>
              <a:off x="1008" y="2736"/>
              <a:ext cx="48" cy="288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30784" name="Line 259"/>
            <p:cNvSpPr>
              <a:spLocks noChangeShapeType="1"/>
            </p:cNvSpPr>
            <p:nvPr/>
          </p:nvSpPr>
          <p:spPr bwMode="auto">
            <a:xfrm>
              <a:off x="960" y="3024"/>
              <a:ext cx="384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0785" name="Rectangle 260"/>
            <p:cNvSpPr>
              <a:spLocks noChangeArrowheads="1"/>
            </p:cNvSpPr>
            <p:nvPr/>
          </p:nvSpPr>
          <p:spPr bwMode="auto">
            <a:xfrm>
              <a:off x="1872" y="3024"/>
              <a:ext cx="48" cy="288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30786" name="Rectangle 261"/>
            <p:cNvSpPr>
              <a:spLocks noChangeArrowheads="1"/>
            </p:cNvSpPr>
            <p:nvPr/>
          </p:nvSpPr>
          <p:spPr bwMode="auto">
            <a:xfrm>
              <a:off x="2352" y="2736"/>
              <a:ext cx="48" cy="288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30787" name="Rectangle 262"/>
            <p:cNvSpPr>
              <a:spLocks noChangeArrowheads="1"/>
            </p:cNvSpPr>
            <p:nvPr/>
          </p:nvSpPr>
          <p:spPr bwMode="auto">
            <a:xfrm>
              <a:off x="3408" y="3024"/>
              <a:ext cx="48" cy="288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30788" name="Rectangle 263"/>
            <p:cNvSpPr>
              <a:spLocks noChangeArrowheads="1"/>
            </p:cNvSpPr>
            <p:nvPr/>
          </p:nvSpPr>
          <p:spPr bwMode="auto">
            <a:xfrm>
              <a:off x="3600" y="3024"/>
              <a:ext cx="48" cy="288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30789" name="Rectangle 264"/>
            <p:cNvSpPr>
              <a:spLocks noChangeArrowheads="1"/>
            </p:cNvSpPr>
            <p:nvPr/>
          </p:nvSpPr>
          <p:spPr bwMode="auto">
            <a:xfrm>
              <a:off x="4416" y="2736"/>
              <a:ext cx="48" cy="288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30790" name="Text Box 298"/>
            <p:cNvSpPr txBox="1">
              <a:spLocks noChangeArrowheads="1"/>
            </p:cNvSpPr>
            <p:nvPr/>
          </p:nvSpPr>
          <p:spPr bwMode="auto">
            <a:xfrm>
              <a:off x="384" y="1958"/>
              <a:ext cx="420" cy="40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pPr algn="ctr" eaLnBrk="1" hangingPunct="1"/>
              <a:r>
                <a:rPr lang="en-GB" altLang="en-US" sz="1800">
                  <a:latin typeface="Times New Roman" panose="02020603050405020304" pitchFamily="18" charset="0"/>
                </a:rPr>
                <a:t>Input</a:t>
              </a:r>
            </a:p>
            <a:p>
              <a:pPr algn="ctr" eaLnBrk="1" hangingPunct="1"/>
              <a:r>
                <a:rPr lang="en-GB" altLang="en-US" sz="1800">
                  <a:latin typeface="Times New Roman" panose="02020603050405020304" pitchFamily="18" charset="0"/>
                </a:rPr>
                <a:t>data</a:t>
              </a:r>
            </a:p>
          </p:txBody>
        </p:sp>
        <p:sp>
          <p:nvSpPr>
            <p:cNvPr id="30791" name="Text Box 300"/>
            <p:cNvSpPr txBox="1">
              <a:spLocks noChangeArrowheads="1"/>
            </p:cNvSpPr>
            <p:nvPr/>
          </p:nvSpPr>
          <p:spPr bwMode="auto">
            <a:xfrm>
              <a:off x="288" y="2352"/>
              <a:ext cx="700" cy="40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pPr algn="ctr" eaLnBrk="1" hangingPunct="1"/>
              <a:r>
                <a:rPr lang="en-GB" altLang="en-US" sz="1800">
                  <a:latin typeface="Times New Roman" panose="02020603050405020304" pitchFamily="18" charset="0"/>
                </a:rPr>
                <a:t>Spreading</a:t>
              </a:r>
            </a:p>
            <a:p>
              <a:pPr algn="ctr" eaLnBrk="1" hangingPunct="1"/>
              <a:r>
                <a:rPr lang="en-GB" altLang="en-US" sz="1800">
                  <a:latin typeface="Times New Roman" panose="02020603050405020304" pitchFamily="18" charset="0"/>
                </a:rPr>
                <a:t>Pulses</a:t>
              </a:r>
            </a:p>
          </p:txBody>
        </p:sp>
        <p:sp>
          <p:nvSpPr>
            <p:cNvPr id="30792" name="Text Box 301"/>
            <p:cNvSpPr txBox="1">
              <a:spLocks noChangeArrowheads="1"/>
            </p:cNvSpPr>
            <p:nvPr/>
          </p:nvSpPr>
          <p:spPr bwMode="auto">
            <a:xfrm>
              <a:off x="336" y="2784"/>
              <a:ext cx="516" cy="40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pPr algn="ctr" eaLnBrk="1" hangingPunct="1"/>
              <a:r>
                <a:rPr lang="en-GB" altLang="en-US" sz="1800">
                  <a:latin typeface="Times New Roman" panose="02020603050405020304" pitchFamily="18" charset="0"/>
                </a:rPr>
                <a:t>Output</a:t>
              </a:r>
            </a:p>
            <a:p>
              <a:pPr algn="ctr" eaLnBrk="1" hangingPunct="1"/>
              <a:r>
                <a:rPr lang="en-GB" altLang="en-US" sz="1800">
                  <a:latin typeface="Times New Roman" panose="02020603050405020304" pitchFamily="18" charset="0"/>
                </a:rPr>
                <a:t>data</a:t>
              </a:r>
            </a:p>
          </p:txBody>
        </p:sp>
        <p:sp>
          <p:nvSpPr>
            <p:cNvPr id="30793" name="Text Box 302"/>
            <p:cNvSpPr txBox="1">
              <a:spLocks noChangeArrowheads="1"/>
            </p:cNvSpPr>
            <p:nvPr/>
          </p:nvSpPr>
          <p:spPr bwMode="auto">
            <a:xfrm>
              <a:off x="1488" y="2640"/>
              <a:ext cx="204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pPr algn="ctr" eaLnBrk="1" hangingPunct="1"/>
              <a:r>
                <a:rPr lang="en-GB" altLang="en-US" sz="1800">
                  <a:latin typeface="Times New Roman" panose="02020603050405020304" pitchFamily="18" charset="0"/>
                </a:rPr>
                <a:t>T</a:t>
              </a:r>
            </a:p>
          </p:txBody>
        </p:sp>
        <p:sp>
          <p:nvSpPr>
            <p:cNvPr id="30794" name="Text Box 303"/>
            <p:cNvSpPr txBox="1">
              <a:spLocks noChangeArrowheads="1"/>
            </p:cNvSpPr>
            <p:nvPr/>
          </p:nvSpPr>
          <p:spPr bwMode="auto">
            <a:xfrm>
              <a:off x="2112" y="2640"/>
              <a:ext cx="276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pPr algn="ctr" eaLnBrk="1" hangingPunct="1"/>
              <a:r>
                <a:rPr lang="en-GB" altLang="en-US" sz="1800">
                  <a:latin typeface="Times New Roman" panose="02020603050405020304" pitchFamily="18" charset="0"/>
                </a:rPr>
                <a:t>2T</a:t>
              </a:r>
            </a:p>
          </p:txBody>
        </p:sp>
        <p:sp>
          <p:nvSpPr>
            <p:cNvPr id="30795" name="Text Box 304"/>
            <p:cNvSpPr txBox="1">
              <a:spLocks noChangeArrowheads="1"/>
            </p:cNvSpPr>
            <p:nvPr/>
          </p:nvSpPr>
          <p:spPr bwMode="auto">
            <a:xfrm>
              <a:off x="2742" y="2640"/>
              <a:ext cx="276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pPr algn="ctr" eaLnBrk="1" hangingPunct="1"/>
              <a:r>
                <a:rPr lang="en-GB" altLang="en-US" sz="1800">
                  <a:latin typeface="Times New Roman" panose="02020603050405020304" pitchFamily="18" charset="0"/>
                </a:rPr>
                <a:t>3T</a:t>
              </a:r>
            </a:p>
          </p:txBody>
        </p:sp>
        <p:sp>
          <p:nvSpPr>
            <p:cNvPr id="30796" name="Text Box 305"/>
            <p:cNvSpPr txBox="1">
              <a:spLocks noChangeArrowheads="1"/>
            </p:cNvSpPr>
            <p:nvPr/>
          </p:nvSpPr>
          <p:spPr bwMode="auto">
            <a:xfrm>
              <a:off x="3360" y="2640"/>
              <a:ext cx="276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pPr algn="ctr" eaLnBrk="1" hangingPunct="1"/>
              <a:r>
                <a:rPr lang="en-GB" altLang="en-US" sz="1800">
                  <a:latin typeface="Times New Roman" panose="02020603050405020304" pitchFamily="18" charset="0"/>
                </a:rPr>
                <a:t>4T</a:t>
              </a:r>
            </a:p>
          </p:txBody>
        </p:sp>
        <p:sp>
          <p:nvSpPr>
            <p:cNvPr id="30797" name="Text Box 306"/>
            <p:cNvSpPr txBox="1">
              <a:spLocks noChangeArrowheads="1"/>
            </p:cNvSpPr>
            <p:nvPr/>
          </p:nvSpPr>
          <p:spPr bwMode="auto">
            <a:xfrm>
              <a:off x="4032" y="2640"/>
              <a:ext cx="276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pPr algn="ctr" eaLnBrk="1" hangingPunct="1"/>
              <a:r>
                <a:rPr lang="en-GB" altLang="en-US" sz="1800">
                  <a:latin typeface="Times New Roman" panose="02020603050405020304" pitchFamily="18" charset="0"/>
                </a:rPr>
                <a:t>5T</a:t>
              </a:r>
            </a:p>
          </p:txBody>
        </p:sp>
        <p:sp>
          <p:nvSpPr>
            <p:cNvPr id="30798" name="Text Box 307"/>
            <p:cNvSpPr txBox="1">
              <a:spLocks noChangeArrowheads="1"/>
            </p:cNvSpPr>
            <p:nvPr/>
          </p:nvSpPr>
          <p:spPr bwMode="auto">
            <a:xfrm>
              <a:off x="4656" y="2640"/>
              <a:ext cx="276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pPr algn="ctr" eaLnBrk="1" hangingPunct="1"/>
              <a:r>
                <a:rPr lang="en-GB" altLang="en-US" sz="1800">
                  <a:latin typeface="Times New Roman" panose="02020603050405020304" pitchFamily="18" charset="0"/>
                </a:rPr>
                <a:t>6T</a:t>
              </a:r>
            </a:p>
          </p:txBody>
        </p:sp>
        <p:sp>
          <p:nvSpPr>
            <p:cNvPr id="30799" name="Text Box 308"/>
            <p:cNvSpPr txBox="1">
              <a:spLocks noChangeArrowheads="1"/>
            </p:cNvSpPr>
            <p:nvPr/>
          </p:nvSpPr>
          <p:spPr bwMode="auto">
            <a:xfrm>
              <a:off x="860" y="2640"/>
              <a:ext cx="188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 Narrow" panose="020B0606020202030204" pitchFamily="34" charset="0"/>
                </a:defRPr>
              </a:lvl9pPr>
            </a:lstStyle>
            <a:p>
              <a:pPr algn="ctr" eaLnBrk="1" hangingPunct="1"/>
              <a:r>
                <a:rPr lang="en-GB" altLang="en-US" sz="1800">
                  <a:latin typeface="Times New Roman" panose="02020603050405020304" pitchFamily="18" charset="0"/>
                </a:rPr>
                <a:t>0</a:t>
              </a:r>
            </a:p>
          </p:txBody>
        </p:sp>
      </p:grp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lang="en-US" smtClean="0"/>
              <a:pPr/>
              <a:t>25</a:t>
            </a:fld>
            <a:endParaRPr lang="en-US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Time Hopping: Method 1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During each bit period a chirp (subdivision) is selected randomly by the PN code generator</a:t>
            </a:r>
          </a:p>
          <a:p>
            <a:pPr eaLnBrk="1" hangingPunct="1"/>
            <a:r>
              <a:rPr lang="en-GB" altLang="en-US" smtClean="0"/>
              <a:t>Each chirp has the same duration as shown previously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lang="en-US" smtClean="0"/>
              <a:pPr/>
              <a:t>26</a:t>
            </a:fld>
            <a:endParaRPr lang="en-US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Time Hopping: Method 2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Each chirp has a different duration</a:t>
            </a:r>
          </a:p>
          <a:p>
            <a:pPr eaLnBrk="1" hangingPunct="1"/>
            <a:r>
              <a:rPr lang="en-GB" altLang="en-US" smtClean="0"/>
              <a:t>The start of each chirp begins at the same time in each bit period</a:t>
            </a:r>
          </a:p>
          <a:p>
            <a:pPr eaLnBrk="1" hangingPunct="1"/>
            <a:r>
              <a:rPr lang="en-GB" altLang="en-US" smtClean="0"/>
              <a:t>PN code causes chirp duration to be altered</a:t>
            </a:r>
          </a:p>
          <a:p>
            <a:pPr eaLnBrk="1" hangingPunct="1"/>
            <a:r>
              <a:rPr lang="en-GB" altLang="en-US" smtClean="0"/>
              <a:t>Polarity indicates logic 1 or 0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lang="en-US" smtClean="0"/>
              <a:pPr/>
              <a:t>27</a:t>
            </a:fld>
            <a:endParaRPr lang="en-US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Time Hopping: Method 2</a:t>
            </a:r>
          </a:p>
        </p:txBody>
      </p:sp>
      <p:sp>
        <p:nvSpPr>
          <p:cNvPr id="33795" name="Rectangle 5"/>
          <p:cNvSpPr>
            <a:spLocks noChangeArrowheads="1"/>
          </p:cNvSpPr>
          <p:nvPr/>
        </p:nvSpPr>
        <p:spPr bwMode="auto">
          <a:xfrm>
            <a:off x="7032625" y="4235450"/>
            <a:ext cx="1016000" cy="517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pPr eaLnBrk="1" hangingPunct="1"/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33796" name="Rectangle 6"/>
          <p:cNvSpPr>
            <a:spLocks noChangeArrowheads="1"/>
          </p:cNvSpPr>
          <p:nvPr/>
        </p:nvSpPr>
        <p:spPr bwMode="auto">
          <a:xfrm>
            <a:off x="6016625" y="4235450"/>
            <a:ext cx="1016000" cy="517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pPr eaLnBrk="1" hangingPunct="1"/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33797" name="Rectangle 7"/>
          <p:cNvSpPr>
            <a:spLocks noChangeArrowheads="1"/>
          </p:cNvSpPr>
          <p:nvPr/>
        </p:nvSpPr>
        <p:spPr bwMode="auto">
          <a:xfrm>
            <a:off x="5000625" y="4235450"/>
            <a:ext cx="1016000" cy="517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pPr eaLnBrk="1" hangingPunct="1"/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33798" name="Rectangle 8"/>
          <p:cNvSpPr>
            <a:spLocks noChangeArrowheads="1"/>
          </p:cNvSpPr>
          <p:nvPr/>
        </p:nvSpPr>
        <p:spPr bwMode="auto">
          <a:xfrm>
            <a:off x="3984625" y="4235450"/>
            <a:ext cx="1016000" cy="517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pPr eaLnBrk="1" hangingPunct="1"/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33799" name="Rectangle 9"/>
          <p:cNvSpPr>
            <a:spLocks noChangeArrowheads="1"/>
          </p:cNvSpPr>
          <p:nvPr/>
        </p:nvSpPr>
        <p:spPr bwMode="auto">
          <a:xfrm>
            <a:off x="2968625" y="4235450"/>
            <a:ext cx="1016000" cy="517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pPr eaLnBrk="1" hangingPunct="1"/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33800" name="Rectangle 10"/>
          <p:cNvSpPr>
            <a:spLocks noChangeArrowheads="1"/>
          </p:cNvSpPr>
          <p:nvPr/>
        </p:nvSpPr>
        <p:spPr bwMode="auto">
          <a:xfrm>
            <a:off x="1952625" y="4235450"/>
            <a:ext cx="1016000" cy="517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pPr eaLnBrk="1" hangingPunct="1"/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33801" name="Rectangle 11"/>
          <p:cNvSpPr>
            <a:spLocks noChangeArrowheads="1"/>
          </p:cNvSpPr>
          <p:nvPr/>
        </p:nvSpPr>
        <p:spPr bwMode="auto">
          <a:xfrm>
            <a:off x="7032625" y="3717925"/>
            <a:ext cx="1016000" cy="517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pPr eaLnBrk="1" hangingPunct="1"/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33802" name="Rectangle 12"/>
          <p:cNvSpPr>
            <a:spLocks noChangeArrowheads="1"/>
          </p:cNvSpPr>
          <p:nvPr/>
        </p:nvSpPr>
        <p:spPr bwMode="auto">
          <a:xfrm>
            <a:off x="6016625" y="3717925"/>
            <a:ext cx="1016000" cy="517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pPr eaLnBrk="1" hangingPunct="1"/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33803" name="Rectangle 13"/>
          <p:cNvSpPr>
            <a:spLocks noChangeArrowheads="1"/>
          </p:cNvSpPr>
          <p:nvPr/>
        </p:nvSpPr>
        <p:spPr bwMode="auto">
          <a:xfrm>
            <a:off x="5000625" y="3717925"/>
            <a:ext cx="1016000" cy="517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pPr eaLnBrk="1" hangingPunct="1"/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33804" name="Rectangle 14"/>
          <p:cNvSpPr>
            <a:spLocks noChangeArrowheads="1"/>
          </p:cNvSpPr>
          <p:nvPr/>
        </p:nvSpPr>
        <p:spPr bwMode="auto">
          <a:xfrm>
            <a:off x="3984625" y="3717925"/>
            <a:ext cx="1016000" cy="517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pPr eaLnBrk="1" hangingPunct="1"/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33805" name="Rectangle 15"/>
          <p:cNvSpPr>
            <a:spLocks noChangeArrowheads="1"/>
          </p:cNvSpPr>
          <p:nvPr/>
        </p:nvSpPr>
        <p:spPr bwMode="auto">
          <a:xfrm>
            <a:off x="2968625" y="3717925"/>
            <a:ext cx="1016000" cy="517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pPr eaLnBrk="1" hangingPunct="1"/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33806" name="Rectangle 16"/>
          <p:cNvSpPr>
            <a:spLocks noChangeArrowheads="1"/>
          </p:cNvSpPr>
          <p:nvPr/>
        </p:nvSpPr>
        <p:spPr bwMode="auto">
          <a:xfrm>
            <a:off x="1952625" y="3717925"/>
            <a:ext cx="1016000" cy="517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pPr eaLnBrk="1" hangingPunct="1"/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33807" name="Rectangle 17"/>
          <p:cNvSpPr>
            <a:spLocks noChangeArrowheads="1"/>
          </p:cNvSpPr>
          <p:nvPr/>
        </p:nvSpPr>
        <p:spPr bwMode="auto">
          <a:xfrm>
            <a:off x="7032625" y="3200400"/>
            <a:ext cx="1016000" cy="517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pPr eaLnBrk="1" hangingPunct="1"/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33808" name="Rectangle 18"/>
          <p:cNvSpPr>
            <a:spLocks noChangeArrowheads="1"/>
          </p:cNvSpPr>
          <p:nvPr/>
        </p:nvSpPr>
        <p:spPr bwMode="auto">
          <a:xfrm>
            <a:off x="6016625" y="3200400"/>
            <a:ext cx="1016000" cy="517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pPr eaLnBrk="1" hangingPunct="1"/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33809" name="Rectangle 19"/>
          <p:cNvSpPr>
            <a:spLocks noChangeArrowheads="1"/>
          </p:cNvSpPr>
          <p:nvPr/>
        </p:nvSpPr>
        <p:spPr bwMode="auto">
          <a:xfrm>
            <a:off x="5000625" y="3200400"/>
            <a:ext cx="1016000" cy="517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pPr eaLnBrk="1" hangingPunct="1"/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33810" name="Rectangle 20"/>
          <p:cNvSpPr>
            <a:spLocks noChangeArrowheads="1"/>
          </p:cNvSpPr>
          <p:nvPr/>
        </p:nvSpPr>
        <p:spPr bwMode="auto">
          <a:xfrm>
            <a:off x="3984625" y="3200400"/>
            <a:ext cx="1016000" cy="517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pPr eaLnBrk="1" hangingPunct="1"/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33811" name="Rectangle 21"/>
          <p:cNvSpPr>
            <a:spLocks noChangeArrowheads="1"/>
          </p:cNvSpPr>
          <p:nvPr/>
        </p:nvSpPr>
        <p:spPr bwMode="auto">
          <a:xfrm>
            <a:off x="2968625" y="3200400"/>
            <a:ext cx="1016000" cy="517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pPr eaLnBrk="1" hangingPunct="1"/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33812" name="Rectangle 22"/>
          <p:cNvSpPr>
            <a:spLocks noChangeArrowheads="1"/>
          </p:cNvSpPr>
          <p:nvPr/>
        </p:nvSpPr>
        <p:spPr bwMode="auto">
          <a:xfrm>
            <a:off x="1952625" y="3200400"/>
            <a:ext cx="1016000" cy="517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pPr eaLnBrk="1" hangingPunct="1"/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33813" name="Rectangle 23"/>
          <p:cNvSpPr>
            <a:spLocks noChangeArrowheads="1"/>
          </p:cNvSpPr>
          <p:nvPr/>
        </p:nvSpPr>
        <p:spPr bwMode="auto">
          <a:xfrm>
            <a:off x="7032625" y="2682875"/>
            <a:ext cx="1016000" cy="517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pPr algn="ctr" eaLnBrk="1" hangingPunct="1"/>
            <a:r>
              <a:rPr lang="en-GB" altLang="en-US">
                <a:latin typeface="Times New Roman" panose="02020603050405020304" pitchFamily="18" charset="0"/>
              </a:rPr>
              <a:t>1</a:t>
            </a:r>
          </a:p>
        </p:txBody>
      </p:sp>
      <p:sp>
        <p:nvSpPr>
          <p:cNvPr id="33814" name="Rectangle 24"/>
          <p:cNvSpPr>
            <a:spLocks noChangeArrowheads="1"/>
          </p:cNvSpPr>
          <p:nvPr/>
        </p:nvSpPr>
        <p:spPr bwMode="auto">
          <a:xfrm>
            <a:off x="6016625" y="2682875"/>
            <a:ext cx="1016000" cy="517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pPr algn="ctr" eaLnBrk="1" hangingPunct="1"/>
            <a:r>
              <a:rPr lang="en-GB" altLang="en-US">
                <a:latin typeface="Times New Roman" panose="02020603050405020304" pitchFamily="18" charset="0"/>
              </a:rPr>
              <a:t>0</a:t>
            </a:r>
          </a:p>
        </p:txBody>
      </p:sp>
      <p:sp>
        <p:nvSpPr>
          <p:cNvPr id="33815" name="Rectangle 25"/>
          <p:cNvSpPr>
            <a:spLocks noChangeArrowheads="1"/>
          </p:cNvSpPr>
          <p:nvPr/>
        </p:nvSpPr>
        <p:spPr bwMode="auto">
          <a:xfrm>
            <a:off x="5000625" y="2682875"/>
            <a:ext cx="1016000" cy="517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pPr algn="ctr" eaLnBrk="1" hangingPunct="1"/>
            <a:r>
              <a:rPr lang="en-GB" altLang="en-US">
                <a:latin typeface="Times New Roman" panose="02020603050405020304" pitchFamily="18" charset="0"/>
              </a:rPr>
              <a:t>0</a:t>
            </a:r>
          </a:p>
        </p:txBody>
      </p:sp>
      <p:sp>
        <p:nvSpPr>
          <p:cNvPr id="33816" name="Rectangle 26"/>
          <p:cNvSpPr>
            <a:spLocks noChangeArrowheads="1"/>
          </p:cNvSpPr>
          <p:nvPr/>
        </p:nvSpPr>
        <p:spPr bwMode="auto">
          <a:xfrm>
            <a:off x="3984625" y="2682875"/>
            <a:ext cx="1016000" cy="517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pPr algn="ctr" eaLnBrk="1" hangingPunct="1"/>
            <a:r>
              <a:rPr lang="en-GB" altLang="en-US">
                <a:latin typeface="Times New Roman" panose="02020603050405020304" pitchFamily="18" charset="0"/>
              </a:rPr>
              <a:t>1</a:t>
            </a:r>
          </a:p>
        </p:txBody>
      </p:sp>
      <p:sp>
        <p:nvSpPr>
          <p:cNvPr id="33817" name="Rectangle 27"/>
          <p:cNvSpPr>
            <a:spLocks noChangeArrowheads="1"/>
          </p:cNvSpPr>
          <p:nvPr/>
        </p:nvSpPr>
        <p:spPr bwMode="auto">
          <a:xfrm>
            <a:off x="2968625" y="2682875"/>
            <a:ext cx="1016000" cy="517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pPr algn="ctr" eaLnBrk="1" hangingPunct="1"/>
            <a:r>
              <a:rPr lang="en-GB" altLang="en-US">
                <a:latin typeface="Times New Roman" panose="02020603050405020304" pitchFamily="18" charset="0"/>
              </a:rPr>
              <a:t>0</a:t>
            </a:r>
          </a:p>
        </p:txBody>
      </p:sp>
      <p:sp>
        <p:nvSpPr>
          <p:cNvPr id="33818" name="Rectangle 28"/>
          <p:cNvSpPr>
            <a:spLocks noChangeArrowheads="1"/>
          </p:cNvSpPr>
          <p:nvPr/>
        </p:nvSpPr>
        <p:spPr bwMode="auto">
          <a:xfrm>
            <a:off x="1952625" y="2682875"/>
            <a:ext cx="1016000" cy="517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pPr algn="ctr" eaLnBrk="1" hangingPunct="1"/>
            <a:r>
              <a:rPr lang="en-GB" altLang="en-US">
                <a:latin typeface="Times New Roman" panose="02020603050405020304" pitchFamily="18" charset="0"/>
              </a:rPr>
              <a:t>1</a:t>
            </a:r>
          </a:p>
        </p:txBody>
      </p:sp>
      <p:sp>
        <p:nvSpPr>
          <p:cNvPr id="33819" name="Line 29"/>
          <p:cNvSpPr>
            <a:spLocks noChangeShapeType="1"/>
          </p:cNvSpPr>
          <p:nvPr/>
        </p:nvSpPr>
        <p:spPr bwMode="auto">
          <a:xfrm>
            <a:off x="1952625" y="2682875"/>
            <a:ext cx="1016000" cy="0"/>
          </a:xfrm>
          <a:prstGeom prst="line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33820" name="Line 30"/>
          <p:cNvSpPr>
            <a:spLocks noChangeShapeType="1"/>
          </p:cNvSpPr>
          <p:nvPr/>
        </p:nvSpPr>
        <p:spPr bwMode="auto">
          <a:xfrm>
            <a:off x="1952625" y="4752975"/>
            <a:ext cx="1016000" cy="0"/>
          </a:xfrm>
          <a:prstGeom prst="lin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91240B29-F687-4F45-9708-019B960494DF}">
              <a14:hiddenLine xmlns:a14="http://schemas.microsoft.com/office/drawing/2010/main" w="28575" cap="sq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33821" name="Line 31"/>
          <p:cNvSpPr>
            <a:spLocks noChangeShapeType="1"/>
          </p:cNvSpPr>
          <p:nvPr/>
        </p:nvSpPr>
        <p:spPr bwMode="auto">
          <a:xfrm>
            <a:off x="1952625" y="2682875"/>
            <a:ext cx="0" cy="517525"/>
          </a:xfrm>
          <a:prstGeom prst="line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33822" name="Line 32"/>
          <p:cNvSpPr>
            <a:spLocks noChangeShapeType="1"/>
          </p:cNvSpPr>
          <p:nvPr/>
        </p:nvSpPr>
        <p:spPr bwMode="auto">
          <a:xfrm>
            <a:off x="8048625" y="2682875"/>
            <a:ext cx="0" cy="517525"/>
          </a:xfrm>
          <a:prstGeom prst="line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33823" name="Line 33"/>
          <p:cNvSpPr>
            <a:spLocks noChangeShapeType="1"/>
          </p:cNvSpPr>
          <p:nvPr/>
        </p:nvSpPr>
        <p:spPr bwMode="auto">
          <a:xfrm>
            <a:off x="3984625" y="2682875"/>
            <a:ext cx="1016000" cy="0"/>
          </a:xfrm>
          <a:prstGeom prst="line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33824" name="Line 34"/>
          <p:cNvSpPr>
            <a:spLocks noChangeShapeType="1"/>
          </p:cNvSpPr>
          <p:nvPr/>
        </p:nvSpPr>
        <p:spPr bwMode="auto">
          <a:xfrm>
            <a:off x="7032625" y="2682875"/>
            <a:ext cx="1016000" cy="0"/>
          </a:xfrm>
          <a:prstGeom prst="line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33825" name="Line 35"/>
          <p:cNvSpPr>
            <a:spLocks noChangeShapeType="1"/>
          </p:cNvSpPr>
          <p:nvPr/>
        </p:nvSpPr>
        <p:spPr bwMode="auto">
          <a:xfrm>
            <a:off x="2968625" y="4752975"/>
            <a:ext cx="1016000" cy="0"/>
          </a:xfrm>
          <a:prstGeom prst="lin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91240B29-F687-4F45-9708-019B960494DF}">
              <a14:hiddenLine xmlns:a14="http://schemas.microsoft.com/office/drawing/2010/main" w="28575" cap="sq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33826" name="Line 36"/>
          <p:cNvSpPr>
            <a:spLocks noChangeShapeType="1"/>
          </p:cNvSpPr>
          <p:nvPr/>
        </p:nvSpPr>
        <p:spPr bwMode="auto">
          <a:xfrm>
            <a:off x="3984625" y="4752975"/>
            <a:ext cx="1016000" cy="0"/>
          </a:xfrm>
          <a:prstGeom prst="lin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91240B29-F687-4F45-9708-019B960494DF}">
              <a14:hiddenLine xmlns:a14="http://schemas.microsoft.com/office/drawing/2010/main" w="28575" cap="sq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33827" name="Line 37"/>
          <p:cNvSpPr>
            <a:spLocks noChangeShapeType="1"/>
          </p:cNvSpPr>
          <p:nvPr/>
        </p:nvSpPr>
        <p:spPr bwMode="auto">
          <a:xfrm>
            <a:off x="5000625" y="4752975"/>
            <a:ext cx="1016000" cy="0"/>
          </a:xfrm>
          <a:prstGeom prst="lin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91240B29-F687-4F45-9708-019B960494DF}">
              <a14:hiddenLine xmlns:a14="http://schemas.microsoft.com/office/drawing/2010/main" w="28575" cap="sq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33828" name="Line 38"/>
          <p:cNvSpPr>
            <a:spLocks noChangeShapeType="1"/>
          </p:cNvSpPr>
          <p:nvPr/>
        </p:nvSpPr>
        <p:spPr bwMode="auto">
          <a:xfrm>
            <a:off x="6016625" y="4752975"/>
            <a:ext cx="1016000" cy="0"/>
          </a:xfrm>
          <a:prstGeom prst="lin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91240B29-F687-4F45-9708-019B960494DF}">
              <a14:hiddenLine xmlns:a14="http://schemas.microsoft.com/office/drawing/2010/main" w="28575" cap="sq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33829" name="Line 39"/>
          <p:cNvSpPr>
            <a:spLocks noChangeShapeType="1"/>
          </p:cNvSpPr>
          <p:nvPr/>
        </p:nvSpPr>
        <p:spPr bwMode="auto">
          <a:xfrm>
            <a:off x="7032625" y="4752975"/>
            <a:ext cx="1016000" cy="0"/>
          </a:xfrm>
          <a:prstGeom prst="lin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91240B29-F687-4F45-9708-019B960494DF}">
              <a14:hiddenLine xmlns:a14="http://schemas.microsoft.com/office/drawing/2010/main" w="28575" cap="sq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33830" name="Line 40"/>
          <p:cNvSpPr>
            <a:spLocks noChangeShapeType="1"/>
          </p:cNvSpPr>
          <p:nvPr/>
        </p:nvSpPr>
        <p:spPr bwMode="auto">
          <a:xfrm>
            <a:off x="2968625" y="2682875"/>
            <a:ext cx="0" cy="517525"/>
          </a:xfrm>
          <a:prstGeom prst="line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33831" name="Line 41"/>
          <p:cNvSpPr>
            <a:spLocks noChangeShapeType="1"/>
          </p:cNvSpPr>
          <p:nvPr/>
        </p:nvSpPr>
        <p:spPr bwMode="auto">
          <a:xfrm>
            <a:off x="3984625" y="2682875"/>
            <a:ext cx="0" cy="517525"/>
          </a:xfrm>
          <a:prstGeom prst="line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33832" name="Line 42"/>
          <p:cNvSpPr>
            <a:spLocks noChangeShapeType="1"/>
          </p:cNvSpPr>
          <p:nvPr/>
        </p:nvSpPr>
        <p:spPr bwMode="auto">
          <a:xfrm>
            <a:off x="1952625" y="3200400"/>
            <a:ext cx="0" cy="1552575"/>
          </a:xfrm>
          <a:prstGeom prst="line">
            <a:avLst/>
          </a:prstGeom>
          <a:noFill/>
          <a:ln w="12700">
            <a:solidFill>
              <a:schemeClr val="tx1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33833" name="Line 43"/>
          <p:cNvSpPr>
            <a:spLocks noChangeShapeType="1"/>
          </p:cNvSpPr>
          <p:nvPr/>
        </p:nvSpPr>
        <p:spPr bwMode="auto">
          <a:xfrm>
            <a:off x="2968625" y="3200400"/>
            <a:ext cx="0" cy="1552575"/>
          </a:xfrm>
          <a:prstGeom prst="line">
            <a:avLst/>
          </a:prstGeom>
          <a:noFill/>
          <a:ln w="12700">
            <a:solidFill>
              <a:schemeClr val="tx1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33834" name="Line 44"/>
          <p:cNvSpPr>
            <a:spLocks noChangeShapeType="1"/>
          </p:cNvSpPr>
          <p:nvPr/>
        </p:nvSpPr>
        <p:spPr bwMode="auto">
          <a:xfrm>
            <a:off x="2968625" y="3200400"/>
            <a:ext cx="1016000" cy="0"/>
          </a:xfrm>
          <a:prstGeom prst="line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33835" name="Line 45"/>
          <p:cNvSpPr>
            <a:spLocks noChangeShapeType="1"/>
          </p:cNvSpPr>
          <p:nvPr/>
        </p:nvSpPr>
        <p:spPr bwMode="auto">
          <a:xfrm>
            <a:off x="2968625" y="2682875"/>
            <a:ext cx="1016000" cy="0"/>
          </a:xfrm>
          <a:prstGeom prst="lin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91240B29-F687-4F45-9708-019B960494DF}">
              <a14:hiddenLine xmlns:a14="http://schemas.microsoft.com/office/drawing/2010/main" w="28575" cap="sq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33836" name="Line 46"/>
          <p:cNvSpPr>
            <a:spLocks noChangeShapeType="1"/>
          </p:cNvSpPr>
          <p:nvPr/>
        </p:nvSpPr>
        <p:spPr bwMode="auto">
          <a:xfrm>
            <a:off x="5000625" y="2682875"/>
            <a:ext cx="1016000" cy="0"/>
          </a:xfrm>
          <a:prstGeom prst="lin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91240B29-F687-4F45-9708-019B960494DF}">
              <a14:hiddenLine xmlns:a14="http://schemas.microsoft.com/office/drawing/2010/main" w="28575" cap="sq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33837" name="Line 47"/>
          <p:cNvSpPr>
            <a:spLocks noChangeShapeType="1"/>
          </p:cNvSpPr>
          <p:nvPr/>
        </p:nvSpPr>
        <p:spPr bwMode="auto">
          <a:xfrm>
            <a:off x="3984625" y="3200400"/>
            <a:ext cx="0" cy="1552575"/>
          </a:xfrm>
          <a:prstGeom prst="line">
            <a:avLst/>
          </a:prstGeom>
          <a:noFill/>
          <a:ln w="12700">
            <a:solidFill>
              <a:schemeClr val="tx1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33838" name="Line 48"/>
          <p:cNvSpPr>
            <a:spLocks noChangeShapeType="1"/>
          </p:cNvSpPr>
          <p:nvPr/>
        </p:nvSpPr>
        <p:spPr bwMode="auto">
          <a:xfrm>
            <a:off x="5000625" y="3200400"/>
            <a:ext cx="0" cy="1552575"/>
          </a:xfrm>
          <a:prstGeom prst="line">
            <a:avLst/>
          </a:prstGeom>
          <a:noFill/>
          <a:ln w="12700">
            <a:solidFill>
              <a:schemeClr val="tx1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33839" name="Line 49"/>
          <p:cNvSpPr>
            <a:spLocks noChangeShapeType="1"/>
          </p:cNvSpPr>
          <p:nvPr/>
        </p:nvSpPr>
        <p:spPr bwMode="auto">
          <a:xfrm>
            <a:off x="6016625" y="3200400"/>
            <a:ext cx="0" cy="1552575"/>
          </a:xfrm>
          <a:prstGeom prst="line">
            <a:avLst/>
          </a:prstGeom>
          <a:noFill/>
          <a:ln w="12700">
            <a:solidFill>
              <a:schemeClr val="tx1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33840" name="Line 50"/>
          <p:cNvSpPr>
            <a:spLocks noChangeShapeType="1"/>
          </p:cNvSpPr>
          <p:nvPr/>
        </p:nvSpPr>
        <p:spPr bwMode="auto">
          <a:xfrm>
            <a:off x="7032625" y="3200400"/>
            <a:ext cx="0" cy="1552575"/>
          </a:xfrm>
          <a:prstGeom prst="line">
            <a:avLst/>
          </a:prstGeom>
          <a:noFill/>
          <a:ln w="12700">
            <a:solidFill>
              <a:schemeClr val="tx1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33841" name="Line 51"/>
          <p:cNvSpPr>
            <a:spLocks noChangeShapeType="1"/>
          </p:cNvSpPr>
          <p:nvPr/>
        </p:nvSpPr>
        <p:spPr bwMode="auto">
          <a:xfrm>
            <a:off x="5000625" y="3200400"/>
            <a:ext cx="2032000" cy="0"/>
          </a:xfrm>
          <a:prstGeom prst="line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33842" name="Line 52"/>
          <p:cNvSpPr>
            <a:spLocks noChangeShapeType="1"/>
          </p:cNvSpPr>
          <p:nvPr/>
        </p:nvSpPr>
        <p:spPr bwMode="auto">
          <a:xfrm>
            <a:off x="5000625" y="2682875"/>
            <a:ext cx="0" cy="517525"/>
          </a:xfrm>
          <a:prstGeom prst="line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33843" name="Line 53"/>
          <p:cNvSpPr>
            <a:spLocks noChangeShapeType="1"/>
          </p:cNvSpPr>
          <p:nvPr/>
        </p:nvSpPr>
        <p:spPr bwMode="auto">
          <a:xfrm>
            <a:off x="7032625" y="2682875"/>
            <a:ext cx="0" cy="517525"/>
          </a:xfrm>
          <a:prstGeom prst="line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33844" name="Line 54"/>
          <p:cNvSpPr>
            <a:spLocks noChangeShapeType="1"/>
          </p:cNvSpPr>
          <p:nvPr/>
        </p:nvSpPr>
        <p:spPr bwMode="auto">
          <a:xfrm>
            <a:off x="6016625" y="2682875"/>
            <a:ext cx="1016000" cy="0"/>
          </a:xfrm>
          <a:prstGeom prst="lin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91240B29-F687-4F45-9708-019B960494DF}">
              <a14:hiddenLine xmlns:a14="http://schemas.microsoft.com/office/drawing/2010/main" w="28575" cap="sq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33845" name="Line 55"/>
          <p:cNvSpPr>
            <a:spLocks noChangeShapeType="1"/>
          </p:cNvSpPr>
          <p:nvPr/>
        </p:nvSpPr>
        <p:spPr bwMode="auto">
          <a:xfrm>
            <a:off x="8048625" y="3200400"/>
            <a:ext cx="0" cy="1552575"/>
          </a:xfrm>
          <a:prstGeom prst="line">
            <a:avLst/>
          </a:prstGeom>
          <a:noFill/>
          <a:ln w="12700">
            <a:solidFill>
              <a:schemeClr val="tx1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33846" name="Rectangle 56"/>
          <p:cNvSpPr>
            <a:spLocks noChangeArrowheads="1"/>
          </p:cNvSpPr>
          <p:nvPr/>
        </p:nvSpPr>
        <p:spPr bwMode="auto">
          <a:xfrm>
            <a:off x="1981200" y="3216275"/>
            <a:ext cx="123825" cy="45720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33847" name="Line 57"/>
          <p:cNvSpPr>
            <a:spLocks noChangeShapeType="1"/>
          </p:cNvSpPr>
          <p:nvPr/>
        </p:nvSpPr>
        <p:spPr bwMode="auto">
          <a:xfrm>
            <a:off x="1952625" y="3673475"/>
            <a:ext cx="60960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848" name="Rectangle 58"/>
          <p:cNvSpPr>
            <a:spLocks noChangeArrowheads="1"/>
          </p:cNvSpPr>
          <p:nvPr/>
        </p:nvSpPr>
        <p:spPr bwMode="auto">
          <a:xfrm>
            <a:off x="2971800" y="3216275"/>
            <a:ext cx="504825" cy="45720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33849" name="Rectangle 59"/>
          <p:cNvSpPr>
            <a:spLocks noChangeArrowheads="1"/>
          </p:cNvSpPr>
          <p:nvPr/>
        </p:nvSpPr>
        <p:spPr bwMode="auto">
          <a:xfrm>
            <a:off x="3962400" y="3216275"/>
            <a:ext cx="276225" cy="45720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33850" name="Rectangle 60"/>
          <p:cNvSpPr>
            <a:spLocks noChangeArrowheads="1"/>
          </p:cNvSpPr>
          <p:nvPr/>
        </p:nvSpPr>
        <p:spPr bwMode="auto">
          <a:xfrm>
            <a:off x="5029200" y="3216275"/>
            <a:ext cx="885825" cy="45720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33851" name="Rectangle 61"/>
          <p:cNvSpPr>
            <a:spLocks noChangeArrowheads="1"/>
          </p:cNvSpPr>
          <p:nvPr/>
        </p:nvSpPr>
        <p:spPr bwMode="auto">
          <a:xfrm>
            <a:off x="6019800" y="3216275"/>
            <a:ext cx="200025" cy="45720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33852" name="Rectangle 62"/>
          <p:cNvSpPr>
            <a:spLocks noChangeArrowheads="1"/>
          </p:cNvSpPr>
          <p:nvPr/>
        </p:nvSpPr>
        <p:spPr bwMode="auto">
          <a:xfrm>
            <a:off x="7010400" y="3200400"/>
            <a:ext cx="76200" cy="45720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33853" name="Rectangle 63"/>
          <p:cNvSpPr>
            <a:spLocks noChangeArrowheads="1"/>
          </p:cNvSpPr>
          <p:nvPr/>
        </p:nvSpPr>
        <p:spPr bwMode="auto">
          <a:xfrm>
            <a:off x="2028825" y="3749675"/>
            <a:ext cx="76200" cy="45720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33854" name="Line 64"/>
          <p:cNvSpPr>
            <a:spLocks noChangeShapeType="1"/>
          </p:cNvSpPr>
          <p:nvPr/>
        </p:nvSpPr>
        <p:spPr bwMode="auto">
          <a:xfrm>
            <a:off x="1952625" y="4206875"/>
            <a:ext cx="60960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855" name="Rectangle 65"/>
          <p:cNvSpPr>
            <a:spLocks noChangeArrowheads="1"/>
          </p:cNvSpPr>
          <p:nvPr/>
        </p:nvSpPr>
        <p:spPr bwMode="auto">
          <a:xfrm>
            <a:off x="2971800" y="4206875"/>
            <a:ext cx="504825" cy="45720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33856" name="Rectangle 66"/>
          <p:cNvSpPr>
            <a:spLocks noChangeArrowheads="1"/>
          </p:cNvSpPr>
          <p:nvPr/>
        </p:nvSpPr>
        <p:spPr bwMode="auto">
          <a:xfrm>
            <a:off x="3962400" y="3749675"/>
            <a:ext cx="276225" cy="45720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33857" name="Rectangle 67"/>
          <p:cNvSpPr>
            <a:spLocks noChangeArrowheads="1"/>
          </p:cNvSpPr>
          <p:nvPr/>
        </p:nvSpPr>
        <p:spPr bwMode="auto">
          <a:xfrm>
            <a:off x="5029200" y="4206875"/>
            <a:ext cx="885825" cy="45720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33858" name="Rectangle 68"/>
          <p:cNvSpPr>
            <a:spLocks noChangeArrowheads="1"/>
          </p:cNvSpPr>
          <p:nvPr/>
        </p:nvSpPr>
        <p:spPr bwMode="auto">
          <a:xfrm>
            <a:off x="6019800" y="4206875"/>
            <a:ext cx="200025" cy="45720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33859" name="Rectangle 69"/>
          <p:cNvSpPr>
            <a:spLocks noChangeArrowheads="1"/>
          </p:cNvSpPr>
          <p:nvPr/>
        </p:nvSpPr>
        <p:spPr bwMode="auto">
          <a:xfrm>
            <a:off x="7010400" y="3733800"/>
            <a:ext cx="76200" cy="45720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33860" name="Text Box 70"/>
          <p:cNvSpPr txBox="1">
            <a:spLocks noChangeArrowheads="1"/>
          </p:cNvSpPr>
          <p:nvPr/>
        </p:nvSpPr>
        <p:spPr bwMode="auto">
          <a:xfrm>
            <a:off x="1038225" y="2514600"/>
            <a:ext cx="66675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pPr algn="ctr" eaLnBrk="1" hangingPunct="1"/>
            <a:r>
              <a:rPr lang="en-GB" altLang="en-US" sz="1800">
                <a:latin typeface="Times New Roman" panose="02020603050405020304" pitchFamily="18" charset="0"/>
              </a:rPr>
              <a:t>Input</a:t>
            </a:r>
          </a:p>
          <a:p>
            <a:pPr algn="ctr" eaLnBrk="1" hangingPunct="1"/>
            <a:r>
              <a:rPr lang="en-GB" altLang="en-US" sz="1800">
                <a:latin typeface="Times New Roman" panose="02020603050405020304" pitchFamily="18" charset="0"/>
              </a:rPr>
              <a:t>data</a:t>
            </a:r>
          </a:p>
        </p:txBody>
      </p:sp>
      <p:sp>
        <p:nvSpPr>
          <p:cNvPr id="33861" name="Text Box 71"/>
          <p:cNvSpPr txBox="1">
            <a:spLocks noChangeArrowheads="1"/>
          </p:cNvSpPr>
          <p:nvPr/>
        </p:nvSpPr>
        <p:spPr bwMode="auto">
          <a:xfrm>
            <a:off x="885825" y="3140075"/>
            <a:ext cx="111125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pPr algn="ctr" eaLnBrk="1" hangingPunct="1"/>
            <a:r>
              <a:rPr lang="en-GB" altLang="en-US" sz="1800">
                <a:latin typeface="Times New Roman" panose="02020603050405020304" pitchFamily="18" charset="0"/>
              </a:rPr>
              <a:t>Spreading</a:t>
            </a:r>
          </a:p>
          <a:p>
            <a:pPr algn="ctr" eaLnBrk="1" hangingPunct="1"/>
            <a:r>
              <a:rPr lang="en-GB" altLang="en-US" sz="1800">
                <a:latin typeface="Times New Roman" panose="02020603050405020304" pitchFamily="18" charset="0"/>
              </a:rPr>
              <a:t>Pulses</a:t>
            </a:r>
          </a:p>
        </p:txBody>
      </p:sp>
      <p:sp>
        <p:nvSpPr>
          <p:cNvPr id="33862" name="Text Box 72"/>
          <p:cNvSpPr txBox="1">
            <a:spLocks noChangeArrowheads="1"/>
          </p:cNvSpPr>
          <p:nvPr/>
        </p:nvSpPr>
        <p:spPr bwMode="auto">
          <a:xfrm>
            <a:off x="962025" y="3825875"/>
            <a:ext cx="81915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pPr algn="ctr" eaLnBrk="1" hangingPunct="1"/>
            <a:r>
              <a:rPr lang="en-GB" altLang="en-US" sz="1800">
                <a:latin typeface="Times New Roman" panose="02020603050405020304" pitchFamily="18" charset="0"/>
              </a:rPr>
              <a:t>Output</a:t>
            </a:r>
          </a:p>
          <a:p>
            <a:pPr algn="ctr" eaLnBrk="1" hangingPunct="1"/>
            <a:r>
              <a:rPr lang="en-GB" altLang="en-US" sz="1800">
                <a:latin typeface="Times New Roman" panose="02020603050405020304" pitchFamily="18" charset="0"/>
              </a:rPr>
              <a:t>data</a:t>
            </a:r>
          </a:p>
        </p:txBody>
      </p:sp>
      <p:sp>
        <p:nvSpPr>
          <p:cNvPr id="33863" name="Text Box 73"/>
          <p:cNvSpPr txBox="1">
            <a:spLocks noChangeArrowheads="1"/>
          </p:cNvSpPr>
          <p:nvPr/>
        </p:nvSpPr>
        <p:spPr bwMode="auto">
          <a:xfrm>
            <a:off x="2790825" y="3597275"/>
            <a:ext cx="3238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pPr algn="ctr" eaLnBrk="1" hangingPunct="1"/>
            <a:r>
              <a:rPr lang="en-GB" altLang="en-US" sz="1800">
                <a:latin typeface="Times New Roman" panose="02020603050405020304" pitchFamily="18" charset="0"/>
              </a:rPr>
              <a:t>T</a:t>
            </a:r>
          </a:p>
        </p:txBody>
      </p:sp>
      <p:sp>
        <p:nvSpPr>
          <p:cNvPr id="33864" name="Text Box 74"/>
          <p:cNvSpPr txBox="1">
            <a:spLocks noChangeArrowheads="1"/>
          </p:cNvSpPr>
          <p:nvPr/>
        </p:nvSpPr>
        <p:spPr bwMode="auto">
          <a:xfrm>
            <a:off x="3781425" y="3597275"/>
            <a:ext cx="4381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pPr algn="ctr" eaLnBrk="1" hangingPunct="1"/>
            <a:r>
              <a:rPr lang="en-GB" altLang="en-US" sz="1800">
                <a:latin typeface="Times New Roman" panose="02020603050405020304" pitchFamily="18" charset="0"/>
              </a:rPr>
              <a:t>2T</a:t>
            </a:r>
          </a:p>
        </p:txBody>
      </p:sp>
      <p:sp>
        <p:nvSpPr>
          <p:cNvPr id="33865" name="Text Box 75"/>
          <p:cNvSpPr txBox="1">
            <a:spLocks noChangeArrowheads="1"/>
          </p:cNvSpPr>
          <p:nvPr/>
        </p:nvSpPr>
        <p:spPr bwMode="auto">
          <a:xfrm>
            <a:off x="4781550" y="3597275"/>
            <a:ext cx="4381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pPr algn="ctr" eaLnBrk="1" hangingPunct="1"/>
            <a:r>
              <a:rPr lang="en-GB" altLang="en-US" sz="1800">
                <a:latin typeface="Times New Roman" panose="02020603050405020304" pitchFamily="18" charset="0"/>
              </a:rPr>
              <a:t>3T</a:t>
            </a:r>
          </a:p>
        </p:txBody>
      </p:sp>
      <p:sp>
        <p:nvSpPr>
          <p:cNvPr id="33866" name="Text Box 76"/>
          <p:cNvSpPr txBox="1">
            <a:spLocks noChangeArrowheads="1"/>
          </p:cNvSpPr>
          <p:nvPr/>
        </p:nvSpPr>
        <p:spPr bwMode="auto">
          <a:xfrm>
            <a:off x="5762625" y="3597275"/>
            <a:ext cx="4381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pPr algn="ctr" eaLnBrk="1" hangingPunct="1"/>
            <a:r>
              <a:rPr lang="en-GB" altLang="en-US" sz="1800">
                <a:latin typeface="Times New Roman" panose="02020603050405020304" pitchFamily="18" charset="0"/>
              </a:rPr>
              <a:t>4T</a:t>
            </a:r>
          </a:p>
        </p:txBody>
      </p:sp>
      <p:sp>
        <p:nvSpPr>
          <p:cNvPr id="33867" name="Text Box 77"/>
          <p:cNvSpPr txBox="1">
            <a:spLocks noChangeArrowheads="1"/>
          </p:cNvSpPr>
          <p:nvPr/>
        </p:nvSpPr>
        <p:spPr bwMode="auto">
          <a:xfrm>
            <a:off x="6829425" y="3597275"/>
            <a:ext cx="4381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pPr algn="ctr" eaLnBrk="1" hangingPunct="1"/>
            <a:r>
              <a:rPr lang="en-GB" altLang="en-US" sz="1800">
                <a:latin typeface="Times New Roman" panose="02020603050405020304" pitchFamily="18" charset="0"/>
              </a:rPr>
              <a:t>5T</a:t>
            </a:r>
          </a:p>
        </p:txBody>
      </p:sp>
      <p:sp>
        <p:nvSpPr>
          <p:cNvPr id="33868" name="Text Box 78"/>
          <p:cNvSpPr txBox="1">
            <a:spLocks noChangeArrowheads="1"/>
          </p:cNvSpPr>
          <p:nvPr/>
        </p:nvSpPr>
        <p:spPr bwMode="auto">
          <a:xfrm>
            <a:off x="7820025" y="3597275"/>
            <a:ext cx="4381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pPr algn="ctr" eaLnBrk="1" hangingPunct="1"/>
            <a:r>
              <a:rPr lang="en-GB" altLang="en-US" sz="1800">
                <a:latin typeface="Times New Roman" panose="02020603050405020304" pitchFamily="18" charset="0"/>
              </a:rPr>
              <a:t>6T</a:t>
            </a:r>
          </a:p>
        </p:txBody>
      </p:sp>
      <p:sp>
        <p:nvSpPr>
          <p:cNvPr id="33869" name="Text Box 79"/>
          <p:cNvSpPr txBox="1">
            <a:spLocks noChangeArrowheads="1"/>
          </p:cNvSpPr>
          <p:nvPr/>
        </p:nvSpPr>
        <p:spPr bwMode="auto">
          <a:xfrm>
            <a:off x="1793875" y="3597275"/>
            <a:ext cx="2984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pPr algn="ctr" eaLnBrk="1" hangingPunct="1"/>
            <a:r>
              <a:rPr lang="en-GB" altLang="en-US" sz="1800">
                <a:latin typeface="Times New Roman" panose="02020603050405020304" pitchFamily="18" charset="0"/>
              </a:rPr>
              <a:t>0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lang="en-US" smtClean="0"/>
              <a:pPr/>
              <a:t>28</a:t>
            </a:fld>
            <a:endParaRPr lang="en-US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2ECC26AD-792A-439B-A670-C985FD013E66}" type="slidenum">
              <a:rPr lang="en-GB" altLang="en-US">
                <a:latin typeface="Garamond" panose="02020404030301010803" pitchFamily="18" charset="0"/>
              </a:rPr>
              <a:pPr eaLnBrk="1" hangingPunct="1"/>
              <a:t>29</a:t>
            </a:fld>
            <a:endParaRPr lang="en-GB" altLang="en-US">
              <a:latin typeface="Garamond" panose="02020404030301010803" pitchFamily="18" charset="0"/>
            </a:endParaRPr>
          </a:p>
        </p:txBody>
      </p:sp>
      <p:sp>
        <p:nvSpPr>
          <p:cNvPr id="256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800" smtClean="0"/>
              <a:t>Code Division Multiple Access (CDMA)</a:t>
            </a:r>
          </a:p>
        </p:txBody>
      </p:sp>
      <p:sp>
        <p:nvSpPr>
          <p:cNvPr id="25606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sz="2600" smtClean="0"/>
              <a:t>If different DSSS stations are transmitting with same frequency but different spreading codes, you can ‘tune’ into a particular spreading code and ignore others</a:t>
            </a:r>
          </a:p>
          <a:p>
            <a:pPr eaLnBrk="1" hangingPunct="1"/>
            <a:r>
              <a:rPr lang="en-GB" altLang="en-US" sz="2600" smtClean="0"/>
              <a:t>Provides a multiple access scheme</a:t>
            </a:r>
          </a:p>
          <a:p>
            <a:pPr eaLnBrk="1" hangingPunct="1"/>
            <a:r>
              <a:rPr lang="en-GB" altLang="en-US" sz="2600" smtClean="0"/>
              <a:t>Spreading Codes need to be ‘orthogonal’ (i.e. do not interfere with each other)</a:t>
            </a:r>
          </a:p>
          <a:p>
            <a:pPr eaLnBrk="1" hangingPunct="1"/>
            <a:r>
              <a:rPr lang="en-GB" altLang="en-US" sz="2600" smtClean="0"/>
              <a:t>Used extensively in mobile phone communications</a:t>
            </a:r>
          </a:p>
        </p:txBody>
      </p:sp>
    </p:spTree>
    <p:extLst>
      <p:ext uri="{BB962C8B-B14F-4D97-AF65-F5344CB8AC3E}">
        <p14:creationId xmlns:p14="http://schemas.microsoft.com/office/powerpoint/2010/main" val="175006561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58631C69-9574-43B5-B612-CA003F586D07}" type="slidenum">
              <a:rPr lang="en-GB" altLang="en-US">
                <a:latin typeface="Garamond" panose="02020404030301010803" pitchFamily="18" charset="0"/>
              </a:rPr>
              <a:pPr eaLnBrk="1" hangingPunct="1"/>
              <a:t>30</a:t>
            </a:fld>
            <a:endParaRPr lang="en-GB" altLang="en-US">
              <a:latin typeface="Garamond" panose="02020404030301010803" pitchFamily="18" charset="0"/>
            </a:endParaRPr>
          </a:p>
        </p:txBody>
      </p:sp>
      <p:sp>
        <p:nvSpPr>
          <p:cNvPr id="26629" name="Rectangle 2"/>
          <p:cNvSpPr>
            <a:spLocks noGrp="1" noChangeArrowheads="1"/>
          </p:cNvSpPr>
          <p:nvPr>
            <p:ph type="title"/>
          </p:nvPr>
        </p:nvSpPr>
        <p:spPr>
          <a:xfrm>
            <a:off x="611188" y="260350"/>
            <a:ext cx="7772400" cy="865188"/>
          </a:xfrm>
        </p:spPr>
        <p:txBody>
          <a:bodyPr/>
          <a:lstStyle/>
          <a:p>
            <a:pPr eaLnBrk="1" hangingPunct="1"/>
            <a:r>
              <a:rPr lang="en-GB" altLang="en-US" sz="3800" smtClean="0"/>
              <a:t>DSSS and CDMA</a:t>
            </a:r>
            <a:endParaRPr lang="en-GB" altLang="en-US" sz="5700" smtClean="0"/>
          </a:p>
        </p:txBody>
      </p:sp>
      <p:sp>
        <p:nvSpPr>
          <p:cNvPr id="26630" name="Rectangle 3"/>
          <p:cNvSpPr>
            <a:spLocks noChangeArrowheads="1"/>
          </p:cNvSpPr>
          <p:nvPr/>
        </p:nvSpPr>
        <p:spPr bwMode="auto">
          <a:xfrm>
            <a:off x="898525" y="1916113"/>
            <a:ext cx="1296988" cy="576262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600" b="1">
                <a:latin typeface="Times New Roman" panose="02020603050405020304" pitchFamily="18" charset="0"/>
              </a:rPr>
              <a:t>Data 1</a:t>
            </a:r>
          </a:p>
        </p:txBody>
      </p:sp>
      <p:sp>
        <p:nvSpPr>
          <p:cNvPr id="26631" name="Rectangle 4"/>
          <p:cNvSpPr>
            <a:spLocks noChangeArrowheads="1"/>
          </p:cNvSpPr>
          <p:nvPr/>
        </p:nvSpPr>
        <p:spPr bwMode="auto">
          <a:xfrm>
            <a:off x="898525" y="2851150"/>
            <a:ext cx="1296988" cy="576263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600" b="1">
                <a:latin typeface="Times New Roman" panose="02020603050405020304" pitchFamily="18" charset="0"/>
              </a:rPr>
              <a:t>Data 2</a:t>
            </a:r>
          </a:p>
        </p:txBody>
      </p:sp>
      <p:sp>
        <p:nvSpPr>
          <p:cNvPr id="26632" name="Rectangle 5"/>
          <p:cNvSpPr>
            <a:spLocks noChangeArrowheads="1"/>
          </p:cNvSpPr>
          <p:nvPr/>
        </p:nvSpPr>
        <p:spPr bwMode="auto">
          <a:xfrm>
            <a:off x="969963" y="4364038"/>
            <a:ext cx="1296987" cy="576262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600" b="1">
                <a:latin typeface="Times New Roman" panose="02020603050405020304" pitchFamily="18" charset="0"/>
              </a:rPr>
              <a:t>Data m</a:t>
            </a:r>
          </a:p>
        </p:txBody>
      </p:sp>
      <p:sp>
        <p:nvSpPr>
          <p:cNvPr id="26633" name="Rectangle 6"/>
          <p:cNvSpPr>
            <a:spLocks noChangeArrowheads="1"/>
          </p:cNvSpPr>
          <p:nvPr/>
        </p:nvSpPr>
        <p:spPr bwMode="auto">
          <a:xfrm>
            <a:off x="3130550" y="1987550"/>
            <a:ext cx="504825" cy="431800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/>
          </a:p>
        </p:txBody>
      </p:sp>
      <p:sp>
        <p:nvSpPr>
          <p:cNvPr id="26634" name="Line 7"/>
          <p:cNvSpPr>
            <a:spLocks noChangeShapeType="1"/>
          </p:cNvSpPr>
          <p:nvPr/>
        </p:nvSpPr>
        <p:spPr bwMode="auto">
          <a:xfrm>
            <a:off x="3130550" y="1987550"/>
            <a:ext cx="504825" cy="431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6635" name="Line 8"/>
          <p:cNvSpPr>
            <a:spLocks noChangeShapeType="1"/>
          </p:cNvSpPr>
          <p:nvPr/>
        </p:nvSpPr>
        <p:spPr bwMode="auto">
          <a:xfrm flipV="1">
            <a:off x="3130550" y="1987550"/>
            <a:ext cx="504825" cy="431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6636" name="Rectangle 9"/>
          <p:cNvSpPr>
            <a:spLocks noChangeArrowheads="1"/>
          </p:cNvSpPr>
          <p:nvPr/>
        </p:nvSpPr>
        <p:spPr bwMode="auto">
          <a:xfrm>
            <a:off x="3130550" y="2924175"/>
            <a:ext cx="504825" cy="431800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/>
          </a:p>
        </p:txBody>
      </p:sp>
      <p:sp>
        <p:nvSpPr>
          <p:cNvPr id="26637" name="Line 10"/>
          <p:cNvSpPr>
            <a:spLocks noChangeShapeType="1"/>
          </p:cNvSpPr>
          <p:nvPr/>
        </p:nvSpPr>
        <p:spPr bwMode="auto">
          <a:xfrm>
            <a:off x="3130550" y="2924175"/>
            <a:ext cx="504825" cy="431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6638" name="Line 11"/>
          <p:cNvSpPr>
            <a:spLocks noChangeShapeType="1"/>
          </p:cNvSpPr>
          <p:nvPr/>
        </p:nvSpPr>
        <p:spPr bwMode="auto">
          <a:xfrm flipV="1">
            <a:off x="3130550" y="2924175"/>
            <a:ext cx="504825" cy="431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6639" name="Rectangle 12"/>
          <p:cNvSpPr>
            <a:spLocks noChangeArrowheads="1"/>
          </p:cNvSpPr>
          <p:nvPr/>
        </p:nvSpPr>
        <p:spPr bwMode="auto">
          <a:xfrm>
            <a:off x="3130550" y="4435475"/>
            <a:ext cx="504825" cy="431800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/>
          </a:p>
        </p:txBody>
      </p:sp>
      <p:sp>
        <p:nvSpPr>
          <p:cNvPr id="26640" name="Line 13"/>
          <p:cNvSpPr>
            <a:spLocks noChangeShapeType="1"/>
          </p:cNvSpPr>
          <p:nvPr/>
        </p:nvSpPr>
        <p:spPr bwMode="auto">
          <a:xfrm>
            <a:off x="3130550" y="4435475"/>
            <a:ext cx="504825" cy="431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6641" name="Line 14"/>
          <p:cNvSpPr>
            <a:spLocks noChangeShapeType="1"/>
          </p:cNvSpPr>
          <p:nvPr/>
        </p:nvSpPr>
        <p:spPr bwMode="auto">
          <a:xfrm flipV="1">
            <a:off x="3130550" y="4435475"/>
            <a:ext cx="504825" cy="431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6642" name="Line 15"/>
          <p:cNvSpPr>
            <a:spLocks noChangeShapeType="1"/>
          </p:cNvSpPr>
          <p:nvPr/>
        </p:nvSpPr>
        <p:spPr bwMode="auto">
          <a:xfrm>
            <a:off x="2193925" y="2203450"/>
            <a:ext cx="9366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6643" name="Line 16"/>
          <p:cNvSpPr>
            <a:spLocks noChangeShapeType="1"/>
          </p:cNvSpPr>
          <p:nvPr/>
        </p:nvSpPr>
        <p:spPr bwMode="auto">
          <a:xfrm>
            <a:off x="2193925" y="3140075"/>
            <a:ext cx="9366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6644" name="Line 17"/>
          <p:cNvSpPr>
            <a:spLocks noChangeShapeType="1"/>
          </p:cNvSpPr>
          <p:nvPr/>
        </p:nvSpPr>
        <p:spPr bwMode="auto">
          <a:xfrm>
            <a:off x="2266950" y="4651375"/>
            <a:ext cx="8636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6645" name="Rectangle 18"/>
          <p:cNvSpPr>
            <a:spLocks noChangeArrowheads="1"/>
          </p:cNvSpPr>
          <p:nvPr/>
        </p:nvSpPr>
        <p:spPr bwMode="auto">
          <a:xfrm>
            <a:off x="5362575" y="3429000"/>
            <a:ext cx="504825" cy="431800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/>
          </a:p>
        </p:txBody>
      </p:sp>
      <p:sp>
        <p:nvSpPr>
          <p:cNvPr id="26646" name="Line 19"/>
          <p:cNvSpPr>
            <a:spLocks noChangeShapeType="1"/>
          </p:cNvSpPr>
          <p:nvPr/>
        </p:nvSpPr>
        <p:spPr bwMode="auto">
          <a:xfrm>
            <a:off x="5362575" y="3429000"/>
            <a:ext cx="504825" cy="431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6647" name="Line 20"/>
          <p:cNvSpPr>
            <a:spLocks noChangeShapeType="1"/>
          </p:cNvSpPr>
          <p:nvPr/>
        </p:nvSpPr>
        <p:spPr bwMode="auto">
          <a:xfrm flipV="1">
            <a:off x="5362575" y="3429000"/>
            <a:ext cx="504825" cy="431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6648" name="Rectangle 21"/>
          <p:cNvSpPr>
            <a:spLocks noChangeArrowheads="1"/>
          </p:cNvSpPr>
          <p:nvPr/>
        </p:nvSpPr>
        <p:spPr bwMode="auto">
          <a:xfrm>
            <a:off x="6586538" y="3355975"/>
            <a:ext cx="1296987" cy="576263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600" b="1">
                <a:latin typeface="Times New Roman" panose="02020603050405020304" pitchFamily="18" charset="0"/>
              </a:rPr>
              <a:t>De-modulator</a:t>
            </a:r>
          </a:p>
        </p:txBody>
      </p:sp>
      <p:sp>
        <p:nvSpPr>
          <p:cNvPr id="26649" name="Line 22"/>
          <p:cNvSpPr>
            <a:spLocks noChangeShapeType="1"/>
          </p:cNvSpPr>
          <p:nvPr/>
        </p:nvSpPr>
        <p:spPr bwMode="auto">
          <a:xfrm>
            <a:off x="5865813" y="3644900"/>
            <a:ext cx="7207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6650" name="Line 23"/>
          <p:cNvSpPr>
            <a:spLocks noChangeShapeType="1"/>
          </p:cNvSpPr>
          <p:nvPr/>
        </p:nvSpPr>
        <p:spPr bwMode="auto">
          <a:xfrm flipH="1">
            <a:off x="5073650" y="3644900"/>
            <a:ext cx="2889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6651" name="Line 24"/>
          <p:cNvSpPr>
            <a:spLocks noChangeShapeType="1"/>
          </p:cNvSpPr>
          <p:nvPr/>
        </p:nvSpPr>
        <p:spPr bwMode="auto">
          <a:xfrm flipV="1">
            <a:off x="5073650" y="2997200"/>
            <a:ext cx="0" cy="6477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6652" name="Line 25"/>
          <p:cNvSpPr>
            <a:spLocks noChangeShapeType="1"/>
          </p:cNvSpPr>
          <p:nvPr/>
        </p:nvSpPr>
        <p:spPr bwMode="auto">
          <a:xfrm flipH="1" flipV="1">
            <a:off x="4930775" y="2852738"/>
            <a:ext cx="142875" cy="1444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6653" name="Line 26"/>
          <p:cNvSpPr>
            <a:spLocks noChangeShapeType="1"/>
          </p:cNvSpPr>
          <p:nvPr/>
        </p:nvSpPr>
        <p:spPr bwMode="auto">
          <a:xfrm flipV="1">
            <a:off x="5073650" y="2852738"/>
            <a:ext cx="144463" cy="1444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cxnSp>
        <p:nvCxnSpPr>
          <p:cNvPr id="26654" name="AutoShape 27"/>
          <p:cNvCxnSpPr>
            <a:cxnSpLocks noChangeShapeType="1"/>
            <a:stCxn id="26639" idx="3"/>
          </p:cNvCxnSpPr>
          <p:nvPr/>
        </p:nvCxnSpPr>
        <p:spPr bwMode="auto">
          <a:xfrm>
            <a:off x="3635375" y="4651375"/>
            <a:ext cx="719138" cy="217488"/>
          </a:xfrm>
          <a:prstGeom prst="bentConnector3">
            <a:avLst>
              <a:gd name="adj1" fmla="val 49889"/>
            </a:avLst>
          </a:prstGeom>
          <a:noFill/>
          <a:ln w="9525">
            <a:solidFill>
              <a:schemeClr val="tx1"/>
            </a:solidFill>
            <a:miter lim="800000"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6655" name="AutoShape 28"/>
          <p:cNvCxnSpPr>
            <a:cxnSpLocks noChangeShapeType="1"/>
          </p:cNvCxnSpPr>
          <p:nvPr/>
        </p:nvCxnSpPr>
        <p:spPr bwMode="auto">
          <a:xfrm>
            <a:off x="3635375" y="3140075"/>
            <a:ext cx="719138" cy="217488"/>
          </a:xfrm>
          <a:prstGeom prst="bentConnector3">
            <a:avLst>
              <a:gd name="adj1" fmla="val 49889"/>
            </a:avLst>
          </a:prstGeom>
          <a:noFill/>
          <a:ln w="9525">
            <a:solidFill>
              <a:schemeClr val="tx1"/>
            </a:solidFill>
            <a:miter lim="800000"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6656" name="AutoShape 29"/>
          <p:cNvCxnSpPr>
            <a:cxnSpLocks noChangeShapeType="1"/>
          </p:cNvCxnSpPr>
          <p:nvPr/>
        </p:nvCxnSpPr>
        <p:spPr bwMode="auto">
          <a:xfrm>
            <a:off x="3635375" y="2203450"/>
            <a:ext cx="719138" cy="217488"/>
          </a:xfrm>
          <a:prstGeom prst="bentConnector3">
            <a:avLst>
              <a:gd name="adj1" fmla="val 49889"/>
            </a:avLst>
          </a:prstGeom>
          <a:noFill/>
          <a:ln w="9525">
            <a:solidFill>
              <a:schemeClr val="tx1"/>
            </a:solidFill>
            <a:miter lim="800000"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26657" name="Text Box 30"/>
          <p:cNvSpPr txBox="1">
            <a:spLocks noChangeArrowheads="1"/>
          </p:cNvSpPr>
          <p:nvPr/>
        </p:nvSpPr>
        <p:spPr bwMode="auto">
          <a:xfrm rot="-5400000">
            <a:off x="1137444" y="3620294"/>
            <a:ext cx="865188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1600" b="1">
                <a:latin typeface="Times New Roman" panose="02020603050405020304" pitchFamily="18" charset="0"/>
              </a:rPr>
              <a:t>…..</a:t>
            </a:r>
          </a:p>
        </p:txBody>
      </p:sp>
      <p:sp>
        <p:nvSpPr>
          <p:cNvPr id="26658" name="Text Box 31"/>
          <p:cNvSpPr txBox="1">
            <a:spLocks noChangeArrowheads="1"/>
          </p:cNvSpPr>
          <p:nvPr/>
        </p:nvSpPr>
        <p:spPr bwMode="auto">
          <a:xfrm>
            <a:off x="3201988" y="5227638"/>
            <a:ext cx="576262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1600" b="1">
                <a:latin typeface="Times New Roman" panose="02020603050405020304" pitchFamily="18" charset="0"/>
              </a:rPr>
              <a:t>S</a:t>
            </a:r>
            <a:r>
              <a:rPr lang="en-GB" altLang="en-US" sz="1600" b="1" baseline="-25000">
                <a:latin typeface="Times New Roman" panose="02020603050405020304" pitchFamily="18" charset="0"/>
              </a:rPr>
              <a:t>m</a:t>
            </a:r>
          </a:p>
        </p:txBody>
      </p:sp>
      <p:sp>
        <p:nvSpPr>
          <p:cNvPr id="26659" name="Line 32"/>
          <p:cNvSpPr>
            <a:spLocks noChangeShapeType="1"/>
          </p:cNvSpPr>
          <p:nvPr/>
        </p:nvSpPr>
        <p:spPr bwMode="auto">
          <a:xfrm flipV="1">
            <a:off x="3346450" y="4868863"/>
            <a:ext cx="0" cy="3587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6660" name="Text Box 33"/>
          <p:cNvSpPr txBox="1">
            <a:spLocks noChangeArrowheads="1"/>
          </p:cNvSpPr>
          <p:nvPr/>
        </p:nvSpPr>
        <p:spPr bwMode="auto">
          <a:xfrm>
            <a:off x="3130550" y="3643313"/>
            <a:ext cx="576263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1600" b="1">
                <a:latin typeface="Times New Roman" panose="02020603050405020304" pitchFamily="18" charset="0"/>
              </a:rPr>
              <a:t>S</a:t>
            </a:r>
            <a:r>
              <a:rPr lang="en-GB" altLang="en-US" sz="1600" b="1" baseline="-25000">
                <a:latin typeface="Times New Roman" panose="02020603050405020304" pitchFamily="18" charset="0"/>
              </a:rPr>
              <a:t>2</a:t>
            </a:r>
          </a:p>
        </p:txBody>
      </p:sp>
      <p:sp>
        <p:nvSpPr>
          <p:cNvPr id="26661" name="Line 34"/>
          <p:cNvSpPr>
            <a:spLocks noChangeShapeType="1"/>
          </p:cNvSpPr>
          <p:nvPr/>
        </p:nvSpPr>
        <p:spPr bwMode="auto">
          <a:xfrm flipV="1">
            <a:off x="3346450" y="3355975"/>
            <a:ext cx="0" cy="2873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6662" name="Text Box 35"/>
          <p:cNvSpPr txBox="1">
            <a:spLocks noChangeArrowheads="1"/>
          </p:cNvSpPr>
          <p:nvPr/>
        </p:nvSpPr>
        <p:spPr bwMode="auto">
          <a:xfrm>
            <a:off x="3130550" y="2563813"/>
            <a:ext cx="576263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1600" b="1">
                <a:latin typeface="Times New Roman" panose="02020603050405020304" pitchFamily="18" charset="0"/>
              </a:rPr>
              <a:t>S</a:t>
            </a:r>
            <a:r>
              <a:rPr lang="en-GB" altLang="en-US" sz="1600" b="1" baseline="-25000">
                <a:latin typeface="Times New Roman" panose="02020603050405020304" pitchFamily="18" charset="0"/>
              </a:rPr>
              <a:t>1</a:t>
            </a:r>
          </a:p>
        </p:txBody>
      </p:sp>
      <p:sp>
        <p:nvSpPr>
          <p:cNvPr id="26663" name="Line 36"/>
          <p:cNvSpPr>
            <a:spLocks noChangeShapeType="1"/>
          </p:cNvSpPr>
          <p:nvPr/>
        </p:nvSpPr>
        <p:spPr bwMode="auto">
          <a:xfrm flipV="1">
            <a:off x="3346450" y="2419350"/>
            <a:ext cx="0" cy="21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6664" name="Text Box 37"/>
          <p:cNvSpPr txBox="1">
            <a:spLocks noChangeArrowheads="1"/>
          </p:cNvSpPr>
          <p:nvPr/>
        </p:nvSpPr>
        <p:spPr bwMode="auto">
          <a:xfrm>
            <a:off x="5362575" y="4219575"/>
            <a:ext cx="576263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1600" b="1">
                <a:latin typeface="Times New Roman" panose="02020603050405020304" pitchFamily="18" charset="0"/>
              </a:rPr>
              <a:t>S</a:t>
            </a:r>
            <a:r>
              <a:rPr lang="en-GB" altLang="en-US" sz="1600" b="1" baseline="-25000">
                <a:latin typeface="Times New Roman" panose="02020603050405020304" pitchFamily="18" charset="0"/>
              </a:rPr>
              <a:t>n</a:t>
            </a:r>
          </a:p>
        </p:txBody>
      </p:sp>
      <p:sp>
        <p:nvSpPr>
          <p:cNvPr id="26665" name="Line 38"/>
          <p:cNvSpPr>
            <a:spLocks noChangeShapeType="1"/>
          </p:cNvSpPr>
          <p:nvPr/>
        </p:nvSpPr>
        <p:spPr bwMode="auto">
          <a:xfrm flipV="1">
            <a:off x="5578475" y="3860800"/>
            <a:ext cx="0" cy="3587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6666" name="Text Box 39"/>
          <p:cNvSpPr txBox="1">
            <a:spLocks noChangeArrowheads="1"/>
          </p:cNvSpPr>
          <p:nvPr/>
        </p:nvSpPr>
        <p:spPr bwMode="auto">
          <a:xfrm rot="-5400000">
            <a:off x="3729831" y="3691732"/>
            <a:ext cx="865187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1600" b="1">
                <a:latin typeface="Times New Roman" panose="02020603050405020304" pitchFamily="18" charset="0"/>
              </a:rPr>
              <a:t>…..</a:t>
            </a:r>
          </a:p>
        </p:txBody>
      </p:sp>
      <p:sp>
        <p:nvSpPr>
          <p:cNvPr id="26667" name="Text Box 40"/>
          <p:cNvSpPr txBox="1">
            <a:spLocks noChangeArrowheads="1"/>
          </p:cNvSpPr>
          <p:nvPr/>
        </p:nvSpPr>
        <p:spPr bwMode="auto">
          <a:xfrm>
            <a:off x="2987675" y="1268413"/>
            <a:ext cx="86836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200">
                <a:latin typeface="Tahoma" panose="020B0604030504040204" pitchFamily="34" charset="0"/>
              </a:rPr>
              <a:t>Spreading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200">
                <a:latin typeface="Tahoma" panose="020B0604030504040204" pitchFamily="34" charset="0"/>
              </a:rPr>
              <a:t>modulator</a:t>
            </a:r>
          </a:p>
        </p:txBody>
      </p:sp>
      <p:sp>
        <p:nvSpPr>
          <p:cNvPr id="26668" name="Text Box 41"/>
          <p:cNvSpPr txBox="1">
            <a:spLocks noChangeArrowheads="1"/>
          </p:cNvSpPr>
          <p:nvPr/>
        </p:nvSpPr>
        <p:spPr bwMode="auto">
          <a:xfrm>
            <a:off x="5219700" y="2852738"/>
            <a:ext cx="103346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200">
                <a:latin typeface="Tahoma" panose="020B0604030504040204" pitchFamily="34" charset="0"/>
              </a:rPr>
              <a:t>Despreading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200">
                <a:latin typeface="Tahoma" panose="020B0604030504040204" pitchFamily="34" charset="0"/>
              </a:rPr>
              <a:t>demodulator</a:t>
            </a:r>
          </a:p>
        </p:txBody>
      </p:sp>
      <p:sp>
        <p:nvSpPr>
          <p:cNvPr id="26669" name="Text Box 42"/>
          <p:cNvSpPr txBox="1">
            <a:spLocks noChangeArrowheads="1"/>
          </p:cNvSpPr>
          <p:nvPr/>
        </p:nvSpPr>
        <p:spPr bwMode="auto">
          <a:xfrm>
            <a:off x="5003800" y="1339850"/>
            <a:ext cx="3125788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>
                <a:latin typeface="Tahoma" panose="020B0604030504040204" pitchFamily="34" charset="0"/>
              </a:rPr>
              <a:t>Receiver only detects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>
                <a:latin typeface="Tahoma" panose="020B0604030504040204" pitchFamily="34" charset="0"/>
              </a:rPr>
              <a:t>signal with spreading code s</a:t>
            </a:r>
            <a:r>
              <a:rPr lang="en-GB" altLang="en-US" sz="1800" baseline="-25000">
                <a:latin typeface="Tahoma" panose="020B0604030504040204" pitchFamily="34" charset="0"/>
              </a:rPr>
              <a:t>n</a:t>
            </a:r>
          </a:p>
        </p:txBody>
      </p:sp>
    </p:spTree>
    <p:extLst>
      <p:ext uri="{BB962C8B-B14F-4D97-AF65-F5344CB8AC3E}">
        <p14:creationId xmlns:p14="http://schemas.microsoft.com/office/powerpoint/2010/main" val="332900480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1DA1137B-16E7-4002-A880-2966C7146F0B}" type="slidenum">
              <a:rPr lang="en-GB" altLang="en-US">
                <a:latin typeface="Garamond" panose="02020404030301010803" pitchFamily="18" charset="0"/>
              </a:rPr>
              <a:pPr eaLnBrk="1" hangingPunct="1"/>
              <a:t>31</a:t>
            </a:fld>
            <a:endParaRPr lang="en-GB" altLang="en-US">
              <a:latin typeface="Garamond" panose="02020404030301010803" pitchFamily="18" charset="0"/>
            </a:endParaRPr>
          </a:p>
        </p:txBody>
      </p:sp>
      <p:sp>
        <p:nvSpPr>
          <p:cNvPr id="2765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Orthogonal Codes</a:t>
            </a:r>
          </a:p>
        </p:txBody>
      </p:sp>
      <p:graphicFrame>
        <p:nvGraphicFramePr>
          <p:cNvPr id="27654" name="Objec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158027517"/>
              </p:ext>
            </p:extLst>
          </p:nvPr>
        </p:nvGraphicFramePr>
        <p:xfrm>
          <a:off x="2267744" y="2598737"/>
          <a:ext cx="3455987" cy="9366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3253" name="Equation" r:id="rId3" imgW="1777229" imgH="482391" progId="Equation.DSMT4">
                  <p:embed/>
                </p:oleObj>
              </mc:Choice>
              <mc:Fallback>
                <p:oleObj name="Equation" r:id="rId3" imgW="1777229" imgH="482391" progId="Equation.DSMT4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67744" y="2598737"/>
                        <a:ext cx="3455987" cy="9366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7655" name="Text Box 4"/>
          <p:cNvSpPr txBox="1">
            <a:spLocks noChangeArrowheads="1"/>
          </p:cNvSpPr>
          <p:nvPr/>
        </p:nvSpPr>
        <p:spPr bwMode="auto">
          <a:xfrm>
            <a:off x="827584" y="2000250"/>
            <a:ext cx="3600666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800" dirty="0">
                <a:latin typeface="+mn-lt"/>
              </a:rPr>
              <a:t>Orthogonal condition</a:t>
            </a:r>
          </a:p>
        </p:txBody>
      </p:sp>
      <p:sp>
        <p:nvSpPr>
          <p:cNvPr id="27656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611188" y="3502025"/>
            <a:ext cx="7694612" cy="2446338"/>
          </a:xfrm>
        </p:spPr>
        <p:txBody>
          <a:bodyPr/>
          <a:lstStyle/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en-US" dirty="0" smtClean="0"/>
              <a:t>Common examples:</a:t>
            </a:r>
          </a:p>
          <a:p>
            <a:pPr eaLnBrk="1" hangingPunct="1"/>
            <a:r>
              <a:rPr lang="en-GB" altLang="en-US" dirty="0" smtClean="0"/>
              <a:t>Gold codes </a:t>
            </a:r>
          </a:p>
          <a:p>
            <a:pPr eaLnBrk="1" hangingPunct="1"/>
            <a:r>
              <a:rPr lang="en-GB" altLang="en-US" dirty="0" smtClean="0"/>
              <a:t>Walsh codes</a:t>
            </a:r>
          </a:p>
          <a:p>
            <a:pPr eaLnBrk="1" hangingPunct="1"/>
            <a:r>
              <a:rPr lang="en-GB" altLang="en-US" dirty="0" smtClean="0"/>
              <a:t>Barker codes </a:t>
            </a:r>
          </a:p>
        </p:txBody>
      </p:sp>
    </p:spTree>
    <p:extLst>
      <p:ext uri="{BB962C8B-B14F-4D97-AF65-F5344CB8AC3E}">
        <p14:creationId xmlns:p14="http://schemas.microsoft.com/office/powerpoint/2010/main" val="134202209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/>
              <a:t>Advantages/Disadvantages of SS</a:t>
            </a:r>
          </a:p>
        </p:txBody>
      </p:sp>
      <p:sp>
        <p:nvSpPr>
          <p:cNvPr id="3481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/>
              <a:t>All Types:</a:t>
            </a:r>
          </a:p>
          <a:p>
            <a:pPr lvl="1" eaLnBrk="1" hangingPunct="1"/>
            <a:r>
              <a:rPr lang="en-GB" altLang="en-US" dirty="0" smtClean="0"/>
              <a:t>Multiple users as each can be allocated different PN codes</a:t>
            </a:r>
          </a:p>
          <a:p>
            <a:pPr lvl="1" eaLnBrk="1" hangingPunct="1"/>
            <a:r>
              <a:rPr lang="en-GB" altLang="en-US" dirty="0" smtClean="0"/>
              <a:t>The PN code is needed to unlock the system, hence very secure</a:t>
            </a:r>
          </a:p>
          <a:p>
            <a:pPr lvl="1" eaLnBrk="1" hangingPunct="1"/>
            <a:r>
              <a:rPr lang="en-GB" altLang="en-US" dirty="0" smtClean="0"/>
              <a:t>Other SS signals are simply seen as noise and get rejected by the system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lang="en-US" smtClean="0"/>
              <a:pPr/>
              <a:t>32</a:t>
            </a:fld>
            <a:endParaRPr lang="en-US"/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Frequency Hopping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mtClean="0"/>
              <a:t>Narrowband signals only cause minimal interference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mtClean="0"/>
              <a:t>Frequency jamming is very difficult unless you know the PN code and channel allocation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mtClean="0"/>
              <a:t>Greater hop set, smaller dwell time and greater bandwidth means less interference from narrowband signals</a:t>
            </a:r>
          </a:p>
          <a:p>
            <a:pPr eaLnBrk="1" hangingPunct="1">
              <a:lnSpc>
                <a:spcPct val="90000"/>
              </a:lnSpc>
            </a:pPr>
            <a:endParaRPr lang="en-GB" altLang="en-US" smtClean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lang="en-US" smtClean="0"/>
              <a:pPr/>
              <a:t>33</a:t>
            </a:fld>
            <a:endParaRPr lang="en-US"/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Frequency Hopping and Direct Sequence</a:t>
            </a:r>
          </a:p>
        </p:txBody>
      </p:sp>
      <p:sp>
        <p:nvSpPr>
          <p:cNvPr id="3686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Output power is spread over large bandwidth</a:t>
            </a:r>
          </a:p>
          <a:p>
            <a:pPr eaLnBrk="1" hangingPunct="1"/>
            <a:r>
              <a:rPr lang="en-GB" altLang="en-US" smtClean="0"/>
              <a:t>Spectrum has low spectral density; 1W output power over an 8MHz band gives spectral density of 125nW/Hz</a:t>
            </a:r>
          </a:p>
          <a:p>
            <a:pPr eaLnBrk="1" hangingPunct="1"/>
            <a:r>
              <a:rPr lang="en-GB" altLang="en-US" smtClean="0"/>
              <a:t>Useful to military and police because of security aspects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lang="en-US" smtClean="0"/>
              <a:pPr/>
              <a:t>34</a:t>
            </a:fld>
            <a:endParaRPr lang="en-US"/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Disadvantages of Spread Spectrum</a:t>
            </a:r>
          </a:p>
        </p:txBody>
      </p:sp>
      <p:sp>
        <p:nvSpPr>
          <p:cNvPr id="3789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All Types:</a:t>
            </a:r>
          </a:p>
          <a:p>
            <a:pPr lvl="1" eaLnBrk="1" hangingPunct="1"/>
            <a:r>
              <a:rPr lang="en-GB" altLang="en-US" smtClean="0"/>
              <a:t>Complex Circuitry</a:t>
            </a:r>
          </a:p>
          <a:p>
            <a:pPr lvl="1" eaLnBrk="1" hangingPunct="1"/>
            <a:r>
              <a:rPr lang="en-GB" altLang="en-US" smtClean="0"/>
              <a:t>Expensive to Develop</a:t>
            </a:r>
          </a:p>
          <a:p>
            <a:pPr lvl="1" eaLnBrk="1" hangingPunct="1"/>
            <a:r>
              <a:rPr lang="en-GB" altLang="en-US" smtClean="0"/>
              <a:t>Very Large Bandwidths</a:t>
            </a:r>
          </a:p>
          <a:p>
            <a:pPr eaLnBrk="1" hangingPunct="1"/>
            <a:r>
              <a:rPr lang="en-GB" altLang="en-US" smtClean="0"/>
              <a:t>Time Hopping:</a:t>
            </a:r>
          </a:p>
          <a:p>
            <a:pPr lvl="1" eaLnBrk="1" hangingPunct="1"/>
            <a:r>
              <a:rPr lang="en-GB" altLang="en-US" smtClean="0"/>
              <a:t>Easily jammed so not used in its true form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lang="en-US" smtClean="0"/>
              <a:pPr/>
              <a:t>35</a:t>
            </a:fld>
            <a:endParaRPr lang="en-US"/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ChangeArrowheads="1"/>
          </p:cNvSpPr>
          <p:nvPr/>
        </p:nvSpPr>
        <p:spPr bwMode="auto">
          <a:xfrm>
            <a:off x="762000" y="152400"/>
            <a:ext cx="7924800" cy="91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 anchor="ctr"/>
          <a:lstStyle>
            <a:lvl1pPr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pPr eaLnBrk="1" hangingPunct="1"/>
            <a:r>
              <a:rPr lang="en-US" altLang="en-US" sz="3200">
                <a:solidFill>
                  <a:schemeClr val="tx2"/>
                </a:solidFill>
                <a:latin typeface="Arial" panose="020B0604020202020204" pitchFamily="34" charset="0"/>
              </a:rPr>
              <a:t>FDMA, TDMA and CDMA compared</a:t>
            </a:r>
          </a:p>
        </p:txBody>
      </p:sp>
      <p:pic>
        <p:nvPicPr>
          <p:cNvPr id="38915" name="Picture 3" descr="C:\My Documents\Personal\FDMA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0600" y="990600"/>
            <a:ext cx="2895600" cy="2438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8916" name="Picture 4" descr="C:\My Documents\Personal\TDMA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3657600"/>
            <a:ext cx="2819400" cy="2374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8917" name="Picture 5" descr="C:\My Documents\Personal\CDMA.GI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4800" y="992188"/>
            <a:ext cx="2895600" cy="2436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8918" name="Text Box 6"/>
          <p:cNvSpPr txBox="1">
            <a:spLocks noChangeArrowheads="1"/>
          </p:cNvSpPr>
          <p:nvPr/>
        </p:nvSpPr>
        <p:spPr bwMode="auto">
          <a:xfrm>
            <a:off x="3810000" y="3429000"/>
            <a:ext cx="4713288" cy="3140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000" tIns="46800" rIns="90000" bIns="46800" anchor="ctr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pPr>
              <a:buFontTx/>
              <a:buChar char="•"/>
            </a:pPr>
            <a:r>
              <a:rPr lang="en-US" altLang="en-US" sz="2000">
                <a:solidFill>
                  <a:schemeClr val="bg1"/>
                </a:solidFill>
                <a:latin typeface="Times New Roman" panose="02020603050405020304" pitchFamily="18" charset="0"/>
              </a:rPr>
              <a:t> </a:t>
            </a:r>
            <a:r>
              <a:rPr lang="en-US" altLang="en-US" sz="2000">
                <a:latin typeface="Times New Roman" panose="02020603050405020304" pitchFamily="18" charset="0"/>
              </a:rPr>
              <a:t>Conceptually FDMA, TDMA and CDMA </a:t>
            </a:r>
            <a:br>
              <a:rPr lang="en-US" altLang="en-US" sz="2000">
                <a:latin typeface="Times New Roman" panose="02020603050405020304" pitchFamily="18" charset="0"/>
              </a:rPr>
            </a:br>
            <a:r>
              <a:rPr lang="en-US" altLang="en-US" sz="2000">
                <a:latin typeface="Times New Roman" panose="02020603050405020304" pitchFamily="18" charset="0"/>
              </a:rPr>
              <a:t>   yield same capacity</a:t>
            </a:r>
          </a:p>
          <a:p>
            <a:pPr>
              <a:buFontTx/>
              <a:buChar char="•"/>
            </a:pPr>
            <a:r>
              <a:rPr lang="en-US" altLang="en-US" sz="2000">
                <a:latin typeface="Times New Roman" panose="02020603050405020304" pitchFamily="18" charset="0"/>
              </a:rPr>
              <a:t> However, in wireless communications </a:t>
            </a:r>
            <a:br>
              <a:rPr lang="en-US" altLang="en-US" sz="2000">
                <a:latin typeface="Times New Roman" panose="02020603050405020304" pitchFamily="18" charset="0"/>
              </a:rPr>
            </a:br>
            <a:r>
              <a:rPr lang="en-US" altLang="en-US" sz="2000">
                <a:latin typeface="Times New Roman" panose="02020603050405020304" pitchFamily="18" charset="0"/>
              </a:rPr>
              <a:t>   CDMA has improved capacity</a:t>
            </a:r>
          </a:p>
          <a:p>
            <a:pPr>
              <a:buFontTx/>
              <a:buChar char="•"/>
            </a:pPr>
            <a:r>
              <a:rPr lang="en-US" altLang="en-US" sz="2000">
                <a:latin typeface="Times New Roman" panose="02020603050405020304" pitchFamily="18" charset="0"/>
              </a:rPr>
              <a:t> In addition CDMA has several advantages:</a:t>
            </a:r>
          </a:p>
          <a:p>
            <a:pPr lvl="1">
              <a:buFontTx/>
              <a:buChar char="­"/>
            </a:pPr>
            <a:r>
              <a:rPr lang="en-US" altLang="en-US" sz="2000">
                <a:latin typeface="Times New Roman" panose="02020603050405020304" pitchFamily="18" charset="0"/>
              </a:rPr>
              <a:t> Enables easy usage of multirate</a:t>
            </a:r>
          </a:p>
          <a:p>
            <a:pPr lvl="1">
              <a:buFontTx/>
              <a:buChar char="­"/>
            </a:pPr>
            <a:r>
              <a:rPr lang="en-US" altLang="en-US" sz="2000">
                <a:latin typeface="Times New Roman" panose="02020603050405020304" pitchFamily="18" charset="0"/>
              </a:rPr>
              <a:t> Performance can be improved also by</a:t>
            </a:r>
            <a:br>
              <a:rPr lang="en-US" altLang="en-US" sz="2000">
                <a:latin typeface="Times New Roman" panose="02020603050405020304" pitchFamily="18" charset="0"/>
              </a:rPr>
            </a:br>
            <a:r>
              <a:rPr lang="en-US" altLang="en-US" sz="2000">
                <a:latin typeface="Times New Roman" panose="02020603050405020304" pitchFamily="18" charset="0"/>
              </a:rPr>
              <a:t>   adaptive antennas, multiuser detection</a:t>
            </a:r>
            <a:br>
              <a:rPr lang="en-US" altLang="en-US" sz="2000">
                <a:latin typeface="Times New Roman" panose="02020603050405020304" pitchFamily="18" charset="0"/>
              </a:rPr>
            </a:br>
            <a:r>
              <a:rPr lang="en-US" altLang="en-US" sz="2000">
                <a:latin typeface="Times New Roman" panose="02020603050405020304" pitchFamily="18" charset="0"/>
              </a:rPr>
              <a:t>   forward error correction (FEC)</a:t>
            </a:r>
          </a:p>
          <a:p>
            <a:pPr lvl="1">
              <a:buFontTx/>
              <a:buChar char="­"/>
            </a:pPr>
            <a:r>
              <a:rPr lang="en-US" altLang="en-US" sz="2000">
                <a:latin typeface="Times New Roman" panose="02020603050405020304" pitchFamily="18" charset="0"/>
              </a:rPr>
              <a:t>graceful degradation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>
          <a:xfrm>
            <a:off x="8218488" y="6385719"/>
            <a:ext cx="762000" cy="366712"/>
          </a:xfrm>
        </p:spPr>
        <p:txBody>
          <a:bodyPr/>
          <a:lstStyle/>
          <a:p>
            <a:fld id="{BC5217A8-0E06-4059-AC45-433E2E67A85D}" type="slidenum">
              <a:rPr lang="en-US" smtClean="0">
                <a:solidFill>
                  <a:schemeClr val="tx1"/>
                </a:solidFill>
              </a:rPr>
              <a:pPr/>
              <a:t>36</a:t>
            </a:fld>
            <a:endParaRPr lang="en-US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ChangeArrowheads="1"/>
          </p:cNvSpPr>
          <p:nvPr/>
        </p:nvSpPr>
        <p:spPr bwMode="auto">
          <a:xfrm>
            <a:off x="838200" y="152400"/>
            <a:ext cx="7924800" cy="91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 anchor="ctr"/>
          <a:lstStyle>
            <a:lvl1pPr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pPr eaLnBrk="1" hangingPunct="1"/>
            <a:r>
              <a:rPr lang="en-US" altLang="en-US" sz="3200">
                <a:solidFill>
                  <a:schemeClr val="tx2"/>
                </a:solidFill>
                <a:latin typeface="Arial" panose="020B0604020202020204" pitchFamily="34" charset="0"/>
              </a:rPr>
              <a:t>FDMA, TDMA and CDMA compared</a:t>
            </a:r>
          </a:p>
        </p:txBody>
      </p:sp>
      <p:sp>
        <p:nvSpPr>
          <p:cNvPr id="39939" name="Rectangle 3"/>
          <p:cNvSpPr>
            <a:spLocks noChangeArrowheads="1"/>
          </p:cNvSpPr>
          <p:nvPr/>
        </p:nvSpPr>
        <p:spPr bwMode="auto">
          <a:xfrm>
            <a:off x="609600" y="838200"/>
            <a:ext cx="7924800" cy="5867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/>
          <a:lstStyle>
            <a:lvl1pPr marL="342900" indent="-3429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 Narrow" panose="020B0606020202030204" pitchFamily="34" charset="0"/>
              </a:defRPr>
            </a:lvl9pPr>
          </a:lstStyle>
          <a:p>
            <a:pPr eaLnBrk="1" hangingPunct="1">
              <a:spcBef>
                <a:spcPct val="20000"/>
              </a:spcBef>
              <a:buClr>
                <a:srgbClr val="FFFF00"/>
              </a:buClr>
              <a:buSzPct val="80000"/>
              <a:buFont typeface="Wingdings" panose="05000000000000000000" pitchFamily="2" charset="2"/>
              <a:buChar char="®"/>
            </a:pPr>
            <a:r>
              <a:rPr lang="en-US" altLang="en-US" dirty="0">
                <a:latin typeface="Arial" panose="020B0604020202020204" pitchFamily="34" charset="0"/>
              </a:rPr>
              <a:t>TDMA and FDMA principle: </a:t>
            </a:r>
          </a:p>
          <a:p>
            <a:pPr lvl="1" eaLnBrk="1" hangingPunct="1">
              <a:spcBef>
                <a:spcPct val="20000"/>
              </a:spcBef>
              <a:buClr>
                <a:srgbClr val="CC0000"/>
              </a:buClr>
              <a:buSzPct val="70000"/>
              <a:buFont typeface="Wingdings" panose="05000000000000000000" pitchFamily="2" charset="2"/>
              <a:buChar char="®"/>
            </a:pPr>
            <a:r>
              <a:rPr lang="en-US" altLang="en-US" dirty="0">
                <a:latin typeface="Arial" panose="020B0604020202020204" pitchFamily="34" charset="0"/>
              </a:rPr>
              <a:t>TDMA allocates a time instant for a user</a:t>
            </a:r>
          </a:p>
          <a:p>
            <a:pPr lvl="1" eaLnBrk="1" hangingPunct="1">
              <a:spcBef>
                <a:spcPct val="20000"/>
              </a:spcBef>
              <a:buClr>
                <a:srgbClr val="CC0000"/>
              </a:buClr>
              <a:buSzPct val="70000"/>
              <a:buFont typeface="Wingdings" panose="05000000000000000000" pitchFamily="2" charset="2"/>
              <a:buChar char="®"/>
            </a:pPr>
            <a:r>
              <a:rPr lang="en-US" altLang="en-US" dirty="0">
                <a:latin typeface="Arial" panose="020B0604020202020204" pitchFamily="34" charset="0"/>
              </a:rPr>
              <a:t>FDMA allocates a frequency band for a user</a:t>
            </a:r>
          </a:p>
          <a:p>
            <a:pPr eaLnBrk="1" hangingPunct="1">
              <a:spcBef>
                <a:spcPct val="20000"/>
              </a:spcBef>
              <a:buClr>
                <a:srgbClr val="FFFF00"/>
              </a:buClr>
              <a:buSzPct val="80000"/>
              <a:buFont typeface="Wingdings" panose="05000000000000000000" pitchFamily="2" charset="2"/>
              <a:buChar char="®"/>
            </a:pPr>
            <a:r>
              <a:rPr lang="en-US" altLang="en-US" dirty="0">
                <a:latin typeface="Arial" panose="020B0604020202020204" pitchFamily="34" charset="0"/>
              </a:rPr>
              <a:t>CDMA allocates a code for user</a:t>
            </a:r>
          </a:p>
          <a:p>
            <a:pPr eaLnBrk="1" hangingPunct="1">
              <a:spcBef>
                <a:spcPct val="20000"/>
              </a:spcBef>
              <a:buClr>
                <a:srgbClr val="FFFF00"/>
              </a:buClr>
              <a:buSzPct val="80000"/>
              <a:buFont typeface="Wingdings" panose="05000000000000000000" pitchFamily="2" charset="2"/>
              <a:buChar char="®"/>
            </a:pPr>
            <a:r>
              <a:rPr lang="en-US" altLang="en-US" dirty="0">
                <a:latin typeface="Arial" panose="020B0604020202020204" pitchFamily="34" charset="0"/>
              </a:rPr>
              <a:t>CDMA-system can be synchronous or asynchronous</a:t>
            </a:r>
          </a:p>
          <a:p>
            <a:pPr eaLnBrk="1" hangingPunct="1">
              <a:spcBef>
                <a:spcPct val="20000"/>
              </a:spcBef>
              <a:buClr>
                <a:srgbClr val="FFFF00"/>
              </a:buClr>
              <a:buSzPct val="80000"/>
              <a:buFont typeface="Wingdings" panose="05000000000000000000" pitchFamily="2" charset="2"/>
              <a:buChar char="®"/>
            </a:pPr>
            <a:r>
              <a:rPr lang="en-US" altLang="en-US" dirty="0">
                <a:latin typeface="Arial" panose="020B0604020202020204" pitchFamily="34" charset="0"/>
              </a:rPr>
              <a:t>Synchronous CDMA is very rare due to (multipath) channels that tend to destroy code orthogonality.</a:t>
            </a:r>
          </a:p>
          <a:p>
            <a:pPr eaLnBrk="1" hangingPunct="1">
              <a:spcBef>
                <a:spcPct val="20000"/>
              </a:spcBef>
              <a:buClr>
                <a:srgbClr val="FFFF00"/>
              </a:buClr>
              <a:buSzPct val="80000"/>
              <a:buFont typeface="Wingdings" panose="05000000000000000000" pitchFamily="2" charset="2"/>
              <a:buChar char="®"/>
            </a:pPr>
            <a:r>
              <a:rPr lang="en-US" altLang="en-US" dirty="0">
                <a:latin typeface="Arial" panose="020B0604020202020204" pitchFamily="34" charset="0"/>
              </a:rPr>
              <a:t>Wireless CDMA-systems as the IS-95 and WCDMA use asynchronous techniques where different user codes are not synchronous, especially  after multipath</a:t>
            </a:r>
          </a:p>
          <a:p>
            <a:pPr eaLnBrk="1" hangingPunct="1">
              <a:spcBef>
                <a:spcPct val="20000"/>
              </a:spcBef>
              <a:buClr>
                <a:srgbClr val="FFFF00"/>
              </a:buClr>
              <a:buSzPct val="80000"/>
              <a:buFont typeface="Wingdings" panose="05000000000000000000" pitchFamily="2" charset="2"/>
              <a:buChar char="®"/>
            </a:pPr>
            <a:r>
              <a:rPr lang="en-US" altLang="en-US" dirty="0">
                <a:latin typeface="Arial" panose="020B0604020202020204" pitchFamily="34" charset="0"/>
              </a:rPr>
              <a:t>CDMA </a:t>
            </a:r>
            <a:r>
              <a:rPr lang="en-US" altLang="en-US">
                <a:latin typeface="Arial" panose="020B0604020202020204" pitchFamily="34" charset="0"/>
              </a:rPr>
              <a:t>codes </a:t>
            </a:r>
            <a:r>
              <a:rPr lang="en-US" altLang="en-US" smtClean="0">
                <a:latin typeface="Arial" panose="020B0604020202020204" pitchFamily="34" charset="0"/>
              </a:rPr>
              <a:t>are:</a:t>
            </a:r>
            <a:endParaRPr lang="en-US" altLang="en-US" dirty="0" smtClean="0">
              <a:latin typeface="Arial" panose="020B0604020202020204" pitchFamily="34" charset="0"/>
            </a:endParaRPr>
          </a:p>
          <a:p>
            <a:pPr lvl="1" eaLnBrk="1" hangingPunct="1">
              <a:spcBef>
                <a:spcPct val="20000"/>
              </a:spcBef>
              <a:buClr>
                <a:srgbClr val="CC0000"/>
              </a:buClr>
              <a:buSzPct val="70000"/>
              <a:buFont typeface="Wingdings" panose="05000000000000000000" pitchFamily="2" charset="2"/>
              <a:buChar char="®"/>
            </a:pPr>
            <a:r>
              <a:rPr lang="en-US" altLang="en-US" dirty="0" smtClean="0">
                <a:latin typeface="Arial" panose="020B0604020202020204" pitchFamily="34" charset="0"/>
              </a:rPr>
              <a:t>Orthogonal, using Walsh-codes</a:t>
            </a:r>
          </a:p>
          <a:p>
            <a:pPr lvl="1" eaLnBrk="1" hangingPunct="1">
              <a:spcBef>
                <a:spcPct val="20000"/>
              </a:spcBef>
              <a:buClr>
                <a:srgbClr val="CC0000"/>
              </a:buClr>
              <a:buSzPct val="70000"/>
              <a:buFont typeface="Wingdings" panose="05000000000000000000" pitchFamily="2" charset="2"/>
              <a:buChar char="®"/>
            </a:pPr>
            <a:r>
              <a:rPr lang="en-US" altLang="en-US" dirty="0" smtClean="0">
                <a:latin typeface="Arial" panose="020B0604020202020204" pitchFamily="34" charset="0"/>
              </a:rPr>
              <a:t>Near-Orthogonal</a:t>
            </a:r>
            <a:r>
              <a:rPr lang="en-US" altLang="en-US" dirty="0">
                <a:latin typeface="Arial" panose="020B0604020202020204" pitchFamily="34" charset="0"/>
              </a:rPr>
              <a:t>, </a:t>
            </a:r>
            <a:r>
              <a:rPr lang="en-US" altLang="en-US" dirty="0" smtClean="0">
                <a:latin typeface="Arial" panose="020B0604020202020204" pitchFamily="34" charset="0"/>
              </a:rPr>
              <a:t>using </a:t>
            </a:r>
            <a:r>
              <a:rPr lang="en-US" altLang="en-US" dirty="0">
                <a:latin typeface="Arial" panose="020B0604020202020204" pitchFamily="34" charset="0"/>
              </a:rPr>
              <a:t>Gold-codes</a:t>
            </a:r>
          </a:p>
          <a:p>
            <a:pPr lvl="1" eaLnBrk="1" hangingPunct="1">
              <a:spcBef>
                <a:spcPct val="20000"/>
              </a:spcBef>
              <a:buClr>
                <a:srgbClr val="CC0000"/>
              </a:buClr>
              <a:buSzPct val="70000"/>
              <a:buFont typeface="Wingdings" panose="05000000000000000000" pitchFamily="2" charset="2"/>
              <a:buChar char="®"/>
            </a:pPr>
            <a:r>
              <a:rPr lang="en-US" altLang="en-US" dirty="0">
                <a:latin typeface="Arial" panose="020B0604020202020204" pitchFamily="34" charset="0"/>
              </a:rPr>
              <a:t>Non-orthogonal </a:t>
            </a:r>
            <a:r>
              <a:rPr lang="en-US" altLang="en-US" dirty="0" smtClean="0">
                <a:latin typeface="Arial" panose="020B0604020202020204" pitchFamily="34" charset="0"/>
              </a:rPr>
              <a:t>using </a:t>
            </a:r>
            <a:r>
              <a:rPr lang="en-US" altLang="en-US" dirty="0">
                <a:latin typeface="Arial" panose="020B0604020202020204" pitchFamily="34" charset="0"/>
              </a:rPr>
              <a:t>maximal length codes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>
          <a:xfrm>
            <a:off x="8153400" y="6338888"/>
            <a:ext cx="762000" cy="366712"/>
          </a:xfrm>
        </p:spPr>
        <p:txBody>
          <a:bodyPr/>
          <a:lstStyle/>
          <a:p>
            <a:fld id="{BC5217A8-0E06-4059-AC45-433E2E67A85D}" type="slidenum">
              <a:rPr lang="en-US" smtClean="0">
                <a:solidFill>
                  <a:schemeClr val="tx1"/>
                </a:solidFill>
              </a:rPr>
              <a:pPr/>
              <a:t>37</a:t>
            </a:fld>
            <a:endParaRPr lang="en-US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3_Theme1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1" id="{3E4BFEE4-87FC-4146-8AD8-1F4838894354}" vid="{F176F53B-F4A4-4ABC-88A7-0724186EBCF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436</TotalTime>
  <Words>1396</Words>
  <Application>Microsoft Office PowerPoint</Application>
  <PresentationFormat>On-screen Show (4:3)</PresentationFormat>
  <Paragraphs>340</Paragraphs>
  <Slides>37</Slides>
  <Notes>1</Notes>
  <HiddenSlides>0</HiddenSlides>
  <MMClips>0</MMClips>
  <ScaleCrop>false</ScaleCrop>
  <HeadingPairs>
    <vt:vector size="8" baseType="variant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51" baseType="lpstr">
      <vt:lpstr>Arial</vt:lpstr>
      <vt:lpstr>Arial Narrow</vt:lpstr>
      <vt:lpstr>Calibri</vt:lpstr>
      <vt:lpstr>Cordia New</vt:lpstr>
      <vt:lpstr>Garamond</vt:lpstr>
      <vt:lpstr>Georgia</vt:lpstr>
      <vt:lpstr>Symbol</vt:lpstr>
      <vt:lpstr>Tahoma</vt:lpstr>
      <vt:lpstr>Times New Roman</vt:lpstr>
      <vt:lpstr>Trebuchet MS</vt:lpstr>
      <vt:lpstr>Wingdings</vt:lpstr>
      <vt:lpstr>Wingdings 2</vt:lpstr>
      <vt:lpstr>3_Theme1</vt:lpstr>
      <vt:lpstr>Equation</vt:lpstr>
      <vt:lpstr>Spread Spectrum Communications</vt:lpstr>
      <vt:lpstr>Conventional Transmission</vt:lpstr>
      <vt:lpstr>What is Spread Spectrum?</vt:lpstr>
      <vt:lpstr>Types of Spread Spectrum</vt:lpstr>
      <vt:lpstr>PowerPoint Presentation</vt:lpstr>
      <vt:lpstr>Spread spectrum (SS) characteristics</vt:lpstr>
      <vt:lpstr>Direct Sequence Spread Spectrum</vt:lpstr>
      <vt:lpstr>DSSS Diagram</vt:lpstr>
      <vt:lpstr>DS Spreading modulation</vt:lpstr>
      <vt:lpstr>Direct Sequence SS</vt:lpstr>
      <vt:lpstr>Direct Sequence SS</vt:lpstr>
      <vt:lpstr>DSSS Transmission Spectrum</vt:lpstr>
      <vt:lpstr>Frequency Hopping</vt:lpstr>
      <vt:lpstr>Frequency Hopping Spread Spectrum</vt:lpstr>
      <vt:lpstr>FHSS Implementation</vt:lpstr>
      <vt:lpstr>Frequency Hopping Example</vt:lpstr>
      <vt:lpstr>Frequency Hopping Example</vt:lpstr>
      <vt:lpstr>Frequency Hopping Example</vt:lpstr>
      <vt:lpstr>Frequency Hopping Example</vt:lpstr>
      <vt:lpstr>Frequency Hopping Example</vt:lpstr>
      <vt:lpstr>Frequency Hopping Example</vt:lpstr>
      <vt:lpstr>Frequency Hopping Example</vt:lpstr>
      <vt:lpstr>Time Hopping</vt:lpstr>
      <vt:lpstr>Time Hopping: Method 1</vt:lpstr>
      <vt:lpstr>Time Hopping: Method 1</vt:lpstr>
      <vt:lpstr>Time Hopping: Method 1</vt:lpstr>
      <vt:lpstr>Time Hopping: Method 2</vt:lpstr>
      <vt:lpstr>Time Hopping: Method 2</vt:lpstr>
      <vt:lpstr>Code Division Multiple Access (CDMA)</vt:lpstr>
      <vt:lpstr>DSSS and CDMA</vt:lpstr>
      <vt:lpstr>Orthogonal Codes</vt:lpstr>
      <vt:lpstr>Advantages/Disadvantages of SS</vt:lpstr>
      <vt:lpstr>Frequency Hopping</vt:lpstr>
      <vt:lpstr>Frequency Hopping and Direct Sequence</vt:lpstr>
      <vt:lpstr>Disadvantages of Spread Spectrum</vt:lpstr>
      <vt:lpstr>PowerPoint Presentation</vt:lpstr>
      <vt:lpstr>PowerPoint Presentation</vt:lpstr>
    </vt:vector>
  </TitlesOfParts>
  <Company>sihe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Spread Spectrum</dc:title>
  <dc:creator>ian wells</dc:creator>
  <cp:lastModifiedBy>Ian Wells</cp:lastModifiedBy>
  <cp:revision>33</cp:revision>
  <dcterms:created xsi:type="dcterms:W3CDTF">2001-01-02T17:14:10Z</dcterms:created>
  <dcterms:modified xsi:type="dcterms:W3CDTF">2016-08-23T19:11:41Z</dcterms:modified>
</cp:coreProperties>
</file>