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72" r:id="rId3"/>
    <p:sldId id="273" r:id="rId4"/>
    <p:sldId id="274" r:id="rId5"/>
    <p:sldId id="261" r:id="rId6"/>
    <p:sldId id="258" r:id="rId7"/>
    <p:sldId id="260" r:id="rId8"/>
    <p:sldId id="262" r:id="rId9"/>
    <p:sldId id="263" r:id="rId10"/>
    <p:sldId id="264" r:id="rId11"/>
    <p:sldId id="271" r:id="rId12"/>
    <p:sldId id="259" r:id="rId13"/>
    <p:sldId id="266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2BA156-3668-4F8F-A720-11DF9E07E654}" type="datetimeFigureOut">
              <a:rPr lang="en-GB" smtClean="0"/>
              <a:t>25/11/2013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48BB92-31F2-49C8-A04A-44A1F6D0F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086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8BB92-31F2-49C8-A04A-44A1F6D0F7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714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696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83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42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805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1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984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031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957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20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607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34120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5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85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70" grpId="0" uiExpand="1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olicies/supporting-vibrant-and-sustainable-arts-and-culture/supporting-pages/uk-city-of-culture-programm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legraph.co.uk/culture/culturenews/10461666/Hull-named-UK-City-of-Culture-2017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DshOFai8AB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ventimpacts.com/social/skills-volunteering/" TargetMode="External"/><Relationship Id="rId3" Type="http://schemas.openxmlformats.org/officeDocument/2006/relationships/hyperlink" Target="http://www.eventimpacts.com/economic/" TargetMode="External"/><Relationship Id="rId7" Type="http://schemas.openxmlformats.org/officeDocument/2006/relationships/hyperlink" Target="http://www.eventimpacts.com/social/participation/" TargetMode="External"/><Relationship Id="rId2" Type="http://schemas.openxmlformats.org/officeDocument/2006/relationships/hyperlink" Target="http://www.eventimpacts.com/attenda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ventimpacts.com/social/identity-image-place/" TargetMode="External"/><Relationship Id="rId5" Type="http://schemas.openxmlformats.org/officeDocument/2006/relationships/hyperlink" Target="http://www.eventimpacts.com/social/satisfaction/" TargetMode="External"/><Relationship Id="rId10" Type="http://schemas.openxmlformats.org/officeDocument/2006/relationships/hyperlink" Target="http://www.eventimpacts.com/media/" TargetMode="External"/><Relationship Id="rId4" Type="http://schemas.openxmlformats.org/officeDocument/2006/relationships/hyperlink" Target="http://www.eventimpacts.com/environmental/" TargetMode="External"/><Relationship Id="rId9" Type="http://schemas.openxmlformats.org/officeDocument/2006/relationships/hyperlink" Target="http://www.eventimpacts.com/social/children-young-people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legacy2014.co.uk/" TargetMode="External"/><Relationship Id="rId2" Type="http://schemas.openxmlformats.org/officeDocument/2006/relationships/hyperlink" Target="http://www.eventimpact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92696"/>
            <a:ext cx="7848872" cy="1462088"/>
          </a:xfrm>
        </p:spPr>
        <p:txBody>
          <a:bodyPr/>
          <a:lstStyle/>
          <a:p>
            <a:pPr eaLnBrk="1" hangingPunct="1"/>
            <a:r>
              <a:rPr lang="en-GB" sz="2800" dirty="0" smtClean="0"/>
              <a:t>Development &amp; impacts case studies: </a:t>
            </a:r>
            <a:br>
              <a:rPr lang="en-GB" sz="2800" dirty="0" smtClean="0"/>
            </a:br>
            <a:r>
              <a:rPr lang="en-GB" sz="2800" dirty="0" smtClean="0"/>
              <a:t>1. </a:t>
            </a:r>
            <a:r>
              <a:rPr lang="en-GB" sz="2800" dirty="0" smtClean="0"/>
              <a:t>UK City of Culture</a:t>
            </a:r>
            <a:br>
              <a:rPr lang="en-GB" sz="2800" dirty="0" smtClean="0"/>
            </a:br>
            <a:r>
              <a:rPr lang="en-GB" sz="2800" dirty="0" smtClean="0"/>
              <a:t>2. Scotland’s strategy </a:t>
            </a:r>
            <a:endParaRPr lang="en-GB" sz="28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348880"/>
            <a:ext cx="7772400" cy="332000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UK City of Culture 2017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Hull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125k spent on bid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Swansea Bay 12k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Lessons to be learnt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Implications?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How did it fit into ‘national’ strategy?</a:t>
            </a:r>
          </a:p>
        </p:txBody>
      </p:sp>
    </p:spTree>
    <p:extLst>
      <p:ext uri="{BB962C8B-B14F-4D97-AF65-F5344CB8AC3E}">
        <p14:creationId xmlns:p14="http://schemas.microsoft.com/office/powerpoint/2010/main" val="284945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352928" cy="1462088"/>
          </a:xfrm>
        </p:spPr>
        <p:txBody>
          <a:bodyPr/>
          <a:lstStyle/>
          <a:p>
            <a:r>
              <a:rPr lang="en-GB" sz="2000" dirty="0" smtClean="0"/>
              <a:t>This </a:t>
            </a:r>
            <a:r>
              <a:rPr lang="en-GB" sz="2000" dirty="0"/>
              <a:t>programme, inspired by Liverpool’s time as European Capital of Culture in 2008, uses culture and creativity to transform communities and help grow artistic talent. Winning the title and hosting a year of cultural events will help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816424"/>
          </a:xfrm>
        </p:spPr>
        <p:txBody>
          <a:bodyPr/>
          <a:lstStyle/>
          <a:p>
            <a:r>
              <a:rPr lang="en-GB" sz="2800" dirty="0"/>
              <a:t>attract more visitors to the city, supporting the local economy</a:t>
            </a:r>
          </a:p>
          <a:p>
            <a:r>
              <a:rPr lang="en-GB" sz="2800" dirty="0"/>
              <a:t>increase media interest in the city, helping longer-term tourism</a:t>
            </a:r>
          </a:p>
          <a:p>
            <a:r>
              <a:rPr lang="en-GB" sz="2800" dirty="0"/>
              <a:t>bring community members together </a:t>
            </a:r>
          </a:p>
          <a:p>
            <a:r>
              <a:rPr lang="en-GB" sz="2800" dirty="0"/>
              <a:t>increase levels of professional artistic collaboration - people working together on creative projects</a:t>
            </a:r>
          </a:p>
        </p:txBody>
      </p:sp>
    </p:spTree>
    <p:extLst>
      <p:ext uri="{BB962C8B-B14F-4D97-AF65-F5344CB8AC3E}">
        <p14:creationId xmlns:p14="http://schemas.microsoft.com/office/powerpoint/2010/main" val="3676714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2400" cy="1462088"/>
          </a:xfrm>
        </p:spPr>
        <p:txBody>
          <a:bodyPr/>
          <a:lstStyle/>
          <a:p>
            <a:r>
              <a:rPr lang="en-GB" sz="2000" dirty="0"/>
              <a:t>The Department for Culture, Media and Sport runs the bidding process, which is open during a set period. Cities and areas across the UK can submit bids to be UK City of Culture. Bids should</a:t>
            </a:r>
            <a:r>
              <a:rPr lang="en-GB" sz="2000" dirty="0" smtClean="0"/>
              <a:t>: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492896"/>
            <a:ext cx="7772400" cy="3816424"/>
          </a:xfrm>
        </p:spPr>
        <p:txBody>
          <a:bodyPr/>
          <a:lstStyle/>
          <a:p>
            <a:r>
              <a:rPr lang="en-GB" sz="2800" dirty="0" smtClean="0"/>
              <a:t>be distinctive, ambitious, and represent your local area</a:t>
            </a:r>
          </a:p>
          <a:p>
            <a:r>
              <a:rPr lang="en-GB" sz="2800" dirty="0" smtClean="0"/>
              <a:t>demonstrate cultural excellence</a:t>
            </a:r>
          </a:p>
          <a:p>
            <a:r>
              <a:rPr lang="en-GB" sz="2800" dirty="0" smtClean="0"/>
              <a:t>show innovation that will attract and entertain a huge range of audiences</a:t>
            </a:r>
          </a:p>
          <a:p>
            <a:r>
              <a:rPr lang="en-GB" sz="2800" dirty="0" smtClean="0"/>
              <a:t>be realistic and deliverable</a:t>
            </a:r>
          </a:p>
          <a:p>
            <a:r>
              <a:rPr lang="en-GB" sz="1600" dirty="0">
                <a:hlinkClick r:id="rId3"/>
              </a:rPr>
              <a:t>https://</a:t>
            </a:r>
            <a:r>
              <a:rPr lang="en-GB" sz="1600" dirty="0" smtClean="0">
                <a:hlinkClick r:id="rId3"/>
              </a:rPr>
              <a:t>www.gov.uk/government/policies/supporting-vibrant-and-sustainable-arts-and-culture/supporting-pages/uk-city-of-culture-programme</a:t>
            </a:r>
            <a:r>
              <a:rPr lang="en-GB" sz="16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42609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80920" cy="5112568"/>
          </a:xfrm>
        </p:spPr>
        <p:txBody>
          <a:bodyPr/>
          <a:lstStyle/>
          <a:p>
            <a:r>
              <a:rPr lang="en-GB" sz="2400" dirty="0"/>
              <a:t>Derry-Londonderry has already seen the economic and social benefits since January, doubling its visitor numbers in a year to more than 600,000 and generating £5 for every £1 invested. </a:t>
            </a:r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has around £120 million of capital investment pumped into the city since the title was won in 2009. </a:t>
            </a:r>
            <a:endParaRPr lang="en-GB" sz="2400" dirty="0" smtClean="0"/>
          </a:p>
          <a:p>
            <a:r>
              <a:rPr lang="en-GB" sz="2400" b="1" dirty="0" smtClean="0"/>
              <a:t>Hull was </a:t>
            </a:r>
            <a:r>
              <a:rPr lang="en-GB" sz="2400" b="1" dirty="0"/>
              <a:t>praised for 'real understanding' of what title was about in a bid themed around 'a city coming out of the shadows'</a:t>
            </a:r>
            <a:endParaRPr lang="en-GB" sz="2400" dirty="0" smtClean="0"/>
          </a:p>
          <a:p>
            <a:r>
              <a:rPr lang="en-GB" sz="1600" dirty="0">
                <a:hlinkClick r:id="rId2"/>
              </a:rPr>
              <a:t>http://</a:t>
            </a:r>
            <a:r>
              <a:rPr lang="en-GB" sz="1600" dirty="0" smtClean="0">
                <a:hlinkClick r:id="rId2"/>
              </a:rPr>
              <a:t>www.telegraph.co.uk/culture/culturenews/10461666/Hull-named-UK-City-of-Culture-2017.html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8654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1129" y="764704"/>
            <a:ext cx="8424936" cy="1462088"/>
          </a:xfrm>
        </p:spPr>
        <p:txBody>
          <a:bodyPr/>
          <a:lstStyle/>
          <a:p>
            <a:pPr eaLnBrk="1" hangingPunct="1"/>
            <a:r>
              <a:rPr lang="en-GB" sz="3200" dirty="0" smtClean="0"/>
              <a:t>IDFE – strategy &amp; measuring impacts case study:  Event Scotland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0668" y="2420888"/>
            <a:ext cx="8062664" cy="3824064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Scotland </a:t>
            </a:r>
            <a:r>
              <a:rPr lang="en-GB" sz="2400" dirty="0"/>
              <a:t>T</a:t>
            </a:r>
            <a:r>
              <a:rPr lang="en-GB" sz="2400" dirty="0" smtClean="0"/>
              <a:t>he Perfect Stage (2009): a strategy for the events industry in Scotland 2009-2020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Commonwealth Games Glasgow 2014</a:t>
            </a:r>
            <a:endParaRPr lang="en-GB" sz="2400" dirty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Ryder Cup 2014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Reviewed in 2014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Timescale extended to 2025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5 year review cycle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i="1" dirty="0" smtClean="0"/>
              <a:t>To develop a portfolio of events that delivers impact and international profile for Scotland </a:t>
            </a:r>
            <a:r>
              <a:rPr lang="en-GB" sz="2400" dirty="0" smtClean="0"/>
              <a:t>(</a:t>
            </a:r>
            <a:r>
              <a:rPr lang="en-GB" sz="2400" dirty="0" err="1"/>
              <a:t>E</a:t>
            </a:r>
            <a:r>
              <a:rPr lang="en-GB" sz="2400" dirty="0" err="1" smtClean="0"/>
              <a:t>ventScotland</a:t>
            </a:r>
            <a:r>
              <a:rPr lang="en-GB" sz="2400" dirty="0" smtClean="0"/>
              <a:t> 2009)</a:t>
            </a:r>
          </a:p>
        </p:txBody>
      </p:sp>
    </p:spTree>
    <p:extLst>
      <p:ext uri="{BB962C8B-B14F-4D97-AF65-F5344CB8AC3E}">
        <p14:creationId xmlns:p14="http://schemas.microsoft.com/office/powerpoint/2010/main" val="30502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Strategy for Scotland </a:t>
            </a:r>
            <a:r>
              <a:rPr lang="en-GB" sz="1800" dirty="0" smtClean="0"/>
              <a:t>(Allen et al 2011)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675" y="1742563"/>
            <a:ext cx="7772400" cy="4114800"/>
          </a:xfrm>
        </p:spPr>
        <p:txBody>
          <a:bodyPr/>
          <a:lstStyle/>
          <a:p>
            <a:r>
              <a:rPr lang="en-GB" sz="2800" dirty="0" smtClean="0"/>
              <a:t>Cultural identity and heritage</a:t>
            </a:r>
          </a:p>
          <a:p>
            <a:r>
              <a:rPr lang="en-GB" sz="2800" dirty="0" smtClean="0"/>
              <a:t>People</a:t>
            </a:r>
          </a:p>
          <a:p>
            <a:r>
              <a:rPr lang="en-GB" sz="2800" dirty="0" smtClean="0"/>
              <a:t>Natural environment</a:t>
            </a:r>
          </a:p>
          <a:p>
            <a:r>
              <a:rPr lang="en-GB" sz="2800" dirty="0" smtClean="0"/>
              <a:t>Built facilities (</a:t>
            </a:r>
            <a:r>
              <a:rPr lang="en-GB" sz="2800" dirty="0" err="1" smtClean="0"/>
              <a:t>inc</a:t>
            </a:r>
            <a:r>
              <a:rPr lang="en-GB" sz="2800" dirty="0" smtClean="0"/>
              <a:t> Commonwealth Games)</a:t>
            </a:r>
          </a:p>
          <a:p>
            <a:r>
              <a:rPr lang="en-GB" sz="2800" dirty="0" smtClean="0"/>
              <a:t>Signature events – building on Edinburgh’s festivals and Homecoming Scotland 2009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0029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Rationale – 7 areas of event impacts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Tourism</a:t>
            </a:r>
          </a:p>
          <a:p>
            <a:r>
              <a:rPr lang="en-GB" dirty="0" smtClean="0"/>
              <a:t>Business</a:t>
            </a:r>
          </a:p>
          <a:p>
            <a:r>
              <a:rPr lang="en-GB" dirty="0" smtClean="0"/>
              <a:t>Image and identity as a nation</a:t>
            </a:r>
          </a:p>
          <a:p>
            <a:r>
              <a:rPr lang="en-GB" dirty="0" smtClean="0"/>
              <a:t>Media and profile</a:t>
            </a:r>
          </a:p>
          <a:p>
            <a:r>
              <a:rPr lang="en-GB" dirty="0" smtClean="0"/>
              <a:t>Participation and development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Social and cultural benefits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99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Priorities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56211"/>
            <a:ext cx="8424936" cy="4114800"/>
          </a:xfrm>
        </p:spPr>
        <p:txBody>
          <a:bodyPr/>
          <a:lstStyle/>
          <a:p>
            <a:r>
              <a:rPr lang="en-GB" sz="2800" dirty="0" smtClean="0"/>
              <a:t>Post event assessment</a:t>
            </a:r>
          </a:p>
          <a:p>
            <a:r>
              <a:rPr lang="en-GB" sz="2800" dirty="0" smtClean="0"/>
              <a:t>Return on investment of public funds</a:t>
            </a:r>
          </a:p>
          <a:p>
            <a:r>
              <a:rPr lang="en-GB" sz="2800" dirty="0" smtClean="0"/>
              <a:t>Estimated economic impact, ROI at least 8:1</a:t>
            </a:r>
          </a:p>
          <a:p>
            <a:r>
              <a:rPr lang="en-GB" sz="2800" dirty="0" smtClean="0"/>
              <a:t>What is the media index?</a:t>
            </a:r>
          </a:p>
          <a:p>
            <a:r>
              <a:rPr lang="en-GB" sz="2800" dirty="0" smtClean="0"/>
              <a:t>Funding by other partners at least 1:1</a:t>
            </a:r>
          </a:p>
          <a:p>
            <a:r>
              <a:rPr lang="en-GB" sz="2800" dirty="0" smtClean="0"/>
              <a:t>Overall focus on economic and media benefits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0595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823119"/>
          </a:xfrm>
        </p:spPr>
        <p:txBody>
          <a:bodyPr/>
          <a:lstStyle/>
          <a:p>
            <a:r>
              <a:rPr lang="en-GB" sz="3200" dirty="0" smtClean="0"/>
              <a:t>ES - Operational functions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1124744"/>
            <a:ext cx="8424936" cy="5400600"/>
          </a:xfrm>
        </p:spPr>
        <p:txBody>
          <a:bodyPr/>
          <a:lstStyle/>
          <a:p>
            <a:r>
              <a:rPr lang="en-GB" sz="2800" dirty="0" smtClean="0"/>
              <a:t>Developing strategy</a:t>
            </a:r>
          </a:p>
          <a:p>
            <a:r>
              <a:rPr lang="en-GB" sz="2800" dirty="0" smtClean="0"/>
              <a:t>Developing and measuring impact and methodology</a:t>
            </a:r>
          </a:p>
          <a:p>
            <a:r>
              <a:rPr lang="en-GB" sz="2800" dirty="0" smtClean="0"/>
              <a:t>Gathering best practice examples</a:t>
            </a:r>
          </a:p>
          <a:p>
            <a:r>
              <a:rPr lang="en-GB" sz="2800" dirty="0" smtClean="0"/>
              <a:t>Evaluating &amp; sharing impact on other policy areas</a:t>
            </a:r>
          </a:p>
          <a:p>
            <a:r>
              <a:rPr lang="en-GB" sz="2800" dirty="0" smtClean="0"/>
              <a:t>Building international reputation &amp; expertise in events</a:t>
            </a:r>
          </a:p>
          <a:p>
            <a:r>
              <a:rPr lang="en-GB" sz="2800" dirty="0" smtClean="0"/>
              <a:t>Identifying &amp; maximising event legacies</a:t>
            </a:r>
          </a:p>
          <a:p>
            <a:r>
              <a:rPr lang="en-GB" sz="2800" dirty="0" smtClean="0"/>
              <a:t>Facilitating partnerships for high quality delivery of events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0969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823119"/>
          </a:xfrm>
        </p:spPr>
        <p:txBody>
          <a:bodyPr/>
          <a:lstStyle/>
          <a:p>
            <a:r>
              <a:rPr lang="en-GB" sz="3200" dirty="0" smtClean="0"/>
              <a:t>ES - Operational practice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1124744"/>
            <a:ext cx="8424936" cy="5400600"/>
          </a:xfrm>
        </p:spPr>
        <p:txBody>
          <a:bodyPr/>
          <a:lstStyle/>
          <a:p>
            <a:r>
              <a:rPr lang="en-GB" sz="2800" dirty="0" smtClean="0"/>
              <a:t>Conferences not supported – business tourism unit of </a:t>
            </a:r>
            <a:r>
              <a:rPr lang="en-GB" sz="2800" dirty="0" err="1" smtClean="0"/>
              <a:t>VisitScotland</a:t>
            </a:r>
            <a:endParaRPr lang="en-GB" sz="2800" dirty="0"/>
          </a:p>
          <a:p>
            <a:r>
              <a:rPr lang="en-GB" sz="2800" dirty="0" smtClean="0"/>
              <a:t>Sports events in 3 categories</a:t>
            </a:r>
            <a:r>
              <a:rPr lang="en-GB" sz="2800" dirty="0" smtClean="0"/>
              <a:t>:</a:t>
            </a:r>
          </a:p>
          <a:p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1. Fixed, established, annual events</a:t>
            </a:r>
          </a:p>
          <a:p>
            <a:pPr marL="0" indent="0">
              <a:buNone/>
            </a:pPr>
            <a:r>
              <a:rPr lang="en-GB" sz="2800" dirty="0" smtClean="0"/>
              <a:t>2. Recurring events in same location  for a number of years</a:t>
            </a:r>
          </a:p>
          <a:p>
            <a:pPr marL="0" indent="0">
              <a:buNone/>
            </a:pPr>
            <a:r>
              <a:rPr lang="en-GB" sz="2800" dirty="0" smtClean="0"/>
              <a:t>3. One-off events, usually subject to bid process (must fit in with UK and Scottish priorities, be winnable and deliverable in existing facilities)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2153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708920"/>
            <a:ext cx="7772400" cy="1656184"/>
          </a:xfrm>
        </p:spPr>
        <p:txBody>
          <a:bodyPr/>
          <a:lstStyle/>
          <a:p>
            <a:r>
              <a:rPr lang="en-GB" dirty="0"/>
              <a:t>Event Scotland</a:t>
            </a: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youtu.be/DshOFai8ABQ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65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48680"/>
            <a:ext cx="7772400" cy="823119"/>
          </a:xfrm>
        </p:spPr>
        <p:txBody>
          <a:bodyPr/>
          <a:lstStyle/>
          <a:p>
            <a:r>
              <a:rPr lang="en-GB" sz="3200" dirty="0" smtClean="0"/>
              <a:t>ES - legacy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4248472"/>
          </a:xfrm>
        </p:spPr>
        <p:txBody>
          <a:bodyPr/>
          <a:lstStyle/>
          <a:p>
            <a:r>
              <a:rPr lang="en-GB" sz="2800" dirty="0" smtClean="0"/>
              <a:t>Strong emphasis on long and short-term benefits from events</a:t>
            </a:r>
          </a:p>
          <a:p>
            <a:r>
              <a:rPr lang="en-GB" sz="2800" dirty="0" smtClean="0"/>
              <a:t>Importance of core funding for building of event facilities</a:t>
            </a:r>
          </a:p>
          <a:p>
            <a:r>
              <a:rPr lang="en-GB" sz="2800" dirty="0" smtClean="0"/>
              <a:t>Planning and shared common objectives of </a:t>
            </a:r>
            <a:r>
              <a:rPr lang="en-GB" sz="2800" dirty="0" err="1" smtClean="0"/>
              <a:t>govt</a:t>
            </a:r>
            <a:r>
              <a:rPr lang="en-GB" sz="2800" dirty="0" smtClean="0"/>
              <a:t> agencies</a:t>
            </a:r>
          </a:p>
          <a:p>
            <a:r>
              <a:rPr lang="en-GB" sz="2800" dirty="0" smtClean="0"/>
              <a:t>Event legacy might include economic benefit, facilities and increased capacities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8909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772400" cy="823119"/>
          </a:xfrm>
        </p:spPr>
        <p:txBody>
          <a:bodyPr/>
          <a:lstStyle/>
          <a:p>
            <a:r>
              <a:rPr lang="en-GB" sz="3200" dirty="0" smtClean="0"/>
              <a:t>Scotland The Perfect Stage?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424936" cy="4248472"/>
          </a:xfrm>
        </p:spPr>
        <p:txBody>
          <a:bodyPr/>
          <a:lstStyle/>
          <a:p>
            <a:r>
              <a:rPr lang="en-GB" sz="2800" dirty="0" smtClean="0"/>
              <a:t>The events industry will be recognised as a significant contributor to the Scottish economy</a:t>
            </a:r>
          </a:p>
          <a:p>
            <a:r>
              <a:rPr lang="en-GB" sz="2800" dirty="0" smtClean="0"/>
              <a:t>The roles of public, private and voluntary agencies will be clearly identified</a:t>
            </a:r>
          </a:p>
          <a:p>
            <a:r>
              <a:rPr lang="en-GB" sz="2800" dirty="0"/>
              <a:t>Scotland </a:t>
            </a:r>
            <a:r>
              <a:rPr lang="en-GB" sz="2800" dirty="0" smtClean="0"/>
              <a:t>will be </a:t>
            </a:r>
            <a:r>
              <a:rPr lang="en-GB" sz="2800" dirty="0"/>
              <a:t>seen as </a:t>
            </a:r>
            <a:r>
              <a:rPr lang="en-GB" sz="2800" dirty="0" smtClean="0"/>
              <a:t>an international </a:t>
            </a:r>
            <a:r>
              <a:rPr lang="en-GB" sz="2800" dirty="0"/>
              <a:t>leader in the development of events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9637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1412776"/>
            <a:ext cx="828092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err="1" smtClean="0"/>
              <a:t>EventScotland</a:t>
            </a:r>
            <a:r>
              <a:rPr lang="en-GB" sz="2800" dirty="0" smtClean="0"/>
              <a:t>:</a:t>
            </a:r>
          </a:p>
          <a:p>
            <a:endParaRPr lang="en-GB" sz="2800" dirty="0" smtClean="0"/>
          </a:p>
          <a:p>
            <a:r>
              <a:rPr lang="en-GB" sz="2800" dirty="0" smtClean="0"/>
              <a:t>http</a:t>
            </a:r>
            <a:r>
              <a:rPr lang="en-GB" sz="2800" dirty="0"/>
              <a:t>://www.eventscotland.org</a:t>
            </a:r>
            <a:r>
              <a:rPr lang="en-GB" sz="2800" dirty="0" smtClean="0"/>
              <a:t>/</a:t>
            </a:r>
          </a:p>
          <a:p>
            <a:endParaRPr lang="en-GB" sz="2800" dirty="0"/>
          </a:p>
          <a:p>
            <a:r>
              <a:rPr lang="en-GB" sz="2800" dirty="0" smtClean="0"/>
              <a:t>Dumfries &amp; Galloway Events Guide 2013:</a:t>
            </a:r>
            <a:endParaRPr lang="en-GB" sz="2800" dirty="0"/>
          </a:p>
          <a:p>
            <a:endParaRPr lang="en-GB" dirty="0"/>
          </a:p>
          <a:p>
            <a:r>
              <a:rPr lang="en-GB" sz="2400" dirty="0"/>
              <a:t>http://</a:t>
            </a:r>
            <a:r>
              <a:rPr lang="en-GB" sz="2400" dirty="0" smtClean="0"/>
              <a:t>www.eventscotland.org/funding-and-resources/downloads/get/76 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56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967135"/>
          </a:xfrm>
        </p:spPr>
        <p:txBody>
          <a:bodyPr/>
          <a:lstStyle/>
          <a:p>
            <a:r>
              <a:rPr lang="en-GB" sz="3200" dirty="0" err="1" smtClean="0"/>
              <a:t>eventsIMPACT</a:t>
            </a:r>
            <a:r>
              <a:rPr lang="en-GB" dirty="0"/>
              <a:t/>
            </a:r>
            <a:br>
              <a:rPr lang="en-GB" dirty="0"/>
            </a:br>
            <a:r>
              <a:rPr lang="en-GB" sz="2400" dirty="0"/>
              <a:t>http://www.eventimpacts.com/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5040560"/>
          </a:xfrm>
        </p:spPr>
        <p:txBody>
          <a:bodyPr/>
          <a:lstStyle/>
          <a:p>
            <a:r>
              <a:rPr lang="en-GB" sz="2400" b="1" dirty="0"/>
              <a:t>The Toolkit is organised around nine impact areas, which are:</a:t>
            </a:r>
          </a:p>
          <a:p>
            <a:r>
              <a:rPr lang="en-GB" sz="2400" dirty="0">
                <a:hlinkClick r:id="rId2"/>
              </a:rPr>
              <a:t>Attendance</a:t>
            </a:r>
            <a:endParaRPr lang="en-GB" sz="2400" dirty="0"/>
          </a:p>
          <a:p>
            <a:r>
              <a:rPr lang="en-GB" sz="2400" dirty="0">
                <a:hlinkClick r:id="rId3"/>
              </a:rPr>
              <a:t>Economic Impacts</a:t>
            </a:r>
            <a:endParaRPr lang="en-GB" sz="2400" dirty="0"/>
          </a:p>
          <a:p>
            <a:r>
              <a:rPr lang="en-GB" sz="2400" dirty="0">
                <a:hlinkClick r:id="rId4"/>
              </a:rPr>
              <a:t>Environmental Impacts</a:t>
            </a:r>
            <a:endParaRPr lang="en-GB" sz="2400" dirty="0"/>
          </a:p>
          <a:p>
            <a:r>
              <a:rPr lang="en-GB" sz="2400" dirty="0">
                <a:hlinkClick r:id="rId5"/>
              </a:rPr>
              <a:t>Social Impacts: Satisfaction</a:t>
            </a:r>
            <a:endParaRPr lang="en-GB" sz="2400" dirty="0"/>
          </a:p>
          <a:p>
            <a:r>
              <a:rPr lang="en-GB" sz="2400" dirty="0">
                <a:hlinkClick r:id="rId6"/>
              </a:rPr>
              <a:t>Social Impacts: Identity Image &amp; Place</a:t>
            </a:r>
            <a:endParaRPr lang="en-GB" sz="2400" dirty="0"/>
          </a:p>
          <a:p>
            <a:r>
              <a:rPr lang="en-GB" sz="2400" dirty="0">
                <a:hlinkClick r:id="rId7"/>
              </a:rPr>
              <a:t>Social Impacts: Participation</a:t>
            </a:r>
            <a:endParaRPr lang="en-GB" sz="2400" dirty="0"/>
          </a:p>
          <a:p>
            <a:r>
              <a:rPr lang="en-GB" sz="2400" dirty="0">
                <a:hlinkClick r:id="rId8"/>
              </a:rPr>
              <a:t>Social Impacts: Volunteering &amp; Skills</a:t>
            </a:r>
            <a:endParaRPr lang="en-GB" sz="2400" dirty="0"/>
          </a:p>
          <a:p>
            <a:r>
              <a:rPr lang="en-GB" sz="2400" dirty="0">
                <a:hlinkClick r:id="rId9"/>
              </a:rPr>
              <a:t>Social Impacts: Children &amp; Young People</a:t>
            </a:r>
            <a:endParaRPr lang="en-GB" sz="2400" dirty="0"/>
          </a:p>
          <a:p>
            <a:r>
              <a:rPr lang="en-GB" sz="2400" dirty="0" smtClean="0">
                <a:hlinkClick r:id="rId10"/>
              </a:rPr>
              <a:t>Media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468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20688"/>
            <a:ext cx="7772400" cy="751111"/>
          </a:xfrm>
        </p:spPr>
        <p:txBody>
          <a:bodyPr/>
          <a:lstStyle/>
          <a:p>
            <a:r>
              <a:rPr lang="en-GB" sz="3200" dirty="0" smtClean="0"/>
              <a:t>What you need to do: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28800"/>
            <a:ext cx="7772400" cy="4114800"/>
          </a:xfrm>
        </p:spPr>
        <p:txBody>
          <a:bodyPr/>
          <a:lstStyle/>
          <a:p>
            <a:r>
              <a:rPr lang="en-GB" sz="2800" dirty="0" smtClean="0"/>
              <a:t>Visit the </a:t>
            </a:r>
            <a:r>
              <a:rPr lang="en-GB" sz="2800" dirty="0" err="1" smtClean="0"/>
              <a:t>eventIMPACT</a:t>
            </a:r>
            <a:r>
              <a:rPr lang="en-GB" sz="2800" dirty="0" smtClean="0"/>
              <a:t> </a:t>
            </a:r>
            <a:r>
              <a:rPr lang="en-GB" sz="2800" dirty="0"/>
              <a:t>website </a:t>
            </a:r>
            <a:r>
              <a:rPr lang="en-GB" sz="2800" dirty="0">
                <a:hlinkClick r:id="rId2"/>
              </a:rPr>
              <a:t>http://www.eventimpacts.com</a:t>
            </a:r>
            <a:r>
              <a:rPr lang="en-GB" sz="2800" dirty="0" smtClean="0">
                <a:hlinkClick r:id="rId2"/>
              </a:rPr>
              <a:t>/</a:t>
            </a:r>
            <a:r>
              <a:rPr lang="en-GB" sz="2800" dirty="0" smtClean="0"/>
              <a:t> 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and carefully read through the criteria provided. How comprehensive is this toolkit?</a:t>
            </a:r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 smtClean="0"/>
              <a:t>Read about Scotland’s Legacy 2014:</a:t>
            </a:r>
          </a:p>
          <a:p>
            <a:r>
              <a:rPr lang="en-GB" sz="2800" dirty="0">
                <a:hlinkClick r:id="rId3"/>
              </a:rPr>
              <a:t>http://</a:t>
            </a:r>
            <a:r>
              <a:rPr lang="en-GB" sz="2800">
                <a:hlinkClick r:id="rId3"/>
              </a:rPr>
              <a:t>legacy2014.co.uk</a:t>
            </a:r>
            <a:r>
              <a:rPr lang="en-GB" sz="2800" smtClean="0">
                <a:hlinkClick r:id="rId3"/>
              </a:rPr>
              <a:t>/</a:t>
            </a:r>
            <a:r>
              <a:rPr lang="en-GB" sz="2800" smtClean="0"/>
              <a:t> </a:t>
            </a:r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0145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733</Words>
  <Application>Microsoft Office PowerPoint</Application>
  <PresentationFormat>On-screen Show (4:3)</PresentationFormat>
  <Paragraphs>105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Fireworks</vt:lpstr>
      <vt:lpstr>Development &amp; impacts case studies:  1. UK City of Culture 2. Scotland’s strategy </vt:lpstr>
      <vt:lpstr>This programme, inspired by Liverpool’s time as European Capital of Culture in 2008, uses culture and creativity to transform communities and help grow artistic talent. Winning the title and hosting a year of cultural events will help to:</vt:lpstr>
      <vt:lpstr>The Department for Culture, Media and Sport runs the bidding process, which is open during a set period. Cities and areas across the UK can submit bids to be UK City of Culture. Bids should:</vt:lpstr>
      <vt:lpstr>PowerPoint Presentation</vt:lpstr>
      <vt:lpstr>IDFE – strategy &amp; measuring impacts case study:  Event Scotland</vt:lpstr>
      <vt:lpstr>Strategy for Scotland (Allen et al 2011)</vt:lpstr>
      <vt:lpstr>Rationale – 7 areas of event impacts</vt:lpstr>
      <vt:lpstr>Priorities</vt:lpstr>
      <vt:lpstr>ES - Operational functions</vt:lpstr>
      <vt:lpstr>ES - Operational practice</vt:lpstr>
      <vt:lpstr>PowerPoint Presentation</vt:lpstr>
      <vt:lpstr>ES - legacy</vt:lpstr>
      <vt:lpstr>Scotland The Perfect Stage?</vt:lpstr>
      <vt:lpstr>PowerPoint Presentation</vt:lpstr>
      <vt:lpstr>eventsIMPACT http://www.eventimpacts.com/</vt:lpstr>
      <vt:lpstr>What you need to do: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and Development of Festivals and Events</dc:title>
  <dc:creator>Huw Thomas</dc:creator>
  <cp:lastModifiedBy>Huw Thomas</cp:lastModifiedBy>
  <cp:revision>23</cp:revision>
  <dcterms:created xsi:type="dcterms:W3CDTF">2013-10-02T14:25:29Z</dcterms:created>
  <dcterms:modified xsi:type="dcterms:W3CDTF">2013-11-25T11:13:27Z</dcterms:modified>
</cp:coreProperties>
</file>