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5" r:id="rId1"/>
  </p:sldMasterIdLst>
  <p:notesMasterIdLst>
    <p:notesMasterId r:id="rId13"/>
  </p:notesMasterIdLst>
  <p:sldIdLst>
    <p:sldId id="256" r:id="rId2"/>
    <p:sldId id="263" r:id="rId3"/>
    <p:sldId id="257" r:id="rId4"/>
    <p:sldId id="259" r:id="rId5"/>
    <p:sldId id="264" r:id="rId6"/>
    <p:sldId id="260" r:id="rId7"/>
    <p:sldId id="265" r:id="rId8"/>
    <p:sldId id="261" r:id="rId9"/>
    <p:sldId id="266" r:id="rId10"/>
    <p:sldId id="258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29"/>
    <p:restoredTop sz="94697"/>
  </p:normalViewPr>
  <p:slideViewPr>
    <p:cSldViewPr snapToGrid="0">
      <p:cViewPr varScale="1">
        <p:scale>
          <a:sx n="85" d="100"/>
          <a:sy n="85" d="100"/>
        </p:scale>
        <p:origin x="60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9393BC-3D6D-A640-A45C-EE2B29E79C2C}" type="datetimeFigureOut">
              <a:rPr lang="en-US" smtClean="0"/>
              <a:t>3/19/23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96816-FD65-384E-8CA5-1922A651DD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64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96816-FD65-384E-8CA5-1922A651DD6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304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96816-FD65-384E-8CA5-1922A651DD6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809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325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877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452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84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960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789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277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51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628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202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464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98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5.pn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1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Iccn9o13j4?start=44&amp;feature=oembed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frik21.africa/en/seychelles-eu-and-oeacp-fund-biodiversity-conservation-in-aldabra/" TargetMode="External"/><Relationship Id="rId3" Type="http://schemas.openxmlformats.org/officeDocument/2006/relationships/hyperlink" Target="http://coast.iwlearn.org/en/News%20and%20Events/the-coast-project-sharing-results-on-the-seychelles-sustainable-tourism-label-sstl/image/image_view_fullscreen" TargetMode="External"/><Relationship Id="rId7" Type="http://schemas.openxmlformats.org/officeDocument/2006/relationships/hyperlink" Target="https://www.kids-world-travel-guide.com/seychelles-facts.html" TargetMode="External"/><Relationship Id="rId12" Type="http://schemas.openxmlformats.org/officeDocument/2006/relationships/hyperlink" Target="https://www.nation.sc/archive/249237/seychelles-signs-landmark-paris-agreement-on-climate-change" TargetMode="External"/><Relationship Id="rId2" Type="http://schemas.openxmlformats.org/officeDocument/2006/relationships/hyperlink" Target="https://www.biofin.org/news-and-media/tourists-and-invasive-species-tackling-biodiversity-finance-seychel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tandc.org/seychelles-sustainable-tourism-foundation-sstf/" TargetMode="External"/><Relationship Id="rId11" Type="http://schemas.openxmlformats.org/officeDocument/2006/relationships/hyperlink" Target="https://seymsp.com/resources/blue-economy-roadmap/" TargetMode="External"/><Relationship Id="rId5" Type="http://schemas.openxmlformats.org/officeDocument/2006/relationships/hyperlink" Target="https://blogs.worldbank.org/voices/innovation-drives-seychelles-blue-economy-approach" TargetMode="External"/><Relationship Id="rId10" Type="http://schemas.openxmlformats.org/officeDocument/2006/relationships/hyperlink" Target="https://www.reuters.com/article/seychelles-economy-idUSL8N2KM4G7" TargetMode="External"/><Relationship Id="rId4" Type="http://schemas.openxmlformats.org/officeDocument/2006/relationships/hyperlink" Target="https://www.cbd.int/countries/profile/?country=sc" TargetMode="External"/><Relationship Id="rId9" Type="http://schemas.openxmlformats.org/officeDocument/2006/relationships/hyperlink" Target="https://www.peaceeducationscotland.org/united-nations-tpnw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eychellessustainable.org/about-us/" TargetMode="External"/><Relationship Id="rId7" Type="http://schemas.openxmlformats.org/officeDocument/2006/relationships/hyperlink" Target="https://www.unwto.org/archive/africa/news/2017-10-13/unwto-supports-seychelles-development-its-tourism-satellite-account-tsa" TargetMode="External"/><Relationship Id="rId2" Type="http://schemas.openxmlformats.org/officeDocument/2006/relationships/hyperlink" Target="http://www.seychellesnewsagency.com/articles/17390/Seychelles+becomes+first+African+country+to+fully+launch+tourism+satellite+account+syste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nsdg.un.org/un-in-action/seychelles#:~:text=The%20United%20Nations%20in%20Seychelles,Nations%20agencies%2C%20funds%20and%20programmes" TargetMode="External"/><Relationship Id="rId5" Type="http://schemas.openxmlformats.org/officeDocument/2006/relationships/hyperlink" Target="https://www.tourismnewslive.com/2020/06/24/destinations-easing-restrictions-with-europe-leading-the-way-unwto/" TargetMode="External"/><Relationship Id="rId4" Type="http://schemas.openxmlformats.org/officeDocument/2006/relationships/hyperlink" Target="https://www.sciencedaily.com/releases/2012/04/120410093318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45BE7E-16E2-1A28-76AD-C5995087FB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466" b="534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12D23-8FD9-6130-56A0-FA9DAB105B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6065" y="498764"/>
            <a:ext cx="3726596" cy="149629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/>
              <a:t>Seychelles Sustainable Tourism!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565908-6127-575A-CBDA-C1B6954580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944" y="2108579"/>
            <a:ext cx="2754568" cy="1019085"/>
          </a:xfrm>
        </p:spPr>
        <p:txBody>
          <a:bodyPr>
            <a:normAutofit/>
          </a:bodyPr>
          <a:lstStyle/>
          <a:p>
            <a:r>
              <a:rPr lang="en-US"/>
              <a:t>By Elise Williams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AE812F-C955-638E-C2DD-233109953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86300" y="5435599"/>
            <a:ext cx="14224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097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lag on a pole&#10;&#10;Description automatically generated with medium confidence">
            <a:extLst>
              <a:ext uri="{FF2B5EF4-FFF2-40B4-BE49-F238E27FC236}">
                <a16:creationId xmlns:a16="http://schemas.microsoft.com/office/drawing/2014/main" id="{01EFED1F-65BC-7000-46EC-5B04B062A1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18079" b="25671"/>
          <a:stretch/>
        </p:blipFill>
        <p:spPr>
          <a:xfrm>
            <a:off x="0" y="0"/>
            <a:ext cx="12191980" cy="6857989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2A24D4-013A-818D-5BAF-99EE0AC9B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10" y="1463583"/>
            <a:ext cx="4756888" cy="1740564"/>
          </a:xfrm>
        </p:spPr>
        <p:txBody>
          <a:bodyPr anchor="t">
            <a:normAutofit/>
          </a:bodyPr>
          <a:lstStyle/>
          <a:p>
            <a:pPr algn="r"/>
            <a:r>
              <a:rPr lang="en-US" sz="6000" u="sng" dirty="0">
                <a:latin typeface="STCaiyun" panose="02010800040101010101" pitchFamily="2" charset="-122"/>
                <a:ea typeface="STCaiyun" panose="02010800040101010101" pitchFamily="2" charset="-122"/>
              </a:rPr>
              <a:t>About Seychelles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BDB86-25EA-262C-8EC0-BD771C2A0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6158" y="1143000"/>
            <a:ext cx="4953000" cy="4507303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Located off the coast of East Africa</a:t>
            </a:r>
          </a:p>
          <a:p>
            <a:r>
              <a:rPr lang="en-US" sz="2400" dirty="0"/>
              <a:t>Worlds oldest granite islands</a:t>
            </a:r>
          </a:p>
          <a:p>
            <a:r>
              <a:rPr lang="en-US" sz="2400" dirty="0"/>
              <a:t>Home to over 100,000 people</a:t>
            </a:r>
          </a:p>
          <a:p>
            <a:r>
              <a:rPr lang="en-US" sz="2400" dirty="0"/>
              <a:t>English, French and Seychellois Creole are spoken</a:t>
            </a:r>
          </a:p>
          <a:p>
            <a:r>
              <a:rPr lang="en-US" sz="2400" dirty="0"/>
              <a:t>Tourism contributes 22% of GDP</a:t>
            </a:r>
          </a:p>
          <a:p>
            <a:r>
              <a:rPr lang="en-US" sz="2400" dirty="0"/>
              <a:t>380,000 tourists visit each year</a:t>
            </a:r>
          </a:p>
        </p:txBody>
      </p:sp>
    </p:spTree>
    <p:extLst>
      <p:ext uri="{BB962C8B-B14F-4D97-AF65-F5344CB8AC3E}">
        <p14:creationId xmlns:p14="http://schemas.microsoft.com/office/powerpoint/2010/main" val="3367798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A1718-2367-3637-8B08-5B7D973C2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040" y="183966"/>
            <a:ext cx="6643366" cy="1719875"/>
          </a:xfrm>
        </p:spPr>
        <p:txBody>
          <a:bodyPr anchor="t">
            <a:normAutofit/>
          </a:bodyPr>
          <a:lstStyle/>
          <a:p>
            <a:r>
              <a:rPr lang="en-US" sz="4000" u="sng" dirty="0">
                <a:solidFill>
                  <a:srgbClr val="00B0F0"/>
                </a:solidFill>
                <a:latin typeface="STCaiyun" panose="020B0400000000000000" pitchFamily="34" charset="-122"/>
                <a:ea typeface="STCaiyun" panose="020B0400000000000000" pitchFamily="34" charset="-122"/>
              </a:rPr>
              <a:t>Seychelles Sustainable Tourism Foundation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1452BE-2168-543B-1ADC-8BED284F71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9" r="3" b="3"/>
          <a:stretch/>
        </p:blipFill>
        <p:spPr>
          <a:xfrm>
            <a:off x="215902" y="5290434"/>
            <a:ext cx="1696514" cy="1533828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6C5C9B3-724D-6C39-1B9F-E09CB67562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64" r="8330" b="3"/>
          <a:stretch/>
        </p:blipFill>
        <p:spPr>
          <a:xfrm>
            <a:off x="6204600" y="736819"/>
            <a:ext cx="5987400" cy="5462359"/>
          </a:xfrm>
          <a:prstGeom prst="rect">
            <a:avLst/>
          </a:prstGeom>
          <a:noFill/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E535F73-B955-85FB-0331-EE9FD753C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52" y="1819263"/>
            <a:ext cx="5056398" cy="485477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Initiatives –</a:t>
            </a:r>
          </a:p>
          <a:p>
            <a:pPr marL="0" indent="0">
              <a:buNone/>
            </a:pPr>
            <a:r>
              <a:rPr lang="en-US" dirty="0"/>
              <a:t>    Don’t Waste, Eat </a:t>
            </a:r>
          </a:p>
          <a:p>
            <a:pPr marL="0" indent="0">
              <a:buNone/>
            </a:pPr>
            <a:r>
              <a:rPr lang="en-US" dirty="0"/>
              <a:t>    Hidden History of Victoria</a:t>
            </a:r>
          </a:p>
          <a:p>
            <a:pPr marL="0" indent="0">
              <a:buNone/>
            </a:pPr>
            <a:r>
              <a:rPr lang="en-US" dirty="0"/>
              <a:t>    Sustainable Travel Tips</a:t>
            </a:r>
          </a:p>
          <a:p>
            <a:pPr marL="0" indent="0">
              <a:buNone/>
            </a:pPr>
            <a:r>
              <a:rPr lang="en-US" dirty="0"/>
              <a:t>    Pristine Seychelles</a:t>
            </a:r>
          </a:p>
          <a:p>
            <a:pPr marL="0" indent="0">
              <a:buNone/>
            </a:pPr>
            <a:r>
              <a:rPr lang="en-US" dirty="0"/>
              <a:t>    SEYSOCIAL</a:t>
            </a:r>
          </a:p>
          <a:p>
            <a:pPr marL="0" indent="0">
              <a:buNone/>
            </a:pPr>
            <a:r>
              <a:rPr lang="en-US" dirty="0"/>
              <a:t>    ‘Kiltir Dan Marmit’ Cooking Competition</a:t>
            </a:r>
          </a:p>
        </p:txBody>
      </p:sp>
      <p:pic>
        <p:nvPicPr>
          <p:cNvPr id="7" name="Graphic 6" descr="Water bottle outline">
            <a:extLst>
              <a:ext uri="{FF2B5EF4-FFF2-40B4-BE49-F238E27FC236}">
                <a16:creationId xmlns:a16="http://schemas.microsoft.com/office/drawing/2014/main" id="{DFDA1E07-C730-7621-D8F8-B0DCF9EF53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9482" y="3177989"/>
            <a:ext cx="407149" cy="407149"/>
          </a:xfrm>
          <a:prstGeom prst="rect">
            <a:avLst/>
          </a:prstGeom>
        </p:spPr>
      </p:pic>
      <p:pic>
        <p:nvPicPr>
          <p:cNvPr id="9" name="Graphic 8" descr="Dead Fish Skeleton outline">
            <a:extLst>
              <a:ext uri="{FF2B5EF4-FFF2-40B4-BE49-F238E27FC236}">
                <a16:creationId xmlns:a16="http://schemas.microsoft.com/office/drawing/2014/main" id="{8593CD12-D25F-13C9-6E92-192FE7127A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9483" y="2253774"/>
            <a:ext cx="407149" cy="407149"/>
          </a:xfrm>
          <a:prstGeom prst="rect">
            <a:avLst/>
          </a:prstGeom>
        </p:spPr>
      </p:pic>
      <p:pic>
        <p:nvPicPr>
          <p:cNvPr id="13" name="Graphic 12" descr="Schoolhouse outline">
            <a:extLst>
              <a:ext uri="{FF2B5EF4-FFF2-40B4-BE49-F238E27FC236}">
                <a16:creationId xmlns:a16="http://schemas.microsoft.com/office/drawing/2014/main" id="{120C2FB3-72B1-65C6-9018-E417B9CB28B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9483" y="2708700"/>
            <a:ext cx="407149" cy="407149"/>
          </a:xfrm>
          <a:prstGeom prst="rect">
            <a:avLst/>
          </a:prstGeom>
        </p:spPr>
      </p:pic>
      <p:pic>
        <p:nvPicPr>
          <p:cNvPr id="17" name="Graphic 16" descr="Handshake outline">
            <a:extLst>
              <a:ext uri="{FF2B5EF4-FFF2-40B4-BE49-F238E27FC236}">
                <a16:creationId xmlns:a16="http://schemas.microsoft.com/office/drawing/2014/main" id="{558211AA-6AFF-D7B0-F8FC-FFF65E24ACD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09482" y="3693442"/>
            <a:ext cx="407149" cy="407149"/>
          </a:xfrm>
          <a:prstGeom prst="rect">
            <a:avLst/>
          </a:prstGeom>
        </p:spPr>
      </p:pic>
      <p:pic>
        <p:nvPicPr>
          <p:cNvPr id="19" name="Graphic 18" descr="Newspaper outline">
            <a:extLst>
              <a:ext uri="{FF2B5EF4-FFF2-40B4-BE49-F238E27FC236}">
                <a16:creationId xmlns:a16="http://schemas.microsoft.com/office/drawing/2014/main" id="{556AB3C0-870F-F956-BEC0-2B19C72F8C5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07040" y="4078426"/>
            <a:ext cx="407149" cy="407149"/>
          </a:xfrm>
          <a:prstGeom prst="rect">
            <a:avLst/>
          </a:prstGeom>
        </p:spPr>
      </p:pic>
      <p:pic>
        <p:nvPicPr>
          <p:cNvPr id="22" name="Graphic 21" descr="Whisk outline">
            <a:extLst>
              <a:ext uri="{FF2B5EF4-FFF2-40B4-BE49-F238E27FC236}">
                <a16:creationId xmlns:a16="http://schemas.microsoft.com/office/drawing/2014/main" id="{11B7636A-EBD9-E450-172F-7AC0E81E4F1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09482" y="4565180"/>
            <a:ext cx="407149" cy="407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212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C2E0D-6FC3-2F70-2DA1-D831F6FA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930" y="27023"/>
            <a:ext cx="5753101" cy="1409701"/>
          </a:xfrm>
        </p:spPr>
        <p:txBody>
          <a:bodyPr anchor="ctr">
            <a:normAutofit/>
          </a:bodyPr>
          <a:lstStyle/>
          <a:p>
            <a:r>
              <a:rPr lang="en-US" sz="4000" u="sng" dirty="0">
                <a:solidFill>
                  <a:srgbClr val="00B0F0"/>
                </a:solidFill>
                <a:latin typeface="STCaiyun" panose="02010800040101010101" pitchFamily="2" charset="-122"/>
                <a:ea typeface="STCaiyun" panose="02010800040101010101" pitchFamily="2" charset="-122"/>
              </a:rPr>
              <a:t>Who do they work with?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B7438-A797-D8EE-9461-9D724F697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27" y="1313323"/>
            <a:ext cx="11827564" cy="317159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2000" b="1" dirty="0"/>
              <a:t>UN </a:t>
            </a:r>
            <a:r>
              <a:rPr lang="en-US" sz="2000" dirty="0"/>
              <a:t>(United Nations) – provided them with $785,000 for circular economy projects.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20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100" dirty="0"/>
              <a:t>    </a:t>
            </a:r>
            <a:r>
              <a:rPr lang="en-US" dirty="0"/>
              <a:t>-</a:t>
            </a:r>
            <a:r>
              <a:rPr lang="en-US" sz="1600" dirty="0"/>
              <a:t>Aim to produce goods/services whilst significantly reducing the consumption and waste of raw materials.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  -Implemented UN activities to support Seychelles development priorities with long-term objectives of their sustainable goals.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646ED3-3A2B-D362-00BB-AD464F175B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044" y="3774408"/>
            <a:ext cx="3680709" cy="2234916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4E2F11-75AA-C4FA-6481-7B9F460EAC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907" y="3279875"/>
            <a:ext cx="5172757" cy="337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369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99AE88B-52EC-331D-2B6D-581ED9104AC2}"/>
              </a:ext>
            </a:extLst>
          </p:cNvPr>
          <p:cNvSpPr txBox="1"/>
          <p:nvPr/>
        </p:nvSpPr>
        <p:spPr>
          <a:xfrm>
            <a:off x="528105" y="4361970"/>
            <a:ext cx="5029201" cy="12572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v"/>
            </a:pPr>
            <a:r>
              <a:rPr lang="en-US" b="1" dirty="0">
                <a:latin typeface="+mj-lt"/>
                <a:ea typeface="+mj-ea"/>
                <a:cs typeface="+mj-cs"/>
              </a:rPr>
              <a:t>Paris Agreement </a:t>
            </a:r>
            <a:r>
              <a:rPr lang="en-US" dirty="0">
                <a:latin typeface="+mj-lt"/>
                <a:ea typeface="+mj-ea"/>
                <a:cs typeface="+mj-cs"/>
              </a:rPr>
              <a:t>– signed in 2016 under the UN Convention on Climate Change.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F3A30-55F5-F6A1-20FD-39E7D1514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105" y="1657559"/>
            <a:ext cx="6079812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b="1" dirty="0"/>
              <a:t>UNWTO</a:t>
            </a:r>
            <a:r>
              <a:rPr lang="en-US" dirty="0"/>
              <a:t> (United Nation World Tourism </a:t>
            </a:r>
            <a:r>
              <a:rPr lang="en-US" dirty="0" err="1"/>
              <a:t>Organisation</a:t>
            </a:r>
            <a:r>
              <a:rPr lang="en-US" dirty="0"/>
              <a:t>) – </a:t>
            </a:r>
            <a:r>
              <a:rPr lang="en-US" sz="1600" dirty="0"/>
              <a:t>supports them in the development of its Tourism Satellite Account (TSA).</a:t>
            </a:r>
          </a:p>
          <a:p>
            <a:pPr marL="0">
              <a:buNone/>
            </a:pPr>
            <a:r>
              <a:rPr lang="en-US" dirty="0"/>
              <a:t>    -</a:t>
            </a:r>
            <a:r>
              <a:rPr lang="en-US" sz="1600" dirty="0"/>
              <a:t>Became the first African Country to launch this. Strengthens their tourism data to measure the economic impact in Seychelles.</a:t>
            </a:r>
          </a:p>
          <a:p>
            <a:pPr marL="0">
              <a:buNone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88E905-AAB5-5978-EA1E-2E41EC11F1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" b="11647"/>
          <a:stretch/>
        </p:blipFill>
        <p:spPr>
          <a:xfrm>
            <a:off x="7082255" y="3757334"/>
            <a:ext cx="5049949" cy="2978152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4E0979-AAB0-DE49-1E9A-2791C92B40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37" r="1907" b="-3"/>
          <a:stretch/>
        </p:blipFill>
        <p:spPr>
          <a:xfrm>
            <a:off x="7082255" y="743406"/>
            <a:ext cx="4809320" cy="2834543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E3DA1AA-4BBD-31B3-0380-BB0333A7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7379" y="4629744"/>
            <a:ext cx="26535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A33B01F-172A-4C36-B2A1-88F3CC3BB250}" type="datetime1">
              <a:rPr lang="en-US" smtClean="0"/>
              <a:pPr>
                <a:spcAft>
                  <a:spcPts val="600"/>
                </a:spcAft>
              </a:pPr>
              <a:t>3/19/23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1708E09F-170D-14D7-B0A7-90CEA3BF6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10602" y="6318446"/>
            <a:ext cx="274319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D4BE2C-2750-7B23-9216-F068DD21C8B6}"/>
              </a:ext>
            </a:extLst>
          </p:cNvPr>
          <p:cNvSpPr txBox="1"/>
          <p:nvPr/>
        </p:nvSpPr>
        <p:spPr>
          <a:xfrm>
            <a:off x="902751" y="389463"/>
            <a:ext cx="49375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u="sng" dirty="0">
                <a:solidFill>
                  <a:srgbClr val="00B0F0"/>
                </a:solidFill>
                <a:latin typeface="STCaiyun" panose="02010800040101010101" pitchFamily="2" charset="-122"/>
                <a:ea typeface="STCaiyun" panose="02010800040101010101" pitchFamily="2" charset="-122"/>
              </a:rPr>
              <a:t>They also work with -</a:t>
            </a:r>
          </a:p>
        </p:txBody>
      </p:sp>
    </p:spTree>
    <p:extLst>
      <p:ext uri="{BB962C8B-B14F-4D97-AF65-F5344CB8AC3E}">
        <p14:creationId xmlns:p14="http://schemas.microsoft.com/office/powerpoint/2010/main" val="2651965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77E17-C87E-C4B6-D10B-54189E3A3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8443" y="0"/>
            <a:ext cx="4123635" cy="1919338"/>
          </a:xfrm>
        </p:spPr>
        <p:txBody>
          <a:bodyPr anchor="ctr">
            <a:normAutofit/>
          </a:bodyPr>
          <a:lstStyle/>
          <a:p>
            <a:r>
              <a:rPr lang="en-US" sz="3600" u="sng" dirty="0">
                <a:solidFill>
                  <a:srgbClr val="00B0F0"/>
                </a:solidFill>
                <a:latin typeface="STCaiyun" panose="02010800040101010101" pitchFamily="2" charset="-122"/>
                <a:ea typeface="STCaiyun" panose="02010800040101010101" pitchFamily="2" charset="-122"/>
              </a:rPr>
              <a:t>The Blue Economy Approach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AADD09-0FA9-8149-08EA-3FE4A5704210}"/>
              </a:ext>
            </a:extLst>
          </p:cNvPr>
          <p:cNvSpPr txBox="1"/>
          <p:nvPr/>
        </p:nvSpPr>
        <p:spPr>
          <a:xfrm>
            <a:off x="7772400" y="2113064"/>
            <a:ext cx="40123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Sustainable economic development in Seychelles.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 sz="1600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They address –</a:t>
            </a:r>
          </a:p>
          <a:p>
            <a:r>
              <a:rPr lang="en-US" sz="1600" dirty="0"/>
              <a:t>      Environmental management</a:t>
            </a:r>
          </a:p>
          <a:p>
            <a:r>
              <a:rPr lang="en-US" sz="1600" dirty="0"/>
              <a:t>      Economic Development</a:t>
            </a:r>
          </a:p>
          <a:p>
            <a:r>
              <a:rPr lang="en-US" sz="1600" dirty="0"/>
              <a:t>      Social Progress</a:t>
            </a:r>
          </a:p>
          <a:p>
            <a:endParaRPr lang="en-US" sz="1600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Best when implemented at a regional scale where government agrees on these mechanisms.</a:t>
            </a:r>
          </a:p>
          <a:p>
            <a:endParaRPr lang="en-US" sz="1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1B548C-CA29-3E5F-82FD-7CEEEA010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7772400" cy="683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593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A1724-420C-BC67-4349-3FCF2946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541" y="174429"/>
            <a:ext cx="4159919" cy="1709436"/>
          </a:xfrm>
        </p:spPr>
        <p:txBody>
          <a:bodyPr anchor="ctr">
            <a:normAutofit fontScale="90000"/>
          </a:bodyPr>
          <a:lstStyle/>
          <a:p>
            <a:r>
              <a:rPr lang="en-US" sz="4400" u="sng" dirty="0">
                <a:solidFill>
                  <a:srgbClr val="00B0F0"/>
                </a:solidFill>
                <a:latin typeface="STCaiyun" panose="02010800040101010101" pitchFamily="2" charset="-122"/>
                <a:ea typeface="STCaiyun" panose="02010800040101010101" pitchFamily="2" charset="-122"/>
              </a:rPr>
              <a:t>Issues and Future Developments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33FDC4-593D-52E7-343B-FFB75376E3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460" y="643702"/>
            <a:ext cx="4015540" cy="5316102"/>
          </a:xfrm>
          <a:prstGeom prst="rect">
            <a:avLst/>
          </a:prstGeom>
          <a:noFill/>
        </p:spPr>
      </p:pic>
      <p:pic>
        <p:nvPicPr>
          <p:cNvPr id="5" name="Picture 4" descr="A person riding a motorcycle&#10;&#10;Description automatically generated with low confidence">
            <a:extLst>
              <a:ext uri="{FF2B5EF4-FFF2-40B4-BE49-F238E27FC236}">
                <a16:creationId xmlns:a16="http://schemas.microsoft.com/office/drawing/2014/main" id="{711D8567-9587-F8D6-BF1F-727BA97269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43702"/>
            <a:ext cx="3876627" cy="5316102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6E002D-1EE6-79FE-3310-5703CF923B0E}"/>
              </a:ext>
            </a:extLst>
          </p:cNvPr>
          <p:cNvSpPr txBox="1"/>
          <p:nvPr/>
        </p:nvSpPr>
        <p:spPr>
          <a:xfrm>
            <a:off x="4088230" y="2159256"/>
            <a:ext cx="401554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Issues with Seychelles –</a:t>
            </a:r>
          </a:p>
          <a:p>
            <a:endParaRPr lang="en-US" sz="1600" dirty="0"/>
          </a:p>
          <a:p>
            <a:r>
              <a:rPr lang="en-US" sz="1600" dirty="0"/>
              <a:t>     Extensive illegal fishing and some </a:t>
            </a:r>
          </a:p>
          <a:p>
            <a:r>
              <a:rPr lang="en-US" sz="1600" dirty="0"/>
              <a:t>     abuse of human rights continued to </a:t>
            </a:r>
          </a:p>
          <a:p>
            <a:r>
              <a:rPr lang="en-US" sz="1600" dirty="0"/>
              <a:t>     be documented.</a:t>
            </a:r>
          </a:p>
          <a:p>
            <a:endParaRPr lang="en-US" sz="1600" dirty="0"/>
          </a:p>
          <a:p>
            <a:pPr marL="285750" indent="-285750">
              <a:buFont typeface="Wingdings" pitchFamily="2" charset="2"/>
              <a:buChar char="v"/>
            </a:pPr>
            <a:r>
              <a:rPr lang="en-US" sz="1600" dirty="0"/>
              <a:t>Future developments –</a:t>
            </a:r>
          </a:p>
          <a:p>
            <a:endParaRPr lang="en-US" sz="1600" dirty="0"/>
          </a:p>
          <a:p>
            <a:r>
              <a:rPr lang="en-US" sz="1600" dirty="0"/>
              <a:t>      Wind energy projects – e.g., Denmark</a:t>
            </a:r>
          </a:p>
          <a:p>
            <a:endParaRPr lang="en-US" sz="1600" dirty="0"/>
          </a:p>
          <a:p>
            <a:r>
              <a:rPr lang="en-US" sz="1600" dirty="0"/>
              <a:t>      Aquaculture</a:t>
            </a:r>
            <a:r>
              <a:rPr lang="en-GB" sz="1600" dirty="0"/>
              <a:t> (breeding/harvesting)</a:t>
            </a:r>
            <a:r>
              <a:rPr lang="en-US" sz="1600" dirty="0"/>
              <a:t> </a:t>
            </a:r>
            <a:r>
              <a:rPr lang="en-GB" sz="1600" dirty="0"/>
              <a:t> </a:t>
            </a:r>
          </a:p>
          <a:p>
            <a:r>
              <a:rPr lang="en-GB" sz="1600" dirty="0"/>
              <a:t>      </a:t>
            </a:r>
            <a:r>
              <a:rPr lang="en-US" sz="1600" dirty="0"/>
              <a:t>for small-scale fishers;        </a:t>
            </a:r>
          </a:p>
          <a:p>
            <a:r>
              <a:rPr lang="en-US" sz="1600" dirty="0"/>
              <a:t>      however, people may not want to </a:t>
            </a:r>
          </a:p>
          <a:p>
            <a:r>
              <a:rPr lang="en-US" sz="1600" dirty="0"/>
              <a:t>      change work patterns/lifestyle.</a:t>
            </a:r>
          </a:p>
        </p:txBody>
      </p:sp>
    </p:spTree>
    <p:extLst>
      <p:ext uri="{BB962C8B-B14F-4D97-AF65-F5344CB8AC3E}">
        <p14:creationId xmlns:p14="http://schemas.microsoft.com/office/powerpoint/2010/main" val="2005468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8F3D-EEBA-C1A0-F2C0-E339A57C4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154" y="1390649"/>
            <a:ext cx="6337300" cy="53213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1400" dirty="0"/>
              <a:t>Experienced multiple socio-economic and political changes over the last 5 decades.</a:t>
            </a:r>
          </a:p>
          <a:p>
            <a:pPr>
              <a:buFont typeface="Wingdings" pitchFamily="2" charset="2"/>
              <a:buChar char="v"/>
            </a:pPr>
            <a:r>
              <a:rPr lang="en-US" sz="1400" dirty="0"/>
              <a:t>In 2010, eradicated rats on all islands of Seychelles. All islands were restored with native flora to help repopulate land birds and other endemic fauna.</a:t>
            </a:r>
          </a:p>
          <a:p>
            <a:pPr>
              <a:buFont typeface="Wingdings" pitchFamily="2" charset="2"/>
              <a:buChar char="v"/>
            </a:pPr>
            <a:r>
              <a:rPr lang="en-US" sz="1400" dirty="0"/>
              <a:t>Forest coverage is estimated to be around 90%.</a:t>
            </a:r>
          </a:p>
          <a:p>
            <a:pPr>
              <a:buFont typeface="Wingdings" pitchFamily="2" charset="2"/>
              <a:buChar char="v"/>
            </a:pPr>
            <a:r>
              <a:rPr lang="en-US" sz="1400" dirty="0"/>
              <a:t>Seychelles has 1,700km</a:t>
            </a:r>
            <a:r>
              <a:rPr lang="en-US" sz="1400" baseline="30000" dirty="0"/>
              <a:t>2 </a:t>
            </a:r>
            <a:r>
              <a:rPr lang="en-US" sz="1400" dirty="0"/>
              <a:t>of coral reef.</a:t>
            </a:r>
          </a:p>
          <a:p>
            <a:pPr>
              <a:buFont typeface="Wingdings" pitchFamily="2" charset="2"/>
              <a:buChar char="v"/>
            </a:pPr>
            <a:endParaRPr lang="en-US" sz="1400" baseline="30000" dirty="0"/>
          </a:p>
          <a:p>
            <a:pPr marL="0" indent="0">
              <a:buNone/>
            </a:pPr>
            <a:endParaRPr lang="en-US" sz="1400" baseline="30000" dirty="0"/>
          </a:p>
          <a:p>
            <a:pPr>
              <a:buFont typeface="Wingdings" pitchFamily="2" charset="2"/>
              <a:buChar char="v"/>
            </a:pPr>
            <a:r>
              <a:rPr lang="en-US" sz="1400" u="sng" dirty="0"/>
              <a:t>However, issues include –</a:t>
            </a:r>
          </a:p>
          <a:p>
            <a:pPr marL="0" indent="0">
              <a:buNone/>
            </a:pPr>
            <a:r>
              <a:rPr lang="en-US" sz="1400" dirty="0"/>
              <a:t>     Habitat destruction, Human-induced activities like fishing, hunting, </a:t>
            </a:r>
          </a:p>
          <a:p>
            <a:pPr marL="0" indent="0">
              <a:buNone/>
            </a:pPr>
            <a:r>
              <a:rPr lang="en-US" sz="1400" dirty="0"/>
              <a:t>     pollution and much more.</a:t>
            </a:r>
          </a:p>
          <a:p>
            <a:pPr>
              <a:buFont typeface="Wingdings" pitchFamily="2" charset="2"/>
              <a:buChar char="v"/>
            </a:pPr>
            <a:r>
              <a:rPr lang="en-US" sz="1400" dirty="0"/>
              <a:t>Sea levels rising is a significant threat to Seychelles.</a:t>
            </a:r>
          </a:p>
          <a:p>
            <a:pPr>
              <a:buFont typeface="Wingdings" pitchFamily="2" charset="2"/>
              <a:buChar char="v"/>
            </a:pPr>
            <a:r>
              <a:rPr lang="en-US" sz="1400" dirty="0"/>
              <a:t>47% of land is protected but only 0.1% of marine environment is. </a:t>
            </a:r>
          </a:p>
          <a:p>
            <a:pPr>
              <a:buFont typeface="Wingdings" pitchFamily="2" charset="2"/>
              <a:buChar char="v"/>
            </a:pPr>
            <a:r>
              <a:rPr lang="en-US" sz="1400" dirty="0"/>
              <a:t>Not to worry, all sea life have had legal protection since 1979 and 1994.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BE511C-D3E4-D7E2-4AA0-464A3E0FC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154" y="266700"/>
            <a:ext cx="8084413" cy="827581"/>
          </a:xfrm>
        </p:spPr>
        <p:txBody>
          <a:bodyPr>
            <a:normAutofit/>
          </a:bodyPr>
          <a:lstStyle/>
          <a:p>
            <a:r>
              <a:rPr lang="en-US" sz="3600" u="sng" dirty="0">
                <a:solidFill>
                  <a:srgbClr val="00B0F0"/>
                </a:solidFill>
                <a:latin typeface="STCaiyun" panose="02010800040101010101" pitchFamily="2" charset="-122"/>
                <a:ea typeface="STCaiyun" panose="02010800040101010101" pitchFamily="2" charset="-122"/>
              </a:rPr>
              <a:t>Safeguarding Biodiversity in Seychelles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67AAF3-B662-7DAF-5429-9B942F9507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5320" y="1238741"/>
            <a:ext cx="5044814" cy="23215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37B504-D4B9-BDAD-2D05-A4A36C472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5320" y="4051299"/>
            <a:ext cx="5080000" cy="2540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406150-B660-C372-2C6F-783EB1E522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53259" y="-1"/>
            <a:ext cx="1238741" cy="123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772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nline Media 11" descr="Seychelles - Eco tourism">
            <a:hlinkClick r:id="" action="ppaction://media"/>
            <a:extLst>
              <a:ext uri="{FF2B5EF4-FFF2-40B4-BE49-F238E27FC236}">
                <a16:creationId xmlns:a16="http://schemas.microsoft.com/office/drawing/2014/main" id="{E5C22068-4ECE-79EF-3B86-F986360F06E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72062" y="1435238"/>
            <a:ext cx="8647875" cy="488604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5462F8D-205D-43B7-B82F-CD13879E072B}"/>
              </a:ext>
            </a:extLst>
          </p:cNvPr>
          <p:cNvSpPr txBox="1"/>
          <p:nvPr/>
        </p:nvSpPr>
        <p:spPr>
          <a:xfrm>
            <a:off x="3249933" y="536713"/>
            <a:ext cx="51363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u="sng" dirty="0">
                <a:solidFill>
                  <a:srgbClr val="00B0F0"/>
                </a:solidFill>
                <a:latin typeface="STCaiyun" panose="02010800040101010101" pitchFamily="2" charset="-122"/>
                <a:ea typeface="STCaiyun" panose="02010800040101010101" pitchFamily="2" charset="-122"/>
              </a:rPr>
              <a:t>Seychelles – Eco tourism</a:t>
            </a:r>
          </a:p>
        </p:txBody>
      </p:sp>
    </p:spTree>
    <p:extLst>
      <p:ext uri="{BB962C8B-B14F-4D97-AF65-F5344CB8AC3E}">
        <p14:creationId xmlns:p14="http://schemas.microsoft.com/office/powerpoint/2010/main" val="58342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42F03-8395-CBCA-A5DA-DA8F993D1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641600" cy="55701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DAC1E-F033-EEBA-2522-23B752371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100" y="736600"/>
            <a:ext cx="11836400" cy="5994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100" dirty="0" err="1"/>
              <a:t>BioFin</a:t>
            </a:r>
            <a:r>
              <a:rPr lang="en-US" sz="1100" dirty="0"/>
              <a:t> (2016) Tourists and invasive species: tackling biodiversity finance in the Seychelles. Available from: </a:t>
            </a:r>
            <a:r>
              <a:rPr lang="en-US" sz="1100" dirty="0">
                <a:hlinkClick r:id="rId2"/>
              </a:rPr>
              <a:t>https://www.biofin.org/news-and-media/tourists-and-invasive-species-tackling-biodiversity-finance-seychelles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/>
              <a:t>Coast.iwlearn (2023)Seychelles Sustainable Tourism Label. Available from: </a:t>
            </a:r>
            <a:r>
              <a:rPr lang="en-US" sz="1100" dirty="0">
                <a:hlinkClick r:id="rId3"/>
              </a:rPr>
              <a:t>http://coast.iwlearn.org/en/News%20and%20Events/the-coast-project-sharing-results-on-the-seychelles-sustainable-tourism-label-sstl/image/image_view_fullscreen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/>
              <a:t>Convention on Biological Diversity (2023) Seychelles – Main Details. Biodiversity Facts. Available from: </a:t>
            </a:r>
            <a:r>
              <a:rPr lang="en-US" sz="1100" dirty="0">
                <a:hlinkClick r:id="rId4"/>
              </a:rPr>
              <a:t>https://www.cbd.int/countries/profile/?country=sc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 err="1"/>
              <a:t>Damanaki</a:t>
            </a:r>
            <a:r>
              <a:rPr lang="en-US" sz="1100" dirty="0"/>
              <a:t> M. &amp; Kemper K. (2018) Innovation drives Seychelles blue economy approach. World Bank Blogs. Available from: </a:t>
            </a:r>
            <a:r>
              <a:rPr lang="en-US" sz="1100" dirty="0">
                <a:hlinkClick r:id="rId5"/>
              </a:rPr>
              <a:t>https://blogs.worldbank.org/voices/innovation-drives-seychelles-blue-economy-approach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 err="1"/>
              <a:t>Dogley</a:t>
            </a:r>
            <a:r>
              <a:rPr lang="en-US" sz="1100" dirty="0"/>
              <a:t> D. (2010) A government’s perspective on safeguarding biodiversity: the Seychelles experience. </a:t>
            </a:r>
            <a:r>
              <a:rPr lang="en-US" sz="1100" i="1" dirty="0" err="1"/>
              <a:t>Biotropica</a:t>
            </a:r>
            <a:r>
              <a:rPr lang="en-US" sz="1100" i="1" dirty="0"/>
              <a:t>, 42(</a:t>
            </a:r>
            <a:r>
              <a:rPr lang="en-US" sz="1100" dirty="0"/>
              <a:t>5), pp. 572-575.</a:t>
            </a:r>
          </a:p>
          <a:p>
            <a:pPr marL="0" indent="0">
              <a:buNone/>
            </a:pPr>
            <a:r>
              <a:rPr lang="en-US" sz="1100" dirty="0"/>
              <a:t>Itandc (2019)Seychelles Sustainable Tourism Foundation. Available from: </a:t>
            </a:r>
            <a:r>
              <a:rPr lang="en-US" sz="1100" dirty="0">
                <a:hlinkClick r:id="rId6"/>
              </a:rPr>
              <a:t>https://www.ltandc.org/seychelles-sustainable-tourism-foundation-sstf/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/>
              <a:t>Kids World Travel Guide (2023) Seychelles Facts. Available from: </a:t>
            </a:r>
            <a:r>
              <a:rPr lang="en-US" sz="1100" dirty="0">
                <a:hlinkClick r:id="rId7"/>
              </a:rPr>
              <a:t>https://www.kids-world-travel-guide.com/seychelles-facts.html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 err="1"/>
              <a:t>Magoum</a:t>
            </a:r>
            <a:r>
              <a:rPr lang="en-US" sz="1100" dirty="0"/>
              <a:t> I. (2021) Seychelles: EU and OEACP fund biodiversity conservation in Aldabra. Available from: </a:t>
            </a:r>
            <a:r>
              <a:rPr lang="en-US" sz="1100" dirty="0">
                <a:hlinkClick r:id="rId8"/>
              </a:rPr>
              <a:t>https://www.afrik21.africa/en/seychelles-eu-and-oeacp-fund-biodiversity-conservation-in-aldabra/</a:t>
            </a:r>
            <a:r>
              <a:rPr lang="en-US" sz="1100" dirty="0"/>
              <a:t> [Accessed on: 12</a:t>
            </a:r>
            <a:r>
              <a:rPr lang="en-US" sz="1100" baseline="30000" dirty="0"/>
              <a:t>th</a:t>
            </a:r>
            <a:r>
              <a:rPr lang="en-US" sz="1100" dirty="0"/>
              <a:t> March 2023].</a:t>
            </a:r>
          </a:p>
          <a:p>
            <a:pPr marL="0" indent="0">
              <a:buNone/>
            </a:pPr>
            <a:r>
              <a:rPr lang="en-US" sz="1100" dirty="0" err="1"/>
              <a:t>Moolna</a:t>
            </a:r>
            <a:r>
              <a:rPr lang="en-US" sz="1100" dirty="0"/>
              <a:t> A. &amp; Thompson B.S. (2018) The Blue Economy Approach 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for </a:t>
            </a:r>
            <a:r>
              <a:rPr lang="en-GB" sz="1100" b="0" i="0" dirty="0">
                <a:effectLst/>
              </a:rPr>
              <a:t>sustainability in Seychelles &amp; East Africa. </a:t>
            </a:r>
            <a:r>
              <a:rPr lang="en-GB" sz="1100" b="0" i="1" dirty="0" err="1">
                <a:effectLst/>
              </a:rPr>
              <a:t>Keele</a:t>
            </a:r>
            <a:r>
              <a:rPr lang="en-GB" sz="1100" b="0" i="1" dirty="0">
                <a:effectLst/>
              </a:rPr>
              <a:t> University Institute for Sustainable Futures Discussion Paper</a:t>
            </a:r>
            <a:r>
              <a:rPr lang="en-GB" sz="1100" b="0" i="0" dirty="0">
                <a:effectLst/>
              </a:rPr>
              <a:t>, </a:t>
            </a:r>
            <a:r>
              <a:rPr lang="en-GB" sz="1100" b="0" i="1" dirty="0">
                <a:effectLst/>
              </a:rPr>
              <a:t>1</a:t>
            </a:r>
            <a:r>
              <a:rPr lang="en-GB" sz="1100" b="0" i="0" dirty="0">
                <a:effectLst/>
              </a:rPr>
              <a:t>.</a:t>
            </a:r>
            <a:endParaRPr lang="en-US" sz="1100" dirty="0"/>
          </a:p>
          <a:p>
            <a:pPr marL="0" indent="0">
              <a:buNone/>
            </a:pPr>
            <a:r>
              <a:rPr lang="en-US" sz="1100" dirty="0"/>
              <a:t>Peace Education Scotland (2021) United Nations and TPNW. Available from: </a:t>
            </a:r>
            <a:r>
              <a:rPr lang="en-US" sz="1100" dirty="0">
                <a:hlinkClick r:id="rId9"/>
              </a:rPr>
              <a:t>https://www.peaceeducationscotland.org/united-nations-tpnw/</a:t>
            </a:r>
            <a:r>
              <a:rPr lang="en-US" sz="1100" dirty="0"/>
              <a:t> [Accessed on: 12 March 2023].</a:t>
            </a:r>
          </a:p>
          <a:p>
            <a:pPr marL="0" indent="0">
              <a:buNone/>
            </a:pPr>
            <a:r>
              <a:rPr lang="en-US" sz="1100" dirty="0"/>
              <a:t>Reuters (2021) </a:t>
            </a:r>
            <a:r>
              <a:rPr lang="en-GB" sz="1100" i="0" dirty="0">
                <a:effectLst/>
              </a:rPr>
              <a:t>Seychelles tourism revenues down 61% in 2020 due to COVID, finance minister says. Available from: </a:t>
            </a:r>
            <a:r>
              <a:rPr lang="en-GB" sz="1100" i="0" dirty="0">
                <a:effectLst/>
                <a:hlinkClick r:id="rId10"/>
              </a:rPr>
              <a:t>https://www.reuters.com/article/seychelles-economy-idUSL8N2KM4G7</a:t>
            </a:r>
            <a:r>
              <a:rPr lang="en-GB" sz="1100" i="0" dirty="0">
                <a:effectLst/>
              </a:rPr>
              <a:t> [Accessed on: 12</a:t>
            </a:r>
            <a:r>
              <a:rPr lang="en-GB" sz="1100" i="0" baseline="30000" dirty="0">
                <a:effectLst/>
              </a:rPr>
              <a:t>th</a:t>
            </a:r>
            <a:r>
              <a:rPr lang="en-GB" sz="1100" i="0" dirty="0">
                <a:effectLst/>
              </a:rPr>
              <a:t> March 2023].</a:t>
            </a:r>
          </a:p>
          <a:p>
            <a:pPr marL="0" indent="0">
              <a:buNone/>
            </a:pPr>
            <a:r>
              <a:rPr lang="en-GB" sz="1100" dirty="0"/>
              <a:t>Seychelles Marine Spatial Plan (2018) Blue Economy Roadmap. Available from: </a:t>
            </a:r>
            <a:r>
              <a:rPr lang="en-GB" sz="1100" dirty="0">
                <a:hlinkClick r:id="rId11"/>
              </a:rPr>
              <a:t>https://seymsp.com/resources/blue-economy-roadmap/</a:t>
            </a:r>
            <a:r>
              <a:rPr lang="en-GB" sz="1100" dirty="0"/>
              <a:t> [Accessed on: 12</a:t>
            </a:r>
            <a:r>
              <a:rPr lang="en-GB" sz="1100" baseline="30000" dirty="0"/>
              <a:t>th</a:t>
            </a:r>
            <a:r>
              <a:rPr lang="en-GB" sz="1100" dirty="0"/>
              <a:t> March 2023].</a:t>
            </a:r>
          </a:p>
          <a:p>
            <a:pPr marL="0" indent="0">
              <a:buNone/>
            </a:pPr>
            <a:r>
              <a:rPr lang="en-GB" sz="1100" i="0" dirty="0">
                <a:effectLst/>
              </a:rPr>
              <a:t>Seychelles Nation (2016) Seychelles signs landmark Paris Agreement on climate change. Available from: </a:t>
            </a:r>
            <a:r>
              <a:rPr lang="en-GB" sz="1100" i="0" dirty="0">
                <a:effectLst/>
                <a:hlinkClick r:id="rId12"/>
              </a:rPr>
              <a:t>https://www.nation.sc/archive/249237/seychelles-signs-landmark-paris-agreement-on-climate-change</a:t>
            </a:r>
            <a:r>
              <a:rPr lang="en-GB" sz="1100" i="0" dirty="0">
                <a:effectLst/>
              </a:rPr>
              <a:t> [Accessed on: 12</a:t>
            </a:r>
            <a:r>
              <a:rPr lang="en-GB" sz="1100" i="0" baseline="30000" dirty="0">
                <a:effectLst/>
              </a:rPr>
              <a:t>th</a:t>
            </a:r>
            <a:r>
              <a:rPr lang="en-GB" sz="1100" i="0" dirty="0">
                <a:effectLst/>
              </a:rPr>
              <a:t> March 2023].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endParaRPr lang="en-GB" sz="1100" i="0" dirty="0">
              <a:effectLst/>
            </a:endParaRP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090234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CDFDC-C090-4F57-9CF0-FBC6F3D7E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947" y="272716"/>
            <a:ext cx="3826042" cy="526931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08977-DBFF-E7D4-52EA-50EA5DAB6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947" y="1042738"/>
            <a:ext cx="11317706" cy="5325978"/>
          </a:xfrm>
        </p:spPr>
        <p:txBody>
          <a:bodyPr/>
          <a:lstStyle/>
          <a:p>
            <a:pPr marL="0" indent="0">
              <a:buNone/>
            </a:pPr>
            <a:r>
              <a:rPr lang="en-GB" sz="1200" dirty="0"/>
              <a:t>Seychelles News Agency (2022) Seychelles becomes </a:t>
            </a:r>
            <a:r>
              <a:rPr lang="en-GB" sz="1200" i="0" dirty="0">
                <a:effectLst/>
              </a:rPr>
              <a:t>first African country to fully launch tourism satellite account system. Available from: </a:t>
            </a:r>
            <a:r>
              <a:rPr lang="en-GB" sz="1200" i="0" dirty="0">
                <a:effectLst/>
                <a:hlinkClick r:id="rId2"/>
              </a:rPr>
              <a:t>http://www.seychellesnewsagency.com/articles/17390/Seychelles+becomes+first+African+country+to+fully+launch+tourism+satellite+account+system</a:t>
            </a:r>
            <a:r>
              <a:rPr lang="en-GB" sz="1200" i="0" dirty="0">
                <a:effectLst/>
              </a:rPr>
              <a:t> [Accessed on: 12</a:t>
            </a:r>
            <a:r>
              <a:rPr lang="en-GB" sz="1200" i="0" baseline="30000" dirty="0">
                <a:effectLst/>
              </a:rPr>
              <a:t>th</a:t>
            </a:r>
            <a:r>
              <a:rPr lang="en-GB" sz="1200" i="0" dirty="0">
                <a:effectLst/>
              </a:rPr>
              <a:t> March 2023].</a:t>
            </a:r>
            <a:endParaRPr lang="en-US" sz="1200" dirty="0"/>
          </a:p>
          <a:p>
            <a:pPr marL="0" indent="0">
              <a:buNone/>
            </a:pPr>
            <a:r>
              <a:rPr lang="en-US" sz="1200" dirty="0"/>
              <a:t>Seychelles Sustainable (2023) Seychelles Sustainable Tourism Foundation. Available from: </a:t>
            </a:r>
            <a:r>
              <a:rPr lang="en-US" sz="1200" dirty="0">
                <a:hlinkClick r:id="rId3"/>
              </a:rPr>
              <a:t>https://seychellessustainable.org/about-us/</a:t>
            </a:r>
            <a:r>
              <a:rPr lang="en-US" sz="1200" dirty="0"/>
              <a:t> [Accessed on: 12th March 2023].</a:t>
            </a:r>
          </a:p>
          <a:p>
            <a:pPr marL="0" indent="0">
              <a:buNone/>
            </a:pPr>
            <a:r>
              <a:rPr lang="en-US" sz="1200" dirty="0"/>
              <a:t>Science Daily (2012) Fish thriving around wind farms. Available from: </a:t>
            </a:r>
            <a:r>
              <a:rPr lang="en-US" sz="1200" dirty="0">
                <a:hlinkClick r:id="rId4"/>
              </a:rPr>
              <a:t>https://www.sciencedaily.com/releases/2012/04/120410093318.htm</a:t>
            </a:r>
            <a:r>
              <a:rPr lang="en-US" sz="1200" dirty="0"/>
              <a:t> [Accessed on: 12</a:t>
            </a:r>
            <a:r>
              <a:rPr lang="en-US" sz="1200" baseline="30000" dirty="0"/>
              <a:t>th</a:t>
            </a:r>
            <a:r>
              <a:rPr lang="en-US" sz="1200" dirty="0"/>
              <a:t> March 2023].</a:t>
            </a:r>
          </a:p>
          <a:p>
            <a:pPr marL="0" indent="0">
              <a:buNone/>
            </a:pPr>
            <a:r>
              <a:rPr lang="en-US" sz="1200" dirty="0"/>
              <a:t>Tourism News Live (2020) Destinations easing restrictions, with Europe leading the way: UNWTO. Available from: </a:t>
            </a:r>
            <a:r>
              <a:rPr lang="en-US" sz="1200" dirty="0">
                <a:hlinkClick r:id="rId5"/>
              </a:rPr>
              <a:t>https://www.tourismnewslive.com/2020/06/24/destinations-easing-restrictions-with-europe-leading-the-way-unwto/</a:t>
            </a:r>
            <a:r>
              <a:rPr lang="en-US" sz="1200" dirty="0"/>
              <a:t> [Accessed on: 12 March 2023].</a:t>
            </a:r>
          </a:p>
          <a:p>
            <a:pPr marL="0" indent="0">
              <a:buNone/>
            </a:pPr>
            <a:r>
              <a:rPr lang="en-US" sz="1200" dirty="0"/>
              <a:t>United Nations (2019)Seychelles. Available from: </a:t>
            </a:r>
            <a:r>
              <a:rPr lang="en-US" sz="1200" dirty="0">
                <a:hlinkClick r:id="rId6"/>
              </a:rPr>
              <a:t>https://unsdg.un.org/un-in-action/seychelles#:~:text=The%20United%20Nations%20in%20Seychelles,Nations%20agencies%2C%20funds%20and%20programmes</a:t>
            </a:r>
            <a:r>
              <a:rPr lang="en-US" sz="1200" dirty="0"/>
              <a:t>. [Accessed on: 12</a:t>
            </a:r>
            <a:r>
              <a:rPr lang="en-US" sz="1200" baseline="30000" dirty="0"/>
              <a:t>th</a:t>
            </a:r>
            <a:r>
              <a:rPr lang="en-US" sz="1200" dirty="0"/>
              <a:t> March 2023].</a:t>
            </a:r>
          </a:p>
          <a:p>
            <a:pPr marL="0" indent="0">
              <a:buNone/>
            </a:pPr>
            <a:r>
              <a:rPr lang="en-US" sz="1200" dirty="0"/>
              <a:t>UNWTO (2017) UNWTO support Seychelles in the development of its Tourism Satellite Account (TSA). Available from: </a:t>
            </a:r>
            <a:r>
              <a:rPr lang="en-US" sz="1200" dirty="0">
                <a:hlinkClick r:id="rId7"/>
              </a:rPr>
              <a:t>https://www.unwto.org/archive/africa/news/2017-10-13/unwto-supports-seychelles-development-its-tourism-satellite-account-tsa</a:t>
            </a:r>
            <a:r>
              <a:rPr lang="en-US" sz="1200" dirty="0"/>
              <a:t> [Accessed on: 12</a:t>
            </a:r>
            <a:r>
              <a:rPr lang="en-US" sz="1200" baseline="30000" dirty="0"/>
              <a:t>th</a:t>
            </a:r>
            <a:r>
              <a:rPr lang="en-US" sz="1200" dirty="0"/>
              <a:t> March 2023].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622937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1178</Words>
  <Application>Microsoft Office PowerPoint</Application>
  <PresentationFormat>Widescreen</PresentationFormat>
  <Paragraphs>92</Paragraphs>
  <Slides>11</Slides>
  <Notes>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SwellVTI</vt:lpstr>
      <vt:lpstr>Seychelles Sustainable Tourism!</vt:lpstr>
      <vt:lpstr>About Seychelles</vt:lpstr>
      <vt:lpstr>Seychelles Sustainable Tourism Foundation</vt:lpstr>
      <vt:lpstr>Who do they work with?</vt:lpstr>
      <vt:lpstr>PowerPoint Presentation</vt:lpstr>
      <vt:lpstr>The Blue Economy Approach</vt:lpstr>
      <vt:lpstr>Issues and Future Developments </vt:lpstr>
      <vt:lpstr>Safeguarding Biodiversity in Seychelles</vt:lpstr>
      <vt:lpstr>PowerPoint Presentation</vt:lpstr>
      <vt:lpstr>References</vt:lpstr>
      <vt:lpstr>References cont.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Seychelles Sustainable Tourism!</dc:title>
  <dc:creator>elise williams</dc:creator>
  <cp:lastModifiedBy>Elise Williams (2119348)</cp:lastModifiedBy>
  <cp:revision>4</cp:revision>
  <dcterms:created xsi:type="dcterms:W3CDTF">2023-03-12T11:30:28Z</dcterms:created>
  <dcterms:modified xsi:type="dcterms:W3CDTF">2023-03-19T16:33:34Z</dcterms:modified>
</cp:coreProperties>
</file>