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charts/_rels/chart1.xml.rels><?xml version='1.0' encoding='UTF-8' standalone='yes'?>
<Relationships xmlns="http://schemas.openxmlformats.org/package/2006/relationships"><Relationship Id="rId1" Type="http://schemas.openxmlformats.org/officeDocument/2006/relationships/package" Target="../embeddings/Microsoft_Excel_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chart>
    <c:autoTitleDeleted val="0"/>
    <c:plotArea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(£)</c:v>
                </c:pt>
              </c:strCache>
            </c:strRef>
          </c:tx>
          <c:cat>
            <c:strRef>
              <c:f>Sheet1!$A$2:$A$4</c:f>
              <c:strCache>
                <c:ptCount val="3"/>
                <c:pt idx="0">
                  <c:v>Year 1</c:v>
                </c:pt>
                <c:pt idx="1">
                  <c:v>Year 2</c:v>
                </c:pt>
                <c:pt idx="2">
                  <c:v>Year 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50000</c:v>
                </c:pt>
                <c:pt idx="1">
                  <c:v>80000</c:v>
                </c:pt>
                <c:pt idx="2">
                  <c:v>120000</c:v>
                </c:pt>
              </c:numCache>
            </c:numRef>
          </c:val>
        </c:ser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/>
        <c:delete val="0"/>
        <c:axPos val="l"/>
        <c:majorGridlines/>
        <c:majorTickMark val="out"/>
        <c:minorTickMark val="none"/>
        <c:tickLblPos val="nextTo"/>
        <c:crossAx val="-2068027336"/>
        <c:crosses val="autoZero"/>
      </c:valAx>
    </c:plotArea>
    <c:dispBlanksAs val="gap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Sebastian Gold Mine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Investment Pitch Deck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Secure gold investment company</a:t>
            </a:r>
          </a:p>
          <a:p>
            <a:pPr/>
            <a:r>
              <a:t>Focus on long-term wealth protection</a:t>
            </a:r>
          </a:p>
          <a:p>
            <a:pPr/>
            <a:r>
              <a:t>Targeting UK and global investors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Revenue from trading &amp; advisory</a:t>
            </a:r>
          </a:p>
          <a:p>
            <a:pPr/>
            <a:r>
              <a:t>Portfolio management services</a:t>
            </a:r>
          </a:p>
          <a:p>
            <a:pPr/>
            <a:r>
              <a:t>Secure storage solutions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Rising inflation increases gold demand</a:t>
            </a:r>
          </a:p>
          <a:p>
            <a:pPr/>
            <a:r>
              <a:t>Growing interest in safe-haven assets</a:t>
            </a:r>
          </a:p>
          <a:p>
            <a:pPr/>
            <a:r>
              <a:t>Expanding digital investment platforms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/>
          <a:p>
            <a:pPr/>
            <a:r>
              <a:t>Social media &amp; SEO</a:t>
            </a:r>
          </a:p>
          <a:p>
            <a:pPr/>
            <a:r>
              <a:t>Educational content</a:t>
            </a:r>
          </a:p>
          <a:p>
            <a:pPr/>
            <a:r>
              <a:t>Client referral programs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Projection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/>
        </p:nvGraphicFramePr>
        <p:xfrm>
          <a:off x="1828800" y="1828800"/>
          <a:ext cx="5486400" cy="365760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