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56" r:id="rId5"/>
    <p:sldId id="272" r:id="rId6"/>
    <p:sldId id="285" r:id="rId7"/>
    <p:sldId id="290" r:id="rId8"/>
    <p:sldId id="283" r:id="rId9"/>
    <p:sldId id="284" r:id="rId10"/>
    <p:sldId id="288" r:id="rId11"/>
    <p:sldId id="289" r:id="rId12"/>
    <p:sldId id="25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edgebeer, Matthew" initials="SM" lastIdx="1" clrIdx="0">
    <p:extLst>
      <p:ext uri="{19B8F6BF-5375-455C-9EA6-DF929625EA0E}">
        <p15:presenceInfo xmlns:p15="http://schemas.microsoft.com/office/powerpoint/2012/main" userId="S::Matthew.Sedgebeer@gwent.police.uk::934afbbd-577d-4e26-8cfd-780d082292b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2B67"/>
    <a:srgbClr val="0D2A6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949975-A8F2-47CD-8CAE-A28A27DB9529}" v="15" dt="2025-05-28T15:40:51.6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030" autoAdjust="0"/>
    <p:restoredTop sz="75039" autoAdjust="0"/>
  </p:normalViewPr>
  <p:slideViewPr>
    <p:cSldViewPr snapToGrid="0" snapToObjects="1">
      <p:cViewPr varScale="1">
        <p:scale>
          <a:sx n="81" d="100"/>
          <a:sy n="81" d="100"/>
        </p:scale>
        <p:origin x="2148" y="78"/>
      </p:cViewPr>
      <p:guideLst/>
    </p:cSldViewPr>
  </p:slideViewPr>
  <p:outlineViewPr>
    <p:cViewPr>
      <p:scale>
        <a:sx n="33" d="100"/>
        <a:sy n="33" d="100"/>
      </p:scale>
      <p:origin x="0" y="0"/>
    </p:cViewPr>
  </p:outlineViewPr>
  <p:notesTextViewPr>
    <p:cViewPr>
      <p:scale>
        <a:sx n="100" d="100"/>
        <a:sy n="100" d="100"/>
      </p:scale>
      <p:origin x="0" y="0"/>
    </p:cViewPr>
  </p:notesTextViewPr>
  <p:notesViewPr>
    <p:cSldViewPr snapToGrid="0" snapToObjects="1">
      <p:cViewPr varScale="1">
        <p:scale>
          <a:sx n="65" d="100"/>
          <a:sy n="65" d="100"/>
        </p:scale>
        <p:origin x="3354"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ogh, Sophie" userId="44f384e2-1e8f-445a-afe3-1ce1d822063d" providerId="ADAL" clId="{5C949975-A8F2-47CD-8CAE-A28A27DB9529}"/>
    <pc:docChg chg="undo custSel addSld delSld modSld sldOrd">
      <pc:chgData name="Keogh, Sophie" userId="44f384e2-1e8f-445a-afe3-1ce1d822063d" providerId="ADAL" clId="{5C949975-A8F2-47CD-8CAE-A28A27DB9529}" dt="2025-05-28T16:18:07.202" v="3907" actId="313"/>
      <pc:docMkLst>
        <pc:docMk/>
      </pc:docMkLst>
      <pc:sldChg chg="modNotesTx">
        <pc:chgData name="Keogh, Sophie" userId="44f384e2-1e8f-445a-afe3-1ce1d822063d" providerId="ADAL" clId="{5C949975-A8F2-47CD-8CAE-A28A27DB9529}" dt="2025-05-28T15:40:21.658" v="3906" actId="20577"/>
        <pc:sldMkLst>
          <pc:docMk/>
          <pc:sldMk cId="1804016326" sldId="257"/>
        </pc:sldMkLst>
      </pc:sldChg>
      <pc:sldChg chg="del">
        <pc:chgData name="Keogh, Sophie" userId="44f384e2-1e8f-445a-afe3-1ce1d822063d" providerId="ADAL" clId="{5C949975-A8F2-47CD-8CAE-A28A27DB9529}" dt="2025-05-26T15:01:07.950" v="0" actId="2696"/>
        <pc:sldMkLst>
          <pc:docMk/>
          <pc:sldMk cId="2501317443" sldId="271"/>
        </pc:sldMkLst>
      </pc:sldChg>
      <pc:sldChg chg="addSp delSp modSp mod modAnim modNotesTx">
        <pc:chgData name="Keogh, Sophie" userId="44f384e2-1e8f-445a-afe3-1ce1d822063d" providerId="ADAL" clId="{5C949975-A8F2-47CD-8CAE-A28A27DB9529}" dt="2025-05-28T16:18:07.202" v="3907" actId="313"/>
        <pc:sldMkLst>
          <pc:docMk/>
          <pc:sldMk cId="237890687" sldId="272"/>
        </pc:sldMkLst>
        <pc:spChg chg="mod">
          <ac:chgData name="Keogh, Sophie" userId="44f384e2-1e8f-445a-afe3-1ce1d822063d" providerId="ADAL" clId="{5C949975-A8F2-47CD-8CAE-A28A27DB9529}" dt="2025-05-26T15:01:26.103" v="17" actId="20577"/>
          <ac:spMkLst>
            <pc:docMk/>
            <pc:sldMk cId="237890687" sldId="272"/>
            <ac:spMk id="2" creationId="{15E97B0E-E6FA-4EA8-A490-A3D2050AA3FA}"/>
          </ac:spMkLst>
        </pc:spChg>
        <pc:spChg chg="mod">
          <ac:chgData name="Keogh, Sophie" userId="44f384e2-1e8f-445a-afe3-1ce1d822063d" providerId="ADAL" clId="{5C949975-A8F2-47CD-8CAE-A28A27DB9529}" dt="2025-05-26T15:01:31.010" v="18" actId="20577"/>
          <ac:spMkLst>
            <pc:docMk/>
            <pc:sldMk cId="237890687" sldId="272"/>
            <ac:spMk id="5" creationId="{DB923E60-933D-450D-B73F-72BB6680AB78}"/>
          </ac:spMkLst>
        </pc:spChg>
        <pc:spChg chg="add mod">
          <ac:chgData name="Keogh, Sophie" userId="44f384e2-1e8f-445a-afe3-1ce1d822063d" providerId="ADAL" clId="{5C949975-A8F2-47CD-8CAE-A28A27DB9529}" dt="2025-05-26T15:38:24.275" v="1811" actId="1076"/>
          <ac:spMkLst>
            <pc:docMk/>
            <pc:sldMk cId="237890687" sldId="272"/>
            <ac:spMk id="6" creationId="{F7746C3E-E29B-9449-4B83-6DDC57BC950D}"/>
          </ac:spMkLst>
        </pc:spChg>
        <pc:spChg chg="add mod">
          <ac:chgData name="Keogh, Sophie" userId="44f384e2-1e8f-445a-afe3-1ce1d822063d" providerId="ADAL" clId="{5C949975-A8F2-47CD-8CAE-A28A27DB9529}" dt="2025-05-28T15:38:00.390" v="3453" actId="20577"/>
          <ac:spMkLst>
            <pc:docMk/>
            <pc:sldMk cId="237890687" sldId="272"/>
            <ac:spMk id="7" creationId="{8028C602-4366-46B3-2469-E6952DEDA564}"/>
          </ac:spMkLst>
        </pc:spChg>
        <pc:spChg chg="add mod">
          <ac:chgData name="Keogh, Sophie" userId="44f384e2-1e8f-445a-afe3-1ce1d822063d" providerId="ADAL" clId="{5C949975-A8F2-47CD-8CAE-A28A27DB9529}" dt="2025-05-26T15:38:34.272" v="1813" actId="14100"/>
          <ac:spMkLst>
            <pc:docMk/>
            <pc:sldMk cId="237890687" sldId="272"/>
            <ac:spMk id="8" creationId="{F9D33A0D-3000-BC93-58A6-B5918552C23F}"/>
          </ac:spMkLst>
        </pc:spChg>
        <pc:spChg chg="add mod ord">
          <ac:chgData name="Keogh, Sophie" userId="44f384e2-1e8f-445a-afe3-1ce1d822063d" providerId="ADAL" clId="{5C949975-A8F2-47CD-8CAE-A28A27DB9529}" dt="2025-05-26T15:38:17.140" v="1810" actId="13822"/>
          <ac:spMkLst>
            <pc:docMk/>
            <pc:sldMk cId="237890687" sldId="272"/>
            <ac:spMk id="9" creationId="{A8ADB07A-A667-D05B-C3B7-7A9D17775075}"/>
          </ac:spMkLst>
        </pc:spChg>
        <pc:graphicFrameChg chg="add del mod modGraphic">
          <ac:chgData name="Keogh, Sophie" userId="44f384e2-1e8f-445a-afe3-1ce1d822063d" providerId="ADAL" clId="{5C949975-A8F2-47CD-8CAE-A28A27DB9529}" dt="2025-05-26T15:08:56.535" v="844" actId="478"/>
          <ac:graphicFrameMkLst>
            <pc:docMk/>
            <pc:sldMk cId="237890687" sldId="272"/>
            <ac:graphicFrameMk id="3" creationId="{7EC780FA-2DF4-4EE2-143F-C71F7D0E6631}"/>
          </ac:graphicFrameMkLst>
        </pc:graphicFrameChg>
      </pc:sldChg>
      <pc:sldChg chg="modSp mod modNotesTx">
        <pc:chgData name="Keogh, Sophie" userId="44f384e2-1e8f-445a-afe3-1ce1d822063d" providerId="ADAL" clId="{5C949975-A8F2-47CD-8CAE-A28A27DB9529}" dt="2025-05-26T16:21:51.219" v="3110" actId="1076"/>
        <pc:sldMkLst>
          <pc:docMk/>
          <pc:sldMk cId="3192218982" sldId="283"/>
        </pc:sldMkLst>
        <pc:spChg chg="mod">
          <ac:chgData name="Keogh, Sophie" userId="44f384e2-1e8f-445a-afe3-1ce1d822063d" providerId="ADAL" clId="{5C949975-A8F2-47CD-8CAE-A28A27DB9529}" dt="2025-05-26T16:21:21.674" v="3106" actId="20577"/>
          <ac:spMkLst>
            <pc:docMk/>
            <pc:sldMk cId="3192218982" sldId="283"/>
            <ac:spMk id="2" creationId="{15E97B0E-E6FA-4EA8-A490-A3D2050AA3FA}"/>
          </ac:spMkLst>
        </pc:spChg>
        <pc:spChg chg="mod">
          <ac:chgData name="Keogh, Sophie" userId="44f384e2-1e8f-445a-afe3-1ce1d822063d" providerId="ADAL" clId="{5C949975-A8F2-47CD-8CAE-A28A27DB9529}" dt="2025-05-26T16:21:51.219" v="3110" actId="1076"/>
          <ac:spMkLst>
            <pc:docMk/>
            <pc:sldMk cId="3192218982" sldId="283"/>
            <ac:spMk id="5" creationId="{DB923E60-933D-450D-B73F-72BB6680AB78}"/>
          </ac:spMkLst>
        </pc:spChg>
      </pc:sldChg>
      <pc:sldChg chg="modSp mod ord modNotesTx">
        <pc:chgData name="Keogh, Sophie" userId="44f384e2-1e8f-445a-afe3-1ce1d822063d" providerId="ADAL" clId="{5C949975-A8F2-47CD-8CAE-A28A27DB9529}" dt="2025-05-26T17:26:19.604" v="3143"/>
        <pc:sldMkLst>
          <pc:docMk/>
          <pc:sldMk cId="2153010442" sldId="285"/>
        </pc:sldMkLst>
        <pc:spChg chg="mod">
          <ac:chgData name="Keogh, Sophie" userId="44f384e2-1e8f-445a-afe3-1ce1d822063d" providerId="ADAL" clId="{5C949975-A8F2-47CD-8CAE-A28A27DB9529}" dt="2025-05-26T15:41:54.560" v="2099" actId="20577"/>
          <ac:spMkLst>
            <pc:docMk/>
            <pc:sldMk cId="2153010442" sldId="285"/>
            <ac:spMk id="2" creationId="{15E97B0E-E6FA-4EA8-A490-A3D2050AA3FA}"/>
          </ac:spMkLst>
        </pc:spChg>
      </pc:sldChg>
      <pc:sldChg chg="del">
        <pc:chgData name="Keogh, Sophie" userId="44f384e2-1e8f-445a-afe3-1ce1d822063d" providerId="ADAL" clId="{5C949975-A8F2-47CD-8CAE-A28A27DB9529}" dt="2025-05-26T17:23:28.270" v="3114" actId="2696"/>
        <pc:sldMkLst>
          <pc:docMk/>
          <pc:sldMk cId="2813252888" sldId="286"/>
        </pc:sldMkLst>
      </pc:sldChg>
      <pc:sldChg chg="del">
        <pc:chgData name="Keogh, Sophie" userId="44f384e2-1e8f-445a-afe3-1ce1d822063d" providerId="ADAL" clId="{5C949975-A8F2-47CD-8CAE-A28A27DB9529}" dt="2025-05-26T17:23:32.905" v="3115" actId="2696"/>
        <pc:sldMkLst>
          <pc:docMk/>
          <pc:sldMk cId="332214810" sldId="287"/>
        </pc:sldMkLst>
      </pc:sldChg>
      <pc:sldChg chg="modNotesTx">
        <pc:chgData name="Keogh, Sophie" userId="44f384e2-1e8f-445a-afe3-1ce1d822063d" providerId="ADAL" clId="{5C949975-A8F2-47CD-8CAE-A28A27DB9529}" dt="2025-05-26T17:34:26.308" v="3401" actId="113"/>
        <pc:sldMkLst>
          <pc:docMk/>
          <pc:sldMk cId="3489579059" sldId="289"/>
        </pc:sldMkLst>
      </pc:sldChg>
      <pc:sldChg chg="modSp add mod ord modAnim modNotesTx">
        <pc:chgData name="Keogh, Sophie" userId="44f384e2-1e8f-445a-afe3-1ce1d822063d" providerId="ADAL" clId="{5C949975-A8F2-47CD-8CAE-A28A27DB9529}" dt="2025-05-26T17:31:41.744" v="3400" actId="20577"/>
        <pc:sldMkLst>
          <pc:docMk/>
          <pc:sldMk cId="2019051498" sldId="290"/>
        </pc:sldMkLst>
        <pc:spChg chg="mod">
          <ac:chgData name="Keogh, Sophie" userId="44f384e2-1e8f-445a-afe3-1ce1d822063d" providerId="ADAL" clId="{5C949975-A8F2-47CD-8CAE-A28A27DB9529}" dt="2025-05-26T17:26:08.390" v="3140" actId="20577"/>
          <ac:spMkLst>
            <pc:docMk/>
            <pc:sldMk cId="2019051498" sldId="290"/>
            <ac:spMk id="2" creationId="{15E97B0E-E6FA-4EA8-A490-A3D2050AA3FA}"/>
          </ac:spMkLst>
        </pc:spChg>
        <pc:spChg chg="mod">
          <ac:chgData name="Keogh, Sophie" userId="44f384e2-1e8f-445a-afe3-1ce1d822063d" providerId="ADAL" clId="{5C949975-A8F2-47CD-8CAE-A28A27DB9529}" dt="2025-05-26T17:26:27.131" v="3145" actId="403"/>
          <ac:spMkLst>
            <pc:docMk/>
            <pc:sldMk cId="2019051498" sldId="290"/>
            <ac:spMk id="5" creationId="{DB923E60-933D-450D-B73F-72BB6680AB7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BEEBD6-E767-A64E-967A-6B73CB1B50B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59A22C-BE02-774E-9513-05469B2929B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2D339A-96F6-E041-920A-ADF0CA63CD2E}" type="datetimeFigureOut">
              <a:rPr lang="en-US" smtClean="0"/>
              <a:t>5/28/2025</a:t>
            </a:fld>
            <a:endParaRPr lang="en-US"/>
          </a:p>
        </p:txBody>
      </p:sp>
      <p:sp>
        <p:nvSpPr>
          <p:cNvPr id="4" name="Footer Placeholder 3">
            <a:extLst>
              <a:ext uri="{FF2B5EF4-FFF2-40B4-BE49-F238E27FC236}">
                <a16:creationId xmlns:a16="http://schemas.microsoft.com/office/drawing/2014/main" id="{B59C56D9-CAB5-064C-9D79-1C2A599E685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7E90338-B1CF-8145-AE6D-75EF2ED3AC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8DDB404-999C-8E45-9CC0-62A59EBAC2F1}" type="slidenum">
              <a:rPr lang="en-US" smtClean="0"/>
              <a:t>‹#›</a:t>
            </a:fld>
            <a:endParaRPr lang="en-US"/>
          </a:p>
        </p:txBody>
      </p:sp>
    </p:spTree>
    <p:extLst>
      <p:ext uri="{BB962C8B-B14F-4D97-AF65-F5344CB8AC3E}">
        <p14:creationId xmlns:p14="http://schemas.microsoft.com/office/powerpoint/2010/main" val="3726826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E99C4-5654-BA4B-B82A-F5D7BE6E471C}" type="datetimeFigureOut">
              <a:rPr lang="en-US" smtClean="0"/>
              <a:t>5/28/2025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B3717A-C6E4-1C46-B1FA-B9E4FCE2618A}" type="slidenum">
              <a:rPr lang="en-US" smtClean="0"/>
              <a:t>‹#›</a:t>
            </a:fld>
            <a:endParaRPr lang="en-US"/>
          </a:p>
        </p:txBody>
      </p:sp>
    </p:spTree>
    <p:extLst>
      <p:ext uri="{BB962C8B-B14F-4D97-AF65-F5344CB8AC3E}">
        <p14:creationId xmlns:p14="http://schemas.microsoft.com/office/powerpoint/2010/main" val="551898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a:t>
            </a:fld>
            <a:endParaRPr lang="en-US"/>
          </a:p>
        </p:txBody>
      </p:sp>
    </p:spTree>
    <p:extLst>
      <p:ext uri="{BB962C8B-B14F-4D97-AF65-F5344CB8AC3E}">
        <p14:creationId xmlns:p14="http://schemas.microsoft.com/office/powerpoint/2010/main" val="1267710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dirty="0"/>
              <a:t>Timings: Introduction Task: Introduction Feedback to class 10 mins</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dirty="0"/>
              <a:t>               Name The abbreviation Task: 10 mins</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b="1" dirty="0"/>
              <a:t>              (20 mins Total)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Trainer: </a:t>
            </a:r>
            <a:r>
              <a:rPr lang="en-GB" sz="1200" dirty="0">
                <a:effectLst/>
              </a:rPr>
              <a:t>Introduce myself, qualifications and experience within PPU</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a:effectLst/>
              </a:rPr>
              <a:t>Trainer to use ask students to individually complete the sentences on the screen and write their answers down – with a view to feedback and introduce themselves to the class </a:t>
            </a:r>
            <a:r>
              <a:rPr lang="en-GB" sz="1200" b="1" dirty="0">
                <a:effectLst/>
              </a:rPr>
              <a:t>(10 minute task)</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a:effectLst/>
              </a:rPr>
              <a:t>Round Robin : Trainer to then ask students to introduce themselves and read their answers to class.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dirty="0">
                <a:effectLst/>
              </a:rPr>
              <a:t>Based off answers’, trainer to document key words of areas/ aims and objectives the students wish to cover throughout the session on Flipchart Board</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400" dirty="0">
                <a:effectLst/>
              </a:rPr>
              <a:t>Listen and consider experiences of students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400" dirty="0">
              <a:effectLst/>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2000" dirty="0"/>
              <a:t>Aims &amp; Objectives Tick List – handout to class – handout as opposed </a:t>
            </a:r>
            <a:r>
              <a:rPr lang="en-GB" sz="2000"/>
              <a:t>to PowerPoint </a:t>
            </a:r>
            <a:r>
              <a:rPr lang="en-GB" sz="2000" dirty="0"/>
              <a:t>slide so that the content doesn’t appear as overwhelming given the traumatic topics being covered. Also to be used as a tick list as the week progresses.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400" dirty="0">
              <a:effectLst/>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400" dirty="0">
              <a:effectLst/>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400" dirty="0">
                <a:effectLst/>
              </a:rPr>
              <a:t>Provide students with “Name The Abbreviation” Task sheets. Stress that the students will not have to share their mark with the class, this is just a baseline test for themselves. </a:t>
            </a:r>
            <a:r>
              <a:rPr lang="en-US" sz="1400" b="1" dirty="0">
                <a:effectLst/>
              </a:rPr>
              <a:t>10 minute </a:t>
            </a:r>
            <a:r>
              <a:rPr lang="en-US" sz="1400" dirty="0">
                <a:effectLst/>
              </a:rPr>
              <a:t>individual task – we will then move on to slide 3 where we will discuss the full title for the abbreviation and move onto the 2</a:t>
            </a:r>
            <a:r>
              <a:rPr lang="en-US" sz="1400" baseline="30000" dirty="0">
                <a:effectLst/>
              </a:rPr>
              <a:t>nd</a:t>
            </a:r>
            <a:r>
              <a:rPr lang="en-US" sz="1400" dirty="0">
                <a:effectLst/>
              </a:rPr>
              <a:t> part of the task associated with the abbreviations </a:t>
            </a:r>
            <a:endParaRPr lang="en-GB" sz="1400" dirty="0">
              <a:effectLst/>
            </a:endParaRPr>
          </a:p>
          <a:p>
            <a:r>
              <a:rPr lang="en-GB" sz="1400" dirty="0">
                <a:effectLst/>
              </a:rPr>
              <a:t> </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effectLst/>
            </a:endParaRP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2</a:t>
            </a:fld>
            <a:endParaRPr lang="en-US"/>
          </a:p>
        </p:txBody>
      </p:sp>
    </p:spTree>
    <p:extLst>
      <p:ext uri="{BB962C8B-B14F-4D97-AF65-F5344CB8AC3E}">
        <p14:creationId xmlns:p14="http://schemas.microsoft.com/office/powerpoint/2010/main" val="41352384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Class discussion</a:t>
            </a:r>
            <a:r>
              <a:rPr lang="en-GB" dirty="0"/>
              <a:t>: Class to provide the answers for the abbreviations (answers to all down below in notes section) </a:t>
            </a:r>
          </a:p>
          <a:p>
            <a:endParaRPr lang="en-GB" dirty="0"/>
          </a:p>
          <a:p>
            <a:r>
              <a:rPr lang="en-GB" b="1" dirty="0"/>
              <a:t>Trainer Action: Group Task: </a:t>
            </a:r>
            <a:r>
              <a:rPr lang="en-GB" dirty="0"/>
              <a:t>Split class into 3 equally sized groups ORANGE Group, LIGHT BLUE Group, NAVY Group. Each group to produce a “Handy To Know Sheet” for each of the stars in their allocated groups covering: </a:t>
            </a:r>
          </a:p>
          <a:p>
            <a:pPr marL="342900" indent="-342900">
              <a:buFont typeface="Arial" panose="020B0604020202020204" pitchFamily="34" charset="0"/>
              <a:buChar char="•"/>
            </a:pPr>
            <a:r>
              <a:rPr lang="en-US" sz="1200" dirty="0"/>
              <a:t>What is it?</a:t>
            </a:r>
          </a:p>
          <a:p>
            <a:pPr marL="342900" indent="-342900">
              <a:buFont typeface="Arial" panose="020B0604020202020204" pitchFamily="34" charset="0"/>
              <a:buChar char="•"/>
            </a:pPr>
            <a:r>
              <a:rPr lang="en-US" sz="1200" dirty="0"/>
              <a:t>What does it offer?</a:t>
            </a:r>
          </a:p>
          <a:p>
            <a:pPr marL="342900" indent="-342900">
              <a:buFont typeface="Arial" panose="020B0604020202020204" pitchFamily="34" charset="0"/>
              <a:buChar char="•"/>
            </a:pPr>
            <a:r>
              <a:rPr lang="en-US" sz="1200" dirty="0"/>
              <a:t>Why do we refer/complete them?</a:t>
            </a:r>
          </a:p>
          <a:p>
            <a:pPr marL="342900" indent="-342900">
              <a:buFont typeface="Arial" panose="020B0604020202020204" pitchFamily="34" charset="0"/>
              <a:buChar char="•"/>
            </a:pPr>
            <a:r>
              <a:rPr lang="en-US" sz="1200" dirty="0"/>
              <a:t>Why are they used?</a:t>
            </a:r>
          </a:p>
          <a:p>
            <a:pPr marL="342900" indent="-342900">
              <a:buFont typeface="Arial" panose="020B0604020202020204" pitchFamily="34" charset="0"/>
              <a:buChar char="•"/>
            </a:pPr>
            <a:r>
              <a:rPr lang="en-US" sz="1200" dirty="0"/>
              <a:t>How do you refer to them?</a:t>
            </a:r>
          </a:p>
          <a:p>
            <a:pPr marL="342900" indent="-342900">
              <a:buFont typeface="Arial" panose="020B0604020202020204" pitchFamily="34" charset="0"/>
              <a:buChar char="•"/>
            </a:pPr>
            <a:r>
              <a:rPr lang="en-US" sz="1200" dirty="0"/>
              <a:t>Responsibilities?</a:t>
            </a:r>
          </a:p>
          <a:p>
            <a:pPr marL="342900" indent="-342900">
              <a:buFont typeface="Arial" panose="020B0604020202020204" pitchFamily="34" charset="0"/>
              <a:buChar char="•"/>
            </a:pPr>
            <a:r>
              <a:rPr lang="en-US" sz="1200" dirty="0"/>
              <a:t>Links to documents?</a:t>
            </a:r>
          </a:p>
          <a:p>
            <a:endParaRPr lang="en-GB" dirty="0"/>
          </a:p>
          <a:p>
            <a:endParaRPr lang="en-GB" dirty="0"/>
          </a:p>
          <a:p>
            <a:r>
              <a:rPr lang="en-GB" dirty="0"/>
              <a:t>Explain that the Trainer to review the “Handy To Know Sheets” after this session. We will use the “Handy To Know Sheets” throughout this week as we go into each of the Public Protection Strands in more detail. Explain how this will tie into the rest of the weeks curriculum </a:t>
            </a:r>
          </a:p>
          <a:p>
            <a:endParaRPr lang="en-GB" dirty="0"/>
          </a:p>
          <a:p>
            <a:r>
              <a:rPr lang="en-GB" dirty="0"/>
              <a:t>SARC – Sexual Assault Referral Centre</a:t>
            </a:r>
          </a:p>
          <a:p>
            <a:r>
              <a:rPr lang="en-GB" dirty="0"/>
              <a:t>PPN – Public Protection Notice</a:t>
            </a:r>
          </a:p>
          <a:p>
            <a:r>
              <a:rPr lang="en-GB" dirty="0"/>
              <a:t>S47 – Joint investigation with social services </a:t>
            </a:r>
          </a:p>
          <a:p>
            <a:r>
              <a:rPr lang="en-GB" dirty="0"/>
              <a:t>FME – Force Medical Examiner</a:t>
            </a:r>
          </a:p>
          <a:p>
            <a:r>
              <a:rPr lang="en-GB" dirty="0"/>
              <a:t>STRAT – Strategy discussion/meeting </a:t>
            </a:r>
          </a:p>
          <a:p>
            <a:r>
              <a:rPr lang="en-GB" dirty="0"/>
              <a:t>CAWN – Child Abduction Warning Notice’s </a:t>
            </a:r>
          </a:p>
          <a:p>
            <a:r>
              <a:rPr lang="en-GB" dirty="0"/>
              <a:t>VISOR – Violent and Sex Offender Register</a:t>
            </a:r>
          </a:p>
          <a:p>
            <a:r>
              <a:rPr lang="en-GB" dirty="0"/>
              <a:t>DVPN – Domestic Violence Protection Notice</a:t>
            </a:r>
          </a:p>
          <a:p>
            <a:r>
              <a:rPr lang="en-GB" dirty="0"/>
              <a:t>MARAC – Multi Agencies Risk Assessment Conference</a:t>
            </a:r>
          </a:p>
          <a:p>
            <a:r>
              <a:rPr lang="en-GB" dirty="0"/>
              <a:t>MASH – Multi Agency Safeguarding Hub</a:t>
            </a:r>
          </a:p>
          <a:p>
            <a:r>
              <a:rPr lang="en-GB" dirty="0"/>
              <a:t>EDT – Emergency Duty Team</a:t>
            </a:r>
          </a:p>
          <a:p>
            <a:r>
              <a:rPr lang="en-GB" dirty="0"/>
              <a:t>SPO – Stalking Protection Order</a:t>
            </a:r>
          </a:p>
          <a:p>
            <a:r>
              <a:rPr lang="en-GB" dirty="0"/>
              <a:t>MAPPA – Multi Agency Public Protection Arrangements</a:t>
            </a:r>
          </a:p>
          <a:p>
            <a:r>
              <a:rPr lang="en-GB" dirty="0"/>
              <a:t>SOLO – Sexual Offences Liaison Officer </a:t>
            </a:r>
          </a:p>
          <a:p>
            <a:r>
              <a:rPr lang="en-GB" dirty="0"/>
              <a:t>MACE – Multi Agency Child Exploitation Meeting </a:t>
            </a:r>
          </a:p>
          <a:p>
            <a:r>
              <a:rPr lang="en-GB" dirty="0"/>
              <a:t>SHPO – Sexual Harm Prevention Order</a:t>
            </a:r>
          </a:p>
          <a:p>
            <a:r>
              <a:rPr lang="en-GB" dirty="0"/>
              <a:t>PPP – Police Powers of Protection</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3</a:t>
            </a:fld>
            <a:endParaRPr lang="en-US"/>
          </a:p>
        </p:txBody>
      </p:sp>
    </p:spTree>
    <p:extLst>
      <p:ext uri="{BB962C8B-B14F-4D97-AF65-F5344CB8AC3E}">
        <p14:creationId xmlns:p14="http://schemas.microsoft.com/office/powerpoint/2010/main" val="1875989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Trainer to explain that the above strands fall under the remit of the Public Protection Uni</a:t>
            </a:r>
          </a:p>
          <a:p>
            <a:endParaRPr lang="en-GB" dirty="0"/>
          </a:p>
          <a:p>
            <a:r>
              <a:rPr lang="en-GB" dirty="0"/>
              <a:t>Trainer to facilitate a “round robin” of answers and document answers on flipchart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Trainer to explain how these will feed into this weeks content that will be covered on the course.</a:t>
            </a:r>
          </a:p>
          <a:p>
            <a:endParaRPr lang="en-GB" dirty="0"/>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4</a:t>
            </a:fld>
            <a:endParaRPr lang="en-US"/>
          </a:p>
        </p:txBody>
      </p:sp>
    </p:spTree>
    <p:extLst>
      <p:ext uri="{BB962C8B-B14F-4D97-AF65-F5344CB8AC3E}">
        <p14:creationId xmlns:p14="http://schemas.microsoft.com/office/powerpoint/2010/main" val="355162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Facilitate Conversations between students for each bullet point</a:t>
            </a:r>
          </a:p>
          <a:p>
            <a:endParaRPr lang="en-GB" dirty="0"/>
          </a:p>
          <a:p>
            <a:r>
              <a:rPr lang="en-GB" dirty="0"/>
              <a:t>Trainer to explain that these are internal teams in Gwent Police who can assist investigations and help manage Threat/Risk/ Harm</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5</a:t>
            </a:fld>
            <a:endParaRPr lang="en-US"/>
          </a:p>
        </p:txBody>
      </p:sp>
    </p:spTree>
    <p:extLst>
      <p:ext uri="{BB962C8B-B14F-4D97-AF65-F5344CB8AC3E}">
        <p14:creationId xmlns:p14="http://schemas.microsoft.com/office/powerpoint/2010/main" val="1243529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ctr"/>
            <a:r>
              <a:rPr lang="en-GB" sz="1200" kern="1200" dirty="0">
                <a:solidFill>
                  <a:schemeClr val="tx1"/>
                </a:solidFill>
                <a:effectLst/>
                <a:latin typeface="+mn-lt"/>
                <a:ea typeface="+mn-ea"/>
                <a:cs typeface="+mn-cs"/>
              </a:rPr>
              <a:t>Local authorities (Children Services, Adult Services, Education, Community Safety, Night Time Economy)  health, probation, third sector.</a:t>
            </a:r>
          </a:p>
          <a:p>
            <a:pPr rtl="0" fontAlgn="ctr"/>
            <a:r>
              <a:rPr lang="en-GB" sz="1200" kern="1200" dirty="0">
                <a:solidFill>
                  <a:schemeClr val="tx1"/>
                </a:solidFill>
                <a:effectLst/>
                <a:latin typeface="+mn-lt"/>
                <a:ea typeface="+mn-ea"/>
                <a:cs typeface="+mn-cs"/>
              </a:rPr>
              <a:t>Safeguarding hubs.: A lot can be accessed through the hubs. </a:t>
            </a:r>
          </a:p>
          <a:p>
            <a:pPr rtl="0" fontAlgn="ctr"/>
            <a:r>
              <a:rPr lang="en-GB" sz="1200" kern="1200" dirty="0">
                <a:solidFill>
                  <a:schemeClr val="tx1"/>
                </a:solidFill>
                <a:effectLst/>
                <a:latin typeface="+mn-lt"/>
                <a:ea typeface="+mn-ea"/>
                <a:cs typeface="+mn-cs"/>
              </a:rPr>
              <a:t>SARC’s- New Pathways. Crisis workers, ISVA’s, FME. </a:t>
            </a:r>
          </a:p>
          <a:p>
            <a:pPr rtl="0" fontAlgn="ctr"/>
            <a:r>
              <a:rPr lang="en-GB" sz="1200" kern="1200" dirty="0">
                <a:solidFill>
                  <a:schemeClr val="tx1"/>
                </a:solidFill>
                <a:effectLst/>
                <a:latin typeface="+mn-lt"/>
                <a:ea typeface="+mn-ea"/>
                <a:cs typeface="+mn-cs"/>
              </a:rPr>
              <a:t>Third sector. Women's aid, </a:t>
            </a:r>
            <a:r>
              <a:rPr lang="en-GB" sz="1200" kern="1200" dirty="0" err="1">
                <a:solidFill>
                  <a:schemeClr val="tx1"/>
                </a:solidFill>
                <a:effectLst/>
                <a:latin typeface="+mn-lt"/>
                <a:ea typeface="+mn-ea"/>
                <a:cs typeface="+mn-cs"/>
              </a:rPr>
              <a:t>Llamau</a:t>
            </a:r>
            <a:r>
              <a:rPr lang="en-GB" sz="1200" kern="1200" dirty="0">
                <a:solidFill>
                  <a:schemeClr val="tx1"/>
                </a:solidFill>
                <a:effectLst/>
                <a:latin typeface="+mn-lt"/>
                <a:ea typeface="+mn-ea"/>
                <a:cs typeface="+mn-cs"/>
              </a:rPr>
              <a:t>, St Giles, </a:t>
            </a:r>
          </a:p>
          <a:p>
            <a:pPr rtl="0" fontAlgn="ctr"/>
            <a:r>
              <a:rPr lang="en-GB" sz="1200" kern="1200" dirty="0">
                <a:solidFill>
                  <a:schemeClr val="tx1"/>
                </a:solidFill>
                <a:effectLst/>
                <a:latin typeface="+mn-lt"/>
                <a:ea typeface="+mn-ea"/>
                <a:cs typeface="+mn-cs"/>
              </a:rPr>
              <a:t>EDT</a:t>
            </a:r>
          </a:p>
          <a:p>
            <a:pPr rtl="0" fontAlgn="ctr"/>
            <a:r>
              <a:rPr lang="en-GB" sz="1200" kern="1200" dirty="0">
                <a:solidFill>
                  <a:schemeClr val="tx1"/>
                </a:solidFill>
                <a:effectLst/>
                <a:latin typeface="+mn-lt"/>
                <a:ea typeface="+mn-ea"/>
                <a:cs typeface="+mn-cs"/>
              </a:rPr>
              <a:t>PPN. MARAC. MAPPA. </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6</a:t>
            </a:fld>
            <a:endParaRPr lang="en-US"/>
          </a:p>
        </p:txBody>
      </p:sp>
    </p:spTree>
    <p:extLst>
      <p:ext uri="{BB962C8B-B14F-4D97-AF65-F5344CB8AC3E}">
        <p14:creationId xmlns:p14="http://schemas.microsoft.com/office/powerpoint/2010/main" val="2805267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GAIN- Government Agency Intelligence Network </a:t>
            </a:r>
          </a:p>
          <a:p>
            <a:r>
              <a:rPr lang="en-GB" dirty="0"/>
              <a:t>NPT – Neighbourhood Policing Team</a:t>
            </a:r>
          </a:p>
          <a:p>
            <a:r>
              <a:rPr lang="en-GB" dirty="0"/>
              <a:t>CHIS – Covert Human Intelligence Source </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7</a:t>
            </a:fld>
            <a:endParaRPr lang="en-US"/>
          </a:p>
        </p:txBody>
      </p:sp>
    </p:spTree>
    <p:extLst>
      <p:ext uri="{BB962C8B-B14F-4D97-AF65-F5344CB8AC3E}">
        <p14:creationId xmlns:p14="http://schemas.microsoft.com/office/powerpoint/2010/main" val="30061901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err="1">
                <a:solidFill>
                  <a:schemeClr val="tx1"/>
                </a:solidFill>
                <a:effectLst/>
                <a:latin typeface="+mn-lt"/>
                <a:ea typeface="+mn-ea"/>
                <a:cs typeface="+mn-cs"/>
              </a:rPr>
              <a:t>Clares</a:t>
            </a:r>
            <a:r>
              <a:rPr lang="en-GB" sz="1200" b="0" i="0" kern="1200" dirty="0">
                <a:solidFill>
                  <a:schemeClr val="tx1"/>
                </a:solidFill>
                <a:effectLst/>
                <a:latin typeface="+mn-lt"/>
                <a:ea typeface="+mn-ea"/>
                <a:cs typeface="+mn-cs"/>
              </a:rPr>
              <a:t> Law:</a:t>
            </a:r>
          </a:p>
          <a:p>
            <a:pPr fontAlgn="base"/>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“Right to Ask” - Under the scheme an individual or relevant third party (for example, a family member) can ask the police to check whether a current or ex-partner has a violent or abusive past. This is the If records show that an individual may be at risk of domestic abuse from a partner or ex-partner, the police will consider disclosing the information.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“Right to Know” enables the police to make a disclosure on their own initiative if they receive information about the violent or abusive behaviour of a person that may impact on the safety of that person’s current or ex-partner. This could be information arising from a criminal investigation, through statutory or third sector agency involvement, or from another source of police intelligence.</a:t>
            </a:r>
          </a:p>
          <a:p>
            <a:pPr fontAlgn="base"/>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Closure Orders (Cuckooing) - In order to be confirmed as a closure order, the police or local authority must apply to the Magistrates' Court. A closure order can prohibit access to the premises, or part of them: by everyone (including the tenant and other residents), or by specified persons only A closure order can be made for a maximum of three months.</a:t>
            </a:r>
            <a:endParaRPr lang="en-GB" b="0" dirty="0"/>
          </a:p>
        </p:txBody>
      </p:sp>
      <p:sp>
        <p:nvSpPr>
          <p:cNvPr id="4" name="Slide Number Placeholder 3"/>
          <p:cNvSpPr>
            <a:spLocks noGrp="1"/>
          </p:cNvSpPr>
          <p:nvPr>
            <p:ph type="sldNum" sz="quarter" idx="5"/>
          </p:nvPr>
        </p:nvSpPr>
        <p:spPr/>
        <p:txBody>
          <a:bodyPr/>
          <a:lstStyle/>
          <a:p>
            <a:fld id="{BAB3717A-C6E4-1C46-B1FA-B9E4FCE2618A}" type="slidenum">
              <a:rPr lang="en-US" smtClean="0"/>
              <a:t>8</a:t>
            </a:fld>
            <a:endParaRPr lang="en-US"/>
          </a:p>
        </p:txBody>
      </p:sp>
    </p:spTree>
    <p:extLst>
      <p:ext uri="{BB962C8B-B14F-4D97-AF65-F5344CB8AC3E}">
        <p14:creationId xmlns:p14="http://schemas.microsoft.com/office/powerpoint/2010/main" val="11468051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any questions</a:t>
            </a:r>
          </a:p>
          <a:p>
            <a:r>
              <a:rPr lang="en-GB" dirty="0"/>
              <a:t>End on a neutral light hearted topic </a:t>
            </a:r>
          </a:p>
          <a:p>
            <a:r>
              <a:rPr lang="en-GB" dirty="0"/>
              <a:t>Check on welfare and needs of students </a:t>
            </a:r>
          </a:p>
          <a:p>
            <a:r>
              <a:rPr lang="en-GB" dirty="0"/>
              <a:t>Give a break before headlining into next session (which will be child abuse) </a:t>
            </a:r>
          </a:p>
        </p:txBody>
      </p:sp>
      <p:sp>
        <p:nvSpPr>
          <p:cNvPr id="4" name="Slide Number Placeholder 3"/>
          <p:cNvSpPr>
            <a:spLocks noGrp="1"/>
          </p:cNvSpPr>
          <p:nvPr>
            <p:ph type="sldNum" sz="quarter" idx="5"/>
          </p:nvPr>
        </p:nvSpPr>
        <p:spPr/>
        <p:txBody>
          <a:bodyPr/>
          <a:lstStyle/>
          <a:p>
            <a:fld id="{BAB3717A-C6E4-1C46-B1FA-B9E4FCE2618A}" type="slidenum">
              <a:rPr lang="en-US" smtClean="0"/>
              <a:t>9</a:t>
            </a:fld>
            <a:endParaRPr lang="en-US"/>
          </a:p>
        </p:txBody>
      </p:sp>
    </p:spTree>
    <p:extLst>
      <p:ext uri="{BB962C8B-B14F-4D97-AF65-F5344CB8AC3E}">
        <p14:creationId xmlns:p14="http://schemas.microsoft.com/office/powerpoint/2010/main" val="10173175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5FD0074-E8E6-7644-9642-73159A18037D}"/>
              </a:ext>
            </a:extLst>
          </p:cNvPr>
          <p:cNvPicPr>
            <a:picLocks noChangeAspect="1"/>
          </p:cNvPicPr>
          <p:nvPr userDrawn="1"/>
        </p:nvPicPr>
        <p:blipFill>
          <a:blip r:embed="rId2"/>
          <a:srcRect/>
          <a:stretch/>
        </p:blipFill>
        <p:spPr>
          <a:xfrm>
            <a:off x="-113288" y="-33864"/>
            <a:ext cx="12372722" cy="6937975"/>
          </a:xfrm>
          <a:prstGeom prst="rect">
            <a:avLst/>
          </a:prstGeom>
        </p:spPr>
      </p:pic>
      <p:sp>
        <p:nvSpPr>
          <p:cNvPr id="13" name="Title 12">
            <a:extLst>
              <a:ext uri="{FF2B5EF4-FFF2-40B4-BE49-F238E27FC236}">
                <a16:creationId xmlns:a16="http://schemas.microsoft.com/office/drawing/2014/main" id="{91E5A6D0-32FB-FF4D-8A67-7D62F68F0C1C}"/>
              </a:ext>
            </a:extLst>
          </p:cNvPr>
          <p:cNvSpPr>
            <a:spLocks noGrp="1"/>
          </p:cNvSpPr>
          <p:nvPr>
            <p:ph type="title" hasCustomPrompt="1"/>
          </p:nvPr>
        </p:nvSpPr>
        <p:spPr>
          <a:xfrm>
            <a:off x="328043" y="2337059"/>
            <a:ext cx="7320370" cy="1986968"/>
          </a:xfrm>
        </p:spPr>
        <p:txBody>
          <a:bodyPr anchor="t">
            <a:noAutofit/>
          </a:bodyPr>
          <a:lstStyle>
            <a:lvl1pPr>
              <a:defRPr sz="4800" b="1" i="0">
                <a:solidFill>
                  <a:schemeClr val="bg1"/>
                </a:solidFill>
                <a:latin typeface="Arial" panose="020B0604020202020204" pitchFamily="34" charset="0"/>
                <a:cs typeface="Arial" panose="020B0604020202020204" pitchFamily="34" charset="0"/>
              </a:defRPr>
            </a:lvl1pPr>
          </a:lstStyle>
          <a:p>
            <a:r>
              <a:rPr lang="en-GB" dirty="0"/>
              <a:t>CLICK TO EDIT.</a:t>
            </a:r>
            <a:br>
              <a:rPr lang="en-GB" dirty="0"/>
            </a:br>
            <a:r>
              <a:rPr lang="en-GB" dirty="0"/>
              <a:t>ARIAL: BOLD. 48 Pt.</a:t>
            </a:r>
            <a:br>
              <a:rPr lang="en-GB" dirty="0"/>
            </a:br>
            <a:r>
              <a:rPr lang="en-GB" dirty="0"/>
              <a:t>UPPER CASE.</a:t>
            </a:r>
            <a:endParaRPr lang="en-US" dirty="0"/>
          </a:p>
        </p:txBody>
      </p:sp>
      <p:sp>
        <p:nvSpPr>
          <p:cNvPr id="24" name="Text Placeholder 23">
            <a:extLst>
              <a:ext uri="{FF2B5EF4-FFF2-40B4-BE49-F238E27FC236}">
                <a16:creationId xmlns:a16="http://schemas.microsoft.com/office/drawing/2014/main" id="{77285588-E5F6-BF4B-8B10-548390FCF44D}"/>
              </a:ext>
            </a:extLst>
          </p:cNvPr>
          <p:cNvSpPr>
            <a:spLocks noGrp="1"/>
          </p:cNvSpPr>
          <p:nvPr>
            <p:ph type="body" sz="quarter" idx="10" hasCustomPrompt="1"/>
          </p:nvPr>
        </p:nvSpPr>
        <p:spPr>
          <a:xfrm>
            <a:off x="328614" y="5137904"/>
            <a:ext cx="4010912" cy="411163"/>
          </a:xfrm>
        </p:spPr>
        <p:txBody>
          <a:bodyPr>
            <a:noAutofit/>
          </a:bodyPr>
          <a:lstStyle>
            <a:lvl1pPr marL="0" indent="0">
              <a:buNone/>
              <a:defRPr sz="2800" b="1" i="0">
                <a:solidFill>
                  <a:schemeClr val="bg1"/>
                </a:solidFill>
                <a:latin typeface="Arial" panose="020B0604020202020204" pitchFamily="34" charset="0"/>
                <a:cs typeface="Arial" panose="020B0604020202020204" pitchFamily="34" charset="0"/>
              </a:defRPr>
            </a:lvl1pPr>
            <a:lvl2pPr>
              <a:defRPr sz="2800" b="1" i="0">
                <a:solidFill>
                  <a:srgbClr val="0D2B67"/>
                </a:solidFill>
                <a:latin typeface="Arial" panose="020B0604020202020204" pitchFamily="34" charset="0"/>
                <a:cs typeface="Arial" panose="020B0604020202020204" pitchFamily="34" charset="0"/>
              </a:defRPr>
            </a:lvl2pPr>
            <a:lvl3pPr>
              <a:defRPr sz="2800" b="1" i="0">
                <a:solidFill>
                  <a:srgbClr val="0D2B67"/>
                </a:solidFill>
                <a:latin typeface="Arial" panose="020B0604020202020204" pitchFamily="34" charset="0"/>
                <a:cs typeface="Arial" panose="020B0604020202020204" pitchFamily="34" charset="0"/>
              </a:defRPr>
            </a:lvl3pPr>
            <a:lvl4pPr>
              <a:defRPr sz="2800" b="1" i="0">
                <a:solidFill>
                  <a:srgbClr val="0D2B67"/>
                </a:solidFill>
                <a:latin typeface="Arial" panose="020B0604020202020204" pitchFamily="34" charset="0"/>
                <a:cs typeface="Arial" panose="020B0604020202020204" pitchFamily="34" charset="0"/>
              </a:defRPr>
            </a:lvl4pPr>
            <a:lvl5pPr>
              <a:defRPr sz="2800" b="1" i="0">
                <a:solidFill>
                  <a:srgbClr val="0D2B67"/>
                </a:solidFill>
                <a:latin typeface="Arial" panose="020B0604020202020204" pitchFamily="34" charset="0"/>
                <a:cs typeface="Arial" panose="020B0604020202020204" pitchFamily="34" charset="0"/>
              </a:defRPr>
            </a:lvl5pPr>
          </a:lstStyle>
          <a:p>
            <a:pPr lvl="0"/>
            <a:r>
              <a:rPr lang="en-US" dirty="0"/>
              <a:t>11/11/2020 or 2021 | 22</a:t>
            </a:r>
          </a:p>
        </p:txBody>
      </p:sp>
    </p:spTree>
    <p:extLst>
      <p:ext uri="{BB962C8B-B14F-4D97-AF65-F5344CB8AC3E}">
        <p14:creationId xmlns:p14="http://schemas.microsoft.com/office/powerpoint/2010/main" val="1064065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f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D4331D5-D6A9-514B-9148-A6C76A6E830A}"/>
              </a:ext>
            </a:extLst>
          </p:cNvPr>
          <p:cNvPicPr>
            <a:picLocks noChangeAspect="1"/>
          </p:cNvPicPr>
          <p:nvPr userDrawn="1"/>
        </p:nvPicPr>
        <p:blipFill>
          <a:blip r:embed="rId2"/>
          <a:srcRect/>
          <a:stretch/>
        </p:blipFill>
        <p:spPr>
          <a:xfrm>
            <a:off x="-30326" y="-10287"/>
            <a:ext cx="12318905" cy="6907797"/>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1220465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Righ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57B339D-C6E7-7E48-8ADE-8F00E3236AAA}"/>
              </a:ext>
            </a:extLst>
          </p:cNvPr>
          <p:cNvPicPr>
            <a:picLocks noChangeAspect="1"/>
          </p:cNvPicPr>
          <p:nvPr userDrawn="1"/>
        </p:nvPicPr>
        <p:blipFill>
          <a:blip r:embed="rId2"/>
          <a:srcRect/>
          <a:stretch/>
        </p:blipFill>
        <p:spPr>
          <a:xfrm>
            <a:off x="-56265" y="-37659"/>
            <a:ext cx="12315423" cy="6905844"/>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421584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a:t>CLICK TO EDIT.</a:t>
            </a:r>
            <a:br>
              <a:rPr lang="en-US"/>
            </a:br>
            <a:r>
              <a:rPr lang="en-US"/>
              <a:t>ARIAL: BOLD. 48 Pt.</a:t>
            </a:r>
            <a:br>
              <a:rPr lang="en-US"/>
            </a:br>
            <a:r>
              <a:rPr lang="en-US"/>
              <a:t>UPPER CASE.</a:t>
            </a:r>
          </a:p>
        </p:txBody>
      </p:sp>
    </p:spTree>
    <p:extLst>
      <p:ext uri="{BB962C8B-B14F-4D97-AF65-F5344CB8AC3E}">
        <p14:creationId xmlns:p14="http://schemas.microsoft.com/office/powerpoint/2010/main" val="241938727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3E076-0DCD-8F4A-9DB9-1EC42176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591A0C-4472-4242-AC46-07DB1D839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0FAC8-C847-DD41-95B9-762BD6502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31EDC-BBDB-6243-A621-46A8ECDD4442}" type="datetimeFigureOut">
              <a:rPr lang="en-US" smtClean="0"/>
              <a:t>5/28/2025</a:t>
            </a:fld>
            <a:endParaRPr lang="en-US"/>
          </a:p>
        </p:txBody>
      </p:sp>
      <p:sp>
        <p:nvSpPr>
          <p:cNvPr id="5" name="Footer Placeholder 4">
            <a:extLst>
              <a:ext uri="{FF2B5EF4-FFF2-40B4-BE49-F238E27FC236}">
                <a16:creationId xmlns:a16="http://schemas.microsoft.com/office/drawing/2014/main" id="{AA6117C7-504B-3D4F-8946-80DC32F98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E56DE4-FEE3-5E4E-9B6D-99ACF689B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DCB400-EA79-604B-8E8D-CB07B64DD210}" type="slidenum">
              <a:rPr lang="en-US" smtClean="0"/>
              <a:t>‹#›</a:t>
            </a:fld>
            <a:endParaRPr lang="en-US"/>
          </a:p>
        </p:txBody>
      </p:sp>
    </p:spTree>
    <p:extLst>
      <p:ext uri="{BB962C8B-B14F-4D97-AF65-F5344CB8AC3E}">
        <p14:creationId xmlns:p14="http://schemas.microsoft.com/office/powerpoint/2010/main" val="37185874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 Id="rId14" Type="http://schemas.openxmlformats.org/officeDocument/2006/relationships/image" Target="../media/image1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9CBB3-D741-E544-A2EA-BB75F58A074A}"/>
              </a:ext>
            </a:extLst>
          </p:cNvPr>
          <p:cNvSpPr>
            <a:spLocks noGrp="1"/>
          </p:cNvSpPr>
          <p:nvPr>
            <p:ph type="title"/>
          </p:nvPr>
        </p:nvSpPr>
        <p:spPr/>
        <p:txBody>
          <a:bodyPr>
            <a:normAutofit fontScale="90000"/>
          </a:bodyPr>
          <a:lstStyle/>
          <a:p>
            <a:r>
              <a:rPr lang="en-US" dirty="0"/>
              <a:t>Public Protection</a:t>
            </a:r>
            <a:br>
              <a:rPr lang="en-US" dirty="0"/>
            </a:br>
            <a:br>
              <a:rPr lang="en-US" dirty="0"/>
            </a:br>
            <a:endParaRPr lang="en-US" dirty="0"/>
          </a:p>
        </p:txBody>
      </p:sp>
    </p:spTree>
    <p:extLst>
      <p:ext uri="{BB962C8B-B14F-4D97-AF65-F5344CB8AC3E}">
        <p14:creationId xmlns:p14="http://schemas.microsoft.com/office/powerpoint/2010/main" val="172211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8ADB07A-A667-D05B-C3B7-7A9D17775075}"/>
              </a:ext>
            </a:extLst>
          </p:cNvPr>
          <p:cNvSpPr/>
          <p:nvPr/>
        </p:nvSpPr>
        <p:spPr>
          <a:xfrm>
            <a:off x="2271301" y="2572535"/>
            <a:ext cx="6959196" cy="3679984"/>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15E97B0E-E6FA-4EA8-A490-A3D2050AA3FA}"/>
              </a:ext>
            </a:extLst>
          </p:cNvPr>
          <p:cNvSpPr>
            <a:spLocks noGrp="1"/>
          </p:cNvSpPr>
          <p:nvPr>
            <p:ph type="title"/>
          </p:nvPr>
        </p:nvSpPr>
        <p:spPr/>
        <p:txBody>
          <a:bodyPr/>
          <a:lstStyle/>
          <a:p>
            <a:r>
              <a:rPr lang="en-US" dirty="0"/>
              <a:t>Introductions</a:t>
            </a:r>
            <a:endParaRPr lang="en-GB" dirty="0"/>
          </a:p>
        </p:txBody>
      </p:sp>
      <p:sp>
        <p:nvSpPr>
          <p:cNvPr id="5" name="Rectangle 4">
            <a:extLst>
              <a:ext uri="{FF2B5EF4-FFF2-40B4-BE49-F238E27FC236}">
                <a16:creationId xmlns:a16="http://schemas.microsoft.com/office/drawing/2014/main" id="{DB923E60-933D-450D-B73F-72BB6680AB78}"/>
              </a:ext>
            </a:extLst>
          </p:cNvPr>
          <p:cNvSpPr/>
          <p:nvPr/>
        </p:nvSpPr>
        <p:spPr>
          <a:xfrm>
            <a:off x="1881553" y="946090"/>
            <a:ext cx="6096000" cy="769441"/>
          </a:xfrm>
          <a:prstGeom prst="rect">
            <a:avLst/>
          </a:prstGeom>
        </p:spPr>
        <p:txBody>
          <a:bodyPr>
            <a:spAutoFit/>
          </a:bodyPr>
          <a:lstStyle/>
          <a:p>
            <a:endParaRPr lang="en-GB" sz="2200" b="1" i="1" dirty="0"/>
          </a:p>
          <a:p>
            <a:pPr marL="800100" lvl="1" indent="-342900">
              <a:buFont typeface="Wingdings" panose="05000000000000000000" pitchFamily="2" charset="2"/>
              <a:buChar char="Ø"/>
            </a:pPr>
            <a:endParaRPr lang="en-GB" sz="2200" dirty="0"/>
          </a:p>
        </p:txBody>
      </p:sp>
      <p:sp>
        <p:nvSpPr>
          <p:cNvPr id="6" name="TextBox 5">
            <a:extLst>
              <a:ext uri="{FF2B5EF4-FFF2-40B4-BE49-F238E27FC236}">
                <a16:creationId xmlns:a16="http://schemas.microsoft.com/office/drawing/2014/main" id="{F7746C3E-E29B-9449-4B83-6DDC57BC950D}"/>
              </a:ext>
            </a:extLst>
          </p:cNvPr>
          <p:cNvSpPr txBox="1"/>
          <p:nvPr/>
        </p:nvSpPr>
        <p:spPr>
          <a:xfrm>
            <a:off x="2314550" y="2829375"/>
            <a:ext cx="9489990" cy="3170099"/>
          </a:xfrm>
          <a:prstGeom prst="rect">
            <a:avLst/>
          </a:prstGeom>
          <a:noFill/>
        </p:spPr>
        <p:txBody>
          <a:bodyPr wrap="square">
            <a:spAutoFit/>
          </a:bodyPr>
          <a:lstStyle/>
          <a:p>
            <a:pPr marL="285750" indent="-285750">
              <a:spcAft>
                <a:spcPts val="0"/>
              </a:spcAft>
              <a:buFont typeface="Arial" panose="020B0604020202020204" pitchFamily="34" charset="0"/>
              <a:buChar char="•"/>
            </a:pPr>
            <a:r>
              <a:rPr lang="en-GB" sz="2000" dirty="0">
                <a:ln w="0"/>
                <a:effectLst>
                  <a:outerShdw blurRad="38100" dist="19050" dir="2700000" algn="tl" rotWithShape="0">
                    <a:schemeClr val="dk1">
                      <a:alpha val="40000"/>
                    </a:schemeClr>
                  </a:outerShdw>
                </a:effectLst>
              </a:rPr>
              <a:t>My name is…..</a:t>
            </a:r>
          </a:p>
          <a:p>
            <a:pPr marL="285750" indent="-285750">
              <a:spcAft>
                <a:spcPts val="0"/>
              </a:spcAft>
              <a:buFont typeface="Arial" panose="020B0604020202020204" pitchFamily="34" charset="0"/>
              <a:buChar char="•"/>
            </a:pPr>
            <a:endParaRPr lang="en-GB" sz="2000" dirty="0">
              <a:ln w="0"/>
              <a:effectLst>
                <a:outerShdw blurRad="38100" dist="19050" dir="2700000" algn="tl" rotWithShape="0">
                  <a:schemeClr val="dk1">
                    <a:alpha val="40000"/>
                  </a:schemeClr>
                </a:outerShdw>
              </a:effectLst>
            </a:endParaRPr>
          </a:p>
          <a:p>
            <a:pPr marL="285750" indent="-285750">
              <a:spcAft>
                <a:spcPts val="0"/>
              </a:spcAft>
              <a:buFont typeface="Arial" panose="020B0604020202020204" pitchFamily="34" charset="0"/>
              <a:buChar char="•"/>
            </a:pPr>
            <a:r>
              <a:rPr lang="en-GB" sz="2000" dirty="0">
                <a:ln w="0"/>
                <a:effectLst>
                  <a:outerShdw blurRad="38100" dist="19050" dir="2700000" algn="tl" rotWithShape="0">
                    <a:schemeClr val="dk1">
                      <a:alpha val="40000"/>
                    </a:schemeClr>
                  </a:outerShdw>
                </a:effectLst>
              </a:rPr>
              <a:t>I am currently based in…. And my length of service is ……</a:t>
            </a:r>
          </a:p>
          <a:p>
            <a:pPr marL="285750" indent="-285750">
              <a:spcAft>
                <a:spcPts val="0"/>
              </a:spcAft>
              <a:buFont typeface="Arial" panose="020B0604020202020204" pitchFamily="34" charset="0"/>
              <a:buChar char="•"/>
            </a:pPr>
            <a:endParaRPr lang="en-GB" sz="2000" dirty="0">
              <a:ln w="0"/>
              <a:effectLst>
                <a:outerShdw blurRad="38100" dist="19050" dir="2700000" algn="tl" rotWithShape="0">
                  <a:schemeClr val="dk1">
                    <a:alpha val="40000"/>
                  </a:schemeClr>
                </a:outerShdw>
              </a:effectLs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dirty="0">
                <a:ln w="0"/>
                <a:effectLst>
                  <a:outerShdw blurRad="38100" dist="19050" dir="2700000" algn="tl" rotWithShape="0">
                    <a:schemeClr val="dk1">
                      <a:alpha val="40000"/>
                    </a:schemeClr>
                  </a:outerShdw>
                </a:effectLst>
              </a:rPr>
              <a:t>My current experience within the PPU arena is…..</a:t>
            </a:r>
            <a:endParaRPr lang="en-GB" sz="2000" dirty="0">
              <a:ln w="0"/>
              <a:effectLst>
                <a:outerShdw blurRad="38100" dist="19050" dir="2700000" algn="tl" rotWithShape="0">
                  <a:schemeClr val="dk1">
                    <a:alpha val="40000"/>
                  </a:schemeClr>
                </a:outerShdw>
              </a:effectLst>
            </a:endParaRPr>
          </a:p>
          <a:p>
            <a:pPr marL="285750" indent="-285750">
              <a:spcAft>
                <a:spcPts val="0"/>
              </a:spcAft>
              <a:buFont typeface="Arial" panose="020B0604020202020204" pitchFamily="34" charset="0"/>
              <a:buChar char="•"/>
            </a:pPr>
            <a:endParaRPr lang="en-GB" sz="2000" dirty="0">
              <a:ln w="0"/>
              <a:effectLst>
                <a:outerShdw blurRad="38100" dist="19050" dir="2700000" algn="tl" rotWithShape="0">
                  <a:schemeClr val="dk1">
                    <a:alpha val="40000"/>
                  </a:schemeClr>
                </a:outerShdw>
              </a:effectLst>
            </a:endParaRPr>
          </a:p>
          <a:p>
            <a:pPr marL="285750" indent="-285750">
              <a:spcAft>
                <a:spcPts val="0"/>
              </a:spcAft>
              <a:buFont typeface="Arial" panose="020B0604020202020204" pitchFamily="34" charset="0"/>
              <a:buChar char="•"/>
            </a:pPr>
            <a:r>
              <a:rPr lang="en-GB" sz="2000" dirty="0">
                <a:ln w="0"/>
                <a:effectLst>
                  <a:outerShdw blurRad="38100" dist="19050" dir="2700000" algn="tl" rotWithShape="0">
                    <a:schemeClr val="dk1">
                      <a:alpha val="40000"/>
                    </a:schemeClr>
                  </a:outerShdw>
                </a:effectLst>
              </a:rPr>
              <a:t>Specific areas I hope this input covers includes….</a:t>
            </a:r>
          </a:p>
          <a:p>
            <a:pPr marL="285750" indent="-285750">
              <a:spcAft>
                <a:spcPts val="0"/>
              </a:spcAft>
              <a:buFont typeface="Arial" panose="020B0604020202020204" pitchFamily="34" charset="0"/>
              <a:buChar char="•"/>
            </a:pPr>
            <a:endParaRPr lang="en-GB" sz="2000" dirty="0">
              <a:ln w="0"/>
              <a:effectLst>
                <a:outerShdw blurRad="38100" dist="19050" dir="2700000" algn="tl" rotWithShape="0">
                  <a:schemeClr val="dk1">
                    <a:alpha val="40000"/>
                  </a:schemeClr>
                </a:outerShdw>
              </a:effectLst>
            </a:endParaRPr>
          </a:p>
          <a:p>
            <a:pPr marL="285750" indent="-285750">
              <a:spcAft>
                <a:spcPts val="0"/>
              </a:spcAft>
              <a:buFont typeface="Arial" panose="020B0604020202020204" pitchFamily="34" charset="0"/>
              <a:buChar char="•"/>
            </a:pPr>
            <a:r>
              <a:rPr lang="en-GB" sz="2000" dirty="0">
                <a:ln w="0"/>
                <a:effectLst>
                  <a:outerShdw blurRad="38100" dist="19050" dir="2700000" algn="tl" rotWithShape="0">
                    <a:schemeClr val="dk1">
                      <a:alpha val="40000"/>
                    </a:schemeClr>
                  </a:outerShdw>
                </a:effectLst>
              </a:rPr>
              <a:t>By the end of todays session I would like to be able too…</a:t>
            </a:r>
          </a:p>
          <a:p>
            <a:pPr>
              <a:spcAft>
                <a:spcPts val="0"/>
              </a:spcAft>
            </a:pPr>
            <a:endParaRPr lang="en-GB" sz="2000" dirty="0">
              <a:ln w="0"/>
              <a:effectLst>
                <a:outerShdw blurRad="38100" dist="19050" dir="2700000" algn="tl" rotWithShape="0">
                  <a:schemeClr val="dk1">
                    <a:alpha val="40000"/>
                  </a:schemeClr>
                </a:outerShdw>
              </a:effectLst>
            </a:endParaRPr>
          </a:p>
        </p:txBody>
      </p:sp>
      <p:sp>
        <p:nvSpPr>
          <p:cNvPr id="7" name="TextBox 6">
            <a:extLst>
              <a:ext uri="{FF2B5EF4-FFF2-40B4-BE49-F238E27FC236}">
                <a16:creationId xmlns:a16="http://schemas.microsoft.com/office/drawing/2014/main" id="{8028C602-4366-46B3-2469-E6952DEDA564}"/>
              </a:ext>
            </a:extLst>
          </p:cNvPr>
          <p:cNvSpPr txBox="1"/>
          <p:nvPr/>
        </p:nvSpPr>
        <p:spPr>
          <a:xfrm>
            <a:off x="2014916" y="820285"/>
            <a:ext cx="9920699" cy="1754326"/>
          </a:xfrm>
          <a:prstGeom prst="rect">
            <a:avLst/>
          </a:prstGeom>
          <a:noFill/>
        </p:spPr>
        <p:txBody>
          <a:bodyPr wrap="square" rtlCol="0">
            <a:spAutoFit/>
          </a:bodyPr>
          <a:lstStyle/>
          <a:p>
            <a:pPr algn="ctr"/>
            <a:r>
              <a:rPr lang="en-GB" sz="1800" b="1" u="sng" dirty="0">
                <a:effectLst/>
              </a:rPr>
              <a:t>Finish the sentences’</a:t>
            </a:r>
          </a:p>
          <a:p>
            <a:pPr algn="ctr"/>
            <a:endParaRPr lang="en-GB" sz="1800" b="1" u="sng" dirty="0">
              <a:effectLst/>
            </a:endParaRPr>
          </a:p>
          <a:p>
            <a:pPr algn="ctr"/>
            <a:r>
              <a:rPr lang="en-GB" dirty="0"/>
              <a:t>10 minute individual task: write down your answers to the following questions. Following this you will introduce yourself to the class.</a:t>
            </a:r>
          </a:p>
          <a:p>
            <a:pPr algn="ctr"/>
            <a:endParaRPr lang="en-GB" dirty="0"/>
          </a:p>
          <a:p>
            <a:pPr algn="ctr"/>
            <a:r>
              <a:rPr lang="en-GB" dirty="0"/>
              <a:t>Aims &amp; Objectives Tick List – handout to class </a:t>
            </a:r>
          </a:p>
        </p:txBody>
      </p:sp>
      <p:sp>
        <p:nvSpPr>
          <p:cNvPr id="8" name="Cloud 7">
            <a:extLst>
              <a:ext uri="{FF2B5EF4-FFF2-40B4-BE49-F238E27FC236}">
                <a16:creationId xmlns:a16="http://schemas.microsoft.com/office/drawing/2014/main" id="{F9D33A0D-3000-BC93-58A6-B5918552C23F}"/>
              </a:ext>
            </a:extLst>
          </p:cNvPr>
          <p:cNvSpPr/>
          <p:nvPr/>
        </p:nvSpPr>
        <p:spPr>
          <a:xfrm>
            <a:off x="10243751" y="5350475"/>
            <a:ext cx="2121244" cy="1448661"/>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2. Name The Abbreviation Task</a:t>
            </a:r>
          </a:p>
        </p:txBody>
      </p:sp>
    </p:spTree>
    <p:extLst>
      <p:ext uri="{BB962C8B-B14F-4D97-AF65-F5344CB8AC3E}">
        <p14:creationId xmlns:p14="http://schemas.microsoft.com/office/powerpoint/2010/main" val="237890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97B0E-E6FA-4EA8-A490-A3D2050AA3FA}"/>
              </a:ext>
            </a:extLst>
          </p:cNvPr>
          <p:cNvSpPr>
            <a:spLocks noGrp="1"/>
          </p:cNvSpPr>
          <p:nvPr>
            <p:ph type="title"/>
          </p:nvPr>
        </p:nvSpPr>
        <p:spPr/>
        <p:txBody>
          <a:bodyPr/>
          <a:lstStyle/>
          <a:p>
            <a:r>
              <a:rPr lang="en-US" dirty="0"/>
              <a:t>Terminology (produce a “handy to know sheet”)</a:t>
            </a:r>
            <a:endParaRPr lang="en-GB" dirty="0"/>
          </a:p>
        </p:txBody>
      </p:sp>
      <p:sp>
        <p:nvSpPr>
          <p:cNvPr id="3" name="Star: 5 Points 2">
            <a:extLst>
              <a:ext uri="{FF2B5EF4-FFF2-40B4-BE49-F238E27FC236}">
                <a16:creationId xmlns:a16="http://schemas.microsoft.com/office/drawing/2014/main" id="{D96035DE-9276-4F24-9F5F-7A45C9E65590}"/>
              </a:ext>
            </a:extLst>
          </p:cNvPr>
          <p:cNvSpPr/>
          <p:nvPr/>
        </p:nvSpPr>
        <p:spPr>
          <a:xfrm>
            <a:off x="1933527" y="1713476"/>
            <a:ext cx="1477108" cy="1184031"/>
          </a:xfrm>
          <a:prstGeom prst="star5">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t>PPN</a:t>
            </a:r>
            <a:endParaRPr lang="en-GB" sz="1400" dirty="0">
              <a:ea typeface="Calibri"/>
              <a:cs typeface="Calibri"/>
            </a:endParaRPr>
          </a:p>
        </p:txBody>
      </p:sp>
      <p:sp>
        <p:nvSpPr>
          <p:cNvPr id="6" name="Star: 5 Points 5">
            <a:extLst>
              <a:ext uri="{FF2B5EF4-FFF2-40B4-BE49-F238E27FC236}">
                <a16:creationId xmlns:a16="http://schemas.microsoft.com/office/drawing/2014/main" id="{4FBCAC1C-BE4B-4BA3-8238-169D4EDC1CE6}"/>
              </a:ext>
            </a:extLst>
          </p:cNvPr>
          <p:cNvSpPr/>
          <p:nvPr/>
        </p:nvSpPr>
        <p:spPr>
          <a:xfrm>
            <a:off x="9329351" y="5197857"/>
            <a:ext cx="1664678" cy="1246776"/>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MACE</a:t>
            </a:r>
          </a:p>
        </p:txBody>
      </p:sp>
      <p:sp>
        <p:nvSpPr>
          <p:cNvPr id="7" name="Star: 5 Points 6">
            <a:extLst>
              <a:ext uri="{FF2B5EF4-FFF2-40B4-BE49-F238E27FC236}">
                <a16:creationId xmlns:a16="http://schemas.microsoft.com/office/drawing/2014/main" id="{0B8BFF2D-9AEF-4584-BD7A-180DF6C7AA63}"/>
              </a:ext>
            </a:extLst>
          </p:cNvPr>
          <p:cNvSpPr/>
          <p:nvPr/>
        </p:nvSpPr>
        <p:spPr>
          <a:xfrm>
            <a:off x="5360341" y="3718990"/>
            <a:ext cx="1922584" cy="1295403"/>
          </a:xfrm>
          <a:prstGeom prst="star5">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MARAC</a:t>
            </a:r>
          </a:p>
        </p:txBody>
      </p:sp>
      <p:sp>
        <p:nvSpPr>
          <p:cNvPr id="8" name="Star: 5 Points 7">
            <a:extLst>
              <a:ext uri="{FF2B5EF4-FFF2-40B4-BE49-F238E27FC236}">
                <a16:creationId xmlns:a16="http://schemas.microsoft.com/office/drawing/2014/main" id="{20608AB8-8DA6-4D43-96A5-3670C6AA5221}"/>
              </a:ext>
            </a:extLst>
          </p:cNvPr>
          <p:cNvSpPr/>
          <p:nvPr/>
        </p:nvSpPr>
        <p:spPr>
          <a:xfrm>
            <a:off x="2057572" y="2978426"/>
            <a:ext cx="1623240" cy="1329043"/>
          </a:xfrm>
          <a:prstGeom prst="star5">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S47</a:t>
            </a:r>
          </a:p>
        </p:txBody>
      </p:sp>
      <p:sp>
        <p:nvSpPr>
          <p:cNvPr id="9" name="Star: 5 Points 8">
            <a:extLst>
              <a:ext uri="{FF2B5EF4-FFF2-40B4-BE49-F238E27FC236}">
                <a16:creationId xmlns:a16="http://schemas.microsoft.com/office/drawing/2014/main" id="{F6345194-7128-4C63-9F2C-7B8B44F55FBA}"/>
              </a:ext>
            </a:extLst>
          </p:cNvPr>
          <p:cNvSpPr/>
          <p:nvPr/>
        </p:nvSpPr>
        <p:spPr>
          <a:xfrm>
            <a:off x="8863072" y="2523694"/>
            <a:ext cx="1922584" cy="1295403"/>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MAPPA</a:t>
            </a:r>
          </a:p>
        </p:txBody>
      </p:sp>
      <p:sp>
        <p:nvSpPr>
          <p:cNvPr id="10" name="Star: 5 Points 9">
            <a:extLst>
              <a:ext uri="{FF2B5EF4-FFF2-40B4-BE49-F238E27FC236}">
                <a16:creationId xmlns:a16="http://schemas.microsoft.com/office/drawing/2014/main" id="{AB4B8AC2-9FC6-4E0C-B737-52B87D099A7D}"/>
              </a:ext>
            </a:extLst>
          </p:cNvPr>
          <p:cNvSpPr/>
          <p:nvPr/>
        </p:nvSpPr>
        <p:spPr>
          <a:xfrm>
            <a:off x="4662420" y="5363308"/>
            <a:ext cx="1781908" cy="1295403"/>
          </a:xfrm>
          <a:prstGeom prst="star5">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VISOR</a:t>
            </a:r>
          </a:p>
        </p:txBody>
      </p:sp>
      <p:sp>
        <p:nvSpPr>
          <p:cNvPr id="11" name="Star: 5 Points 10">
            <a:extLst>
              <a:ext uri="{FF2B5EF4-FFF2-40B4-BE49-F238E27FC236}">
                <a16:creationId xmlns:a16="http://schemas.microsoft.com/office/drawing/2014/main" id="{98061578-9E92-432F-A11B-4F416ECFC81D}"/>
              </a:ext>
            </a:extLst>
          </p:cNvPr>
          <p:cNvSpPr/>
          <p:nvPr/>
        </p:nvSpPr>
        <p:spPr>
          <a:xfrm>
            <a:off x="7016015" y="4042076"/>
            <a:ext cx="1781908" cy="1295403"/>
          </a:xfrm>
          <a:prstGeom prst="star5">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MASH</a:t>
            </a:r>
          </a:p>
        </p:txBody>
      </p:sp>
      <p:sp>
        <p:nvSpPr>
          <p:cNvPr id="12" name="Star: 5 Points 11">
            <a:extLst>
              <a:ext uri="{FF2B5EF4-FFF2-40B4-BE49-F238E27FC236}">
                <a16:creationId xmlns:a16="http://schemas.microsoft.com/office/drawing/2014/main" id="{18591137-5B8F-40AA-B957-84D6DDA8979E}"/>
              </a:ext>
            </a:extLst>
          </p:cNvPr>
          <p:cNvSpPr/>
          <p:nvPr/>
        </p:nvSpPr>
        <p:spPr>
          <a:xfrm>
            <a:off x="10453597" y="3551891"/>
            <a:ext cx="1781908" cy="1295403"/>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SOLO</a:t>
            </a:r>
          </a:p>
        </p:txBody>
      </p:sp>
      <p:sp>
        <p:nvSpPr>
          <p:cNvPr id="13" name="Star: 5 Points 12">
            <a:extLst>
              <a:ext uri="{FF2B5EF4-FFF2-40B4-BE49-F238E27FC236}">
                <a16:creationId xmlns:a16="http://schemas.microsoft.com/office/drawing/2014/main" id="{D7B98E42-4383-4B40-8E25-57E1BFBB846D}"/>
              </a:ext>
            </a:extLst>
          </p:cNvPr>
          <p:cNvSpPr/>
          <p:nvPr/>
        </p:nvSpPr>
        <p:spPr>
          <a:xfrm>
            <a:off x="1981766" y="4238117"/>
            <a:ext cx="1664678" cy="1252033"/>
          </a:xfrm>
          <a:prstGeom prst="star5">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FME</a:t>
            </a:r>
          </a:p>
        </p:txBody>
      </p:sp>
      <p:sp>
        <p:nvSpPr>
          <p:cNvPr id="15" name="Star: 5 Points 14">
            <a:extLst>
              <a:ext uri="{FF2B5EF4-FFF2-40B4-BE49-F238E27FC236}">
                <a16:creationId xmlns:a16="http://schemas.microsoft.com/office/drawing/2014/main" id="{A34E0440-501A-41C3-AA6F-172B29656755}"/>
              </a:ext>
            </a:extLst>
          </p:cNvPr>
          <p:cNvSpPr/>
          <p:nvPr/>
        </p:nvSpPr>
        <p:spPr>
          <a:xfrm>
            <a:off x="5936058" y="5038692"/>
            <a:ext cx="1781908" cy="1295403"/>
          </a:xfrm>
          <a:prstGeom prst="star5">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STRAT</a:t>
            </a:r>
          </a:p>
        </p:txBody>
      </p:sp>
      <p:sp>
        <p:nvSpPr>
          <p:cNvPr id="16" name="Star: 5 Points 15">
            <a:extLst>
              <a:ext uri="{FF2B5EF4-FFF2-40B4-BE49-F238E27FC236}">
                <a16:creationId xmlns:a16="http://schemas.microsoft.com/office/drawing/2014/main" id="{85E84A28-605F-4155-94CF-BD395648CB2E}"/>
              </a:ext>
            </a:extLst>
          </p:cNvPr>
          <p:cNvSpPr/>
          <p:nvPr/>
        </p:nvSpPr>
        <p:spPr>
          <a:xfrm>
            <a:off x="9139326" y="3942357"/>
            <a:ext cx="1477108" cy="1184031"/>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EDT</a:t>
            </a:r>
          </a:p>
        </p:txBody>
      </p:sp>
      <p:sp>
        <p:nvSpPr>
          <p:cNvPr id="17" name="Star: 5 Points 16">
            <a:extLst>
              <a:ext uri="{FF2B5EF4-FFF2-40B4-BE49-F238E27FC236}">
                <a16:creationId xmlns:a16="http://schemas.microsoft.com/office/drawing/2014/main" id="{95735ADA-DB09-4683-938C-7434D5A930A8}"/>
              </a:ext>
            </a:extLst>
          </p:cNvPr>
          <p:cNvSpPr/>
          <p:nvPr/>
        </p:nvSpPr>
        <p:spPr>
          <a:xfrm>
            <a:off x="10714892" y="4826979"/>
            <a:ext cx="1477108" cy="1184031"/>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PPP</a:t>
            </a:r>
          </a:p>
        </p:txBody>
      </p:sp>
      <p:sp>
        <p:nvSpPr>
          <p:cNvPr id="18" name="Star: 5 Points 17">
            <a:extLst>
              <a:ext uri="{FF2B5EF4-FFF2-40B4-BE49-F238E27FC236}">
                <a16:creationId xmlns:a16="http://schemas.microsoft.com/office/drawing/2014/main" id="{3CF52B62-E11E-4D81-B927-CD1DA28358AD}"/>
              </a:ext>
            </a:extLst>
          </p:cNvPr>
          <p:cNvSpPr/>
          <p:nvPr/>
        </p:nvSpPr>
        <p:spPr>
          <a:xfrm>
            <a:off x="2006250" y="5468280"/>
            <a:ext cx="1717026" cy="1252033"/>
          </a:xfrm>
          <a:prstGeom prst="star5">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CAWN</a:t>
            </a:r>
          </a:p>
        </p:txBody>
      </p:sp>
      <p:sp>
        <p:nvSpPr>
          <p:cNvPr id="19" name="Star: 5 Points 18">
            <a:extLst>
              <a:ext uri="{FF2B5EF4-FFF2-40B4-BE49-F238E27FC236}">
                <a16:creationId xmlns:a16="http://schemas.microsoft.com/office/drawing/2014/main" id="{DC71E500-EE6B-49C0-9DAB-7C52DEA722D1}"/>
              </a:ext>
            </a:extLst>
          </p:cNvPr>
          <p:cNvSpPr/>
          <p:nvPr/>
        </p:nvSpPr>
        <p:spPr>
          <a:xfrm>
            <a:off x="3271537" y="4621337"/>
            <a:ext cx="1617784" cy="1184031"/>
          </a:xfrm>
          <a:prstGeom prst="star5">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DVPN</a:t>
            </a:r>
          </a:p>
        </p:txBody>
      </p:sp>
      <p:sp>
        <p:nvSpPr>
          <p:cNvPr id="20" name="Star: 5 Points 19">
            <a:extLst>
              <a:ext uri="{FF2B5EF4-FFF2-40B4-BE49-F238E27FC236}">
                <a16:creationId xmlns:a16="http://schemas.microsoft.com/office/drawing/2014/main" id="{11211180-2AE6-48F1-95A6-43CB899684F5}"/>
              </a:ext>
            </a:extLst>
          </p:cNvPr>
          <p:cNvSpPr/>
          <p:nvPr/>
        </p:nvSpPr>
        <p:spPr>
          <a:xfrm>
            <a:off x="7474237" y="5570078"/>
            <a:ext cx="1477108" cy="1184031"/>
          </a:xfrm>
          <a:prstGeom prst="star5">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SPO</a:t>
            </a:r>
          </a:p>
        </p:txBody>
      </p:sp>
      <p:sp>
        <p:nvSpPr>
          <p:cNvPr id="21" name="Star: 5 Points 20">
            <a:extLst>
              <a:ext uri="{FF2B5EF4-FFF2-40B4-BE49-F238E27FC236}">
                <a16:creationId xmlns:a16="http://schemas.microsoft.com/office/drawing/2014/main" id="{604BD31E-D281-438D-BFA3-21933304175F}"/>
              </a:ext>
            </a:extLst>
          </p:cNvPr>
          <p:cNvSpPr/>
          <p:nvPr/>
        </p:nvSpPr>
        <p:spPr>
          <a:xfrm>
            <a:off x="3111956" y="2086706"/>
            <a:ext cx="1477108" cy="1184031"/>
          </a:xfrm>
          <a:prstGeom prst="star5">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SARC</a:t>
            </a:r>
          </a:p>
        </p:txBody>
      </p:sp>
      <p:sp>
        <p:nvSpPr>
          <p:cNvPr id="22" name="Star: 5 Points 21">
            <a:extLst>
              <a:ext uri="{FF2B5EF4-FFF2-40B4-BE49-F238E27FC236}">
                <a16:creationId xmlns:a16="http://schemas.microsoft.com/office/drawing/2014/main" id="{27F0A3DF-1977-45EB-B618-5F54FEBD2AFB}"/>
              </a:ext>
            </a:extLst>
          </p:cNvPr>
          <p:cNvSpPr/>
          <p:nvPr/>
        </p:nvSpPr>
        <p:spPr>
          <a:xfrm>
            <a:off x="10579984" y="2246331"/>
            <a:ext cx="1658910" cy="1295403"/>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SHPO</a:t>
            </a:r>
          </a:p>
        </p:txBody>
      </p:sp>
      <p:sp>
        <p:nvSpPr>
          <p:cNvPr id="4" name="Title 1">
            <a:extLst>
              <a:ext uri="{FF2B5EF4-FFF2-40B4-BE49-F238E27FC236}">
                <a16:creationId xmlns:a16="http://schemas.microsoft.com/office/drawing/2014/main" id="{8B5E4B89-957D-F619-E5A3-A0323DC8CDAD}"/>
              </a:ext>
            </a:extLst>
          </p:cNvPr>
          <p:cNvSpPr txBox="1">
            <a:spLocks/>
          </p:cNvSpPr>
          <p:nvPr/>
        </p:nvSpPr>
        <p:spPr>
          <a:xfrm>
            <a:off x="5117060" y="1967237"/>
            <a:ext cx="10089259" cy="58477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200" b="1" i="0" kern="1200">
                <a:solidFill>
                  <a:srgbClr val="0D2B67"/>
                </a:solidFill>
                <a:latin typeface="Arial" panose="020B0604020202020204" pitchFamily="34" charset="0"/>
                <a:ea typeface="+mj-ea"/>
                <a:cs typeface="Arial" panose="020B0604020202020204" pitchFamily="34" charset="0"/>
              </a:defRPr>
            </a:lvl1pPr>
          </a:lstStyle>
          <a:p>
            <a:pPr marL="342900" indent="-342900">
              <a:buFont typeface="Arial" panose="020B0604020202020204" pitchFamily="34" charset="0"/>
              <a:buChar char="•"/>
            </a:pPr>
            <a:r>
              <a:rPr lang="en-US" sz="2000" dirty="0"/>
              <a:t>What is it?</a:t>
            </a:r>
          </a:p>
          <a:p>
            <a:pPr marL="342900" indent="-342900">
              <a:buFont typeface="Arial" panose="020B0604020202020204" pitchFamily="34" charset="0"/>
              <a:buChar char="•"/>
            </a:pPr>
            <a:r>
              <a:rPr lang="en-US" sz="2000" dirty="0"/>
              <a:t>What does it offer?</a:t>
            </a:r>
          </a:p>
          <a:p>
            <a:pPr marL="342900" indent="-342900">
              <a:buFont typeface="Arial" panose="020B0604020202020204" pitchFamily="34" charset="0"/>
              <a:buChar char="•"/>
            </a:pPr>
            <a:r>
              <a:rPr lang="en-US" sz="2000" dirty="0"/>
              <a:t>Why do we refer/complete them?</a:t>
            </a:r>
          </a:p>
          <a:p>
            <a:pPr marL="342900" indent="-342900">
              <a:buFont typeface="Arial" panose="020B0604020202020204" pitchFamily="34" charset="0"/>
              <a:buChar char="•"/>
            </a:pPr>
            <a:r>
              <a:rPr lang="en-US" sz="2000" dirty="0"/>
              <a:t>Why are they used?</a:t>
            </a:r>
          </a:p>
          <a:p>
            <a:pPr marL="342900" indent="-342900">
              <a:buFont typeface="Arial" panose="020B0604020202020204" pitchFamily="34" charset="0"/>
              <a:buChar char="•"/>
            </a:pPr>
            <a:r>
              <a:rPr lang="en-US" sz="2000" dirty="0"/>
              <a:t>How do you refer to them?</a:t>
            </a:r>
          </a:p>
          <a:p>
            <a:pPr marL="342900" indent="-342900">
              <a:buFont typeface="Arial" panose="020B0604020202020204" pitchFamily="34" charset="0"/>
              <a:buChar char="•"/>
            </a:pPr>
            <a:r>
              <a:rPr lang="en-US" sz="2000" dirty="0"/>
              <a:t>Responsibilities?</a:t>
            </a:r>
          </a:p>
          <a:p>
            <a:pPr marL="342900" indent="-342900">
              <a:buFont typeface="Arial" panose="020B0604020202020204" pitchFamily="34" charset="0"/>
              <a:buChar char="•"/>
            </a:pPr>
            <a:r>
              <a:rPr lang="en-US" sz="2000" dirty="0"/>
              <a:t>Links to documents?</a:t>
            </a:r>
          </a:p>
          <a:p>
            <a:endParaRPr lang="en-GB" dirty="0"/>
          </a:p>
        </p:txBody>
      </p:sp>
    </p:spTree>
    <p:extLst>
      <p:ext uri="{BB962C8B-B14F-4D97-AF65-F5344CB8AC3E}">
        <p14:creationId xmlns:p14="http://schemas.microsoft.com/office/powerpoint/2010/main" val="2153010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97B0E-E6FA-4EA8-A490-A3D2050AA3FA}"/>
              </a:ext>
            </a:extLst>
          </p:cNvPr>
          <p:cNvSpPr>
            <a:spLocks noGrp="1"/>
          </p:cNvSpPr>
          <p:nvPr>
            <p:ph type="title"/>
          </p:nvPr>
        </p:nvSpPr>
        <p:spPr/>
        <p:txBody>
          <a:bodyPr/>
          <a:lstStyle/>
          <a:p>
            <a:r>
              <a:rPr lang="en-US" dirty="0">
                <a:latin typeface="Arial"/>
                <a:cs typeface="Arial"/>
              </a:rPr>
              <a:t>Strands of Public Protection </a:t>
            </a:r>
            <a:endParaRPr lang="en-GB" dirty="0"/>
          </a:p>
        </p:txBody>
      </p:sp>
      <p:sp>
        <p:nvSpPr>
          <p:cNvPr id="5" name="Rectangle 4">
            <a:extLst>
              <a:ext uri="{FF2B5EF4-FFF2-40B4-BE49-F238E27FC236}">
                <a16:creationId xmlns:a16="http://schemas.microsoft.com/office/drawing/2014/main" id="{DB923E60-933D-450D-B73F-72BB6680AB78}"/>
              </a:ext>
            </a:extLst>
          </p:cNvPr>
          <p:cNvSpPr/>
          <p:nvPr/>
        </p:nvSpPr>
        <p:spPr>
          <a:xfrm>
            <a:off x="2017252" y="1005052"/>
            <a:ext cx="6096000" cy="5570756"/>
          </a:xfrm>
          <a:prstGeom prst="rect">
            <a:avLst/>
          </a:prstGeom>
        </p:spPr>
        <p:txBody>
          <a:bodyPr lIns="91440" tIns="45720" rIns="91440" bIns="45720" anchor="t">
            <a:spAutoFit/>
          </a:bodyPr>
          <a:lstStyle/>
          <a:p>
            <a:endParaRPr lang="en-GB" sz="2200" b="1" i="1" dirty="0"/>
          </a:p>
          <a:p>
            <a:pPr marL="285750" lvl="0" indent="-285750">
              <a:buFont typeface="Arial" panose="020B0604020202020204" pitchFamily="34" charset="0"/>
              <a:buChar char="•"/>
            </a:pPr>
            <a:r>
              <a:rPr lang="en-GB" sz="2400" dirty="0"/>
              <a:t>Adults at Risk​</a:t>
            </a:r>
            <a:endParaRPr lang="en-GB" sz="2800" dirty="0"/>
          </a:p>
          <a:p>
            <a:pPr marL="285750" lvl="0" indent="-285750">
              <a:buFont typeface="Arial" panose="020B0604020202020204" pitchFamily="34" charset="0"/>
              <a:buChar char="•"/>
            </a:pPr>
            <a:r>
              <a:rPr lang="en-GB" sz="2400" dirty="0"/>
              <a:t>Child Abuse (and Neglect)​</a:t>
            </a:r>
            <a:endParaRPr lang="en-GB" sz="2800" dirty="0"/>
          </a:p>
          <a:p>
            <a:pPr marL="285750" lvl="0" indent="-285750">
              <a:buFont typeface="Arial" panose="020B0604020202020204" pitchFamily="34" charset="0"/>
              <a:buChar char="•"/>
            </a:pPr>
            <a:r>
              <a:rPr lang="en-GB" sz="2400" dirty="0"/>
              <a:t>Child Sexual Exploitation (CSE)​</a:t>
            </a:r>
            <a:endParaRPr lang="en-GB" sz="2800" dirty="0"/>
          </a:p>
          <a:p>
            <a:pPr marL="285750" lvl="0" indent="-285750">
              <a:buFont typeface="Arial" panose="020B0604020202020204" pitchFamily="34" charset="0"/>
              <a:buChar char="•"/>
            </a:pPr>
            <a:r>
              <a:rPr lang="en-GB" sz="2400" dirty="0"/>
              <a:t>Domestic Abuse​</a:t>
            </a:r>
            <a:endParaRPr lang="en-GB" sz="2800" dirty="0"/>
          </a:p>
          <a:p>
            <a:pPr marL="285750" lvl="0" indent="-285750">
              <a:buFont typeface="Arial" panose="020B0604020202020204" pitchFamily="34" charset="0"/>
              <a:buChar char="•"/>
            </a:pPr>
            <a:r>
              <a:rPr lang="en-GB" sz="2400" dirty="0"/>
              <a:t>Female Genital Mutilation (FGM)​</a:t>
            </a:r>
            <a:endParaRPr lang="en-GB" sz="2800" dirty="0"/>
          </a:p>
          <a:p>
            <a:pPr marL="285750" lvl="0" indent="-285750">
              <a:buFont typeface="Arial" panose="020B0604020202020204" pitchFamily="34" charset="0"/>
              <a:buChar char="•"/>
            </a:pPr>
            <a:r>
              <a:rPr lang="en-GB" sz="2400" dirty="0"/>
              <a:t>Forced Marriage​</a:t>
            </a:r>
            <a:endParaRPr lang="en-GB" sz="2800" dirty="0"/>
          </a:p>
          <a:p>
            <a:pPr marL="285750" lvl="0" indent="-285750">
              <a:buFont typeface="Arial" panose="020B0604020202020204" pitchFamily="34" charset="0"/>
              <a:buChar char="•"/>
            </a:pPr>
            <a:r>
              <a:rPr lang="en-GB" sz="2400" dirty="0"/>
              <a:t>Honour Based Abuse (HBA)​</a:t>
            </a:r>
            <a:endParaRPr lang="en-GB" sz="2800" dirty="0"/>
          </a:p>
          <a:p>
            <a:pPr marL="285750" lvl="0" indent="-285750">
              <a:buFont typeface="Arial" panose="020B0604020202020204" pitchFamily="34" charset="0"/>
              <a:buChar char="•"/>
            </a:pPr>
            <a:r>
              <a:rPr lang="en-GB" sz="2400" dirty="0"/>
              <a:t>Human Trafficking &amp; Modern Day Slavery​</a:t>
            </a:r>
            <a:endParaRPr lang="en-GB" sz="2800" dirty="0"/>
          </a:p>
          <a:p>
            <a:pPr marL="285750" lvl="0" indent="-285750">
              <a:buFont typeface="Arial" panose="020B0604020202020204" pitchFamily="34" charset="0"/>
              <a:buChar char="•"/>
            </a:pPr>
            <a:r>
              <a:rPr lang="en-GB" sz="2400" dirty="0"/>
              <a:t>Managing Offenders​</a:t>
            </a:r>
            <a:endParaRPr lang="en-GB" sz="2800" dirty="0"/>
          </a:p>
          <a:p>
            <a:pPr marL="285750" lvl="0" indent="-285750">
              <a:buFont typeface="Arial" panose="020B0604020202020204" pitchFamily="34" charset="0"/>
              <a:buChar char="•"/>
            </a:pPr>
            <a:r>
              <a:rPr lang="en-GB" sz="2400" dirty="0"/>
              <a:t>Missing Persons​</a:t>
            </a:r>
            <a:endParaRPr lang="en-GB" sz="2800" dirty="0"/>
          </a:p>
          <a:p>
            <a:pPr marL="285750" lvl="0" indent="-285750">
              <a:buFont typeface="Arial" panose="020B0604020202020204" pitchFamily="34" charset="0"/>
              <a:buChar char="•"/>
            </a:pPr>
            <a:r>
              <a:rPr lang="en-GB" sz="2400" dirty="0"/>
              <a:t>Prostitution &amp; Vice​</a:t>
            </a:r>
            <a:endParaRPr lang="en-GB" sz="2800" dirty="0"/>
          </a:p>
          <a:p>
            <a:pPr marL="285750" lvl="0" indent="-285750">
              <a:buFont typeface="Arial" panose="020B0604020202020204" pitchFamily="34" charset="0"/>
              <a:buChar char="•"/>
            </a:pPr>
            <a:r>
              <a:rPr lang="en-GB" sz="2400" dirty="0"/>
              <a:t>Sexual Offences​</a:t>
            </a:r>
            <a:endParaRPr lang="en-GB" sz="2800" dirty="0"/>
          </a:p>
          <a:p>
            <a:pPr marL="285750" lvl="0" indent="-285750">
              <a:buFont typeface="Arial" panose="020B0604020202020204" pitchFamily="34" charset="0"/>
              <a:buChar char="•"/>
            </a:pPr>
            <a:r>
              <a:rPr lang="en-GB" sz="2400" dirty="0"/>
              <a:t>Stalking &amp; Harassment</a:t>
            </a:r>
            <a:endParaRPr lang="en-GB" sz="2800" dirty="0"/>
          </a:p>
          <a:p>
            <a:pPr marL="800100" lvl="1" indent="-342900">
              <a:buFont typeface="Arial" panose="05000000000000000000" pitchFamily="2" charset="2"/>
              <a:buChar char="•"/>
            </a:pPr>
            <a:endParaRPr lang="en-GB" sz="2200" dirty="0">
              <a:ea typeface="Calibri" panose="020F0502020204030204"/>
              <a:cs typeface="Calibri" panose="020F0502020204030204"/>
            </a:endParaRPr>
          </a:p>
        </p:txBody>
      </p:sp>
    </p:spTree>
    <p:extLst>
      <p:ext uri="{BB962C8B-B14F-4D97-AF65-F5344CB8AC3E}">
        <p14:creationId xmlns:p14="http://schemas.microsoft.com/office/powerpoint/2010/main" val="2019051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97B0E-E6FA-4EA8-A490-A3D2050AA3FA}"/>
              </a:ext>
            </a:extLst>
          </p:cNvPr>
          <p:cNvSpPr>
            <a:spLocks noGrp="1"/>
          </p:cNvSpPr>
          <p:nvPr>
            <p:ph type="title"/>
          </p:nvPr>
        </p:nvSpPr>
        <p:spPr/>
        <p:txBody>
          <a:bodyPr/>
          <a:lstStyle/>
          <a:p>
            <a:r>
              <a:rPr lang="en-US" dirty="0">
                <a:latin typeface="Arial"/>
                <a:cs typeface="Arial"/>
              </a:rPr>
              <a:t>Public Protection Internal Teams and Resources</a:t>
            </a:r>
            <a:endParaRPr lang="en-GB" dirty="0"/>
          </a:p>
        </p:txBody>
      </p:sp>
      <p:sp>
        <p:nvSpPr>
          <p:cNvPr id="5" name="Rectangle 4">
            <a:extLst>
              <a:ext uri="{FF2B5EF4-FFF2-40B4-BE49-F238E27FC236}">
                <a16:creationId xmlns:a16="http://schemas.microsoft.com/office/drawing/2014/main" id="{DB923E60-933D-450D-B73F-72BB6680AB78}"/>
              </a:ext>
            </a:extLst>
          </p:cNvPr>
          <p:cNvSpPr/>
          <p:nvPr/>
        </p:nvSpPr>
        <p:spPr>
          <a:xfrm>
            <a:off x="2017252" y="1005052"/>
            <a:ext cx="6096000" cy="5293757"/>
          </a:xfrm>
          <a:prstGeom prst="rect">
            <a:avLst/>
          </a:prstGeom>
        </p:spPr>
        <p:txBody>
          <a:bodyPr lIns="91440" tIns="45720" rIns="91440" bIns="45720" anchor="t">
            <a:spAutoFit/>
          </a:bodyPr>
          <a:lstStyle/>
          <a:p>
            <a:endParaRPr lang="en-GB" sz="2200" b="1" i="1" dirty="0"/>
          </a:p>
          <a:p>
            <a:pPr marL="800100" lvl="1" indent="-342900">
              <a:lnSpc>
                <a:spcPct val="150000"/>
              </a:lnSpc>
              <a:buFont typeface="Arial"/>
              <a:buChar char="•"/>
            </a:pPr>
            <a:r>
              <a:rPr lang="en-GB" sz="2800" dirty="0"/>
              <a:t>LPA PPU</a:t>
            </a:r>
            <a:endParaRPr lang="en-GB" sz="2800" dirty="0">
              <a:ea typeface="Calibri"/>
              <a:cs typeface="Calibri"/>
            </a:endParaRPr>
          </a:p>
          <a:p>
            <a:pPr marL="800100" lvl="1" indent="-342900">
              <a:lnSpc>
                <a:spcPct val="150000"/>
              </a:lnSpc>
              <a:buFont typeface="Arial"/>
              <a:buChar char="•"/>
            </a:pPr>
            <a:r>
              <a:rPr lang="en-GB" sz="2800" dirty="0"/>
              <a:t>Operation Quartz</a:t>
            </a:r>
            <a:endParaRPr lang="en-GB" sz="2800" dirty="0">
              <a:ea typeface="Calibri"/>
              <a:cs typeface="Calibri"/>
            </a:endParaRPr>
          </a:p>
          <a:p>
            <a:pPr marL="800100" lvl="1" indent="-342900">
              <a:lnSpc>
                <a:spcPct val="150000"/>
              </a:lnSpc>
              <a:buFont typeface="Arial"/>
              <a:buChar char="•"/>
            </a:pPr>
            <a:r>
              <a:rPr lang="en-GB" sz="2800" dirty="0"/>
              <a:t>Safeguarding Hubs</a:t>
            </a:r>
            <a:endParaRPr lang="en-GB" sz="2800" dirty="0">
              <a:ea typeface="Calibri"/>
              <a:cs typeface="Calibri"/>
            </a:endParaRPr>
          </a:p>
          <a:p>
            <a:pPr marL="800100" lvl="1" indent="-342900">
              <a:lnSpc>
                <a:spcPct val="150000"/>
              </a:lnSpc>
              <a:buFont typeface="Arial"/>
              <a:buChar char="•"/>
            </a:pPr>
            <a:r>
              <a:rPr lang="en-GB" sz="2800" dirty="0"/>
              <a:t>DAST</a:t>
            </a:r>
            <a:endParaRPr lang="en-GB" sz="2800" dirty="0">
              <a:ea typeface="Calibri"/>
              <a:cs typeface="Calibri"/>
            </a:endParaRPr>
          </a:p>
          <a:p>
            <a:pPr marL="800100" lvl="1" indent="-342900">
              <a:lnSpc>
                <a:spcPct val="150000"/>
              </a:lnSpc>
              <a:buFont typeface="Arial"/>
              <a:buChar char="•"/>
            </a:pPr>
            <a:r>
              <a:rPr lang="en-GB" sz="2800" dirty="0"/>
              <a:t>MOSOVO</a:t>
            </a:r>
            <a:endParaRPr lang="en-GB" sz="2800" dirty="0">
              <a:ea typeface="Calibri"/>
              <a:cs typeface="Calibri"/>
            </a:endParaRPr>
          </a:p>
          <a:p>
            <a:pPr marL="800100" lvl="1" indent="-342900">
              <a:lnSpc>
                <a:spcPct val="150000"/>
              </a:lnSpc>
              <a:buFont typeface="Arial"/>
              <a:buChar char="•"/>
            </a:pPr>
            <a:r>
              <a:rPr lang="en-GB" sz="2800" dirty="0"/>
              <a:t>MDS team</a:t>
            </a:r>
            <a:endParaRPr lang="en-GB" sz="2800" dirty="0">
              <a:ea typeface="Calibri"/>
              <a:cs typeface="Calibri"/>
            </a:endParaRPr>
          </a:p>
          <a:p>
            <a:pPr marL="800100" lvl="1" indent="-342900">
              <a:lnSpc>
                <a:spcPct val="150000"/>
              </a:lnSpc>
              <a:buFont typeface="Arial"/>
              <a:buChar char="•"/>
            </a:pPr>
            <a:r>
              <a:rPr lang="en-GB" sz="2800" dirty="0"/>
              <a:t>Strategic leads</a:t>
            </a:r>
            <a:endParaRPr lang="en-GB" sz="2800" dirty="0">
              <a:ea typeface="Calibri"/>
              <a:cs typeface="Calibri"/>
            </a:endParaRPr>
          </a:p>
          <a:p>
            <a:pPr marL="800100" lvl="1" indent="-342900">
              <a:buFont typeface="Arial" panose="05000000000000000000" pitchFamily="2" charset="2"/>
              <a:buChar char="•"/>
            </a:pPr>
            <a:endParaRPr lang="en-GB" sz="2200" dirty="0">
              <a:ea typeface="Calibri" panose="020F0502020204030204"/>
              <a:cs typeface="Calibri" panose="020F0502020204030204"/>
            </a:endParaRPr>
          </a:p>
        </p:txBody>
      </p:sp>
    </p:spTree>
    <p:extLst>
      <p:ext uri="{BB962C8B-B14F-4D97-AF65-F5344CB8AC3E}">
        <p14:creationId xmlns:p14="http://schemas.microsoft.com/office/powerpoint/2010/main" val="3192218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97B0E-E6FA-4EA8-A490-A3D2050AA3FA}"/>
              </a:ext>
            </a:extLst>
          </p:cNvPr>
          <p:cNvSpPr>
            <a:spLocks noGrp="1"/>
          </p:cNvSpPr>
          <p:nvPr>
            <p:ph type="title"/>
          </p:nvPr>
        </p:nvSpPr>
        <p:spPr/>
        <p:txBody>
          <a:bodyPr/>
          <a:lstStyle/>
          <a:p>
            <a:r>
              <a:rPr lang="en-US" dirty="0"/>
              <a:t>Key partners</a:t>
            </a:r>
            <a:endParaRPr lang="en-GB" dirty="0"/>
          </a:p>
        </p:txBody>
      </p:sp>
      <p:pic>
        <p:nvPicPr>
          <p:cNvPr id="3" name="Picture 2">
            <a:extLst>
              <a:ext uri="{FF2B5EF4-FFF2-40B4-BE49-F238E27FC236}">
                <a16:creationId xmlns:a16="http://schemas.microsoft.com/office/drawing/2014/main" id="{8730CE0A-C411-4555-9E02-065E1B6D962F}"/>
              </a:ext>
            </a:extLst>
          </p:cNvPr>
          <p:cNvPicPr>
            <a:picLocks noChangeAspect="1"/>
          </p:cNvPicPr>
          <p:nvPr/>
        </p:nvPicPr>
        <p:blipFill>
          <a:blip r:embed="rId3"/>
          <a:stretch>
            <a:fillRect/>
          </a:stretch>
        </p:blipFill>
        <p:spPr>
          <a:xfrm>
            <a:off x="2136531" y="1043354"/>
            <a:ext cx="1926167" cy="1238250"/>
          </a:xfrm>
          <a:prstGeom prst="rect">
            <a:avLst/>
          </a:prstGeom>
        </p:spPr>
      </p:pic>
      <p:pic>
        <p:nvPicPr>
          <p:cNvPr id="4" name="Picture 3">
            <a:extLst>
              <a:ext uri="{FF2B5EF4-FFF2-40B4-BE49-F238E27FC236}">
                <a16:creationId xmlns:a16="http://schemas.microsoft.com/office/drawing/2014/main" id="{0045DDAE-CCE6-44F2-8E43-AEE9BEBC6008}"/>
              </a:ext>
            </a:extLst>
          </p:cNvPr>
          <p:cNvPicPr>
            <a:picLocks noChangeAspect="1"/>
          </p:cNvPicPr>
          <p:nvPr/>
        </p:nvPicPr>
        <p:blipFill>
          <a:blip r:embed="rId4"/>
          <a:stretch>
            <a:fillRect/>
          </a:stretch>
        </p:blipFill>
        <p:spPr>
          <a:xfrm>
            <a:off x="4237525" y="1430851"/>
            <a:ext cx="1858475" cy="463256"/>
          </a:xfrm>
          <a:prstGeom prst="rect">
            <a:avLst/>
          </a:prstGeom>
        </p:spPr>
      </p:pic>
      <p:pic>
        <p:nvPicPr>
          <p:cNvPr id="6" name="Picture 5">
            <a:extLst>
              <a:ext uri="{FF2B5EF4-FFF2-40B4-BE49-F238E27FC236}">
                <a16:creationId xmlns:a16="http://schemas.microsoft.com/office/drawing/2014/main" id="{2948FA1A-8FFF-44E8-9400-07BEEE52A9BC}"/>
              </a:ext>
            </a:extLst>
          </p:cNvPr>
          <p:cNvPicPr>
            <a:picLocks noChangeAspect="1"/>
          </p:cNvPicPr>
          <p:nvPr/>
        </p:nvPicPr>
        <p:blipFill>
          <a:blip r:embed="rId5"/>
          <a:stretch>
            <a:fillRect/>
          </a:stretch>
        </p:blipFill>
        <p:spPr>
          <a:xfrm>
            <a:off x="6670797" y="1430851"/>
            <a:ext cx="1771197" cy="584776"/>
          </a:xfrm>
          <a:prstGeom prst="rect">
            <a:avLst/>
          </a:prstGeom>
        </p:spPr>
      </p:pic>
      <p:pic>
        <p:nvPicPr>
          <p:cNvPr id="7" name="Picture 6">
            <a:extLst>
              <a:ext uri="{FF2B5EF4-FFF2-40B4-BE49-F238E27FC236}">
                <a16:creationId xmlns:a16="http://schemas.microsoft.com/office/drawing/2014/main" id="{DDC82E80-39E3-445F-88FC-A3700100D533}"/>
              </a:ext>
            </a:extLst>
          </p:cNvPr>
          <p:cNvPicPr>
            <a:picLocks noChangeAspect="1"/>
          </p:cNvPicPr>
          <p:nvPr/>
        </p:nvPicPr>
        <p:blipFill>
          <a:blip r:embed="rId6"/>
          <a:stretch>
            <a:fillRect/>
          </a:stretch>
        </p:blipFill>
        <p:spPr>
          <a:xfrm>
            <a:off x="9164881" y="1199364"/>
            <a:ext cx="1781175" cy="1047750"/>
          </a:xfrm>
          <a:prstGeom prst="rect">
            <a:avLst/>
          </a:prstGeom>
        </p:spPr>
      </p:pic>
      <p:pic>
        <p:nvPicPr>
          <p:cNvPr id="8" name="Picture 7">
            <a:extLst>
              <a:ext uri="{FF2B5EF4-FFF2-40B4-BE49-F238E27FC236}">
                <a16:creationId xmlns:a16="http://schemas.microsoft.com/office/drawing/2014/main" id="{16210BB9-5570-4204-B542-B8E2C09B1ED5}"/>
              </a:ext>
            </a:extLst>
          </p:cNvPr>
          <p:cNvPicPr>
            <a:picLocks noChangeAspect="1"/>
          </p:cNvPicPr>
          <p:nvPr/>
        </p:nvPicPr>
        <p:blipFill>
          <a:blip r:embed="rId7"/>
          <a:stretch>
            <a:fillRect/>
          </a:stretch>
        </p:blipFill>
        <p:spPr>
          <a:xfrm>
            <a:off x="2435102" y="2628900"/>
            <a:ext cx="2257425" cy="800100"/>
          </a:xfrm>
          <a:prstGeom prst="rect">
            <a:avLst/>
          </a:prstGeom>
        </p:spPr>
      </p:pic>
      <p:pic>
        <p:nvPicPr>
          <p:cNvPr id="9" name="Picture 8">
            <a:extLst>
              <a:ext uri="{FF2B5EF4-FFF2-40B4-BE49-F238E27FC236}">
                <a16:creationId xmlns:a16="http://schemas.microsoft.com/office/drawing/2014/main" id="{19EDC59B-E573-4791-B4ED-E61B3B75A4AA}"/>
              </a:ext>
            </a:extLst>
          </p:cNvPr>
          <p:cNvPicPr>
            <a:picLocks noChangeAspect="1"/>
          </p:cNvPicPr>
          <p:nvPr/>
        </p:nvPicPr>
        <p:blipFill>
          <a:blip r:embed="rId8"/>
          <a:stretch>
            <a:fillRect/>
          </a:stretch>
        </p:blipFill>
        <p:spPr>
          <a:xfrm>
            <a:off x="5658218" y="2314948"/>
            <a:ext cx="2143125" cy="981075"/>
          </a:xfrm>
          <a:prstGeom prst="rect">
            <a:avLst/>
          </a:prstGeom>
        </p:spPr>
      </p:pic>
      <p:pic>
        <p:nvPicPr>
          <p:cNvPr id="10" name="Picture 9">
            <a:extLst>
              <a:ext uri="{FF2B5EF4-FFF2-40B4-BE49-F238E27FC236}">
                <a16:creationId xmlns:a16="http://schemas.microsoft.com/office/drawing/2014/main" id="{55B41450-99B0-44A8-9D18-AA7B2D4BF15F}"/>
              </a:ext>
            </a:extLst>
          </p:cNvPr>
          <p:cNvPicPr>
            <a:picLocks noChangeAspect="1"/>
          </p:cNvPicPr>
          <p:nvPr/>
        </p:nvPicPr>
        <p:blipFill>
          <a:blip r:embed="rId9"/>
          <a:stretch>
            <a:fillRect/>
          </a:stretch>
        </p:blipFill>
        <p:spPr>
          <a:xfrm>
            <a:off x="9071098" y="2314948"/>
            <a:ext cx="2253394" cy="1334246"/>
          </a:xfrm>
          <a:prstGeom prst="rect">
            <a:avLst/>
          </a:prstGeom>
        </p:spPr>
      </p:pic>
      <p:pic>
        <p:nvPicPr>
          <p:cNvPr id="11" name="Picture 10">
            <a:extLst>
              <a:ext uri="{FF2B5EF4-FFF2-40B4-BE49-F238E27FC236}">
                <a16:creationId xmlns:a16="http://schemas.microsoft.com/office/drawing/2014/main" id="{8707D54F-5CB7-4354-B378-CA6F6793D41E}"/>
              </a:ext>
            </a:extLst>
          </p:cNvPr>
          <p:cNvPicPr>
            <a:picLocks noChangeAspect="1"/>
          </p:cNvPicPr>
          <p:nvPr/>
        </p:nvPicPr>
        <p:blipFill>
          <a:blip r:embed="rId10"/>
          <a:stretch>
            <a:fillRect/>
          </a:stretch>
        </p:blipFill>
        <p:spPr>
          <a:xfrm>
            <a:off x="2473206" y="3838826"/>
            <a:ext cx="1428750" cy="1247775"/>
          </a:xfrm>
          <a:prstGeom prst="rect">
            <a:avLst/>
          </a:prstGeom>
        </p:spPr>
      </p:pic>
      <p:pic>
        <p:nvPicPr>
          <p:cNvPr id="13" name="Picture 12">
            <a:extLst>
              <a:ext uri="{FF2B5EF4-FFF2-40B4-BE49-F238E27FC236}">
                <a16:creationId xmlns:a16="http://schemas.microsoft.com/office/drawing/2014/main" id="{8A1450CF-60B1-4BB8-B2BA-8A7839969FDD}"/>
              </a:ext>
            </a:extLst>
          </p:cNvPr>
          <p:cNvPicPr>
            <a:picLocks noChangeAspect="1"/>
          </p:cNvPicPr>
          <p:nvPr/>
        </p:nvPicPr>
        <p:blipFill>
          <a:blip r:embed="rId11"/>
          <a:stretch>
            <a:fillRect/>
          </a:stretch>
        </p:blipFill>
        <p:spPr>
          <a:xfrm>
            <a:off x="5184897" y="3716864"/>
            <a:ext cx="2971800" cy="942975"/>
          </a:xfrm>
          <a:prstGeom prst="rect">
            <a:avLst/>
          </a:prstGeom>
        </p:spPr>
      </p:pic>
      <p:pic>
        <p:nvPicPr>
          <p:cNvPr id="14" name="Picture 13">
            <a:extLst>
              <a:ext uri="{FF2B5EF4-FFF2-40B4-BE49-F238E27FC236}">
                <a16:creationId xmlns:a16="http://schemas.microsoft.com/office/drawing/2014/main" id="{AA3CE231-6B90-4FD4-9E48-147EEE4F358A}"/>
              </a:ext>
            </a:extLst>
          </p:cNvPr>
          <p:cNvPicPr>
            <a:picLocks noChangeAspect="1"/>
          </p:cNvPicPr>
          <p:nvPr/>
        </p:nvPicPr>
        <p:blipFill>
          <a:blip r:embed="rId12"/>
          <a:stretch>
            <a:fillRect/>
          </a:stretch>
        </p:blipFill>
        <p:spPr>
          <a:xfrm>
            <a:off x="8973832" y="4373998"/>
            <a:ext cx="2447925" cy="1714500"/>
          </a:xfrm>
          <a:prstGeom prst="rect">
            <a:avLst/>
          </a:prstGeom>
        </p:spPr>
      </p:pic>
      <p:pic>
        <p:nvPicPr>
          <p:cNvPr id="15" name="Picture 14">
            <a:extLst>
              <a:ext uri="{FF2B5EF4-FFF2-40B4-BE49-F238E27FC236}">
                <a16:creationId xmlns:a16="http://schemas.microsoft.com/office/drawing/2014/main" id="{3B609092-FA71-48FF-A000-6CFE7DFB9E73}"/>
              </a:ext>
            </a:extLst>
          </p:cNvPr>
          <p:cNvPicPr>
            <a:picLocks noChangeAspect="1"/>
          </p:cNvPicPr>
          <p:nvPr/>
        </p:nvPicPr>
        <p:blipFill>
          <a:blip r:embed="rId13"/>
          <a:stretch>
            <a:fillRect/>
          </a:stretch>
        </p:blipFill>
        <p:spPr>
          <a:xfrm>
            <a:off x="2633948" y="5231248"/>
            <a:ext cx="1428750" cy="1312456"/>
          </a:xfrm>
          <a:prstGeom prst="rect">
            <a:avLst/>
          </a:prstGeom>
        </p:spPr>
      </p:pic>
      <p:pic>
        <p:nvPicPr>
          <p:cNvPr id="16" name="Picture 15">
            <a:extLst>
              <a:ext uri="{FF2B5EF4-FFF2-40B4-BE49-F238E27FC236}">
                <a16:creationId xmlns:a16="http://schemas.microsoft.com/office/drawing/2014/main" id="{BD2917FC-8E4A-4D2B-A0CB-BF8746ABE4D3}"/>
              </a:ext>
            </a:extLst>
          </p:cNvPr>
          <p:cNvPicPr>
            <a:picLocks noChangeAspect="1"/>
          </p:cNvPicPr>
          <p:nvPr/>
        </p:nvPicPr>
        <p:blipFill>
          <a:blip r:embed="rId14"/>
          <a:stretch>
            <a:fillRect/>
          </a:stretch>
        </p:blipFill>
        <p:spPr>
          <a:xfrm>
            <a:off x="5539155" y="4996515"/>
            <a:ext cx="2262188" cy="1683068"/>
          </a:xfrm>
          <a:prstGeom prst="rect">
            <a:avLst/>
          </a:prstGeom>
        </p:spPr>
      </p:pic>
    </p:spTree>
    <p:extLst>
      <p:ext uri="{BB962C8B-B14F-4D97-AF65-F5344CB8AC3E}">
        <p14:creationId xmlns:p14="http://schemas.microsoft.com/office/powerpoint/2010/main" val="9421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1D777-57DC-43E5-A423-D08BADB37AC1}"/>
              </a:ext>
            </a:extLst>
          </p:cNvPr>
          <p:cNvSpPr>
            <a:spLocks noGrp="1"/>
          </p:cNvSpPr>
          <p:nvPr>
            <p:ph type="title"/>
          </p:nvPr>
        </p:nvSpPr>
        <p:spPr/>
        <p:txBody>
          <a:bodyPr/>
          <a:lstStyle/>
          <a:p>
            <a:r>
              <a:rPr lang="en-GB" dirty="0"/>
              <a:t>Intelligence gathering</a:t>
            </a:r>
          </a:p>
        </p:txBody>
      </p:sp>
      <p:sp>
        <p:nvSpPr>
          <p:cNvPr id="3" name="Rectangle: Rounded Corners 2">
            <a:extLst>
              <a:ext uri="{FF2B5EF4-FFF2-40B4-BE49-F238E27FC236}">
                <a16:creationId xmlns:a16="http://schemas.microsoft.com/office/drawing/2014/main" id="{0D1D6B66-03B5-483A-86C2-BF610FFD0E24}"/>
              </a:ext>
            </a:extLst>
          </p:cNvPr>
          <p:cNvSpPr/>
          <p:nvPr/>
        </p:nvSpPr>
        <p:spPr>
          <a:xfrm>
            <a:off x="2567354" y="1418492"/>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Phone work</a:t>
            </a:r>
          </a:p>
        </p:txBody>
      </p:sp>
      <p:sp>
        <p:nvSpPr>
          <p:cNvPr id="4" name="Rectangle: Rounded Corners 3">
            <a:extLst>
              <a:ext uri="{FF2B5EF4-FFF2-40B4-BE49-F238E27FC236}">
                <a16:creationId xmlns:a16="http://schemas.microsoft.com/office/drawing/2014/main" id="{2694AFE6-7022-4947-9BC0-935DBED792B7}"/>
              </a:ext>
            </a:extLst>
          </p:cNvPr>
          <p:cNvSpPr/>
          <p:nvPr/>
        </p:nvSpPr>
        <p:spPr>
          <a:xfrm>
            <a:off x="4806462" y="1418492"/>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Financial</a:t>
            </a:r>
          </a:p>
        </p:txBody>
      </p:sp>
      <p:sp>
        <p:nvSpPr>
          <p:cNvPr id="5" name="Rectangle: Rounded Corners 4">
            <a:extLst>
              <a:ext uri="{FF2B5EF4-FFF2-40B4-BE49-F238E27FC236}">
                <a16:creationId xmlns:a16="http://schemas.microsoft.com/office/drawing/2014/main" id="{81FB86F9-F0DD-4604-84E0-2C057C363011}"/>
              </a:ext>
            </a:extLst>
          </p:cNvPr>
          <p:cNvSpPr/>
          <p:nvPr/>
        </p:nvSpPr>
        <p:spPr>
          <a:xfrm>
            <a:off x="6881446" y="1418492"/>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Social Media</a:t>
            </a:r>
          </a:p>
        </p:txBody>
      </p:sp>
      <p:sp>
        <p:nvSpPr>
          <p:cNvPr id="6" name="Rectangle: Rounded Corners 5">
            <a:extLst>
              <a:ext uri="{FF2B5EF4-FFF2-40B4-BE49-F238E27FC236}">
                <a16:creationId xmlns:a16="http://schemas.microsoft.com/office/drawing/2014/main" id="{8088CB12-DD87-4F3B-AB7D-9CB781CE8AE6}"/>
              </a:ext>
            </a:extLst>
          </p:cNvPr>
          <p:cNvSpPr/>
          <p:nvPr/>
        </p:nvSpPr>
        <p:spPr>
          <a:xfrm>
            <a:off x="8909537" y="1418492"/>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NPT</a:t>
            </a:r>
          </a:p>
        </p:txBody>
      </p:sp>
      <p:sp>
        <p:nvSpPr>
          <p:cNvPr id="7" name="Rectangle: Rounded Corners 6">
            <a:extLst>
              <a:ext uri="{FF2B5EF4-FFF2-40B4-BE49-F238E27FC236}">
                <a16:creationId xmlns:a16="http://schemas.microsoft.com/office/drawing/2014/main" id="{5656966F-D1D6-4743-9902-19F337D18D7A}"/>
              </a:ext>
            </a:extLst>
          </p:cNvPr>
          <p:cNvSpPr/>
          <p:nvPr/>
        </p:nvSpPr>
        <p:spPr>
          <a:xfrm>
            <a:off x="2567354" y="2801815"/>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Partners</a:t>
            </a:r>
          </a:p>
        </p:txBody>
      </p:sp>
      <p:sp>
        <p:nvSpPr>
          <p:cNvPr id="8" name="Rectangle: Rounded Corners 7">
            <a:extLst>
              <a:ext uri="{FF2B5EF4-FFF2-40B4-BE49-F238E27FC236}">
                <a16:creationId xmlns:a16="http://schemas.microsoft.com/office/drawing/2014/main" id="{3C8B3C37-C526-4201-8992-2F1DB03C852E}"/>
              </a:ext>
            </a:extLst>
          </p:cNvPr>
          <p:cNvSpPr/>
          <p:nvPr/>
        </p:nvSpPr>
        <p:spPr>
          <a:xfrm>
            <a:off x="4759569" y="2801815"/>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GAIN</a:t>
            </a:r>
          </a:p>
        </p:txBody>
      </p:sp>
      <p:sp>
        <p:nvSpPr>
          <p:cNvPr id="9" name="Rectangle: Rounded Corners 8">
            <a:extLst>
              <a:ext uri="{FF2B5EF4-FFF2-40B4-BE49-F238E27FC236}">
                <a16:creationId xmlns:a16="http://schemas.microsoft.com/office/drawing/2014/main" id="{F65CBFAB-AEA0-4DC8-8BCE-735AB0E411B7}"/>
              </a:ext>
            </a:extLst>
          </p:cNvPr>
          <p:cNvSpPr/>
          <p:nvPr/>
        </p:nvSpPr>
        <p:spPr>
          <a:xfrm>
            <a:off x="6881446" y="2801815"/>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Covert</a:t>
            </a:r>
          </a:p>
        </p:txBody>
      </p:sp>
      <p:sp>
        <p:nvSpPr>
          <p:cNvPr id="10" name="Rectangle: Rounded Corners 9">
            <a:extLst>
              <a:ext uri="{FF2B5EF4-FFF2-40B4-BE49-F238E27FC236}">
                <a16:creationId xmlns:a16="http://schemas.microsoft.com/office/drawing/2014/main" id="{322B2E73-D899-49EE-B1FE-358B6E144A7D}"/>
              </a:ext>
            </a:extLst>
          </p:cNvPr>
          <p:cNvSpPr/>
          <p:nvPr/>
        </p:nvSpPr>
        <p:spPr>
          <a:xfrm>
            <a:off x="8909537" y="2801815"/>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Patrols</a:t>
            </a:r>
          </a:p>
        </p:txBody>
      </p:sp>
      <p:sp>
        <p:nvSpPr>
          <p:cNvPr id="11" name="Rectangle: Rounded Corners 10">
            <a:extLst>
              <a:ext uri="{FF2B5EF4-FFF2-40B4-BE49-F238E27FC236}">
                <a16:creationId xmlns:a16="http://schemas.microsoft.com/office/drawing/2014/main" id="{FFCF4A01-CDAE-4D9A-9D43-84F877E7F409}"/>
              </a:ext>
            </a:extLst>
          </p:cNvPr>
          <p:cNvSpPr/>
          <p:nvPr/>
        </p:nvSpPr>
        <p:spPr>
          <a:xfrm>
            <a:off x="2532184" y="4384431"/>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360 supervision wheel</a:t>
            </a:r>
          </a:p>
        </p:txBody>
      </p:sp>
      <p:sp>
        <p:nvSpPr>
          <p:cNvPr id="12" name="Rectangle: Rounded Corners 11">
            <a:extLst>
              <a:ext uri="{FF2B5EF4-FFF2-40B4-BE49-F238E27FC236}">
                <a16:creationId xmlns:a16="http://schemas.microsoft.com/office/drawing/2014/main" id="{AD9DA279-12AB-4340-BB4B-CEFA94A8ADAF}"/>
              </a:ext>
            </a:extLst>
          </p:cNvPr>
          <p:cNvSpPr/>
          <p:nvPr/>
        </p:nvSpPr>
        <p:spPr>
          <a:xfrm>
            <a:off x="4818184" y="4384431"/>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CHIS</a:t>
            </a:r>
          </a:p>
        </p:txBody>
      </p:sp>
      <p:sp>
        <p:nvSpPr>
          <p:cNvPr id="13" name="Rectangle: Rounded Corners 12">
            <a:extLst>
              <a:ext uri="{FF2B5EF4-FFF2-40B4-BE49-F238E27FC236}">
                <a16:creationId xmlns:a16="http://schemas.microsoft.com/office/drawing/2014/main" id="{B9303AD4-9D79-4581-8599-33483D2F165D}"/>
              </a:ext>
            </a:extLst>
          </p:cNvPr>
          <p:cNvSpPr/>
          <p:nvPr/>
        </p:nvSpPr>
        <p:spPr>
          <a:xfrm>
            <a:off x="6963508" y="4384431"/>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Visits</a:t>
            </a:r>
          </a:p>
        </p:txBody>
      </p:sp>
      <p:sp>
        <p:nvSpPr>
          <p:cNvPr id="14" name="Rectangle: Rounded Corners 13">
            <a:extLst>
              <a:ext uri="{FF2B5EF4-FFF2-40B4-BE49-F238E27FC236}">
                <a16:creationId xmlns:a16="http://schemas.microsoft.com/office/drawing/2014/main" id="{C4CEF3F5-A7B7-40D6-9D32-FA1C5F3BFF80}"/>
              </a:ext>
            </a:extLst>
          </p:cNvPr>
          <p:cNvSpPr/>
          <p:nvPr/>
        </p:nvSpPr>
        <p:spPr>
          <a:xfrm>
            <a:off x="8909537" y="4384431"/>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Debriefs</a:t>
            </a:r>
          </a:p>
        </p:txBody>
      </p:sp>
    </p:spTree>
    <p:extLst>
      <p:ext uri="{BB962C8B-B14F-4D97-AF65-F5344CB8AC3E}">
        <p14:creationId xmlns:p14="http://schemas.microsoft.com/office/powerpoint/2010/main" val="3861766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1D777-57DC-43E5-A423-D08BADB37AC1}"/>
              </a:ext>
            </a:extLst>
          </p:cNvPr>
          <p:cNvSpPr>
            <a:spLocks noGrp="1"/>
          </p:cNvSpPr>
          <p:nvPr>
            <p:ph type="title"/>
          </p:nvPr>
        </p:nvSpPr>
        <p:spPr/>
        <p:txBody>
          <a:bodyPr/>
          <a:lstStyle/>
          <a:p>
            <a:r>
              <a:rPr lang="en-GB" dirty="0"/>
              <a:t>Enforcement and disruption techniques</a:t>
            </a:r>
          </a:p>
        </p:txBody>
      </p:sp>
      <p:sp>
        <p:nvSpPr>
          <p:cNvPr id="3" name="Rectangle: Rounded Corners 2">
            <a:extLst>
              <a:ext uri="{FF2B5EF4-FFF2-40B4-BE49-F238E27FC236}">
                <a16:creationId xmlns:a16="http://schemas.microsoft.com/office/drawing/2014/main" id="{0D1D6B66-03B5-483A-86C2-BF610FFD0E24}"/>
              </a:ext>
            </a:extLst>
          </p:cNvPr>
          <p:cNvSpPr/>
          <p:nvPr/>
        </p:nvSpPr>
        <p:spPr>
          <a:xfrm>
            <a:off x="2567354" y="1418492"/>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Evidence led prosecutions</a:t>
            </a:r>
          </a:p>
        </p:txBody>
      </p:sp>
      <p:sp>
        <p:nvSpPr>
          <p:cNvPr id="4" name="Rectangle: Rounded Corners 3">
            <a:extLst>
              <a:ext uri="{FF2B5EF4-FFF2-40B4-BE49-F238E27FC236}">
                <a16:creationId xmlns:a16="http://schemas.microsoft.com/office/drawing/2014/main" id="{2694AFE6-7022-4947-9BC0-935DBED792B7}"/>
              </a:ext>
            </a:extLst>
          </p:cNvPr>
          <p:cNvSpPr/>
          <p:nvPr/>
        </p:nvSpPr>
        <p:spPr>
          <a:xfrm>
            <a:off x="4806462" y="1418492"/>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Other offences</a:t>
            </a:r>
          </a:p>
        </p:txBody>
      </p:sp>
      <p:sp>
        <p:nvSpPr>
          <p:cNvPr id="5" name="Rectangle: Rounded Corners 4">
            <a:extLst>
              <a:ext uri="{FF2B5EF4-FFF2-40B4-BE49-F238E27FC236}">
                <a16:creationId xmlns:a16="http://schemas.microsoft.com/office/drawing/2014/main" id="{81FB86F9-F0DD-4604-84E0-2C057C363011}"/>
              </a:ext>
            </a:extLst>
          </p:cNvPr>
          <p:cNvSpPr/>
          <p:nvPr/>
        </p:nvSpPr>
        <p:spPr>
          <a:xfrm>
            <a:off x="6881446" y="1418492"/>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Covert</a:t>
            </a:r>
          </a:p>
        </p:txBody>
      </p:sp>
      <p:sp>
        <p:nvSpPr>
          <p:cNvPr id="6" name="Rectangle: Rounded Corners 5">
            <a:extLst>
              <a:ext uri="{FF2B5EF4-FFF2-40B4-BE49-F238E27FC236}">
                <a16:creationId xmlns:a16="http://schemas.microsoft.com/office/drawing/2014/main" id="{8088CB12-DD87-4F3B-AB7D-9CB781CE8AE6}"/>
              </a:ext>
            </a:extLst>
          </p:cNvPr>
          <p:cNvSpPr/>
          <p:nvPr/>
        </p:nvSpPr>
        <p:spPr>
          <a:xfrm>
            <a:off x="8909537" y="1418492"/>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Orders</a:t>
            </a:r>
          </a:p>
        </p:txBody>
      </p:sp>
      <p:sp>
        <p:nvSpPr>
          <p:cNvPr id="7" name="Rectangle: Rounded Corners 6">
            <a:extLst>
              <a:ext uri="{FF2B5EF4-FFF2-40B4-BE49-F238E27FC236}">
                <a16:creationId xmlns:a16="http://schemas.microsoft.com/office/drawing/2014/main" id="{5656966F-D1D6-4743-9902-19F337D18D7A}"/>
              </a:ext>
            </a:extLst>
          </p:cNvPr>
          <p:cNvSpPr/>
          <p:nvPr/>
        </p:nvSpPr>
        <p:spPr>
          <a:xfrm>
            <a:off x="2567354" y="2801815"/>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Clares law</a:t>
            </a:r>
          </a:p>
        </p:txBody>
      </p:sp>
      <p:sp>
        <p:nvSpPr>
          <p:cNvPr id="8" name="Rectangle: Rounded Corners 7">
            <a:extLst>
              <a:ext uri="{FF2B5EF4-FFF2-40B4-BE49-F238E27FC236}">
                <a16:creationId xmlns:a16="http://schemas.microsoft.com/office/drawing/2014/main" id="{3C8B3C37-C526-4201-8992-2F1DB03C852E}"/>
              </a:ext>
            </a:extLst>
          </p:cNvPr>
          <p:cNvSpPr/>
          <p:nvPr/>
        </p:nvSpPr>
        <p:spPr>
          <a:xfrm>
            <a:off x="4759569" y="2801815"/>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Closure orders</a:t>
            </a:r>
          </a:p>
        </p:txBody>
      </p:sp>
      <p:sp>
        <p:nvSpPr>
          <p:cNvPr id="9" name="Rectangle: Rounded Corners 8">
            <a:extLst>
              <a:ext uri="{FF2B5EF4-FFF2-40B4-BE49-F238E27FC236}">
                <a16:creationId xmlns:a16="http://schemas.microsoft.com/office/drawing/2014/main" id="{F65CBFAB-AEA0-4DC8-8BCE-735AB0E411B7}"/>
              </a:ext>
            </a:extLst>
          </p:cNvPr>
          <p:cNvSpPr/>
          <p:nvPr/>
        </p:nvSpPr>
        <p:spPr>
          <a:xfrm>
            <a:off x="6881446" y="2801815"/>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GAIN and CSP</a:t>
            </a:r>
          </a:p>
        </p:txBody>
      </p:sp>
      <p:sp>
        <p:nvSpPr>
          <p:cNvPr id="10" name="Rectangle: Rounded Corners 9">
            <a:extLst>
              <a:ext uri="{FF2B5EF4-FFF2-40B4-BE49-F238E27FC236}">
                <a16:creationId xmlns:a16="http://schemas.microsoft.com/office/drawing/2014/main" id="{322B2E73-D899-49EE-B1FE-358B6E144A7D}"/>
              </a:ext>
            </a:extLst>
          </p:cNvPr>
          <p:cNvSpPr/>
          <p:nvPr/>
        </p:nvSpPr>
        <p:spPr>
          <a:xfrm>
            <a:off x="8909537" y="2801815"/>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Patrols</a:t>
            </a:r>
          </a:p>
        </p:txBody>
      </p:sp>
      <p:sp>
        <p:nvSpPr>
          <p:cNvPr id="11" name="Rectangle: Rounded Corners 10">
            <a:extLst>
              <a:ext uri="{FF2B5EF4-FFF2-40B4-BE49-F238E27FC236}">
                <a16:creationId xmlns:a16="http://schemas.microsoft.com/office/drawing/2014/main" id="{FFCF4A01-CDAE-4D9A-9D43-84F877E7F409}"/>
              </a:ext>
            </a:extLst>
          </p:cNvPr>
          <p:cNvSpPr/>
          <p:nvPr/>
        </p:nvSpPr>
        <p:spPr>
          <a:xfrm>
            <a:off x="2532184" y="4384431"/>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360 supervision wheel</a:t>
            </a:r>
          </a:p>
        </p:txBody>
      </p:sp>
      <p:sp>
        <p:nvSpPr>
          <p:cNvPr id="12" name="Rectangle: Rounded Corners 11">
            <a:extLst>
              <a:ext uri="{FF2B5EF4-FFF2-40B4-BE49-F238E27FC236}">
                <a16:creationId xmlns:a16="http://schemas.microsoft.com/office/drawing/2014/main" id="{5FCACEB1-91D2-49B3-930B-17F063696660}"/>
              </a:ext>
            </a:extLst>
          </p:cNvPr>
          <p:cNvSpPr/>
          <p:nvPr/>
        </p:nvSpPr>
        <p:spPr>
          <a:xfrm>
            <a:off x="4759568" y="4360985"/>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Arrest </a:t>
            </a:r>
          </a:p>
        </p:txBody>
      </p:sp>
      <p:sp>
        <p:nvSpPr>
          <p:cNvPr id="13" name="Rectangle: Rounded Corners 12">
            <a:extLst>
              <a:ext uri="{FF2B5EF4-FFF2-40B4-BE49-F238E27FC236}">
                <a16:creationId xmlns:a16="http://schemas.microsoft.com/office/drawing/2014/main" id="{995E01D0-CFA9-47E3-85E9-38FF75792183}"/>
              </a:ext>
            </a:extLst>
          </p:cNvPr>
          <p:cNvSpPr/>
          <p:nvPr/>
        </p:nvSpPr>
        <p:spPr>
          <a:xfrm>
            <a:off x="6881446" y="4360985"/>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Search</a:t>
            </a:r>
          </a:p>
        </p:txBody>
      </p:sp>
      <p:sp>
        <p:nvSpPr>
          <p:cNvPr id="14" name="Rectangle: Rounded Corners 13">
            <a:extLst>
              <a:ext uri="{FF2B5EF4-FFF2-40B4-BE49-F238E27FC236}">
                <a16:creationId xmlns:a16="http://schemas.microsoft.com/office/drawing/2014/main" id="{7E5C6B29-FED9-455E-B5F6-97BA0D21056C}"/>
              </a:ext>
            </a:extLst>
          </p:cNvPr>
          <p:cNvSpPr/>
          <p:nvPr/>
        </p:nvSpPr>
        <p:spPr>
          <a:xfrm>
            <a:off x="8909537" y="4360985"/>
            <a:ext cx="159433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Warrants</a:t>
            </a:r>
          </a:p>
        </p:txBody>
      </p:sp>
    </p:spTree>
    <p:extLst>
      <p:ext uri="{BB962C8B-B14F-4D97-AF65-F5344CB8AC3E}">
        <p14:creationId xmlns:p14="http://schemas.microsoft.com/office/powerpoint/2010/main" val="348957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FDDD2D3A-D05A-4891-AF3F-2384C83E72C3}"/>
              </a:ext>
            </a:extLst>
          </p:cNvPr>
          <p:cNvSpPr txBox="1">
            <a:spLocks/>
          </p:cNvSpPr>
          <p:nvPr/>
        </p:nvSpPr>
        <p:spPr>
          <a:xfrm>
            <a:off x="2563813" y="1341438"/>
            <a:ext cx="8229600" cy="478472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sz="4800" b="1" dirty="0"/>
          </a:p>
          <a:p>
            <a:pPr marL="0" indent="0" algn="ctr">
              <a:buFont typeface="Arial" panose="020B0604020202020204" pitchFamily="34" charset="0"/>
              <a:buNone/>
            </a:pPr>
            <a:endParaRPr lang="en-GB" sz="4800" b="1" dirty="0"/>
          </a:p>
          <a:p>
            <a:pPr marL="0" indent="0" algn="ctr">
              <a:buFont typeface="Arial" panose="020B0604020202020204" pitchFamily="34" charset="0"/>
              <a:buNone/>
            </a:pPr>
            <a:r>
              <a:rPr lang="en-GB" sz="4800" b="1" dirty="0"/>
              <a:t>Questions</a:t>
            </a:r>
          </a:p>
        </p:txBody>
      </p:sp>
    </p:spTree>
    <p:extLst>
      <p:ext uri="{BB962C8B-B14F-4D97-AF65-F5344CB8AC3E}">
        <p14:creationId xmlns:p14="http://schemas.microsoft.com/office/powerpoint/2010/main" val="18040163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464F488883B9E41AF591824157AE03D" ma:contentTypeVersion="18" ma:contentTypeDescription="Create a new document." ma:contentTypeScope="" ma:versionID="4bdf9b8d371bcd14796fd265e7536c86">
  <xsd:schema xmlns:xsd="http://www.w3.org/2001/XMLSchema" xmlns:xs="http://www.w3.org/2001/XMLSchema" xmlns:p="http://schemas.microsoft.com/office/2006/metadata/properties" xmlns:ns2="a1bd12ea-66e0-4a85-9f40-bd4ed5ac7bda" xmlns:ns3="861a6945-fc41-40d2-8e05-7a216352dda5" targetNamespace="http://schemas.microsoft.com/office/2006/metadata/properties" ma:root="true" ma:fieldsID="06a26d8c1d42851e4668ce29f0a9cff5" ns2:_="" ns3:_="">
    <xsd:import namespace="a1bd12ea-66e0-4a85-9f40-bd4ed5ac7bda"/>
    <xsd:import namespace="861a6945-fc41-40d2-8e05-7a216352dda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Location" minOccurs="0"/>
                <xsd:element ref="ns2:MediaServiceObjectDetectorVersions" minOccurs="0"/>
                <xsd:element ref="ns2:Toolkit"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bd12ea-66e0-4a85-9f40-bd4ed5ac7b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ffa94f5-9538-4d5d-ae72-f19c8bf93f9e"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Toolkit" ma:index="24" nillable="true" ma:displayName="Toolkit" ma:format="Dropdown" ma:internalName="Toolkit">
      <xsd:simpleType>
        <xsd:restriction base="dms:Note">
          <xsd:maxLength value="255"/>
        </xsd:restriction>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61a6945-fc41-40d2-8e05-7a216352dda5"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c83cc6c4-4037-44e5-9a5b-fef7806ba63f}" ma:internalName="TaxCatchAll" ma:showField="CatchAllData" ma:web="861a6945-fc41-40d2-8e05-7a216352dda5">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861a6945-fc41-40d2-8e05-7a216352dda5" xsi:nil="true"/>
    <lcf76f155ced4ddcb4097134ff3c332f xmlns="a1bd12ea-66e0-4a85-9f40-bd4ed5ac7bda">
      <Terms xmlns="http://schemas.microsoft.com/office/infopath/2007/PartnerControls"/>
    </lcf76f155ced4ddcb4097134ff3c332f>
    <Toolkit xmlns="a1bd12ea-66e0-4a85-9f40-bd4ed5ac7bda" xsi:nil="true"/>
    <SharedWithUsers xmlns="861a6945-fc41-40d2-8e05-7a216352dda5">
      <UserInfo>
        <DisplayName>Davies, Olivia</DisplayName>
        <AccountId>222</AccountId>
        <AccountType/>
      </UserInfo>
    </SharedWithUsers>
  </documentManagement>
</p:properties>
</file>

<file path=customXml/itemProps1.xml><?xml version="1.0" encoding="utf-8"?>
<ds:datastoreItem xmlns:ds="http://schemas.openxmlformats.org/officeDocument/2006/customXml" ds:itemID="{A505C052-57D2-421C-A3C1-D685E65AA2BF}">
  <ds:schemaRefs>
    <ds:schemaRef ds:uri="http://schemas.microsoft.com/sharepoint/v3/contenttype/forms"/>
  </ds:schemaRefs>
</ds:datastoreItem>
</file>

<file path=customXml/itemProps2.xml><?xml version="1.0" encoding="utf-8"?>
<ds:datastoreItem xmlns:ds="http://schemas.openxmlformats.org/officeDocument/2006/customXml" ds:itemID="{B351A0D8-0C32-4E0E-BD02-ABD47F8F19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bd12ea-66e0-4a85-9f40-bd4ed5ac7bda"/>
    <ds:schemaRef ds:uri="861a6945-fc41-40d2-8e05-7a216352dd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805CE08-AB89-40DE-8A26-17E3896243E0}">
  <ds:schemaRefs>
    <ds:schemaRef ds:uri="861a6945-fc41-40d2-8e05-7a216352dda5"/>
    <ds:schemaRef ds:uri="http://schemas.openxmlformats.org/package/2006/metadata/core-properties"/>
    <ds:schemaRef ds:uri="http://purl.org/dc/terms/"/>
    <ds:schemaRef ds:uri="http://purl.org/dc/dcmitype/"/>
    <ds:schemaRef ds:uri="http://schemas.microsoft.com/office/2006/documentManagement/types"/>
    <ds:schemaRef ds:uri="a1bd12ea-66e0-4a85-9f40-bd4ed5ac7bda"/>
    <ds:schemaRef ds:uri="http://purl.org/dc/elements/1.1/"/>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27578</TotalTime>
  <Words>1204</Words>
  <Application>Microsoft Office PowerPoint</Application>
  <PresentationFormat>Widescreen</PresentationFormat>
  <Paragraphs>177</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Wingdings</vt:lpstr>
      <vt:lpstr>Office Theme</vt:lpstr>
      <vt:lpstr>Public Protection  </vt:lpstr>
      <vt:lpstr>Introductions</vt:lpstr>
      <vt:lpstr>Terminology (produce a “handy to know sheet”)</vt:lpstr>
      <vt:lpstr>Strands of Public Protection </vt:lpstr>
      <vt:lpstr>Public Protection Internal Teams and Resources</vt:lpstr>
      <vt:lpstr>Key partners</vt:lpstr>
      <vt:lpstr>Intelligence gathering</vt:lpstr>
      <vt:lpstr>Enforcement and disruption techniques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Design Department</dc:creator>
  <cp:lastModifiedBy>Keogh, Sophie</cp:lastModifiedBy>
  <cp:revision>86</cp:revision>
  <dcterms:created xsi:type="dcterms:W3CDTF">2020-09-14T11:38:00Z</dcterms:created>
  <dcterms:modified xsi:type="dcterms:W3CDTF">2025-05-28T16:18:16Z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iteId">
    <vt:lpwstr>e46c8472-ef5d-4b63-bc74-4a60db42c371</vt:lpwstr>
  </property>
  <property fmtid="{D5CDD505-2E9C-101B-9397-08002B2CF9AE}" pid="4" name="MSIP_Label_f2acd28b-79a3-4a0f-b0ff-4b75658b1549_SetDate">
    <vt:lpwstr>2020-10-12T06:40:08.5181624Z</vt:lpwstr>
  </property>
  <property fmtid="{D5CDD505-2E9C-101B-9397-08002B2CF9AE}" pid="5" name="MSIP_Label_f2acd28b-79a3-4a0f-b0ff-4b75658b1549_Name">
    <vt:lpwstr>OFFICIAL</vt:lpwstr>
  </property>
  <property fmtid="{D5CDD505-2E9C-101B-9397-08002B2CF9AE}" pid="6" name="MSIP_Label_f2acd28b-79a3-4a0f-b0ff-4b75658b1549_ActionId">
    <vt:lpwstr>6a300e17-3274-4ec9-8091-a8af1038d585</vt:lpwstr>
  </property>
  <property fmtid="{D5CDD505-2E9C-101B-9397-08002B2CF9AE}" pid="7" name="MSIP_Label_f2acd28b-79a3-4a0f-b0ff-4b75658b1549_Extended_MSFT_Method">
    <vt:lpwstr>Automatic</vt:lpwstr>
  </property>
  <property fmtid="{D5CDD505-2E9C-101B-9397-08002B2CF9AE}" pid="8" name="Sensitivity">
    <vt:lpwstr>OFFICIAL</vt:lpwstr>
  </property>
  <property fmtid="{D5CDD505-2E9C-101B-9397-08002B2CF9AE}" pid="9" name="ContentTypeId">
    <vt:lpwstr>0x010100E464F488883B9E41AF591824157AE03D</vt:lpwstr>
  </property>
  <property fmtid="{D5CDD505-2E9C-101B-9397-08002B2CF9AE}" pid="10" name="MediaServiceImageTags">
    <vt:lpwstr/>
  </property>
</Properties>
</file>