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notesMasterIdLst>
    <p:notesMasterId r:id="rId27"/>
  </p:notesMasterIdLst>
  <p:handoutMasterIdLst>
    <p:handoutMasterId r:id="rId28"/>
  </p:handoutMasterIdLst>
  <p:sldIdLst>
    <p:sldId id="321" r:id="rId2"/>
    <p:sldId id="322" r:id="rId3"/>
    <p:sldId id="359" r:id="rId4"/>
    <p:sldId id="360" r:id="rId5"/>
    <p:sldId id="361" r:id="rId6"/>
    <p:sldId id="363" r:id="rId7"/>
    <p:sldId id="357" r:id="rId8"/>
    <p:sldId id="358" r:id="rId9"/>
    <p:sldId id="326" r:id="rId10"/>
    <p:sldId id="325" r:id="rId11"/>
    <p:sldId id="330" r:id="rId12"/>
    <p:sldId id="331" r:id="rId13"/>
    <p:sldId id="332" r:id="rId14"/>
    <p:sldId id="347" r:id="rId15"/>
    <p:sldId id="349" r:id="rId16"/>
    <p:sldId id="350" r:id="rId17"/>
    <p:sldId id="351" r:id="rId18"/>
    <p:sldId id="362" r:id="rId19"/>
    <p:sldId id="365" r:id="rId20"/>
    <p:sldId id="353" r:id="rId21"/>
    <p:sldId id="354" r:id="rId22"/>
    <p:sldId id="364" r:id="rId23"/>
    <p:sldId id="366" r:id="rId24"/>
    <p:sldId id="367" r:id="rId25"/>
    <p:sldId id="355" r:id="rId26"/>
  </p:sldIdLst>
  <p:sldSz cx="10150475" cy="75898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91">
          <p15:clr>
            <a:srgbClr val="A4A3A4"/>
          </p15:clr>
        </p15:guide>
        <p15:guide id="2" pos="3197">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CC"/>
    <a:srgbClr val="FF0000"/>
    <a:srgbClr val="3399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07" autoAdjust="0"/>
    <p:restoredTop sz="64807" autoAdjust="0"/>
  </p:normalViewPr>
  <p:slideViewPr>
    <p:cSldViewPr>
      <p:cViewPr varScale="1">
        <p:scale>
          <a:sx n="61" d="100"/>
          <a:sy n="61" d="100"/>
        </p:scale>
        <p:origin x="2012" y="68"/>
      </p:cViewPr>
      <p:guideLst>
        <p:guide orient="horz" pos="2391"/>
        <p:guide pos="3197"/>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7" d="100"/>
          <a:sy n="67" d="100"/>
        </p:scale>
        <p:origin x="-322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F2D7E-6CE3-47AA-9618-B6878DE74F29}"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0A7F5354-B24D-4333-8C58-CEFEEAE95BD3}">
      <dgm:prSet custT="1"/>
      <dgm:spPr/>
      <dgm:t>
        <a:bodyPr/>
        <a:lstStyle/>
        <a:p>
          <a:r>
            <a:rPr lang="en-GB" sz="2200">
              <a:latin typeface="Arial" panose="020B0604020202020204" pitchFamily="34" charset="0"/>
              <a:cs typeface="Arial" panose="020B0604020202020204" pitchFamily="34" charset="0"/>
            </a:rPr>
            <a:t>Collaboration platform, e.g. collaboration design</a:t>
          </a:r>
          <a:endParaRPr lang="en-US" sz="2200">
            <a:latin typeface="Arial" panose="020B0604020202020204" pitchFamily="34" charset="0"/>
            <a:cs typeface="Arial" panose="020B0604020202020204" pitchFamily="34" charset="0"/>
          </a:endParaRPr>
        </a:p>
      </dgm:t>
    </dgm:pt>
    <dgm:pt modelId="{8C00D34B-8B8D-4DEA-B9FA-07B53920460E}" type="parTrans" cxnId="{A8B2D1A9-263B-4085-BCE0-367100669A35}">
      <dgm:prSet/>
      <dgm:spPr/>
      <dgm:t>
        <a:bodyPr/>
        <a:lstStyle/>
        <a:p>
          <a:endParaRPr lang="en-US" sz="2200">
            <a:latin typeface="Arial" panose="020B0604020202020204" pitchFamily="34" charset="0"/>
            <a:cs typeface="Arial" panose="020B0604020202020204" pitchFamily="34" charset="0"/>
          </a:endParaRPr>
        </a:p>
      </dgm:t>
    </dgm:pt>
    <dgm:pt modelId="{1C1EB5C0-3A95-445C-8711-965F5D75AEB1}" type="sibTrans" cxnId="{A8B2D1A9-263B-4085-BCE0-367100669A35}">
      <dgm:prSet/>
      <dgm:spPr/>
      <dgm:t>
        <a:bodyPr/>
        <a:lstStyle/>
        <a:p>
          <a:endParaRPr lang="en-US" sz="2200">
            <a:latin typeface="Arial" panose="020B0604020202020204" pitchFamily="34" charset="0"/>
            <a:cs typeface="Arial" panose="020B0604020202020204" pitchFamily="34" charset="0"/>
          </a:endParaRPr>
        </a:p>
      </dgm:t>
    </dgm:pt>
    <dgm:pt modelId="{5C738661-F35A-4405-878C-6A6FB1060171}">
      <dgm:prSet custT="1"/>
      <dgm:spPr/>
      <dgm:t>
        <a:bodyPr/>
        <a:lstStyle/>
        <a:p>
          <a:r>
            <a:rPr lang="en-GB" sz="2200">
              <a:latin typeface="Arial" panose="020B0604020202020204" pitchFamily="34" charset="0"/>
              <a:cs typeface="Arial" panose="020B0604020202020204" pitchFamily="34" charset="0"/>
            </a:rPr>
            <a:t>Third-party marketplace, commerce marketing front-end and transaction support to multiple businesses</a:t>
          </a:r>
          <a:endParaRPr lang="en-US" sz="2200">
            <a:latin typeface="Arial" panose="020B0604020202020204" pitchFamily="34" charset="0"/>
            <a:cs typeface="Arial" panose="020B0604020202020204" pitchFamily="34" charset="0"/>
          </a:endParaRPr>
        </a:p>
      </dgm:t>
    </dgm:pt>
    <dgm:pt modelId="{76E5D9BA-8FF1-495D-A4E8-25104D71F971}" type="parTrans" cxnId="{08B35C2F-8E42-4D9B-A280-3A1FC2C02494}">
      <dgm:prSet/>
      <dgm:spPr/>
      <dgm:t>
        <a:bodyPr/>
        <a:lstStyle/>
        <a:p>
          <a:endParaRPr lang="en-US" sz="2200">
            <a:latin typeface="Arial" panose="020B0604020202020204" pitchFamily="34" charset="0"/>
            <a:cs typeface="Arial" panose="020B0604020202020204" pitchFamily="34" charset="0"/>
          </a:endParaRPr>
        </a:p>
      </dgm:t>
    </dgm:pt>
    <dgm:pt modelId="{5A5C0140-F1E5-4017-9222-4DBDD4B1E890}" type="sibTrans" cxnId="{08B35C2F-8E42-4D9B-A280-3A1FC2C02494}">
      <dgm:prSet/>
      <dgm:spPr/>
      <dgm:t>
        <a:bodyPr/>
        <a:lstStyle/>
        <a:p>
          <a:endParaRPr lang="en-US" sz="2200">
            <a:latin typeface="Arial" panose="020B0604020202020204" pitchFamily="34" charset="0"/>
            <a:cs typeface="Arial" panose="020B0604020202020204" pitchFamily="34" charset="0"/>
          </a:endParaRPr>
        </a:p>
      </dgm:t>
    </dgm:pt>
    <dgm:pt modelId="{F45F897E-98C7-4BF3-9535-16D2EAEB8404}">
      <dgm:prSet custT="1"/>
      <dgm:spPr/>
      <dgm:t>
        <a:bodyPr/>
        <a:lstStyle/>
        <a:p>
          <a:r>
            <a:rPr lang="en-GB" sz="2200">
              <a:latin typeface="Arial" panose="020B0604020202020204" pitchFamily="34" charset="0"/>
              <a:cs typeface="Arial" panose="020B0604020202020204" pitchFamily="34" charset="0"/>
            </a:rPr>
            <a:t>Value-chain integrator, added value by integrating multiple steps of the value chain</a:t>
          </a:r>
          <a:endParaRPr lang="en-US" sz="2200">
            <a:latin typeface="Arial" panose="020B0604020202020204" pitchFamily="34" charset="0"/>
            <a:cs typeface="Arial" panose="020B0604020202020204" pitchFamily="34" charset="0"/>
          </a:endParaRPr>
        </a:p>
      </dgm:t>
    </dgm:pt>
    <dgm:pt modelId="{CF4AD860-1F76-4558-8BC2-5E6FA93A4C89}" type="parTrans" cxnId="{8C1BA205-6460-4C63-A0BF-E08EE5E21788}">
      <dgm:prSet/>
      <dgm:spPr/>
      <dgm:t>
        <a:bodyPr/>
        <a:lstStyle/>
        <a:p>
          <a:endParaRPr lang="en-US" sz="2200">
            <a:latin typeface="Arial" panose="020B0604020202020204" pitchFamily="34" charset="0"/>
            <a:cs typeface="Arial" panose="020B0604020202020204" pitchFamily="34" charset="0"/>
          </a:endParaRPr>
        </a:p>
      </dgm:t>
    </dgm:pt>
    <dgm:pt modelId="{4B774A37-BE78-46F5-BF6D-E78DD4EC5C74}" type="sibTrans" cxnId="{8C1BA205-6460-4C63-A0BF-E08EE5E21788}">
      <dgm:prSet/>
      <dgm:spPr/>
      <dgm:t>
        <a:bodyPr/>
        <a:lstStyle/>
        <a:p>
          <a:endParaRPr lang="en-US" sz="2200">
            <a:latin typeface="Arial" panose="020B0604020202020204" pitchFamily="34" charset="0"/>
            <a:cs typeface="Arial" panose="020B0604020202020204" pitchFamily="34" charset="0"/>
          </a:endParaRPr>
        </a:p>
      </dgm:t>
    </dgm:pt>
    <dgm:pt modelId="{9A3965D5-2EE2-4F44-86B3-715A102C5F35}">
      <dgm:prSet custT="1"/>
      <dgm:spPr/>
      <dgm:t>
        <a:bodyPr/>
        <a:lstStyle/>
        <a:p>
          <a:r>
            <a:rPr lang="en-GB" sz="2200">
              <a:latin typeface="Arial" panose="020B0604020202020204" pitchFamily="34" charset="0"/>
              <a:cs typeface="Arial" panose="020B0604020202020204" pitchFamily="34" charset="0"/>
            </a:rPr>
            <a:t>Value-chain service providers, support part of value chain e.g. logistics, payment</a:t>
          </a:r>
          <a:endParaRPr lang="en-US" sz="2200">
            <a:latin typeface="Arial" panose="020B0604020202020204" pitchFamily="34" charset="0"/>
            <a:cs typeface="Arial" panose="020B0604020202020204" pitchFamily="34" charset="0"/>
          </a:endParaRPr>
        </a:p>
      </dgm:t>
    </dgm:pt>
    <dgm:pt modelId="{6989C577-542A-439A-AD62-D149554CC98E}" type="parTrans" cxnId="{4A30AFAE-14AA-48A4-B8C1-A51A9A9645D4}">
      <dgm:prSet/>
      <dgm:spPr/>
      <dgm:t>
        <a:bodyPr/>
        <a:lstStyle/>
        <a:p>
          <a:endParaRPr lang="en-US" sz="2200">
            <a:latin typeface="Arial" panose="020B0604020202020204" pitchFamily="34" charset="0"/>
            <a:cs typeface="Arial" panose="020B0604020202020204" pitchFamily="34" charset="0"/>
          </a:endParaRPr>
        </a:p>
      </dgm:t>
    </dgm:pt>
    <dgm:pt modelId="{8FAABA37-2F9F-4DBB-85FC-5C6BF63C049D}" type="sibTrans" cxnId="{4A30AFAE-14AA-48A4-B8C1-A51A9A9645D4}">
      <dgm:prSet/>
      <dgm:spPr/>
      <dgm:t>
        <a:bodyPr/>
        <a:lstStyle/>
        <a:p>
          <a:endParaRPr lang="en-US" sz="2200">
            <a:latin typeface="Arial" panose="020B0604020202020204" pitchFamily="34" charset="0"/>
            <a:cs typeface="Arial" panose="020B0604020202020204" pitchFamily="34" charset="0"/>
          </a:endParaRPr>
        </a:p>
      </dgm:t>
    </dgm:pt>
    <dgm:pt modelId="{0CC8869B-D92A-411F-817A-5BAB7BAB2C16}">
      <dgm:prSet custT="1"/>
      <dgm:spPr/>
      <dgm:t>
        <a:bodyPr/>
        <a:lstStyle/>
        <a:p>
          <a:r>
            <a:rPr lang="en-GB" sz="2200">
              <a:latin typeface="Arial" panose="020B0604020202020204" pitchFamily="34" charset="0"/>
              <a:cs typeface="Arial" panose="020B0604020202020204" pitchFamily="34" charset="0"/>
            </a:rPr>
            <a:t>Information brokerage, business information and consultancy.</a:t>
          </a:r>
          <a:endParaRPr lang="en-US" sz="2200">
            <a:latin typeface="Arial" panose="020B0604020202020204" pitchFamily="34" charset="0"/>
            <a:cs typeface="Arial" panose="020B0604020202020204" pitchFamily="34" charset="0"/>
          </a:endParaRPr>
        </a:p>
      </dgm:t>
    </dgm:pt>
    <dgm:pt modelId="{8DA21C8A-C0D9-40D6-B71B-F77D9B4C83D8}" type="parTrans" cxnId="{44AE9718-8F5E-4F1A-8D8F-93E7B61987B8}">
      <dgm:prSet/>
      <dgm:spPr/>
      <dgm:t>
        <a:bodyPr/>
        <a:lstStyle/>
        <a:p>
          <a:endParaRPr lang="en-US" sz="2200">
            <a:latin typeface="Arial" panose="020B0604020202020204" pitchFamily="34" charset="0"/>
            <a:cs typeface="Arial" panose="020B0604020202020204" pitchFamily="34" charset="0"/>
          </a:endParaRPr>
        </a:p>
      </dgm:t>
    </dgm:pt>
    <dgm:pt modelId="{9C1CF295-1F5D-4817-89E4-551921910CF6}" type="sibTrans" cxnId="{44AE9718-8F5E-4F1A-8D8F-93E7B61987B8}">
      <dgm:prSet/>
      <dgm:spPr/>
      <dgm:t>
        <a:bodyPr/>
        <a:lstStyle/>
        <a:p>
          <a:endParaRPr lang="en-US" sz="2200">
            <a:latin typeface="Arial" panose="020B0604020202020204" pitchFamily="34" charset="0"/>
            <a:cs typeface="Arial" panose="020B0604020202020204" pitchFamily="34" charset="0"/>
          </a:endParaRPr>
        </a:p>
      </dgm:t>
    </dgm:pt>
    <dgm:pt modelId="{D7D952C1-D3AB-416B-B527-6F6323258568}">
      <dgm:prSet custT="1"/>
      <dgm:spPr/>
      <dgm:t>
        <a:bodyPr/>
        <a:lstStyle/>
        <a:p>
          <a:r>
            <a:rPr lang="en-GB" sz="2200">
              <a:latin typeface="Arial" panose="020B0604020202020204" pitchFamily="34" charset="0"/>
              <a:cs typeface="Arial" panose="020B0604020202020204" pitchFamily="34" charset="0"/>
            </a:rPr>
            <a:t>Trust and other services, trust providers.</a:t>
          </a:r>
          <a:endParaRPr lang="en-US" sz="2200">
            <a:latin typeface="Arial" panose="020B0604020202020204" pitchFamily="34" charset="0"/>
            <a:cs typeface="Arial" panose="020B0604020202020204" pitchFamily="34" charset="0"/>
          </a:endParaRPr>
        </a:p>
      </dgm:t>
    </dgm:pt>
    <dgm:pt modelId="{660BA1D5-F4F3-49F8-B390-FF7F2B939378}" type="parTrans" cxnId="{1DD4449B-1674-4395-813A-7F177FADDBF5}">
      <dgm:prSet/>
      <dgm:spPr/>
      <dgm:t>
        <a:bodyPr/>
        <a:lstStyle/>
        <a:p>
          <a:endParaRPr lang="en-US" sz="2200">
            <a:latin typeface="Arial" panose="020B0604020202020204" pitchFamily="34" charset="0"/>
            <a:cs typeface="Arial" panose="020B0604020202020204" pitchFamily="34" charset="0"/>
          </a:endParaRPr>
        </a:p>
      </dgm:t>
    </dgm:pt>
    <dgm:pt modelId="{C72D1135-24FF-440F-998F-49D9987980CD}" type="sibTrans" cxnId="{1DD4449B-1674-4395-813A-7F177FADDBF5}">
      <dgm:prSet/>
      <dgm:spPr/>
      <dgm:t>
        <a:bodyPr/>
        <a:lstStyle/>
        <a:p>
          <a:endParaRPr lang="en-US" sz="2200">
            <a:latin typeface="Arial" panose="020B0604020202020204" pitchFamily="34" charset="0"/>
            <a:cs typeface="Arial" panose="020B0604020202020204" pitchFamily="34" charset="0"/>
          </a:endParaRPr>
        </a:p>
      </dgm:t>
    </dgm:pt>
    <dgm:pt modelId="{4EDC39A2-B53E-4FCF-9055-5340E4AFB1F1}" type="pres">
      <dgm:prSet presAssocID="{BA1F2D7E-6CE3-47AA-9618-B6878DE74F29}" presName="diagram" presStyleCnt="0">
        <dgm:presLayoutVars>
          <dgm:dir/>
          <dgm:resizeHandles val="exact"/>
        </dgm:presLayoutVars>
      </dgm:prSet>
      <dgm:spPr/>
    </dgm:pt>
    <dgm:pt modelId="{5421CA8D-5AC3-49B4-B731-166564338BA9}" type="pres">
      <dgm:prSet presAssocID="{0A7F5354-B24D-4333-8C58-CEFEEAE95BD3}" presName="node" presStyleLbl="node1" presStyleIdx="0" presStyleCnt="6">
        <dgm:presLayoutVars>
          <dgm:bulletEnabled val="1"/>
        </dgm:presLayoutVars>
      </dgm:prSet>
      <dgm:spPr/>
    </dgm:pt>
    <dgm:pt modelId="{67988E83-D7A0-4C57-838E-6744B9734D91}" type="pres">
      <dgm:prSet presAssocID="{1C1EB5C0-3A95-445C-8711-965F5D75AEB1}" presName="sibTrans" presStyleCnt="0"/>
      <dgm:spPr/>
    </dgm:pt>
    <dgm:pt modelId="{D0BCB305-E118-478B-9C74-9E251D138F6A}" type="pres">
      <dgm:prSet presAssocID="{5C738661-F35A-4405-878C-6A6FB1060171}" presName="node" presStyleLbl="node1" presStyleIdx="1" presStyleCnt="6">
        <dgm:presLayoutVars>
          <dgm:bulletEnabled val="1"/>
        </dgm:presLayoutVars>
      </dgm:prSet>
      <dgm:spPr/>
    </dgm:pt>
    <dgm:pt modelId="{39802DCB-1016-4977-9959-FF82F7553592}" type="pres">
      <dgm:prSet presAssocID="{5A5C0140-F1E5-4017-9222-4DBDD4B1E890}" presName="sibTrans" presStyleCnt="0"/>
      <dgm:spPr/>
    </dgm:pt>
    <dgm:pt modelId="{B90DFB47-C534-447A-AE16-4D12186B8AF2}" type="pres">
      <dgm:prSet presAssocID="{F45F897E-98C7-4BF3-9535-16D2EAEB8404}" presName="node" presStyleLbl="node1" presStyleIdx="2" presStyleCnt="6">
        <dgm:presLayoutVars>
          <dgm:bulletEnabled val="1"/>
        </dgm:presLayoutVars>
      </dgm:prSet>
      <dgm:spPr/>
    </dgm:pt>
    <dgm:pt modelId="{CE192754-81CE-453C-87A1-37D9129C0D5D}" type="pres">
      <dgm:prSet presAssocID="{4B774A37-BE78-46F5-BF6D-E78DD4EC5C74}" presName="sibTrans" presStyleCnt="0"/>
      <dgm:spPr/>
    </dgm:pt>
    <dgm:pt modelId="{EA264119-0BE0-42E9-A7A7-02F1FB7092D9}" type="pres">
      <dgm:prSet presAssocID="{9A3965D5-2EE2-4F44-86B3-715A102C5F35}" presName="node" presStyleLbl="node1" presStyleIdx="3" presStyleCnt="6">
        <dgm:presLayoutVars>
          <dgm:bulletEnabled val="1"/>
        </dgm:presLayoutVars>
      </dgm:prSet>
      <dgm:spPr/>
    </dgm:pt>
    <dgm:pt modelId="{9FC5E8D4-F473-4D32-BBB6-4CE40CF2B6F2}" type="pres">
      <dgm:prSet presAssocID="{8FAABA37-2F9F-4DBB-85FC-5C6BF63C049D}" presName="sibTrans" presStyleCnt="0"/>
      <dgm:spPr/>
    </dgm:pt>
    <dgm:pt modelId="{45669455-FD76-4FF9-939F-A1913AF37090}" type="pres">
      <dgm:prSet presAssocID="{0CC8869B-D92A-411F-817A-5BAB7BAB2C16}" presName="node" presStyleLbl="node1" presStyleIdx="4" presStyleCnt="6">
        <dgm:presLayoutVars>
          <dgm:bulletEnabled val="1"/>
        </dgm:presLayoutVars>
      </dgm:prSet>
      <dgm:spPr/>
    </dgm:pt>
    <dgm:pt modelId="{D89827E4-2727-46A5-99C8-F95B6775964A}" type="pres">
      <dgm:prSet presAssocID="{9C1CF295-1F5D-4817-89E4-551921910CF6}" presName="sibTrans" presStyleCnt="0"/>
      <dgm:spPr/>
    </dgm:pt>
    <dgm:pt modelId="{D9AC9707-884D-41D5-A19E-972A23A65DF9}" type="pres">
      <dgm:prSet presAssocID="{D7D952C1-D3AB-416B-B527-6F6323258568}" presName="node" presStyleLbl="node1" presStyleIdx="5" presStyleCnt="6">
        <dgm:presLayoutVars>
          <dgm:bulletEnabled val="1"/>
        </dgm:presLayoutVars>
      </dgm:prSet>
      <dgm:spPr/>
    </dgm:pt>
  </dgm:ptLst>
  <dgm:cxnLst>
    <dgm:cxn modelId="{8C1BA205-6460-4C63-A0BF-E08EE5E21788}" srcId="{BA1F2D7E-6CE3-47AA-9618-B6878DE74F29}" destId="{F45F897E-98C7-4BF3-9535-16D2EAEB8404}" srcOrd="2" destOrd="0" parTransId="{CF4AD860-1F76-4558-8BC2-5E6FA93A4C89}" sibTransId="{4B774A37-BE78-46F5-BF6D-E78DD4EC5C74}"/>
    <dgm:cxn modelId="{721C3B0C-E545-42F0-9CAA-AE47FCED20A0}" type="presOf" srcId="{0CC8869B-D92A-411F-817A-5BAB7BAB2C16}" destId="{45669455-FD76-4FF9-939F-A1913AF37090}" srcOrd="0" destOrd="0" presId="urn:microsoft.com/office/officeart/2005/8/layout/default"/>
    <dgm:cxn modelId="{44AE9718-8F5E-4F1A-8D8F-93E7B61987B8}" srcId="{BA1F2D7E-6CE3-47AA-9618-B6878DE74F29}" destId="{0CC8869B-D92A-411F-817A-5BAB7BAB2C16}" srcOrd="4" destOrd="0" parTransId="{8DA21C8A-C0D9-40D6-B71B-F77D9B4C83D8}" sibTransId="{9C1CF295-1F5D-4817-89E4-551921910CF6}"/>
    <dgm:cxn modelId="{7224F918-B311-41D6-9FCD-F0F67CD094A2}" type="presOf" srcId="{F45F897E-98C7-4BF3-9535-16D2EAEB8404}" destId="{B90DFB47-C534-447A-AE16-4D12186B8AF2}" srcOrd="0" destOrd="0" presId="urn:microsoft.com/office/officeart/2005/8/layout/default"/>
    <dgm:cxn modelId="{08B35C2F-8E42-4D9B-A280-3A1FC2C02494}" srcId="{BA1F2D7E-6CE3-47AA-9618-B6878DE74F29}" destId="{5C738661-F35A-4405-878C-6A6FB1060171}" srcOrd="1" destOrd="0" parTransId="{76E5D9BA-8FF1-495D-A4E8-25104D71F971}" sibTransId="{5A5C0140-F1E5-4017-9222-4DBDD4B1E890}"/>
    <dgm:cxn modelId="{8158D765-41D2-490C-9AA8-5E24C3A2948D}" type="presOf" srcId="{BA1F2D7E-6CE3-47AA-9618-B6878DE74F29}" destId="{4EDC39A2-B53E-4FCF-9055-5340E4AFB1F1}" srcOrd="0" destOrd="0" presId="urn:microsoft.com/office/officeart/2005/8/layout/default"/>
    <dgm:cxn modelId="{F6534251-DC4B-4812-9AEE-3D959528A971}" type="presOf" srcId="{0A7F5354-B24D-4333-8C58-CEFEEAE95BD3}" destId="{5421CA8D-5AC3-49B4-B731-166564338BA9}" srcOrd="0" destOrd="0" presId="urn:microsoft.com/office/officeart/2005/8/layout/default"/>
    <dgm:cxn modelId="{27165486-F3D0-4DC0-A660-0A51EDD366AE}" type="presOf" srcId="{5C738661-F35A-4405-878C-6A6FB1060171}" destId="{D0BCB305-E118-478B-9C74-9E251D138F6A}" srcOrd="0" destOrd="0" presId="urn:microsoft.com/office/officeart/2005/8/layout/default"/>
    <dgm:cxn modelId="{B3BDF98D-92FE-432D-8617-8E8729B342F4}" type="presOf" srcId="{D7D952C1-D3AB-416B-B527-6F6323258568}" destId="{D9AC9707-884D-41D5-A19E-972A23A65DF9}" srcOrd="0" destOrd="0" presId="urn:microsoft.com/office/officeart/2005/8/layout/default"/>
    <dgm:cxn modelId="{1DD4449B-1674-4395-813A-7F177FADDBF5}" srcId="{BA1F2D7E-6CE3-47AA-9618-B6878DE74F29}" destId="{D7D952C1-D3AB-416B-B527-6F6323258568}" srcOrd="5" destOrd="0" parTransId="{660BA1D5-F4F3-49F8-B390-FF7F2B939378}" sibTransId="{C72D1135-24FF-440F-998F-49D9987980CD}"/>
    <dgm:cxn modelId="{A8B2D1A9-263B-4085-BCE0-367100669A35}" srcId="{BA1F2D7E-6CE3-47AA-9618-B6878DE74F29}" destId="{0A7F5354-B24D-4333-8C58-CEFEEAE95BD3}" srcOrd="0" destOrd="0" parTransId="{8C00D34B-8B8D-4DEA-B9FA-07B53920460E}" sibTransId="{1C1EB5C0-3A95-445C-8711-965F5D75AEB1}"/>
    <dgm:cxn modelId="{4A30AFAE-14AA-48A4-B8C1-A51A9A9645D4}" srcId="{BA1F2D7E-6CE3-47AA-9618-B6878DE74F29}" destId="{9A3965D5-2EE2-4F44-86B3-715A102C5F35}" srcOrd="3" destOrd="0" parTransId="{6989C577-542A-439A-AD62-D149554CC98E}" sibTransId="{8FAABA37-2F9F-4DBB-85FC-5C6BF63C049D}"/>
    <dgm:cxn modelId="{481583C4-A1B7-4F66-92D1-63D4897F1B20}" type="presOf" srcId="{9A3965D5-2EE2-4F44-86B3-715A102C5F35}" destId="{EA264119-0BE0-42E9-A7A7-02F1FB7092D9}" srcOrd="0" destOrd="0" presId="urn:microsoft.com/office/officeart/2005/8/layout/default"/>
    <dgm:cxn modelId="{7652BB08-A946-496E-A6C0-9243085C5B6A}" type="presParOf" srcId="{4EDC39A2-B53E-4FCF-9055-5340E4AFB1F1}" destId="{5421CA8D-5AC3-49B4-B731-166564338BA9}" srcOrd="0" destOrd="0" presId="urn:microsoft.com/office/officeart/2005/8/layout/default"/>
    <dgm:cxn modelId="{B400F8E4-1FCF-44CD-A34A-365177AB2C90}" type="presParOf" srcId="{4EDC39A2-B53E-4FCF-9055-5340E4AFB1F1}" destId="{67988E83-D7A0-4C57-838E-6744B9734D91}" srcOrd="1" destOrd="0" presId="urn:microsoft.com/office/officeart/2005/8/layout/default"/>
    <dgm:cxn modelId="{ACF381C8-EF15-4997-93B9-2BC815F5EC20}" type="presParOf" srcId="{4EDC39A2-B53E-4FCF-9055-5340E4AFB1F1}" destId="{D0BCB305-E118-478B-9C74-9E251D138F6A}" srcOrd="2" destOrd="0" presId="urn:microsoft.com/office/officeart/2005/8/layout/default"/>
    <dgm:cxn modelId="{8E5ABC3D-DF11-44D6-BE7E-40CA58705C4F}" type="presParOf" srcId="{4EDC39A2-B53E-4FCF-9055-5340E4AFB1F1}" destId="{39802DCB-1016-4977-9959-FF82F7553592}" srcOrd="3" destOrd="0" presId="urn:microsoft.com/office/officeart/2005/8/layout/default"/>
    <dgm:cxn modelId="{344F4833-3882-45FA-B26A-9822F728A02E}" type="presParOf" srcId="{4EDC39A2-B53E-4FCF-9055-5340E4AFB1F1}" destId="{B90DFB47-C534-447A-AE16-4D12186B8AF2}" srcOrd="4" destOrd="0" presId="urn:microsoft.com/office/officeart/2005/8/layout/default"/>
    <dgm:cxn modelId="{4E5EFA69-611F-4EDB-A2DD-178A5EA946FA}" type="presParOf" srcId="{4EDC39A2-B53E-4FCF-9055-5340E4AFB1F1}" destId="{CE192754-81CE-453C-87A1-37D9129C0D5D}" srcOrd="5" destOrd="0" presId="urn:microsoft.com/office/officeart/2005/8/layout/default"/>
    <dgm:cxn modelId="{85254AE4-EFAD-4D8C-B0B0-FE5F7DAE1C86}" type="presParOf" srcId="{4EDC39A2-B53E-4FCF-9055-5340E4AFB1F1}" destId="{EA264119-0BE0-42E9-A7A7-02F1FB7092D9}" srcOrd="6" destOrd="0" presId="urn:microsoft.com/office/officeart/2005/8/layout/default"/>
    <dgm:cxn modelId="{C8835BA0-8FB3-4BC6-91CC-9C26167A5ACE}" type="presParOf" srcId="{4EDC39A2-B53E-4FCF-9055-5340E4AFB1F1}" destId="{9FC5E8D4-F473-4D32-BBB6-4CE40CF2B6F2}" srcOrd="7" destOrd="0" presId="urn:microsoft.com/office/officeart/2005/8/layout/default"/>
    <dgm:cxn modelId="{ADDCE24D-81B8-472B-8495-A914E95887BF}" type="presParOf" srcId="{4EDC39A2-B53E-4FCF-9055-5340E4AFB1F1}" destId="{45669455-FD76-4FF9-939F-A1913AF37090}" srcOrd="8" destOrd="0" presId="urn:microsoft.com/office/officeart/2005/8/layout/default"/>
    <dgm:cxn modelId="{4241B651-B4DD-4587-A542-1F88059057E0}" type="presParOf" srcId="{4EDC39A2-B53E-4FCF-9055-5340E4AFB1F1}" destId="{D89827E4-2727-46A5-99C8-F95B6775964A}" srcOrd="9" destOrd="0" presId="urn:microsoft.com/office/officeart/2005/8/layout/default"/>
    <dgm:cxn modelId="{E4612820-1A99-43EF-82CA-7993BE663F5D}" type="presParOf" srcId="{4EDC39A2-B53E-4FCF-9055-5340E4AFB1F1}" destId="{D9AC9707-884D-41D5-A19E-972A23A65DF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1CA8D-5AC3-49B4-B731-166564338BA9}">
      <dsp:nvSpPr>
        <dsp:cNvPr id="0" name=""/>
        <dsp:cNvSpPr/>
      </dsp:nvSpPr>
      <dsp:spPr>
        <a:xfrm>
          <a:off x="826" y="161947"/>
          <a:ext cx="3222428" cy="1933456"/>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Collaboration platform, e.g. collaboration design</a:t>
          </a:r>
          <a:endParaRPr lang="en-US" sz="2200" kern="1200">
            <a:latin typeface="Arial" panose="020B0604020202020204" pitchFamily="34" charset="0"/>
            <a:cs typeface="Arial" panose="020B0604020202020204" pitchFamily="34" charset="0"/>
          </a:endParaRPr>
        </a:p>
      </dsp:txBody>
      <dsp:txXfrm>
        <a:off x="826" y="161947"/>
        <a:ext cx="3222428" cy="1933456"/>
      </dsp:txXfrm>
    </dsp:sp>
    <dsp:sp modelId="{D0BCB305-E118-478B-9C74-9E251D138F6A}">
      <dsp:nvSpPr>
        <dsp:cNvPr id="0" name=""/>
        <dsp:cNvSpPr/>
      </dsp:nvSpPr>
      <dsp:spPr>
        <a:xfrm>
          <a:off x="3545497" y="161947"/>
          <a:ext cx="3222428" cy="1933456"/>
        </a:xfrm>
        <a:prstGeom prst="rect">
          <a:avLst/>
        </a:prstGeom>
        <a:gradFill rotWithShape="0">
          <a:gsLst>
            <a:gs pos="0">
              <a:schemeClr val="accent2">
                <a:hueOff val="-592857"/>
                <a:satOff val="2840"/>
                <a:lumOff val="2627"/>
                <a:alphaOff val="0"/>
                <a:tint val="96000"/>
                <a:lumMod val="100000"/>
              </a:schemeClr>
            </a:gs>
            <a:gs pos="78000">
              <a:schemeClr val="accent2">
                <a:hueOff val="-592857"/>
                <a:satOff val="2840"/>
                <a:lumOff val="262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Third-party marketplace, commerce marketing front-end and transaction support to multiple businesses</a:t>
          </a:r>
          <a:endParaRPr lang="en-US" sz="2200" kern="1200">
            <a:latin typeface="Arial" panose="020B0604020202020204" pitchFamily="34" charset="0"/>
            <a:cs typeface="Arial" panose="020B0604020202020204" pitchFamily="34" charset="0"/>
          </a:endParaRPr>
        </a:p>
      </dsp:txBody>
      <dsp:txXfrm>
        <a:off x="3545497" y="161947"/>
        <a:ext cx="3222428" cy="1933456"/>
      </dsp:txXfrm>
    </dsp:sp>
    <dsp:sp modelId="{B90DFB47-C534-447A-AE16-4D12186B8AF2}">
      <dsp:nvSpPr>
        <dsp:cNvPr id="0" name=""/>
        <dsp:cNvSpPr/>
      </dsp:nvSpPr>
      <dsp:spPr>
        <a:xfrm>
          <a:off x="826" y="2417647"/>
          <a:ext cx="3222428" cy="1933456"/>
        </a:xfrm>
        <a:prstGeom prst="rect">
          <a:avLst/>
        </a:prstGeom>
        <a:gradFill rotWithShape="0">
          <a:gsLst>
            <a:gs pos="0">
              <a:schemeClr val="accent2">
                <a:hueOff val="-1185714"/>
                <a:satOff val="5680"/>
                <a:lumOff val="5255"/>
                <a:alphaOff val="0"/>
                <a:tint val="96000"/>
                <a:lumMod val="100000"/>
              </a:schemeClr>
            </a:gs>
            <a:gs pos="78000">
              <a:schemeClr val="accent2">
                <a:hueOff val="-1185714"/>
                <a:satOff val="5680"/>
                <a:lumOff val="5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Value-chain integrator, added value by integrating multiple steps of the value chain</a:t>
          </a:r>
          <a:endParaRPr lang="en-US" sz="2200" kern="1200">
            <a:latin typeface="Arial" panose="020B0604020202020204" pitchFamily="34" charset="0"/>
            <a:cs typeface="Arial" panose="020B0604020202020204" pitchFamily="34" charset="0"/>
          </a:endParaRPr>
        </a:p>
      </dsp:txBody>
      <dsp:txXfrm>
        <a:off x="826" y="2417647"/>
        <a:ext cx="3222428" cy="1933456"/>
      </dsp:txXfrm>
    </dsp:sp>
    <dsp:sp modelId="{EA264119-0BE0-42E9-A7A7-02F1FB7092D9}">
      <dsp:nvSpPr>
        <dsp:cNvPr id="0" name=""/>
        <dsp:cNvSpPr/>
      </dsp:nvSpPr>
      <dsp:spPr>
        <a:xfrm>
          <a:off x="3545497" y="2417647"/>
          <a:ext cx="3222428" cy="1933456"/>
        </a:xfrm>
        <a:prstGeom prst="rect">
          <a:avLst/>
        </a:prstGeom>
        <a:gradFill rotWithShape="0">
          <a:gsLst>
            <a:gs pos="0">
              <a:schemeClr val="accent2">
                <a:hueOff val="-1778572"/>
                <a:satOff val="8520"/>
                <a:lumOff val="7882"/>
                <a:alphaOff val="0"/>
                <a:tint val="96000"/>
                <a:lumMod val="100000"/>
              </a:schemeClr>
            </a:gs>
            <a:gs pos="78000">
              <a:schemeClr val="accent2">
                <a:hueOff val="-1778572"/>
                <a:satOff val="8520"/>
                <a:lumOff val="788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Value-chain service providers, support part of value chain e.g. logistics, payment</a:t>
          </a:r>
          <a:endParaRPr lang="en-US" sz="2200" kern="1200">
            <a:latin typeface="Arial" panose="020B0604020202020204" pitchFamily="34" charset="0"/>
            <a:cs typeface="Arial" panose="020B0604020202020204" pitchFamily="34" charset="0"/>
          </a:endParaRPr>
        </a:p>
      </dsp:txBody>
      <dsp:txXfrm>
        <a:off x="3545497" y="2417647"/>
        <a:ext cx="3222428" cy="1933456"/>
      </dsp:txXfrm>
    </dsp:sp>
    <dsp:sp modelId="{45669455-FD76-4FF9-939F-A1913AF37090}">
      <dsp:nvSpPr>
        <dsp:cNvPr id="0" name=""/>
        <dsp:cNvSpPr/>
      </dsp:nvSpPr>
      <dsp:spPr>
        <a:xfrm>
          <a:off x="826" y="4673346"/>
          <a:ext cx="3222428" cy="1933456"/>
        </a:xfrm>
        <a:prstGeom prst="rect">
          <a:avLst/>
        </a:prstGeom>
        <a:gradFill rotWithShape="0">
          <a:gsLst>
            <a:gs pos="0">
              <a:schemeClr val="accent2">
                <a:hueOff val="-2371429"/>
                <a:satOff val="11360"/>
                <a:lumOff val="10510"/>
                <a:alphaOff val="0"/>
                <a:tint val="96000"/>
                <a:lumMod val="100000"/>
              </a:schemeClr>
            </a:gs>
            <a:gs pos="78000">
              <a:schemeClr val="accent2">
                <a:hueOff val="-2371429"/>
                <a:satOff val="11360"/>
                <a:lumOff val="1051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Information brokerage, business information and consultancy.</a:t>
          </a:r>
          <a:endParaRPr lang="en-US" sz="2200" kern="1200">
            <a:latin typeface="Arial" panose="020B0604020202020204" pitchFamily="34" charset="0"/>
            <a:cs typeface="Arial" panose="020B0604020202020204" pitchFamily="34" charset="0"/>
          </a:endParaRPr>
        </a:p>
      </dsp:txBody>
      <dsp:txXfrm>
        <a:off x="826" y="4673346"/>
        <a:ext cx="3222428" cy="1933456"/>
      </dsp:txXfrm>
    </dsp:sp>
    <dsp:sp modelId="{D9AC9707-884D-41D5-A19E-972A23A65DF9}">
      <dsp:nvSpPr>
        <dsp:cNvPr id="0" name=""/>
        <dsp:cNvSpPr/>
      </dsp:nvSpPr>
      <dsp:spPr>
        <a:xfrm>
          <a:off x="3545497" y="4673346"/>
          <a:ext cx="3222428" cy="1933456"/>
        </a:xfrm>
        <a:prstGeom prst="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Trust and other services, trust providers.</a:t>
          </a:r>
          <a:endParaRPr lang="en-US" sz="2200" kern="1200">
            <a:latin typeface="Arial" panose="020B0604020202020204" pitchFamily="34" charset="0"/>
            <a:cs typeface="Arial" panose="020B0604020202020204" pitchFamily="34" charset="0"/>
          </a:endParaRPr>
        </a:p>
      </dsp:txBody>
      <dsp:txXfrm>
        <a:off x="3545497" y="4673346"/>
        <a:ext cx="3222428" cy="19334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C3DB79D5-2E21-4DE2-8A4D-8CC7C39EA4ED}"/>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ltLang="zh-CN"/>
          </a:p>
        </p:txBody>
      </p:sp>
      <p:sp>
        <p:nvSpPr>
          <p:cNvPr id="102403" name="Rectangle 3">
            <a:extLst>
              <a:ext uri="{FF2B5EF4-FFF2-40B4-BE49-F238E27FC236}">
                <a16:creationId xmlns:a16="http://schemas.microsoft.com/office/drawing/2014/main" id="{40435945-8302-4DE0-95E0-9FD880BCBBFF}"/>
              </a:ext>
            </a:extLst>
          </p:cNvPr>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ltLang="zh-CN"/>
          </a:p>
        </p:txBody>
      </p:sp>
      <p:sp>
        <p:nvSpPr>
          <p:cNvPr id="102404" name="Rectangle 4">
            <a:extLst>
              <a:ext uri="{FF2B5EF4-FFF2-40B4-BE49-F238E27FC236}">
                <a16:creationId xmlns:a16="http://schemas.microsoft.com/office/drawing/2014/main" id="{2C4BCEDC-7097-489D-82A9-1E7192F15940}"/>
              </a:ext>
            </a:extLst>
          </p:cNvPr>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ltLang="zh-CN"/>
          </a:p>
        </p:txBody>
      </p:sp>
      <p:sp>
        <p:nvSpPr>
          <p:cNvPr id="102405" name="Rectangle 5">
            <a:extLst>
              <a:ext uri="{FF2B5EF4-FFF2-40B4-BE49-F238E27FC236}">
                <a16:creationId xmlns:a16="http://schemas.microsoft.com/office/drawing/2014/main" id="{5B8DC972-8474-437A-BFFA-73C54F1B9FD7}"/>
              </a:ext>
            </a:extLst>
          </p:cNvPr>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786AECA2-847D-4350-A3AB-B0D483565C27}" type="slidenum">
              <a:rPr lang="zh-CN" altLang="en-GB"/>
              <a:pPr/>
              <a:t>‹#›</a:t>
            </a:fld>
            <a:endParaRPr lang="en-GB" altLang="zh-CN"/>
          </a:p>
        </p:txBody>
      </p:sp>
    </p:spTree>
    <p:extLst>
      <p:ext uri="{BB962C8B-B14F-4D97-AF65-F5344CB8AC3E}">
        <p14:creationId xmlns:p14="http://schemas.microsoft.com/office/powerpoint/2010/main" val="391687508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15A5C89C-9338-4CFD-9B46-0861AFE9BD8B}"/>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ltLang="zh-CN"/>
          </a:p>
        </p:txBody>
      </p:sp>
      <p:sp>
        <p:nvSpPr>
          <p:cNvPr id="100355" name="Rectangle 3">
            <a:extLst>
              <a:ext uri="{FF2B5EF4-FFF2-40B4-BE49-F238E27FC236}">
                <a16:creationId xmlns:a16="http://schemas.microsoft.com/office/drawing/2014/main" id="{CF08F2D2-D163-459B-9E79-A4FECDA57529}"/>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ltLang="zh-CN"/>
          </a:p>
        </p:txBody>
      </p:sp>
      <p:sp>
        <p:nvSpPr>
          <p:cNvPr id="2052" name="Rectangle 4">
            <a:extLst>
              <a:ext uri="{FF2B5EF4-FFF2-40B4-BE49-F238E27FC236}">
                <a16:creationId xmlns:a16="http://schemas.microsoft.com/office/drawing/2014/main" id="{032F8BC9-44EB-412A-9B79-7E6C8C5C2FA4}"/>
              </a:ext>
            </a:extLst>
          </p:cNvPr>
          <p:cNvSpPr>
            <a:spLocks noGrp="1" noRot="1" noChangeAspect="1" noChangeArrowheads="1" noTextEdit="1"/>
          </p:cNvSpPr>
          <p:nvPr>
            <p:ph type="sldImg" idx="2"/>
          </p:nvPr>
        </p:nvSpPr>
        <p:spPr bwMode="auto">
          <a:xfrm>
            <a:off x="1136650" y="685800"/>
            <a:ext cx="45847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7" name="Rectangle 5">
            <a:extLst>
              <a:ext uri="{FF2B5EF4-FFF2-40B4-BE49-F238E27FC236}">
                <a16:creationId xmlns:a16="http://schemas.microsoft.com/office/drawing/2014/main" id="{3928B0F6-CEB7-44A8-850A-806F37F037E8}"/>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ltLang="zh-CN" noProof="0"/>
              <a:t>Click to edit Master text styles</a:t>
            </a:r>
          </a:p>
          <a:p>
            <a:pPr lvl="1"/>
            <a:r>
              <a:rPr lang="en-GB" altLang="zh-CN" noProof="0"/>
              <a:t>Second level</a:t>
            </a:r>
          </a:p>
          <a:p>
            <a:pPr lvl="2"/>
            <a:r>
              <a:rPr lang="en-GB" altLang="zh-CN" noProof="0"/>
              <a:t>Third level</a:t>
            </a:r>
          </a:p>
          <a:p>
            <a:pPr lvl="3"/>
            <a:r>
              <a:rPr lang="en-GB" altLang="zh-CN" noProof="0"/>
              <a:t>Fourth level</a:t>
            </a:r>
          </a:p>
          <a:p>
            <a:pPr lvl="4"/>
            <a:r>
              <a:rPr lang="en-GB" altLang="zh-CN" noProof="0"/>
              <a:t>Fifth level</a:t>
            </a:r>
          </a:p>
        </p:txBody>
      </p:sp>
      <p:sp>
        <p:nvSpPr>
          <p:cNvPr id="100358" name="Rectangle 6">
            <a:extLst>
              <a:ext uri="{FF2B5EF4-FFF2-40B4-BE49-F238E27FC236}">
                <a16:creationId xmlns:a16="http://schemas.microsoft.com/office/drawing/2014/main" id="{BA02817E-7B65-469F-B5D2-8CCB9C2947C6}"/>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ltLang="zh-CN"/>
          </a:p>
        </p:txBody>
      </p:sp>
      <p:sp>
        <p:nvSpPr>
          <p:cNvPr id="100359" name="Rectangle 7">
            <a:extLst>
              <a:ext uri="{FF2B5EF4-FFF2-40B4-BE49-F238E27FC236}">
                <a16:creationId xmlns:a16="http://schemas.microsoft.com/office/drawing/2014/main" id="{7372E0C1-765E-4281-8410-7DE3A4078986}"/>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9BB5AF50-D002-4279-88F4-E95735F2ED55}" type="slidenum">
              <a:rPr lang="zh-CN" altLang="en-GB"/>
              <a:pPr/>
              <a:t>‹#›</a:t>
            </a:fld>
            <a:endParaRPr lang="en-GB" altLang="zh-CN"/>
          </a:p>
        </p:txBody>
      </p:sp>
    </p:spTree>
    <p:extLst>
      <p:ext uri="{BB962C8B-B14F-4D97-AF65-F5344CB8AC3E}">
        <p14:creationId xmlns:p14="http://schemas.microsoft.com/office/powerpoint/2010/main" val="331882432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ciencedirect.com/science/article/pii/S0308521X0700042X?casa_token=FpLrm7D7rMIAAAAA:vQ_24zIyqqFJ_2PhiGCSAmdHRkd7c1BGVsznxoZwxQJ8-CkAxdET2cgg2hhj08vsybJisMMc#bib5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bbvaopenmind.com/en/articles/business-models-for-the-companies-of-the-futur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7BEA9A22-9CEC-4077-AA6B-218EBA6F2A8F}"/>
              </a:ext>
            </a:extLst>
          </p:cNvPr>
          <p:cNvSpPr>
            <a:spLocks noGrp="1" noRot="1" noChangeAspect="1" noTextEdit="1"/>
          </p:cNvSpPr>
          <p:nvPr>
            <p:ph type="sldImg"/>
          </p:nvPr>
        </p:nvSpPr>
        <p:spPr>
          <a:ln/>
        </p:spPr>
      </p:sp>
      <p:sp>
        <p:nvSpPr>
          <p:cNvPr id="5123" name="Notes Placeholder 2">
            <a:extLst>
              <a:ext uri="{FF2B5EF4-FFF2-40B4-BE49-F238E27FC236}">
                <a16:creationId xmlns:a16="http://schemas.microsoft.com/office/drawing/2014/main" id="{5C98C197-EC0D-4824-843B-D23B6BE47B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124" name="Footer Placeholder 4">
            <a:extLst>
              <a:ext uri="{FF2B5EF4-FFF2-40B4-BE49-F238E27FC236}">
                <a16:creationId xmlns:a16="http://schemas.microsoft.com/office/drawing/2014/main" id="{1E1F69CB-F0A3-4AF1-BA3A-A9AF36D44AB9}"/>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125" name="Slide Number Placeholder 5">
            <a:extLst>
              <a:ext uri="{FF2B5EF4-FFF2-40B4-BE49-F238E27FC236}">
                <a16:creationId xmlns:a16="http://schemas.microsoft.com/office/drawing/2014/main" id="{49BF3E94-EC01-4E74-8A33-BD41060635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053437D-CFE9-4F7B-B064-38B155A8C630}" type="slidenum">
              <a:rPr lang="zh-CN" altLang="en-GB"/>
              <a:pPr>
                <a:spcBef>
                  <a:spcPct val="0"/>
                </a:spcBef>
              </a:pPr>
              <a:t>1</a:t>
            </a:fld>
            <a:endParaRPr lang="en-GB" altLang="zh-CN"/>
          </a:p>
        </p:txBody>
      </p:sp>
    </p:spTree>
    <p:extLst>
      <p:ext uri="{BB962C8B-B14F-4D97-AF65-F5344CB8AC3E}">
        <p14:creationId xmlns:p14="http://schemas.microsoft.com/office/powerpoint/2010/main" val="9678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DB89DFD4-B21B-4520-A6C4-2A219F0DBE3B}"/>
              </a:ext>
            </a:extLst>
          </p:cNvPr>
          <p:cNvSpPr>
            <a:spLocks noGrp="1" noRot="1" noChangeAspect="1" noTextEdit="1"/>
          </p:cNvSpPr>
          <p:nvPr>
            <p:ph type="sldImg"/>
          </p:nvPr>
        </p:nvSpPr>
        <p:spPr>
          <a:ln/>
        </p:spPr>
      </p:sp>
      <p:sp>
        <p:nvSpPr>
          <p:cNvPr id="8195" name="Notes Placeholder 2">
            <a:extLst>
              <a:ext uri="{FF2B5EF4-FFF2-40B4-BE49-F238E27FC236}">
                <a16:creationId xmlns:a16="http://schemas.microsoft.com/office/drawing/2014/main" id="{8B494FBA-CA0A-44B9-833F-15F8F4C152D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cs typeface="Arial" panose="020B0604020202020204" pitchFamily="34" charset="0"/>
              </a:rPr>
              <a:t>Source: Timmers’ (1998) Business Models for Electronic Markets, Journal on Electronic markets, 8/2. Loosely speaking e-commerce consists of doing business electronically. Timmers uses the following definition  of business model: an architecture for the product, service and information flows, including a description of the various business actors and their roles and a description of the potential benefits for the various business actors and a description of the sources of revenue. He defines a marketing model as the marketing strategy of the business actor under consideration. The overall approach is to de-construct and re-construct the value chain. </a:t>
            </a:r>
          </a:p>
          <a:p>
            <a:pPr eaLnBrk="1" hangingPunct="1"/>
            <a:r>
              <a:rPr lang="en-US" altLang="en-US">
                <a:latin typeface="Arial" panose="020B0604020202020204" pitchFamily="34" charset="0"/>
                <a:cs typeface="Arial" panose="020B0604020202020204" pitchFamily="34" charset="0"/>
              </a:rPr>
              <a:t>E-shop: web marketing aimed at seeking demand. E.g. business-to-consumer electronic shops such as fleurop.com (selling flowers) and travelocity.com (selling air tickets). </a:t>
            </a:r>
          </a:p>
          <a:p>
            <a:pPr eaLnBrk="1" hangingPunct="1"/>
            <a:r>
              <a:rPr lang="en-US" altLang="en-US">
                <a:latin typeface="Arial" panose="020B0604020202020204" pitchFamily="34" charset="0"/>
                <a:cs typeface="Arial" panose="020B0604020202020204" pitchFamily="34" charset="0"/>
              </a:rPr>
              <a:t>E-procurement: electronic tendering and procurement of goods and services. The purpose is to have wider choice of suppliers (e.g. delat-ets.com for public sector e-procurement and Japan’s airlines at Fehler! Textmarke nicht definiert). </a:t>
            </a:r>
          </a:p>
          <a:p>
            <a:pPr eaLnBrk="1" hangingPunct="1"/>
            <a:r>
              <a:rPr lang="en-US" altLang="en-US">
                <a:latin typeface="Arial" panose="020B0604020202020204" pitchFamily="34" charset="0"/>
                <a:cs typeface="Arial" panose="020B0604020202020204" pitchFamily="34" charset="0"/>
              </a:rPr>
              <a:t>E-auction: they offer an electronic implementation of the bidding process (e.g. e-bay, qxl.com)</a:t>
            </a:r>
          </a:p>
          <a:p>
            <a:pPr eaLnBrk="1" hangingPunct="1"/>
            <a:r>
              <a:rPr lang="en-US" altLang="en-US">
                <a:latin typeface="Arial" panose="020B0604020202020204" pitchFamily="34" charset="0"/>
                <a:cs typeface="Arial" panose="020B0604020202020204" pitchFamily="34" charset="0"/>
              </a:rPr>
              <a:t>E-Mall: a collection of e-shops (e.g. electronic mall bodensee (www.emb.ch) which gives access to individual e-shops and Industry.net and indigosquare.com)</a:t>
            </a:r>
          </a:p>
          <a:p>
            <a:pPr eaLnBrk="1" hangingPunct="1"/>
            <a:r>
              <a:rPr lang="en-US" altLang="en-US">
                <a:latin typeface="Arial" panose="020B0604020202020204" pitchFamily="34" charset="0"/>
                <a:cs typeface="Arial" panose="020B0604020202020204" pitchFamily="34" charset="0"/>
              </a:rPr>
              <a:t>Virtual communities: on-line communities which focus on added value of communication between members (e.g. Google groups, iVillage and Vertical Net)</a:t>
            </a:r>
          </a:p>
          <a:p>
            <a:pPr eaLnBrk="1" hangingPunct="1"/>
            <a:endParaRPr lang="en-US" altLang="en-US">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p:txBody>
      </p:sp>
      <p:sp>
        <p:nvSpPr>
          <p:cNvPr id="8196" name="Header Placeholder 3">
            <a:extLst>
              <a:ext uri="{FF2B5EF4-FFF2-40B4-BE49-F238E27FC236}">
                <a16:creationId xmlns:a16="http://schemas.microsoft.com/office/drawing/2014/main" id="{32B86C4D-2FE6-4886-A98C-8BBED5925B38}"/>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8197" name="Footer Placeholder 4">
            <a:extLst>
              <a:ext uri="{FF2B5EF4-FFF2-40B4-BE49-F238E27FC236}">
                <a16:creationId xmlns:a16="http://schemas.microsoft.com/office/drawing/2014/main" id="{CCD481E3-D535-499E-9F2F-078FFF3E0310}"/>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8198" name="Slide Number Placeholder 5">
            <a:extLst>
              <a:ext uri="{FF2B5EF4-FFF2-40B4-BE49-F238E27FC236}">
                <a16:creationId xmlns:a16="http://schemas.microsoft.com/office/drawing/2014/main" id="{2F7D9E6B-73DE-4ABD-9A08-9457094E30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EA1EE62-BDD8-47CA-8A39-605E09D3C70D}" type="slidenum">
              <a:rPr lang="zh-CN" altLang="en-GB"/>
              <a:pPr>
                <a:spcBef>
                  <a:spcPct val="0"/>
                </a:spcBef>
              </a:pPr>
              <a:t>3</a:t>
            </a:fld>
            <a:endParaRPr lang="en-GB" altLang="zh-CN"/>
          </a:p>
        </p:txBody>
      </p:sp>
    </p:spTree>
    <p:extLst>
      <p:ext uri="{BB962C8B-B14F-4D97-AF65-F5344CB8AC3E}">
        <p14:creationId xmlns:p14="http://schemas.microsoft.com/office/powerpoint/2010/main" val="1842755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362CF2E2-E207-4411-863B-E09996D77854}"/>
              </a:ext>
            </a:extLst>
          </p:cNvPr>
          <p:cNvSpPr>
            <a:spLocks noGrp="1" noRot="1" noChangeAspect="1" noTextEdit="1"/>
          </p:cNvSpPr>
          <p:nvPr>
            <p:ph type="sldImg"/>
          </p:nvPr>
        </p:nvSpPr>
        <p:spPr>
          <a:ln/>
        </p:spPr>
      </p:sp>
      <p:sp>
        <p:nvSpPr>
          <p:cNvPr id="10243" name="Notes Placeholder 2">
            <a:extLst>
              <a:ext uri="{FF2B5EF4-FFF2-40B4-BE49-F238E27FC236}">
                <a16:creationId xmlns:a16="http://schemas.microsoft.com/office/drawing/2014/main" id="{786F872F-24C6-42D4-B954-70CE0D2EAF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Collaboration platforms: these provide a set of tools for collaboration between enterprises (e.g. E-groups now part of Yahoo!, 3D collaborative design &amp; simulation communities)</a:t>
            </a:r>
          </a:p>
          <a:p>
            <a:pPr eaLnBrk="1" hangingPunct="1"/>
            <a:r>
              <a:rPr lang="en-US" altLang="en-US" dirty="0">
                <a:latin typeface="Arial" panose="020B0604020202020204" pitchFamily="34" charset="0"/>
                <a:cs typeface="Arial" panose="020B0604020202020204" pitchFamily="34" charset="0"/>
              </a:rPr>
              <a:t>Third-party marketplaces: these refer to </a:t>
            </a:r>
            <a:r>
              <a:rPr lang="en-US" altLang="en-US" dirty="0" err="1">
                <a:latin typeface="Arial" panose="020B0604020202020204" pitchFamily="34" charset="0"/>
                <a:cs typeface="Arial" panose="020B0604020202020204" pitchFamily="34" charset="0"/>
              </a:rPr>
              <a:t>organisations</a:t>
            </a:r>
            <a:r>
              <a:rPr lang="en-US" altLang="en-US" dirty="0">
                <a:latin typeface="Arial" panose="020B0604020202020204" pitchFamily="34" charset="0"/>
                <a:cs typeface="Arial" panose="020B0604020202020204" pitchFamily="34" charset="0"/>
              </a:rPr>
              <a:t> leaving their web marketing to 3</a:t>
            </a:r>
            <a:r>
              <a:rPr lang="en-US" altLang="en-US" baseline="30000" dirty="0">
                <a:latin typeface="Arial" panose="020B0604020202020204" pitchFamily="34" charset="0"/>
                <a:cs typeface="Arial" panose="020B0604020202020204" pitchFamily="34" charset="0"/>
              </a:rPr>
              <a:t>rd</a:t>
            </a:r>
            <a:r>
              <a:rPr lang="en-US" altLang="en-US" dirty="0">
                <a:latin typeface="Arial" panose="020B0604020202020204" pitchFamily="34" charset="0"/>
                <a:cs typeface="Arial" panose="020B0604020202020204" pitchFamily="34" charset="0"/>
              </a:rPr>
              <a:t> parties (e.g. branding, payment, logistics, ordering and security can be left to 3</a:t>
            </a:r>
            <a:r>
              <a:rPr lang="en-US" altLang="en-US" baseline="30000" dirty="0">
                <a:latin typeface="Arial" panose="020B0604020202020204" pitchFamily="34" charset="0"/>
                <a:cs typeface="Arial" panose="020B0604020202020204" pitchFamily="34" charset="0"/>
              </a:rPr>
              <a:t>rd</a:t>
            </a:r>
            <a:r>
              <a:rPr lang="en-US" altLang="en-US" dirty="0">
                <a:latin typeface="Arial" panose="020B0604020202020204" pitchFamily="34" charset="0"/>
                <a:cs typeface="Arial" panose="020B0604020202020204" pitchFamily="34" charset="0"/>
              </a:rPr>
              <a:t> parties).</a:t>
            </a:r>
          </a:p>
          <a:p>
            <a:pPr eaLnBrk="1" hangingPunct="1"/>
            <a:r>
              <a:rPr lang="en-US" altLang="en-US" dirty="0">
                <a:latin typeface="Arial" panose="020B0604020202020204" pitchFamily="34" charset="0"/>
                <a:cs typeface="Arial" panose="020B0604020202020204" pitchFamily="34" charset="0"/>
              </a:rPr>
              <a:t>Value chain integrators: these focus on the integration of various steps along the value chain (e.g. the ESPRIT project), Sugar cane growing and harvesting - </a:t>
            </a:r>
            <a:r>
              <a:rPr lang="en-GB" b="1" i="0" dirty="0">
                <a:solidFill>
                  <a:srgbClr val="1F1F1F"/>
                </a:solidFill>
                <a:effectLst/>
                <a:latin typeface="ElsevierGulliver"/>
              </a:rPr>
              <a:t>transparency of decision making </a:t>
            </a:r>
            <a:r>
              <a:rPr lang="en-GB" b="0" i="0" dirty="0">
                <a:solidFill>
                  <a:srgbClr val="1F1F1F"/>
                </a:solidFill>
                <a:effectLst/>
                <a:latin typeface="ElsevierGulliver"/>
              </a:rPr>
              <a:t>in the farming sector, and </a:t>
            </a:r>
            <a:r>
              <a:rPr lang="en-GB" b="1" i="0" dirty="0">
                <a:solidFill>
                  <a:srgbClr val="1F1F1F"/>
                </a:solidFill>
                <a:effectLst/>
                <a:latin typeface="ElsevierGulliver"/>
              </a:rPr>
              <a:t>greater product traceability across the chain for improved quality control</a:t>
            </a:r>
            <a:r>
              <a:rPr lang="en-GB" b="0" i="0" dirty="0">
                <a:solidFill>
                  <a:srgbClr val="1F1F1F"/>
                </a:solidFill>
                <a:effectLst/>
                <a:latin typeface="ElsevierGulliver"/>
              </a:rPr>
              <a:t>. </a:t>
            </a:r>
            <a:r>
              <a:rPr lang="en-GB" b="0" i="0" u="none" strike="noStrike" dirty="0" err="1">
                <a:solidFill>
                  <a:srgbClr val="0272B1"/>
                </a:solidFill>
                <a:effectLst/>
                <a:latin typeface="ElsevierGulliver"/>
                <a:hlinkClick r:id="rId3"/>
              </a:rPr>
              <a:t>Salin</a:t>
            </a:r>
            <a:r>
              <a:rPr lang="en-GB" b="0" i="0" u="none" strike="noStrike" dirty="0">
                <a:solidFill>
                  <a:srgbClr val="0272B1"/>
                </a:solidFill>
                <a:effectLst/>
                <a:latin typeface="ElsevierGulliver"/>
                <a:hlinkClick r:id="rId3"/>
              </a:rPr>
              <a:t> (1998)</a:t>
            </a:r>
            <a:r>
              <a:rPr lang="en-GB" b="0" i="0" dirty="0">
                <a:solidFill>
                  <a:srgbClr val="1F1F1F"/>
                </a:solidFill>
                <a:effectLst/>
                <a:latin typeface="ElsevierGulliver"/>
              </a:rPr>
              <a:t> showed how inter-business information networks could be used to allow information sharing across businesses, leading to better management of performance across the businesses within the chain)</a:t>
            </a:r>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Value chain service providers: they </a:t>
            </a:r>
            <a:r>
              <a:rPr lang="en-US" altLang="en-US" dirty="0" err="1">
                <a:latin typeface="Arial" panose="020B0604020202020204" pitchFamily="34" charset="0"/>
                <a:cs typeface="Arial" panose="020B0604020202020204" pitchFamily="34" charset="0"/>
              </a:rPr>
              <a:t>specialise</a:t>
            </a:r>
            <a:r>
              <a:rPr lang="en-US" altLang="en-US" dirty="0">
                <a:latin typeface="Arial" panose="020B0604020202020204" pitchFamily="34" charset="0"/>
                <a:cs typeface="Arial" panose="020B0604020202020204" pitchFamily="34" charset="0"/>
              </a:rPr>
              <a:t> on specific functions (e.g. FedEx for logistics, UPS)</a:t>
            </a:r>
          </a:p>
          <a:p>
            <a:pPr eaLnBrk="1" hangingPunct="1"/>
            <a:r>
              <a:rPr lang="en-US" altLang="en-US" dirty="0">
                <a:latin typeface="Arial" panose="020B0604020202020204" pitchFamily="34" charset="0"/>
                <a:cs typeface="Arial" panose="020B0604020202020204" pitchFamily="34" charset="0"/>
              </a:rPr>
              <a:t>Information brokerage include search engines, customer profiling, business opportunities brokerage and investment advice (these add value to the huge amounts of data available on the Internet)</a:t>
            </a:r>
          </a:p>
          <a:p>
            <a:pPr eaLnBrk="1" hangingPunct="1"/>
            <a:r>
              <a:rPr lang="en-US" altLang="en-US" dirty="0">
                <a:latin typeface="Arial" panose="020B0604020202020204" pitchFamily="34" charset="0"/>
                <a:cs typeface="Arial" panose="020B0604020202020204" pitchFamily="34" charset="0"/>
              </a:rPr>
              <a:t>Trust services are services provided by certification authorities and electronic notaries (e.g. belsign.be, </a:t>
            </a:r>
            <a:r>
              <a:rPr lang="en-US" altLang="en-US" dirty="0" err="1">
                <a:latin typeface="Arial" panose="020B0604020202020204" pitchFamily="34" charset="0"/>
                <a:cs typeface="Arial" panose="020B0604020202020204" pitchFamily="34" charset="0"/>
              </a:rPr>
              <a:t>TRUSTe</a:t>
            </a:r>
            <a:r>
              <a:rPr lang="en-US" altLang="en-US" dirty="0">
                <a:latin typeface="Arial" panose="020B0604020202020204" pitchFamily="34" charset="0"/>
                <a:cs typeface="Arial" panose="020B0604020202020204" pitchFamily="34" charset="0"/>
              </a:rPr>
              <a:t> which authenticates the quality of service provided by companies trading on the Web) </a:t>
            </a:r>
          </a:p>
          <a:p>
            <a:pPr eaLnBrk="1" hangingPunct="1"/>
            <a:endParaRPr lang="en-US" altLang="en-US" dirty="0">
              <a:latin typeface="Arial" panose="020B0604020202020204" pitchFamily="34" charset="0"/>
              <a:cs typeface="Arial" panose="020B0604020202020204" pitchFamily="34" charset="0"/>
            </a:endParaRPr>
          </a:p>
          <a:p>
            <a:pPr eaLnBrk="1" hangingPunct="1"/>
            <a:endParaRPr lang="en-US" altLang="en-US" dirty="0">
              <a:latin typeface="Arial" panose="020B0604020202020204" pitchFamily="34" charset="0"/>
              <a:cs typeface="Arial" panose="020B0604020202020204" pitchFamily="34" charset="0"/>
            </a:endParaRPr>
          </a:p>
        </p:txBody>
      </p:sp>
      <p:sp>
        <p:nvSpPr>
          <p:cNvPr id="10244" name="Header Placeholder 3">
            <a:extLst>
              <a:ext uri="{FF2B5EF4-FFF2-40B4-BE49-F238E27FC236}">
                <a16:creationId xmlns:a16="http://schemas.microsoft.com/office/drawing/2014/main" id="{CF48AC88-44CC-4E3D-AAB1-B230EDDC7DB2}"/>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0245" name="Footer Placeholder 4">
            <a:extLst>
              <a:ext uri="{FF2B5EF4-FFF2-40B4-BE49-F238E27FC236}">
                <a16:creationId xmlns:a16="http://schemas.microsoft.com/office/drawing/2014/main" id="{66A4806B-FA2A-449C-8727-DF4CEA2C8F22}"/>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0246" name="Slide Number Placeholder 5">
            <a:extLst>
              <a:ext uri="{FF2B5EF4-FFF2-40B4-BE49-F238E27FC236}">
                <a16:creationId xmlns:a16="http://schemas.microsoft.com/office/drawing/2014/main" id="{CC64B84D-4362-4DC3-AEB1-0951A0B8B2C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7D58DC7-46E7-4E83-93F4-FDDCFBCCF54F}" type="slidenum">
              <a:rPr lang="zh-CN" altLang="en-GB"/>
              <a:pPr>
                <a:spcBef>
                  <a:spcPct val="0"/>
                </a:spcBef>
              </a:pPr>
              <a:t>4</a:t>
            </a:fld>
            <a:endParaRPr lang="en-GB" altLang="zh-CN"/>
          </a:p>
        </p:txBody>
      </p:sp>
    </p:spTree>
    <p:extLst>
      <p:ext uri="{BB962C8B-B14F-4D97-AF65-F5344CB8AC3E}">
        <p14:creationId xmlns:p14="http://schemas.microsoft.com/office/powerpoint/2010/main" val="2673698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33FC8DD3-B54C-45DF-9E94-0464895FF5F3}"/>
              </a:ext>
            </a:extLst>
          </p:cNvPr>
          <p:cNvSpPr>
            <a:spLocks noGrp="1" noRot="1" noChangeAspect="1" noTextEdit="1"/>
          </p:cNvSpPr>
          <p:nvPr>
            <p:ph type="sldImg"/>
          </p:nvPr>
        </p:nvSpPr>
        <p:spPr>
          <a:ln/>
        </p:spPr>
      </p:sp>
      <p:sp>
        <p:nvSpPr>
          <p:cNvPr id="12291" name="Notes Placeholder 2">
            <a:extLst>
              <a:ext uri="{FF2B5EF4-FFF2-40B4-BE49-F238E27FC236}">
                <a16:creationId xmlns:a16="http://schemas.microsoft.com/office/drawing/2014/main" id="{540A3EA0-FD4D-42A8-90F6-1951D946928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sz="1200" dirty="0" err="1">
                <a:solidFill>
                  <a:srgbClr val="FFFFFF"/>
                </a:solidFill>
                <a:latin typeface="Arial" panose="020B0604020202020204" pitchFamily="34" charset="0"/>
                <a:cs typeface="Arial" panose="020B0604020202020204" pitchFamily="34" charset="0"/>
              </a:rPr>
              <a:t>Timmers</a:t>
            </a:r>
            <a:r>
              <a:rPr lang="en-US" altLang="zh-CN" sz="1200" dirty="0">
                <a:solidFill>
                  <a:srgbClr val="FFFFFF"/>
                </a:solidFill>
                <a:latin typeface="Arial" panose="020B0604020202020204" pitchFamily="34" charset="0"/>
                <a:cs typeface="Arial" panose="020B0604020202020204" pitchFamily="34" charset="0"/>
              </a:rPr>
              <a:t> 1998 - </a:t>
            </a:r>
            <a:r>
              <a:rPr lang="en-US" altLang="en-US" dirty="0">
                <a:latin typeface="Arial" panose="020B0604020202020204" pitchFamily="34" charset="0"/>
                <a:cs typeface="Arial" panose="020B0604020202020204" pitchFamily="34" charset="0"/>
              </a:rPr>
              <a:t>Innovation ranges from an electronic version of a traditional way of doing business to more innovative ways, for example, by offering via the Internet functions that did not exist before. The extent of integration varies from single function business models (e.g. e-shops that only provide the marketing function business models) to fully-integrated functionality (e.g. value chain integration). </a:t>
            </a:r>
          </a:p>
          <a:p>
            <a:pPr eaLnBrk="1" hangingPunct="1"/>
            <a:r>
              <a:rPr lang="en-US" altLang="en-US" dirty="0">
                <a:latin typeface="Arial" panose="020B0604020202020204" pitchFamily="34" charset="0"/>
                <a:cs typeface="Arial" panose="020B0604020202020204" pitchFamily="34" charset="0"/>
              </a:rPr>
              <a:t>In the left-hand corner we find basic e-shops which are electronic versions of traditional ways of selling on-line. At the upper right-hand corner we find value chain integration which is critically dependent upon IT for letting information flow across networks and creates added value from integrating these information flows. In between there are business models that find some analogy with non electronic business (e.g. trust services have been provided by notaries for many years and now are being re-implemented by electronic trust services by adding new functionalities such as encryption and public and private key management)</a:t>
            </a:r>
          </a:p>
        </p:txBody>
      </p:sp>
      <p:sp>
        <p:nvSpPr>
          <p:cNvPr id="12292" name="Header Placeholder 3">
            <a:extLst>
              <a:ext uri="{FF2B5EF4-FFF2-40B4-BE49-F238E27FC236}">
                <a16:creationId xmlns:a16="http://schemas.microsoft.com/office/drawing/2014/main" id="{4E1566B5-02BF-4A81-A747-251305337864}"/>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2293" name="Footer Placeholder 4">
            <a:extLst>
              <a:ext uri="{FF2B5EF4-FFF2-40B4-BE49-F238E27FC236}">
                <a16:creationId xmlns:a16="http://schemas.microsoft.com/office/drawing/2014/main" id="{14096017-5A73-4574-B772-1193FC9963CF}"/>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2294" name="Slide Number Placeholder 5">
            <a:extLst>
              <a:ext uri="{FF2B5EF4-FFF2-40B4-BE49-F238E27FC236}">
                <a16:creationId xmlns:a16="http://schemas.microsoft.com/office/drawing/2014/main" id="{2E664A96-F98F-498E-BED8-386EC7DB331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0FCF2A1-1F46-48DC-809C-0596E1F237BE}" type="slidenum">
              <a:rPr lang="zh-CN" altLang="en-GB"/>
              <a:pPr>
                <a:spcBef>
                  <a:spcPct val="0"/>
                </a:spcBef>
              </a:pPr>
              <a:t>5</a:t>
            </a:fld>
            <a:endParaRPr lang="en-GB" altLang="zh-CN"/>
          </a:p>
        </p:txBody>
      </p:sp>
    </p:spTree>
    <p:extLst>
      <p:ext uri="{BB962C8B-B14F-4D97-AF65-F5344CB8AC3E}">
        <p14:creationId xmlns:p14="http://schemas.microsoft.com/office/powerpoint/2010/main" val="3922724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ED74D6D2-A04D-43E3-9C84-BEC2930B18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ABCCCDA-DF1A-4279-B381-C7A4A4E7ECA7}" type="slidenum">
              <a:rPr lang="en-US" altLang="en-US"/>
              <a:pPr>
                <a:spcBef>
                  <a:spcPct val="0"/>
                </a:spcBef>
              </a:pPr>
              <a:t>6</a:t>
            </a:fld>
            <a:endParaRPr lang="en-US" altLang="en-US"/>
          </a:p>
        </p:txBody>
      </p:sp>
      <p:sp>
        <p:nvSpPr>
          <p:cNvPr id="14339" name="Rectangle 2">
            <a:extLst>
              <a:ext uri="{FF2B5EF4-FFF2-40B4-BE49-F238E27FC236}">
                <a16:creationId xmlns:a16="http://schemas.microsoft.com/office/drawing/2014/main" id="{8A6F6B1B-2D53-4BC9-9A3A-95D6E8405C9E}"/>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C4EA1C36-CEC7-4804-A96F-90C5716B4C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cs typeface="Arial" panose="020B0604020202020204" pitchFamily="34" charset="0"/>
              </a:rPr>
              <a:t>E-shops move marketing and display to websites (travelocity.com). E-procurement moves tendering, negotiation and purchasing processes to websites. E-malls otherwise integrate a collection of e-shops under a common umbrella.</a:t>
            </a:r>
          </a:p>
          <a:p>
            <a:pPr eaLnBrk="1" hangingPunct="1">
              <a:spcBef>
                <a:spcPct val="0"/>
              </a:spcBef>
            </a:pPr>
            <a:r>
              <a:rPr lang="en-GB" altLang="en-US">
                <a:latin typeface="Arial" panose="020B0604020202020204" pitchFamily="34" charset="0"/>
                <a:cs typeface="Arial" panose="020B0604020202020204" pitchFamily="34" charset="0"/>
              </a:rPr>
              <a:t>Extensions of traditional functions encompass: a) e-auctions (e-bay), trust services (TRUSTe </a:t>
            </a:r>
            <a:r>
              <a:rPr lang="en-US" altLang="en-US">
                <a:latin typeface="Arial" panose="020B0604020202020204" pitchFamily="34" charset="0"/>
                <a:cs typeface="Arial" panose="020B0604020202020204" pitchFamily="34" charset="0"/>
              </a:rPr>
              <a:t>which authenticates the quality of service provided by companies trading on the Web), value chain services (e.g. payment systems, logistics, etc.); b) third-party marketplaces (they provide web-based marketing, branding, payment systems, logistics, etc. e.g. web hosting services)</a:t>
            </a:r>
          </a:p>
          <a:p>
            <a:pPr eaLnBrk="1" hangingPunct="1">
              <a:spcBef>
                <a:spcPct val="0"/>
              </a:spcBef>
            </a:pPr>
            <a:r>
              <a:rPr lang="en-US" altLang="en-US">
                <a:latin typeface="Arial" panose="020B0604020202020204" pitchFamily="34" charset="0"/>
                <a:cs typeface="Arial" panose="020B0604020202020204" pitchFamily="34" charset="0"/>
              </a:rPr>
              <a:t>Transformational business models (e.g. Google, Yahoo! Which operate as information brokers) which can be even integrated as is the case for virtual communities, collaboration platforms and value chain integrators. </a:t>
            </a:r>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6197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093232D4-9D26-46DA-9B6D-F7645805921C}"/>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77979998-1580-4B4F-8978-97E0DF0A270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cs typeface="Arial" panose="020B0604020202020204" pitchFamily="34" charset="0"/>
              </a:rPr>
              <a:t>Business webs are fluid congregations of businesses which are sometimes highly structured and sometimes amorphous that come together on the Internet to create value (e.g. value chains, alliances, aggregations, etc.). These web </a:t>
            </a:r>
            <a:r>
              <a:rPr lang="en-GB" altLang="en-US" b="1" dirty="0">
                <a:latin typeface="Arial" panose="020B0604020202020204" pitchFamily="34" charset="0"/>
                <a:cs typeface="Arial" panose="020B0604020202020204" pitchFamily="34" charset="0"/>
              </a:rPr>
              <a:t>congregations are emerging because the environment is shifting from production-oriented economy to knowledge-based economy</a:t>
            </a:r>
            <a:r>
              <a:rPr lang="en-GB" altLang="en-US" dirty="0">
                <a:latin typeface="Arial" panose="020B0604020202020204" pitchFamily="34" charset="0"/>
                <a:cs typeface="Arial" panose="020B0604020202020204" pitchFamily="34" charset="0"/>
              </a:rPr>
              <a:t> (i.e. non-physical and knowledge based, from scarcity to abundance, new demands for businesses). </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The e-business value must consider  -</a:t>
            </a:r>
          </a:p>
          <a:p>
            <a:pPr eaLnBrk="1" hangingPunct="1"/>
            <a:r>
              <a:rPr lang="en-GB" altLang="en-US" dirty="0">
                <a:latin typeface="Arial" panose="020B0604020202020204" pitchFamily="34" charset="0"/>
                <a:cs typeface="Arial" panose="020B0604020202020204" pitchFamily="34" charset="0"/>
              </a:rPr>
              <a:t>Service</a:t>
            </a:r>
          </a:p>
          <a:p>
            <a:pPr eaLnBrk="1" hangingPunct="1"/>
            <a:r>
              <a:rPr lang="en-GB" altLang="en-US" dirty="0">
                <a:latin typeface="Arial" panose="020B0604020202020204" pitchFamily="34" charset="0"/>
                <a:cs typeface="Arial" panose="020B0604020202020204" pitchFamily="34" charset="0"/>
              </a:rPr>
              <a:t>Price,</a:t>
            </a:r>
          </a:p>
          <a:p>
            <a:pPr eaLnBrk="1" hangingPunct="1"/>
            <a:r>
              <a:rPr lang="en-GB" altLang="en-US" dirty="0">
                <a:latin typeface="Arial" panose="020B0604020202020204" pitchFamily="34" charset="0"/>
                <a:cs typeface="Arial" panose="020B0604020202020204" pitchFamily="34" charset="0"/>
              </a:rPr>
              <a:t>Quality</a:t>
            </a:r>
          </a:p>
          <a:p>
            <a:pPr eaLnBrk="1" hangingPunct="1"/>
            <a:r>
              <a:rPr lang="en-GB" altLang="en-US" dirty="0" err="1">
                <a:latin typeface="Arial" panose="020B0604020202020204" pitchFamily="34" charset="0"/>
                <a:cs typeface="Arial" panose="020B0604020202020204" pitchFamily="34" charset="0"/>
              </a:rPr>
              <a:t>Fulfillment</a:t>
            </a:r>
            <a:endParaRPr lang="en-GB" altLang="en-US" dirty="0">
              <a:latin typeface="Arial" panose="020B0604020202020204" pitchFamily="34" charset="0"/>
              <a:cs typeface="Arial" panose="020B0604020202020204" pitchFamily="34" charset="0"/>
            </a:endParaRPr>
          </a:p>
        </p:txBody>
      </p:sp>
      <p:sp>
        <p:nvSpPr>
          <p:cNvPr id="16388" name="Header Placeholder 3">
            <a:extLst>
              <a:ext uri="{FF2B5EF4-FFF2-40B4-BE49-F238E27FC236}">
                <a16:creationId xmlns:a16="http://schemas.microsoft.com/office/drawing/2014/main" id="{8E8CC9B0-95BA-42BA-91F4-CBA0DC736D55}"/>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6389" name="Footer Placeholder 4">
            <a:extLst>
              <a:ext uri="{FF2B5EF4-FFF2-40B4-BE49-F238E27FC236}">
                <a16:creationId xmlns:a16="http://schemas.microsoft.com/office/drawing/2014/main" id="{98D41035-3032-4461-BBA3-358CB89FB16C}"/>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6390" name="Slide Number Placeholder 5">
            <a:extLst>
              <a:ext uri="{FF2B5EF4-FFF2-40B4-BE49-F238E27FC236}">
                <a16:creationId xmlns:a16="http://schemas.microsoft.com/office/drawing/2014/main" id="{4F096D93-A7CC-445D-AD43-3764271404B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6E94DBD-F4D1-43E5-BDE9-9091251584B8}" type="slidenum">
              <a:rPr lang="zh-CN" altLang="en-GB"/>
              <a:pPr>
                <a:spcBef>
                  <a:spcPct val="0"/>
                </a:spcBef>
              </a:pPr>
              <a:t>7</a:t>
            </a:fld>
            <a:endParaRPr lang="en-GB" altLang="zh-CN"/>
          </a:p>
        </p:txBody>
      </p:sp>
    </p:spTree>
    <p:extLst>
      <p:ext uri="{BB962C8B-B14F-4D97-AF65-F5344CB8AC3E}">
        <p14:creationId xmlns:p14="http://schemas.microsoft.com/office/powerpoint/2010/main" val="550663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A1CA86D6-99E8-4495-8729-D2C47E7FDF09}"/>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C89FA449-6F0D-4CB0-BB59-3E1E73D791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dirty="0">
                <a:latin typeface="Arial" panose="020B0604020202020204" pitchFamily="34" charset="0"/>
                <a:cs typeface="Arial" panose="020B0604020202020204" pitchFamily="34" charset="0"/>
              </a:rPr>
              <a:t>These </a:t>
            </a:r>
            <a:r>
              <a:rPr lang="en-GB" altLang="en-US" b="1" dirty="0">
                <a:latin typeface="Arial" panose="020B0604020202020204" pitchFamily="34" charset="0"/>
                <a:cs typeface="Arial" panose="020B0604020202020204" pitchFamily="34" charset="0"/>
              </a:rPr>
              <a:t>five typologies </a:t>
            </a:r>
            <a:r>
              <a:rPr lang="en-GB" altLang="en-US" dirty="0">
                <a:latin typeface="Arial" panose="020B0604020202020204" pitchFamily="34" charset="0"/>
                <a:cs typeface="Arial" panose="020B0604020202020204" pitchFamily="34" charset="0"/>
              </a:rPr>
              <a:t>are categorised </a:t>
            </a:r>
            <a:r>
              <a:rPr lang="en-GB" altLang="en-US" b="1" dirty="0">
                <a:latin typeface="Arial" panose="020B0604020202020204" pitchFamily="34" charset="0"/>
                <a:cs typeface="Arial" panose="020B0604020202020204" pitchFamily="34" charset="0"/>
              </a:rPr>
              <a:t>by control and value integration </a:t>
            </a:r>
            <a:r>
              <a:rPr lang="en-GB" altLang="en-US" dirty="0">
                <a:latin typeface="Arial" panose="020B0604020202020204" pitchFamily="34" charset="0"/>
                <a:cs typeface="Arial" panose="020B0604020202020204" pitchFamily="34" charset="0"/>
              </a:rPr>
              <a:t>and </a:t>
            </a:r>
            <a:r>
              <a:rPr lang="en-GB" altLang="en-US" b="1" dirty="0">
                <a:latin typeface="Arial" panose="020B0604020202020204" pitchFamily="34" charset="0"/>
                <a:cs typeface="Arial" panose="020B0604020202020204" pitchFamily="34" charset="0"/>
              </a:rPr>
              <a:t>are driven by transaction costs </a:t>
            </a:r>
            <a:r>
              <a:rPr lang="en-GB" altLang="en-US" dirty="0">
                <a:latin typeface="Arial" panose="020B0604020202020204" pitchFamily="34" charset="0"/>
                <a:cs typeface="Arial" panose="020B0604020202020204" pitchFamily="34" charset="0"/>
              </a:rPr>
              <a:t>(i.e. search costs and coordination costs). </a:t>
            </a:r>
          </a:p>
          <a:p>
            <a:pPr eaLnBrk="1" hangingPunct="1">
              <a:lnSpc>
                <a:spcPct val="90000"/>
              </a:lnSpc>
            </a:pPr>
            <a:r>
              <a:rPr lang="en-GB" altLang="en-US" b="1" dirty="0">
                <a:latin typeface="Arial" panose="020B0604020202020204" pitchFamily="34" charset="0"/>
                <a:cs typeface="Arial" panose="020B0604020202020204" pitchFamily="34" charset="0"/>
              </a:rPr>
              <a:t>Agora</a:t>
            </a:r>
            <a:r>
              <a:rPr lang="en-GB" altLang="en-US" dirty="0">
                <a:latin typeface="Arial" panose="020B0604020202020204" pitchFamily="34" charset="0"/>
                <a:cs typeface="Arial" panose="020B0604020202020204" pitchFamily="34" charset="0"/>
              </a:rPr>
              <a:t> facilitates </a:t>
            </a:r>
            <a:r>
              <a:rPr lang="en-GB" altLang="en-US" b="1" dirty="0">
                <a:latin typeface="Arial" panose="020B0604020202020204" pitchFamily="34" charset="0"/>
                <a:cs typeface="Arial" panose="020B0604020202020204" pitchFamily="34" charset="0"/>
              </a:rPr>
              <a:t>exchange</a:t>
            </a:r>
            <a:r>
              <a:rPr lang="en-GB" altLang="en-US" dirty="0">
                <a:latin typeface="Arial" panose="020B0604020202020204" pitchFamily="34" charset="0"/>
                <a:cs typeface="Arial" panose="020B0604020202020204" pitchFamily="34" charset="0"/>
              </a:rPr>
              <a:t> between </a:t>
            </a:r>
            <a:r>
              <a:rPr lang="en-GB" altLang="en-US" b="1" dirty="0">
                <a:latin typeface="Arial" panose="020B0604020202020204" pitchFamily="34" charset="0"/>
                <a:cs typeface="Arial" panose="020B0604020202020204" pitchFamily="34" charset="0"/>
              </a:rPr>
              <a:t>buyers and sellers. </a:t>
            </a:r>
            <a:r>
              <a:rPr lang="en-GB" altLang="en-US" dirty="0">
                <a:latin typeface="Arial" panose="020B0604020202020204" pitchFamily="34" charset="0"/>
                <a:cs typeface="Arial" panose="020B0604020202020204" pitchFamily="34" charset="0"/>
              </a:rPr>
              <a:t>Prices are defined through on the spot negotiations (i.e. dynamic pricing) and there are many buyers and sellers (e.g. eBay, Priceline, </a:t>
            </a:r>
            <a:r>
              <a:rPr lang="en-GB" altLang="en-US" b="1" dirty="0">
                <a:latin typeface="Arial" panose="020B0604020202020204" pitchFamily="34" charset="0"/>
                <a:cs typeface="Arial" panose="020B0604020202020204" pitchFamily="34" charset="0"/>
              </a:rPr>
              <a:t>Nasdaq</a:t>
            </a:r>
            <a:r>
              <a:rPr lang="en-GB" altLang="en-US" dirty="0">
                <a:latin typeface="Arial" panose="020B0604020202020204" pitchFamily="34" charset="0"/>
                <a:cs typeface="Arial" panose="020B0604020202020204" pitchFamily="34" charset="0"/>
              </a:rPr>
              <a:t>)</a:t>
            </a:r>
          </a:p>
          <a:p>
            <a:pPr eaLnBrk="1" hangingPunct="1">
              <a:lnSpc>
                <a:spcPct val="90000"/>
              </a:lnSpc>
            </a:pPr>
            <a:r>
              <a:rPr lang="en-GB" altLang="en-US" b="1" dirty="0">
                <a:latin typeface="Arial" panose="020B0604020202020204" pitchFamily="34" charset="0"/>
                <a:cs typeface="Arial" panose="020B0604020202020204" pitchFamily="34" charset="0"/>
              </a:rPr>
              <a:t>Aggregation</a:t>
            </a:r>
            <a:r>
              <a:rPr lang="en-GB" altLang="en-US" dirty="0">
                <a:latin typeface="Arial" panose="020B0604020202020204" pitchFamily="34" charset="0"/>
                <a:cs typeface="Arial" panose="020B0604020202020204" pitchFamily="34" charset="0"/>
              </a:rPr>
              <a:t>: one company leads in a hierarchical fashion by taking responsibility for selecting products and services, setting prices, targeting market segments, ensuring fulfilment (e.g. </a:t>
            </a:r>
            <a:r>
              <a:rPr lang="en-GB" altLang="en-US" b="1" dirty="0">
                <a:latin typeface="Arial" panose="020B0604020202020204" pitchFamily="34" charset="0"/>
                <a:cs typeface="Arial" panose="020B0604020202020204" pitchFamily="34" charset="0"/>
              </a:rPr>
              <a:t>Amazon</a:t>
            </a:r>
            <a:r>
              <a:rPr lang="en-GB" altLang="en-US" dirty="0">
                <a:latin typeface="Arial" panose="020B0604020202020204" pitchFamily="34" charset="0"/>
                <a:cs typeface="Arial" panose="020B0604020202020204" pitchFamily="34" charset="0"/>
              </a:rPr>
              <a:t>.com, Travelocity, retailers and wholesalers).</a:t>
            </a:r>
          </a:p>
          <a:p>
            <a:pPr eaLnBrk="1" hangingPunct="1">
              <a:lnSpc>
                <a:spcPct val="90000"/>
              </a:lnSpc>
            </a:pPr>
            <a:r>
              <a:rPr lang="en-GB" altLang="en-US" b="1" dirty="0">
                <a:latin typeface="Arial" panose="020B0604020202020204" pitchFamily="34" charset="0"/>
                <a:cs typeface="Arial" panose="020B0604020202020204" pitchFamily="34" charset="0"/>
              </a:rPr>
              <a:t>Value chain</a:t>
            </a:r>
            <a:r>
              <a:rPr lang="en-GB" altLang="en-US" dirty="0">
                <a:latin typeface="Arial" panose="020B0604020202020204" pitchFamily="34" charset="0"/>
                <a:cs typeface="Arial" panose="020B0604020202020204" pitchFamily="34" charset="0"/>
              </a:rPr>
              <a:t>: one company </a:t>
            </a:r>
            <a:r>
              <a:rPr lang="en-GB" altLang="en-US" b="1" dirty="0">
                <a:latin typeface="Arial" panose="020B0604020202020204" pitchFamily="34" charset="0"/>
                <a:cs typeface="Arial" panose="020B0604020202020204" pitchFamily="34" charset="0"/>
              </a:rPr>
              <a:t>acts as an integrator by designing core technologies</a:t>
            </a: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coordinating</a:t>
            </a: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processes</a:t>
            </a:r>
            <a:r>
              <a:rPr lang="en-GB" altLang="en-US" dirty="0">
                <a:latin typeface="Arial" panose="020B0604020202020204" pitchFamily="34" charset="0"/>
                <a:cs typeface="Arial" panose="020B0604020202020204" pitchFamily="34" charset="0"/>
              </a:rPr>
              <a:t>, marketing and managing relations (e.g. Cisco, Dell, GM)</a:t>
            </a:r>
          </a:p>
          <a:p>
            <a:pPr eaLnBrk="1" hangingPunct="1">
              <a:lnSpc>
                <a:spcPct val="90000"/>
              </a:lnSpc>
            </a:pPr>
            <a:r>
              <a:rPr lang="en-GB" altLang="en-US" b="1" dirty="0">
                <a:latin typeface="Arial" panose="020B0604020202020204" pitchFamily="34" charset="0"/>
                <a:cs typeface="Arial" panose="020B0604020202020204" pitchFamily="34" charset="0"/>
              </a:rPr>
              <a:t>Alliance</a:t>
            </a:r>
            <a:r>
              <a:rPr lang="en-GB" altLang="en-US" dirty="0">
                <a:latin typeface="Arial" panose="020B0604020202020204" pitchFamily="34" charset="0"/>
                <a:cs typeface="Arial" panose="020B0604020202020204" pitchFamily="34" charset="0"/>
              </a:rPr>
              <a:t>: it strives for </a:t>
            </a:r>
            <a:r>
              <a:rPr lang="en-GB" altLang="en-US" b="1" dirty="0">
                <a:latin typeface="Arial" panose="020B0604020202020204" pitchFamily="34" charset="0"/>
                <a:cs typeface="Arial" panose="020B0604020202020204" pitchFamily="34" charset="0"/>
              </a:rPr>
              <a:t>high value integration without </a:t>
            </a:r>
            <a:r>
              <a:rPr lang="en-GB" altLang="en-US" dirty="0">
                <a:latin typeface="Arial" panose="020B0604020202020204" pitchFamily="34" charset="0"/>
                <a:cs typeface="Arial" panose="020B0604020202020204" pitchFamily="34" charset="0"/>
              </a:rPr>
              <a:t>hierarchical </a:t>
            </a:r>
            <a:r>
              <a:rPr lang="en-GB" altLang="en-US" b="1" dirty="0">
                <a:latin typeface="Arial" panose="020B0604020202020204" pitchFamily="34" charset="0"/>
                <a:cs typeface="Arial" panose="020B0604020202020204" pitchFamily="34" charset="0"/>
              </a:rPr>
              <a:t>control</a:t>
            </a:r>
            <a:r>
              <a:rPr lang="en-GB" altLang="en-US" dirty="0">
                <a:latin typeface="Arial" panose="020B0604020202020204" pitchFamily="34" charset="0"/>
                <a:cs typeface="Arial" panose="020B0604020202020204" pitchFamily="34" charset="0"/>
              </a:rPr>
              <a:t>. Participants design goods or services and create knowledge. Alliances depend on rules and standards governing interactions, acceptable behaviour and integration of value. They emphasise end-user involvement (e.g. designers, contributors). </a:t>
            </a:r>
            <a:r>
              <a:rPr lang="en-GB" altLang="en-US" b="1" dirty="0">
                <a:latin typeface="Arial" panose="020B0604020202020204" pitchFamily="34" charset="0"/>
                <a:cs typeface="Arial" panose="020B0604020202020204" pitchFamily="34" charset="0"/>
              </a:rPr>
              <a:t>Alliances enjoy network effects (e.g. more customers bring more developers). </a:t>
            </a:r>
            <a:r>
              <a:rPr lang="en-GB" altLang="en-US" dirty="0">
                <a:latin typeface="Arial" panose="020B0604020202020204" pitchFamily="34" charset="0"/>
                <a:cs typeface="Arial" panose="020B0604020202020204" pitchFamily="34" charset="0"/>
              </a:rPr>
              <a:t>Examples are American online and </a:t>
            </a:r>
            <a:r>
              <a:rPr lang="en-GB" altLang="en-US" b="1" dirty="0">
                <a:latin typeface="Arial" panose="020B0604020202020204" pitchFamily="34" charset="0"/>
                <a:cs typeface="Arial" panose="020B0604020202020204" pitchFamily="34" charset="0"/>
              </a:rPr>
              <a:t>Linux</a:t>
            </a:r>
            <a:r>
              <a:rPr lang="en-GB" altLang="en-US" dirty="0">
                <a:latin typeface="Arial" panose="020B0604020202020204" pitchFamily="34" charset="0"/>
                <a:cs typeface="Arial" panose="020B0604020202020204" pitchFamily="34" charset="0"/>
              </a:rPr>
              <a:t> (mostly intangible products)</a:t>
            </a:r>
          </a:p>
          <a:p>
            <a:pPr eaLnBrk="1" hangingPunct="1">
              <a:lnSpc>
                <a:spcPct val="90000"/>
              </a:lnSpc>
            </a:pPr>
            <a:r>
              <a:rPr lang="en-GB" altLang="en-US" b="1" dirty="0">
                <a:latin typeface="Arial" panose="020B0604020202020204" pitchFamily="34" charset="0"/>
                <a:cs typeface="Arial" panose="020B0604020202020204" pitchFamily="34" charset="0"/>
              </a:rPr>
              <a:t>Distributive</a:t>
            </a:r>
            <a:r>
              <a:rPr lang="en-GB" altLang="en-US" dirty="0">
                <a:latin typeface="Arial" panose="020B0604020202020204" pitchFamily="34" charset="0"/>
                <a:cs typeface="Arial" panose="020B0604020202020204" pitchFamily="34" charset="0"/>
              </a:rPr>
              <a:t> networks: they are hybrids of other b-webs typologies. They can have either high or low value integration, and control can be either hierarchical or self-organising. </a:t>
            </a:r>
            <a:r>
              <a:rPr lang="en-GB" altLang="en-US" b="1" dirty="0">
                <a:latin typeface="Arial" panose="020B0604020202020204" pitchFamily="34" charset="0"/>
                <a:cs typeface="Arial" panose="020B0604020202020204" pitchFamily="34" charset="0"/>
              </a:rPr>
              <a:t>They service other types of b-webs by allocating and delivering goods </a:t>
            </a:r>
            <a:r>
              <a:rPr lang="en-GB" altLang="en-US" dirty="0">
                <a:latin typeface="Arial" panose="020B0604020202020204" pitchFamily="34" charset="0"/>
                <a:cs typeface="Arial" panose="020B0604020202020204" pitchFamily="34" charset="0"/>
              </a:rPr>
              <a:t>(e.g. Internet, </a:t>
            </a:r>
            <a:r>
              <a:rPr lang="en-GB" altLang="en-US" b="1" dirty="0">
                <a:latin typeface="Arial" panose="020B0604020202020204" pitchFamily="34" charset="0"/>
                <a:cs typeface="Arial" panose="020B0604020202020204" pitchFamily="34" charset="0"/>
              </a:rPr>
              <a:t>UPS</a:t>
            </a:r>
            <a:r>
              <a:rPr lang="en-GB" altLang="en-US" dirty="0">
                <a:latin typeface="Arial" panose="020B0604020202020204" pitchFamily="34" charset="0"/>
                <a:cs typeface="Arial" panose="020B0604020202020204" pitchFamily="34" charset="0"/>
              </a:rPr>
              <a:t> , Eri and AT&amp;T). </a:t>
            </a:r>
          </a:p>
          <a:p>
            <a:pPr eaLnBrk="1" hangingPunct="1">
              <a:lnSpc>
                <a:spcPct val="90000"/>
              </a:lnSpc>
            </a:pPr>
            <a:endParaRPr lang="en-GB" altLang="en-US" dirty="0">
              <a:latin typeface="Arial" panose="020B0604020202020204" pitchFamily="34" charset="0"/>
              <a:cs typeface="Arial" panose="020B0604020202020204" pitchFamily="34" charset="0"/>
            </a:endParaRPr>
          </a:p>
        </p:txBody>
      </p:sp>
      <p:sp>
        <p:nvSpPr>
          <p:cNvPr id="18436" name="Header Placeholder 3">
            <a:extLst>
              <a:ext uri="{FF2B5EF4-FFF2-40B4-BE49-F238E27FC236}">
                <a16:creationId xmlns:a16="http://schemas.microsoft.com/office/drawing/2014/main" id="{83214193-6D16-4387-A4E4-A82D3E573747}"/>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8437" name="Footer Placeholder 4">
            <a:extLst>
              <a:ext uri="{FF2B5EF4-FFF2-40B4-BE49-F238E27FC236}">
                <a16:creationId xmlns:a16="http://schemas.microsoft.com/office/drawing/2014/main" id="{13EFF463-8824-4881-AD90-151F7BA9C1B9}"/>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8438" name="Slide Number Placeholder 5">
            <a:extLst>
              <a:ext uri="{FF2B5EF4-FFF2-40B4-BE49-F238E27FC236}">
                <a16:creationId xmlns:a16="http://schemas.microsoft.com/office/drawing/2014/main" id="{72E6F477-637A-423C-AFA2-50DD5B6251A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86B045E-7589-4B19-A235-C50DA28028B2}" type="slidenum">
              <a:rPr lang="zh-CN" altLang="en-GB"/>
              <a:pPr>
                <a:spcBef>
                  <a:spcPct val="0"/>
                </a:spcBef>
              </a:pPr>
              <a:t>8</a:t>
            </a:fld>
            <a:endParaRPr lang="en-GB" altLang="zh-CN"/>
          </a:p>
        </p:txBody>
      </p:sp>
    </p:spTree>
    <p:extLst>
      <p:ext uri="{BB962C8B-B14F-4D97-AF65-F5344CB8AC3E}">
        <p14:creationId xmlns:p14="http://schemas.microsoft.com/office/powerpoint/2010/main" val="3655643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129CD34-907B-4B59-8B13-2F78EA105344}"/>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8B3D811B-ED39-4A44-BE6B-869662ACA8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500" dirty="0">
                <a:latin typeface="Arial" panose="020B0604020202020204" pitchFamily="34" charset="0"/>
                <a:cs typeface="Arial" panose="020B0604020202020204" pitchFamily="34" charset="0"/>
              </a:rPr>
              <a:t>Poster model: static web page that advertises a business presence and services.</a:t>
            </a:r>
          </a:p>
          <a:p>
            <a:pPr eaLnBrk="1" hangingPunct="1">
              <a:lnSpc>
                <a:spcPct val="80000"/>
              </a:lnSpc>
            </a:pPr>
            <a:r>
              <a:rPr lang="en-GB" altLang="en-US" sz="500" dirty="0">
                <a:latin typeface="Arial" panose="020B0604020202020204" pitchFamily="34" charset="0"/>
                <a:cs typeface="Arial" panose="020B0604020202020204" pitchFamily="34" charset="0"/>
              </a:rPr>
              <a:t>Yellow Pages model: a menu of items pointing to other sources and information. </a:t>
            </a:r>
          </a:p>
          <a:p>
            <a:pPr eaLnBrk="1" hangingPunct="1">
              <a:lnSpc>
                <a:spcPct val="80000"/>
              </a:lnSpc>
            </a:pPr>
            <a:r>
              <a:rPr lang="en-GB" altLang="en-US" sz="500" dirty="0">
                <a:latin typeface="Arial" panose="020B0604020202020204" pitchFamily="34" charset="0"/>
                <a:cs typeface="Arial" panose="020B0604020202020204" pitchFamily="34" charset="0"/>
              </a:rPr>
              <a:t>Cyber brochure model: it contains information sheets, brochures and general information about the firm and its products (e.g. moorcroft.com it contains general pottery information – usually no buying activity)</a:t>
            </a:r>
          </a:p>
          <a:p>
            <a:pPr eaLnBrk="1" hangingPunct="1">
              <a:lnSpc>
                <a:spcPct val="80000"/>
              </a:lnSpc>
            </a:pPr>
            <a:r>
              <a:rPr lang="en-GB" altLang="en-US" sz="500" dirty="0">
                <a:latin typeface="Arial" panose="020B0604020202020204" pitchFamily="34" charset="0"/>
                <a:cs typeface="Arial" panose="020B0604020202020204" pitchFamily="34" charset="0"/>
              </a:rPr>
              <a:t>Virtual storefront: it provides full information about the company and on-line ordering with secure payments (e.g. wreham.co.uk)</a:t>
            </a:r>
          </a:p>
          <a:p>
            <a:pPr eaLnBrk="1" hangingPunct="1">
              <a:lnSpc>
                <a:spcPct val="80000"/>
              </a:lnSpc>
            </a:pPr>
            <a:r>
              <a:rPr lang="en-GB" altLang="en-US" sz="500" dirty="0">
                <a:latin typeface="Arial" panose="020B0604020202020204" pitchFamily="34" charset="0"/>
                <a:cs typeface="Arial" panose="020B0604020202020204" pitchFamily="34" charset="0"/>
              </a:rPr>
              <a:t>Advertising model: targeted advertising so that users retrieve commercial links or banner ads related to their search string.</a:t>
            </a:r>
          </a:p>
          <a:p>
            <a:pPr eaLnBrk="1" hangingPunct="1">
              <a:lnSpc>
                <a:spcPct val="80000"/>
              </a:lnSpc>
            </a:pPr>
            <a:r>
              <a:rPr lang="en-US" altLang="en-US" sz="500" dirty="0">
                <a:latin typeface="Arial" panose="020B0604020202020204" pitchFamily="34" charset="0"/>
                <a:cs typeface="Arial" panose="020B0604020202020204" pitchFamily="34" charset="0"/>
              </a:rPr>
              <a:t>An interesting variant on the advertising model is the affiliate </a:t>
            </a:r>
            <a:r>
              <a:rPr lang="en-US" altLang="en-US" sz="500" dirty="0" err="1">
                <a:latin typeface="Arial" panose="020B0604020202020204" pitchFamily="34" charset="0"/>
                <a:cs typeface="Arial" panose="020B0604020202020204" pitchFamily="34" charset="0"/>
              </a:rPr>
              <a:t>programme</a:t>
            </a:r>
            <a:r>
              <a:rPr lang="en-US" altLang="en-US" sz="500" dirty="0">
                <a:latin typeface="Arial" panose="020B0604020202020204" pitchFamily="34" charset="0"/>
                <a:cs typeface="Arial" panose="020B0604020202020204" pitchFamily="34" charset="0"/>
              </a:rPr>
              <a:t>, as developed by companies like Amazon. In these, affiliate Web sites are rewarded for generating links to other Web-sites. They are typically run by commercial </a:t>
            </a:r>
            <a:r>
              <a:rPr lang="en-US" altLang="en-US" sz="500" dirty="0" err="1">
                <a:latin typeface="Arial" panose="020B0604020202020204" pitchFamily="34" charset="0"/>
                <a:cs typeface="Arial" panose="020B0604020202020204" pitchFamily="34" charset="0"/>
              </a:rPr>
              <a:t>organisations</a:t>
            </a:r>
            <a:r>
              <a:rPr lang="en-US" altLang="en-US" sz="500" dirty="0">
                <a:latin typeface="Arial" panose="020B0604020202020204" pitchFamily="34" charset="0"/>
                <a:cs typeface="Arial" panose="020B0604020202020204" pitchFamily="34" charset="0"/>
              </a:rPr>
              <a:t>, primarily online retailers like Amazon or Barnes &amp; Noble. </a:t>
            </a:r>
            <a:endParaRPr lang="en-GB" altLang="en-US" sz="500" dirty="0">
              <a:latin typeface="Arial" panose="020B0604020202020204" pitchFamily="34" charset="0"/>
              <a:cs typeface="Arial" panose="020B0604020202020204" pitchFamily="34" charset="0"/>
            </a:endParaRPr>
          </a:p>
          <a:p>
            <a:pPr eaLnBrk="1" hangingPunct="1">
              <a:lnSpc>
                <a:spcPct val="80000"/>
              </a:lnSpc>
            </a:pPr>
            <a:r>
              <a:rPr lang="en-GB" altLang="en-US" sz="500" dirty="0">
                <a:latin typeface="Arial" panose="020B0604020202020204" pitchFamily="34" charset="0"/>
                <a:cs typeface="Arial" panose="020B0604020202020204" pitchFamily="34" charset="0"/>
              </a:rPr>
              <a:t>Subscription: </a:t>
            </a:r>
            <a:r>
              <a:rPr lang="en-US" altLang="en-US" sz="500" dirty="0">
                <a:latin typeface="Arial" panose="020B0604020202020204" pitchFamily="34" charset="0"/>
                <a:cs typeface="Arial" panose="020B0604020202020204" pitchFamily="34" charset="0"/>
              </a:rPr>
              <a:t>This model means that a user (or group of users) pays on a regular basis (e.g., annually, monthly, etc.) for access to added value content on Web sites, online magazines or journals, software updates, etc.</a:t>
            </a:r>
          </a:p>
          <a:p>
            <a:pPr eaLnBrk="1" hangingPunct="1">
              <a:lnSpc>
                <a:spcPct val="80000"/>
              </a:lnSpc>
            </a:pPr>
            <a:r>
              <a:rPr lang="en-US" altLang="en-US" sz="500" dirty="0">
                <a:latin typeface="Arial" panose="020B0604020202020204" pitchFamily="34" charset="0"/>
                <a:cs typeface="Arial" panose="020B0604020202020204" pitchFamily="34" charset="0"/>
              </a:rPr>
              <a:t>Lawrence, </a:t>
            </a:r>
            <a:r>
              <a:rPr lang="en-US" altLang="en-US" sz="500" i="1" dirty="0">
                <a:latin typeface="Arial" panose="020B0604020202020204" pitchFamily="34" charset="0"/>
                <a:cs typeface="Arial" panose="020B0604020202020204" pitchFamily="34" charset="0"/>
              </a:rPr>
              <a:t>et al</a:t>
            </a:r>
            <a:r>
              <a:rPr lang="en-US" altLang="en-US" sz="500" dirty="0">
                <a:latin typeface="Arial" panose="020B0604020202020204" pitchFamily="34" charset="0"/>
                <a:cs typeface="Arial" panose="020B0604020202020204" pitchFamily="34" charset="0"/>
              </a:rPr>
              <a:t>. (2000, p. 30) identify a “Portal models” whereby Web sites offer a variety of Internet services from a single location. Portals typically offer some free services (e.g. search engines, e-mail hosting) but also provide access to other services, some of which may need to be paid for or supported by advertising. Once a portal has a certain number of users, Ward &amp; Gardner (2000, p. 20) note that revenue can begin to be generated in a variety of ways, e.g.: commission on transactions, providing market research services, subscription services, etc.</a:t>
            </a:r>
          </a:p>
          <a:p>
            <a:pPr eaLnBrk="1" hangingPunct="1">
              <a:lnSpc>
                <a:spcPct val="80000"/>
              </a:lnSpc>
            </a:pPr>
            <a:endParaRPr lang="en-US" altLang="en-US" sz="500" dirty="0">
              <a:latin typeface="Arial" panose="020B0604020202020204" pitchFamily="34" charset="0"/>
              <a:cs typeface="Arial" panose="020B0604020202020204" pitchFamily="34" charset="0"/>
            </a:endParaRPr>
          </a:p>
          <a:p>
            <a:pPr eaLnBrk="1" hangingPunct="1">
              <a:lnSpc>
                <a:spcPct val="80000"/>
              </a:lnSpc>
            </a:pPr>
            <a:r>
              <a:rPr lang="en-US" altLang="en-US" sz="500" dirty="0">
                <a:latin typeface="Arial" panose="020B0604020202020204" pitchFamily="34" charset="0"/>
                <a:cs typeface="Arial" panose="020B0604020202020204" pitchFamily="34" charset="0"/>
              </a:rPr>
              <a:t>A useful tool for the implementation of a new Internet business model, or the re-working of an</a:t>
            </a:r>
          </a:p>
          <a:p>
            <a:pPr eaLnBrk="1" hangingPunct="1">
              <a:lnSpc>
                <a:spcPct val="80000"/>
              </a:lnSpc>
            </a:pPr>
            <a:r>
              <a:rPr lang="en-US" altLang="en-US" sz="500" dirty="0">
                <a:latin typeface="Arial" panose="020B0604020202020204" pitchFamily="34" charset="0"/>
                <a:cs typeface="Arial" panose="020B0604020202020204" pitchFamily="34" charset="0"/>
              </a:rPr>
              <a:t>established model is proposed by Lawrence </a:t>
            </a:r>
            <a:r>
              <a:rPr lang="en-US" altLang="en-US" sz="500" i="1" dirty="0">
                <a:latin typeface="Arial" panose="020B0604020202020204" pitchFamily="34" charset="0"/>
                <a:cs typeface="Arial" panose="020B0604020202020204" pitchFamily="34" charset="0"/>
              </a:rPr>
              <a:t>et al. (2000). They term this tool the 3.5.7 model. It</a:t>
            </a:r>
          </a:p>
          <a:p>
            <a:pPr eaLnBrk="1" hangingPunct="1">
              <a:lnSpc>
                <a:spcPct val="80000"/>
              </a:lnSpc>
            </a:pPr>
            <a:r>
              <a:rPr lang="en-GB" altLang="en-US" sz="500" dirty="0">
                <a:latin typeface="Arial" panose="020B0604020202020204" pitchFamily="34" charset="0"/>
                <a:cs typeface="Arial" panose="020B0604020202020204" pitchFamily="34" charset="0"/>
              </a:rPr>
              <a:t>comprises:</a:t>
            </a:r>
          </a:p>
          <a:p>
            <a:pPr eaLnBrk="1" hangingPunct="1">
              <a:lnSpc>
                <a:spcPct val="80000"/>
              </a:lnSpc>
            </a:pPr>
            <a:r>
              <a:rPr lang="en-US" altLang="en-US" sz="500" dirty="0">
                <a:latin typeface="Arial" panose="020B0604020202020204" pitchFamily="34" charset="0"/>
                <a:cs typeface="Arial" panose="020B0604020202020204" pitchFamily="34" charset="0"/>
              </a:rPr>
              <a:t>Three steps to a better focus – which explain why Internet businesses have not yet made much</a:t>
            </a:r>
          </a:p>
          <a:p>
            <a:pPr eaLnBrk="1" hangingPunct="1">
              <a:lnSpc>
                <a:spcPct val="80000"/>
              </a:lnSpc>
            </a:pPr>
            <a:r>
              <a:rPr lang="en-US" altLang="en-US" sz="500" dirty="0">
                <a:latin typeface="Arial" panose="020B0604020202020204" pitchFamily="34" charset="0"/>
                <a:cs typeface="Arial" panose="020B0604020202020204" pitchFamily="34" charset="0"/>
              </a:rPr>
              <a:t>money and why Internet businesses should persist maintaining their presence.</a:t>
            </a:r>
          </a:p>
          <a:p>
            <a:pPr eaLnBrk="1" hangingPunct="1">
              <a:lnSpc>
                <a:spcPct val="80000"/>
              </a:lnSpc>
            </a:pPr>
            <a:r>
              <a:rPr lang="en-US" altLang="en-US" sz="500" dirty="0">
                <a:latin typeface="Arial" panose="020B0604020202020204" pitchFamily="34" charset="0"/>
                <a:cs typeface="Arial" panose="020B0604020202020204" pitchFamily="34" charset="0"/>
              </a:rPr>
              <a:t>·  The Internet is not yet a transaction tool, and its acceptance parallels the consumer acceptance</a:t>
            </a:r>
          </a:p>
          <a:p>
            <a:pPr eaLnBrk="1" hangingPunct="1">
              <a:lnSpc>
                <a:spcPct val="80000"/>
              </a:lnSpc>
            </a:pPr>
            <a:r>
              <a:rPr lang="en-US" altLang="en-US" sz="500" dirty="0">
                <a:latin typeface="Arial" panose="020B0604020202020204" pitchFamily="34" charset="0"/>
                <a:cs typeface="Arial" panose="020B0604020202020204" pitchFamily="34" charset="0"/>
              </a:rPr>
              <a:t>experienced by ATMs. It may be several years until this acceptance is pervasive</a:t>
            </a:r>
          </a:p>
          <a:p>
            <a:pPr eaLnBrk="1" hangingPunct="1">
              <a:lnSpc>
                <a:spcPct val="80000"/>
              </a:lnSpc>
            </a:pPr>
            <a:r>
              <a:rPr lang="en-US" altLang="en-US" sz="500" dirty="0">
                <a:latin typeface="Arial" panose="020B0604020202020204" pitchFamily="34" charset="0"/>
                <a:cs typeface="Arial" panose="020B0604020202020204" pitchFamily="34" charset="0"/>
              </a:rPr>
              <a:t>·  Communication is what the Internet presently provides. Successful Internet businesses </a:t>
            </a:r>
            <a:r>
              <a:rPr lang="en-US" altLang="en-US" sz="500" dirty="0" err="1">
                <a:latin typeface="Arial" panose="020B0604020202020204" pitchFamily="34" charset="0"/>
                <a:cs typeface="Arial" panose="020B0604020202020204" pitchFamily="34" charset="0"/>
              </a:rPr>
              <a:t>utilise</a:t>
            </a:r>
            <a:endParaRPr lang="en-US" altLang="en-US" sz="500" dirty="0">
              <a:latin typeface="Arial" panose="020B0604020202020204" pitchFamily="34" charset="0"/>
              <a:cs typeface="Arial" panose="020B0604020202020204" pitchFamily="34" charset="0"/>
            </a:endParaRPr>
          </a:p>
          <a:p>
            <a:pPr eaLnBrk="1" hangingPunct="1">
              <a:lnSpc>
                <a:spcPct val="80000"/>
              </a:lnSpc>
            </a:pPr>
            <a:r>
              <a:rPr lang="en-US" altLang="en-US" sz="500" dirty="0">
                <a:latin typeface="Arial" panose="020B0604020202020204" pitchFamily="34" charset="0"/>
                <a:cs typeface="Arial" panose="020B0604020202020204" pitchFamily="34" charset="0"/>
              </a:rPr>
              <a:t>the extremely cheap communication channel of the Internet.</a:t>
            </a:r>
          </a:p>
          <a:p>
            <a:pPr eaLnBrk="1" hangingPunct="1">
              <a:lnSpc>
                <a:spcPct val="80000"/>
              </a:lnSpc>
            </a:pPr>
            <a:r>
              <a:rPr lang="en-US" altLang="en-US" sz="500" dirty="0">
                <a:latin typeface="Arial" panose="020B0604020202020204" pitchFamily="34" charset="0"/>
                <a:cs typeface="Arial" panose="020B0604020202020204" pitchFamily="34" charset="0"/>
              </a:rPr>
              <a:t>·  Businesses need new thinking, new strategies and new approaches. Lateral, adventurous</a:t>
            </a:r>
          </a:p>
          <a:p>
            <a:pPr eaLnBrk="1" hangingPunct="1">
              <a:lnSpc>
                <a:spcPct val="80000"/>
              </a:lnSpc>
            </a:pPr>
            <a:r>
              <a:rPr lang="en-GB" altLang="en-US" sz="500" dirty="0">
                <a:latin typeface="Arial" panose="020B0604020202020204" pitchFamily="34" charset="0"/>
                <a:cs typeface="Arial" panose="020B0604020202020204" pitchFamily="34" charset="0"/>
              </a:rPr>
              <a:t>thinking should be applied</a:t>
            </a:r>
          </a:p>
          <a:p>
            <a:pPr eaLnBrk="1" hangingPunct="1">
              <a:lnSpc>
                <a:spcPct val="80000"/>
              </a:lnSpc>
            </a:pPr>
            <a:r>
              <a:rPr lang="en-US" altLang="en-US" sz="500" dirty="0">
                <a:latin typeface="Arial" panose="020B0604020202020204" pitchFamily="34" charset="0"/>
                <a:cs typeface="Arial" panose="020B0604020202020204" pitchFamily="34" charset="0"/>
              </a:rPr>
              <a:t>Five dimensional strategy involving a key element of Internet business. Businesses should evaluate</a:t>
            </a:r>
          </a:p>
          <a:p>
            <a:pPr eaLnBrk="1" hangingPunct="1">
              <a:lnSpc>
                <a:spcPct val="80000"/>
              </a:lnSpc>
            </a:pPr>
            <a:r>
              <a:rPr lang="en-US" altLang="en-US" sz="500" dirty="0">
                <a:latin typeface="Arial" panose="020B0604020202020204" pitchFamily="34" charset="0"/>
                <a:cs typeface="Arial" panose="020B0604020202020204" pitchFamily="34" charset="0"/>
              </a:rPr>
              <a:t>how a web presence will enhance each aspect of their existing business.</a:t>
            </a:r>
          </a:p>
          <a:p>
            <a:pPr eaLnBrk="1" hangingPunct="1">
              <a:lnSpc>
                <a:spcPct val="80000"/>
              </a:lnSpc>
            </a:pPr>
            <a:r>
              <a:rPr lang="en-GB" altLang="en-US" sz="500" dirty="0">
                <a:latin typeface="Arial" panose="020B0604020202020204" pitchFamily="34" charset="0"/>
                <a:cs typeface="Arial" panose="020B0604020202020204" pitchFamily="34" charset="0"/>
              </a:rPr>
              <a:t>·  Communicating with existing customers</a:t>
            </a:r>
          </a:p>
          <a:p>
            <a:pPr eaLnBrk="1" hangingPunct="1">
              <a:lnSpc>
                <a:spcPct val="80000"/>
              </a:lnSpc>
            </a:pPr>
            <a:r>
              <a:rPr lang="en-GB" altLang="en-US" sz="500" dirty="0">
                <a:latin typeface="Arial" panose="020B0604020202020204" pitchFamily="34" charset="0"/>
                <a:cs typeface="Arial" panose="020B0604020202020204" pitchFamily="34" charset="0"/>
              </a:rPr>
              <a:t>·  Providing service and support</a:t>
            </a:r>
          </a:p>
          <a:p>
            <a:pPr eaLnBrk="1" hangingPunct="1">
              <a:lnSpc>
                <a:spcPct val="80000"/>
              </a:lnSpc>
            </a:pPr>
            <a:r>
              <a:rPr lang="en-GB" altLang="en-US" sz="500" dirty="0">
                <a:latin typeface="Arial" panose="020B0604020202020204" pitchFamily="34" charset="0"/>
                <a:cs typeface="Arial" panose="020B0604020202020204" pitchFamily="34" charset="0"/>
              </a:rPr>
              <a:t>·  Communicating with prospective customers</a:t>
            </a:r>
          </a:p>
          <a:p>
            <a:pPr eaLnBrk="1" hangingPunct="1">
              <a:lnSpc>
                <a:spcPct val="80000"/>
              </a:lnSpc>
            </a:pPr>
            <a:r>
              <a:rPr lang="en-US" altLang="en-US" sz="500" dirty="0">
                <a:latin typeface="Arial" panose="020B0604020202020204" pitchFamily="34" charset="0"/>
                <a:cs typeface="Arial" panose="020B0604020202020204" pitchFamily="34" charset="0"/>
              </a:rPr>
              <a:t>·  Improving traditional business communications through Internet processes such as e-mail and</a:t>
            </a:r>
          </a:p>
          <a:p>
            <a:pPr eaLnBrk="1" hangingPunct="1">
              <a:lnSpc>
                <a:spcPct val="80000"/>
              </a:lnSpc>
            </a:pPr>
            <a:r>
              <a:rPr lang="en-GB" altLang="en-US" sz="500" dirty="0">
                <a:latin typeface="Arial" panose="020B0604020202020204" pitchFamily="34" charset="0"/>
                <a:cs typeface="Arial" panose="020B0604020202020204" pitchFamily="34" charset="0"/>
              </a:rPr>
              <a:t>EDI, for example</a:t>
            </a:r>
          </a:p>
          <a:p>
            <a:pPr eaLnBrk="1" hangingPunct="1">
              <a:lnSpc>
                <a:spcPct val="80000"/>
              </a:lnSpc>
            </a:pPr>
            <a:r>
              <a:rPr lang="en-GB" altLang="en-US" sz="500" dirty="0">
                <a:latin typeface="Arial" panose="020B0604020202020204" pitchFamily="34" charset="0"/>
                <a:cs typeface="Arial" panose="020B0604020202020204" pitchFamily="34" charset="0"/>
              </a:rPr>
              <a:t>·  Improving internal communications</a:t>
            </a:r>
          </a:p>
          <a:p>
            <a:pPr eaLnBrk="1" hangingPunct="1">
              <a:lnSpc>
                <a:spcPct val="80000"/>
              </a:lnSpc>
            </a:pPr>
            <a:r>
              <a:rPr lang="en-US" altLang="en-US" sz="500" dirty="0">
                <a:latin typeface="Arial" panose="020B0604020202020204" pitchFamily="34" charset="0"/>
                <a:cs typeface="Arial" panose="020B0604020202020204" pitchFamily="34" charset="0"/>
              </a:rPr>
              <a:t>Seven points of tactical importance. Lawrence </a:t>
            </a:r>
            <a:r>
              <a:rPr lang="en-US" altLang="en-US" sz="500" i="1" dirty="0">
                <a:latin typeface="Arial" panose="020B0604020202020204" pitchFamily="34" charset="0"/>
                <a:cs typeface="Arial" panose="020B0604020202020204" pitchFamily="34" charset="0"/>
              </a:rPr>
              <a:t>et al suggest the following points should be</a:t>
            </a:r>
          </a:p>
          <a:p>
            <a:pPr eaLnBrk="1" hangingPunct="1">
              <a:lnSpc>
                <a:spcPct val="80000"/>
              </a:lnSpc>
            </a:pPr>
            <a:r>
              <a:rPr lang="en-GB" altLang="en-US" sz="500" dirty="0">
                <a:latin typeface="Arial" panose="020B0604020202020204" pitchFamily="34" charset="0"/>
                <a:cs typeface="Arial" panose="020B0604020202020204" pitchFamily="34" charset="0"/>
              </a:rPr>
              <a:t>considered tactically:</a:t>
            </a:r>
          </a:p>
          <a:p>
            <a:pPr eaLnBrk="1" hangingPunct="1">
              <a:lnSpc>
                <a:spcPct val="80000"/>
              </a:lnSpc>
            </a:pPr>
            <a:r>
              <a:rPr lang="en-US" altLang="en-US" sz="500" dirty="0">
                <a:latin typeface="Arial" panose="020B0604020202020204" pitchFamily="34" charset="0"/>
                <a:cs typeface="Arial" panose="020B0604020202020204" pitchFamily="34" charset="0"/>
              </a:rPr>
              <a:t>·  Building brand awareness and loyalty</a:t>
            </a:r>
          </a:p>
          <a:p>
            <a:pPr eaLnBrk="1" hangingPunct="1">
              <a:lnSpc>
                <a:spcPct val="80000"/>
              </a:lnSpc>
            </a:pPr>
            <a:r>
              <a:rPr lang="en-GB" altLang="en-US" sz="500" dirty="0">
                <a:latin typeface="Arial" panose="020B0604020202020204" pitchFamily="34" charset="0"/>
                <a:cs typeface="Arial" panose="020B0604020202020204" pitchFamily="34" charset="0"/>
              </a:rPr>
              <a:t>·  Direct response promotions</a:t>
            </a:r>
          </a:p>
          <a:p>
            <a:pPr eaLnBrk="1" hangingPunct="1">
              <a:lnSpc>
                <a:spcPct val="80000"/>
              </a:lnSpc>
            </a:pPr>
            <a:r>
              <a:rPr lang="en-GB" altLang="en-US" sz="500" dirty="0">
                <a:latin typeface="Arial" panose="020B0604020202020204" pitchFamily="34" charset="0"/>
                <a:cs typeface="Arial" panose="020B0604020202020204" pitchFamily="34" charset="0"/>
              </a:rPr>
              <a:t>·  Education of the marketplace</a:t>
            </a:r>
          </a:p>
          <a:p>
            <a:pPr eaLnBrk="1" hangingPunct="1">
              <a:lnSpc>
                <a:spcPct val="80000"/>
              </a:lnSpc>
            </a:pPr>
            <a:r>
              <a:rPr lang="en-GB" altLang="en-US" sz="500" dirty="0">
                <a:latin typeface="Arial" panose="020B0604020202020204" pitchFamily="34" charset="0"/>
                <a:cs typeface="Arial" panose="020B0604020202020204" pitchFamily="34" charset="0"/>
              </a:rPr>
              <a:t>·  Product demonstration and distribution</a:t>
            </a:r>
          </a:p>
          <a:p>
            <a:pPr eaLnBrk="1" hangingPunct="1">
              <a:lnSpc>
                <a:spcPct val="80000"/>
              </a:lnSpc>
            </a:pPr>
            <a:r>
              <a:rPr lang="en-GB" altLang="en-US" sz="500" dirty="0">
                <a:latin typeface="Arial" panose="020B0604020202020204" pitchFamily="34" charset="0"/>
                <a:cs typeface="Arial" panose="020B0604020202020204" pitchFamily="34" charset="0"/>
              </a:rPr>
              <a:t>·  Public and press relations</a:t>
            </a:r>
          </a:p>
          <a:p>
            <a:pPr eaLnBrk="1" hangingPunct="1">
              <a:lnSpc>
                <a:spcPct val="80000"/>
              </a:lnSpc>
            </a:pPr>
            <a:r>
              <a:rPr lang="en-GB" altLang="en-US" sz="500" dirty="0">
                <a:latin typeface="Arial" panose="020B0604020202020204" pitchFamily="34" charset="0"/>
                <a:cs typeface="Arial" panose="020B0604020202020204" pitchFamily="34" charset="0"/>
              </a:rPr>
              <a:t>·  Research and product development</a:t>
            </a:r>
          </a:p>
          <a:p>
            <a:pPr eaLnBrk="1" hangingPunct="1">
              <a:lnSpc>
                <a:spcPct val="80000"/>
              </a:lnSpc>
            </a:pPr>
            <a:r>
              <a:rPr lang="en-GB" altLang="en-US" sz="500" dirty="0">
                <a:latin typeface="Arial" panose="020B0604020202020204" pitchFamily="34" charset="0"/>
                <a:cs typeface="Arial" panose="020B0604020202020204" pitchFamily="34" charset="0"/>
              </a:rPr>
              <a:t>·  Service and support</a:t>
            </a:r>
          </a:p>
        </p:txBody>
      </p:sp>
      <p:sp>
        <p:nvSpPr>
          <p:cNvPr id="20484" name="Header Placeholder 3">
            <a:extLst>
              <a:ext uri="{FF2B5EF4-FFF2-40B4-BE49-F238E27FC236}">
                <a16:creationId xmlns:a16="http://schemas.microsoft.com/office/drawing/2014/main" id="{627D6871-1EEA-4235-B588-30022DCC5163}"/>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20485" name="Footer Placeholder 4">
            <a:extLst>
              <a:ext uri="{FF2B5EF4-FFF2-40B4-BE49-F238E27FC236}">
                <a16:creationId xmlns:a16="http://schemas.microsoft.com/office/drawing/2014/main" id="{41F1C1BC-1E95-4B9B-9A70-BCA4ED02B978}"/>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20486" name="Slide Number Placeholder 5">
            <a:extLst>
              <a:ext uri="{FF2B5EF4-FFF2-40B4-BE49-F238E27FC236}">
                <a16:creationId xmlns:a16="http://schemas.microsoft.com/office/drawing/2014/main" id="{A4F19F40-CBF7-4D13-8D41-D85B28DDCF1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A71A6ED-1607-4C2A-A9F6-087031ED11E3}" type="slidenum">
              <a:rPr lang="zh-CN" altLang="en-GB"/>
              <a:pPr>
                <a:spcBef>
                  <a:spcPct val="0"/>
                </a:spcBef>
              </a:pPr>
              <a:t>9</a:t>
            </a:fld>
            <a:endParaRPr lang="en-GB" altLang="zh-CN"/>
          </a:p>
        </p:txBody>
      </p:sp>
    </p:spTree>
    <p:extLst>
      <p:ext uri="{BB962C8B-B14F-4D97-AF65-F5344CB8AC3E}">
        <p14:creationId xmlns:p14="http://schemas.microsoft.com/office/powerpoint/2010/main" val="470086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1B55FCC-9646-48CE-8172-F67D92ED8218}"/>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22531" name="Rectangle 6">
            <a:extLst>
              <a:ext uri="{FF2B5EF4-FFF2-40B4-BE49-F238E27FC236}">
                <a16:creationId xmlns:a16="http://schemas.microsoft.com/office/drawing/2014/main" id="{F1C95F21-D00E-42AD-AA7F-72ECC723C74B}"/>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22532" name="Rectangle 7">
            <a:extLst>
              <a:ext uri="{FF2B5EF4-FFF2-40B4-BE49-F238E27FC236}">
                <a16:creationId xmlns:a16="http://schemas.microsoft.com/office/drawing/2014/main" id="{DC3A193F-34F0-4A5E-A0E3-777608C4518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9CFE6C0-00A5-45D4-8031-DCEFA51656F6}" type="slidenum">
              <a:rPr lang="zh-CN" altLang="en-GB"/>
              <a:pPr>
                <a:spcBef>
                  <a:spcPct val="0"/>
                </a:spcBef>
              </a:pPr>
              <a:t>10</a:t>
            </a:fld>
            <a:endParaRPr lang="en-GB" altLang="zh-CN"/>
          </a:p>
        </p:txBody>
      </p:sp>
      <p:sp>
        <p:nvSpPr>
          <p:cNvPr id="22533" name="Rectangle 2">
            <a:extLst>
              <a:ext uri="{FF2B5EF4-FFF2-40B4-BE49-F238E27FC236}">
                <a16:creationId xmlns:a16="http://schemas.microsoft.com/office/drawing/2014/main" id="{0562799E-2279-4507-8D6E-EA3342F093A1}"/>
              </a:ext>
            </a:extLst>
          </p:cNvPr>
          <p:cNvSpPr>
            <a:spLocks noGrp="1" noRot="1" noChangeAspect="1" noChangeArrowheads="1" noTextEdit="1"/>
          </p:cNvSpPr>
          <p:nvPr>
            <p:ph type="sldImg"/>
          </p:nvPr>
        </p:nvSpPr>
        <p:spPr>
          <a:ln/>
        </p:spPr>
      </p:sp>
      <p:sp>
        <p:nvSpPr>
          <p:cNvPr id="22534" name="Rectangle 3">
            <a:extLst>
              <a:ext uri="{FF2B5EF4-FFF2-40B4-BE49-F238E27FC236}">
                <a16:creationId xmlns:a16="http://schemas.microsoft.com/office/drawing/2014/main" id="{9C9EB5C3-E26C-47F5-91C5-D9E49F577C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Brokerage model</a:t>
            </a:r>
          </a:p>
          <a:p>
            <a:pPr eaLnBrk="1" hangingPunct="1"/>
            <a:r>
              <a:rPr lang="en-US" altLang="en-US" dirty="0">
                <a:latin typeface="Arial" panose="020B0604020202020204" pitchFamily="34" charset="0"/>
                <a:cs typeface="Arial" panose="020B0604020202020204" pitchFamily="34" charset="0"/>
              </a:rPr>
              <a:t>Those that bring buyers and sellers together and facilitate transactions (often fee based)</a:t>
            </a:r>
          </a:p>
          <a:p>
            <a:pPr eaLnBrk="1" hangingPunct="1"/>
            <a:r>
              <a:rPr lang="en-US" altLang="en-US" dirty="0">
                <a:latin typeface="Arial" panose="020B0604020202020204" pitchFamily="34" charset="0"/>
                <a:cs typeface="Arial" panose="020B0604020202020204" pitchFamily="34" charset="0"/>
              </a:rPr>
              <a:t>Advertising model</a:t>
            </a:r>
          </a:p>
          <a:p>
            <a:pPr eaLnBrk="1" hangingPunct="1"/>
            <a:r>
              <a:rPr lang="en-US" altLang="en-US" dirty="0">
                <a:latin typeface="Arial" panose="020B0604020202020204" pitchFamily="34" charset="0"/>
                <a:cs typeface="Arial" panose="020B0604020202020204" pitchFamily="34" charset="0"/>
              </a:rPr>
              <a:t>Supported by advertising revenue, a Web site will provide content and services together with advertising (e.g., banner ads)</a:t>
            </a:r>
          </a:p>
          <a:p>
            <a:pPr eaLnBrk="1" hangingPunct="1"/>
            <a:r>
              <a:rPr lang="en-US" altLang="en-US" dirty="0">
                <a:latin typeface="Arial" panose="020B0604020202020204" pitchFamily="34" charset="0"/>
                <a:cs typeface="Arial" panose="020B0604020202020204" pitchFamily="34" charset="0"/>
              </a:rPr>
              <a:t>Infomediary model</a:t>
            </a:r>
          </a:p>
          <a:p>
            <a:pPr eaLnBrk="1" hangingPunct="1"/>
            <a:r>
              <a:rPr lang="en-US" altLang="en-US" dirty="0">
                <a:latin typeface="Arial" panose="020B0604020202020204" pitchFamily="34" charset="0"/>
                <a:cs typeface="Arial" panose="020B0604020202020204" pitchFamily="34" charset="0"/>
              </a:rPr>
              <a:t>Collecting data about consumers and their purchasing habits and selling this information to other businesses</a:t>
            </a:r>
          </a:p>
          <a:p>
            <a:pPr eaLnBrk="1" hangingPunct="1"/>
            <a:r>
              <a:rPr lang="en-US" altLang="en-US" dirty="0">
                <a:latin typeface="Arial" panose="020B0604020202020204" pitchFamily="34" charset="0"/>
                <a:cs typeface="Arial" panose="020B0604020202020204" pitchFamily="34" charset="0"/>
              </a:rPr>
              <a:t>Merchant model</a:t>
            </a:r>
          </a:p>
          <a:p>
            <a:pPr eaLnBrk="1" hangingPunct="1"/>
            <a:r>
              <a:rPr lang="en-US" altLang="en-US" dirty="0">
                <a:latin typeface="Arial" panose="020B0604020202020204" pitchFamily="34" charset="0"/>
                <a:cs typeface="Arial" panose="020B0604020202020204" pitchFamily="34" charset="0"/>
              </a:rPr>
              <a:t>Selling of goods and services on the traditional retail model</a:t>
            </a:r>
          </a:p>
          <a:p>
            <a:pPr eaLnBrk="1" hangingPunct="1"/>
            <a:r>
              <a:rPr lang="en-US" altLang="en-US" dirty="0">
                <a:latin typeface="Arial" panose="020B0604020202020204" pitchFamily="34" charset="0"/>
                <a:cs typeface="Arial" panose="020B0604020202020204" pitchFamily="34" charset="0"/>
              </a:rPr>
              <a:t>Manufacturer model</a:t>
            </a:r>
          </a:p>
          <a:p>
            <a:pPr eaLnBrk="1" hangingPunct="1"/>
            <a:r>
              <a:rPr lang="en-US" altLang="en-US" dirty="0">
                <a:latin typeface="Arial" panose="020B0604020202020204" pitchFamily="34" charset="0"/>
                <a:cs typeface="Arial" panose="020B0604020202020204" pitchFamily="34" charset="0"/>
              </a:rPr>
              <a:t>Direct selling by the creator of a product or service to consumers, cutting out intermediaries</a:t>
            </a:r>
          </a:p>
          <a:p>
            <a:pPr eaLnBrk="1" hangingPunct="1"/>
            <a:r>
              <a:rPr lang="en-US" altLang="en-US" dirty="0">
                <a:latin typeface="Arial" panose="020B0604020202020204" pitchFamily="34" charset="0"/>
                <a:cs typeface="Arial" panose="020B0604020202020204" pitchFamily="34" charset="0"/>
              </a:rPr>
              <a:t>Affiliate model</a:t>
            </a:r>
          </a:p>
          <a:p>
            <a:pPr eaLnBrk="1" hangingPunct="1"/>
            <a:r>
              <a:rPr lang="en-US" altLang="en-US" dirty="0">
                <a:latin typeface="Arial" panose="020B0604020202020204" pitchFamily="34" charset="0"/>
                <a:cs typeface="Arial" panose="020B0604020202020204" pitchFamily="34" charset="0"/>
              </a:rPr>
              <a:t>Offering financial incentives to affiliated partner sites</a:t>
            </a:r>
          </a:p>
          <a:p>
            <a:pPr eaLnBrk="1" hangingPunct="1"/>
            <a:r>
              <a:rPr lang="en-US" altLang="en-US" dirty="0">
                <a:latin typeface="Arial" panose="020B0604020202020204" pitchFamily="34" charset="0"/>
                <a:cs typeface="Arial" panose="020B0604020202020204" pitchFamily="34" charset="0"/>
              </a:rPr>
              <a:t>Community model</a:t>
            </a:r>
          </a:p>
          <a:p>
            <a:pPr eaLnBrk="1" hangingPunct="1"/>
            <a:r>
              <a:rPr lang="en-US" altLang="en-US" dirty="0">
                <a:latin typeface="Arial" panose="020B0604020202020204" pitchFamily="34" charset="0"/>
                <a:cs typeface="Arial" panose="020B0604020202020204" pitchFamily="34" charset="0"/>
              </a:rPr>
              <a:t>Where users themselves invest in a site, e.g. by the contribution of content, money or time. This can be combined with other models, e.g. advertising or subscription</a:t>
            </a:r>
          </a:p>
          <a:p>
            <a:pPr eaLnBrk="1" hangingPunct="1"/>
            <a:r>
              <a:rPr lang="en-US" altLang="en-US" dirty="0">
                <a:latin typeface="Arial" panose="020B0604020202020204" pitchFamily="34" charset="0"/>
                <a:cs typeface="Arial" panose="020B0604020202020204" pitchFamily="34" charset="0"/>
              </a:rPr>
              <a:t>Subscription model</a:t>
            </a:r>
          </a:p>
          <a:p>
            <a:pPr eaLnBrk="1" hangingPunct="1"/>
            <a:r>
              <a:rPr lang="en-US" altLang="en-US" dirty="0">
                <a:latin typeface="Arial" panose="020B0604020202020204" pitchFamily="34" charset="0"/>
                <a:cs typeface="Arial" panose="020B0604020202020204" pitchFamily="34" charset="0"/>
              </a:rPr>
              <a:t>Where consumers (users) pay for access to the site, usually for high added-value content, e.g. financial information, newspapers, journals</a:t>
            </a:r>
          </a:p>
          <a:p>
            <a:pPr eaLnBrk="1" hangingPunct="1"/>
            <a:r>
              <a:rPr lang="en-US" altLang="en-US" dirty="0">
                <a:latin typeface="Arial" panose="020B0604020202020204" pitchFamily="34" charset="0"/>
                <a:cs typeface="Arial" panose="020B0604020202020204" pitchFamily="34" charset="0"/>
              </a:rPr>
              <a:t>Utility model</a:t>
            </a:r>
          </a:p>
          <a:p>
            <a:pPr eaLnBrk="1" hangingPunct="1"/>
            <a:r>
              <a:rPr lang="en-US" altLang="en-US" dirty="0">
                <a:latin typeface="Arial" panose="020B0604020202020204" pitchFamily="34" charset="0"/>
                <a:cs typeface="Arial" panose="020B0604020202020204" pitchFamily="34" charset="0"/>
              </a:rPr>
              <a:t>A model based on metered usage or pay-as-you-go; depends on micropayments</a:t>
            </a: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31562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E28C677-0BA1-4CEE-A994-C997A9F1F3E9}"/>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46DA5C05-8A78-4216-BF21-27F40751AB6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900">
                <a:latin typeface="Arial" panose="020B0604020202020204" pitchFamily="34" charset="0"/>
                <a:cs typeface="Arial" panose="020B0604020202020204" pitchFamily="34" charset="0"/>
              </a:rPr>
              <a:t>Source Laudon &amp; Laudon (2006) Managing Information Systems. The Digital Firm. </a:t>
            </a:r>
          </a:p>
          <a:p>
            <a:pPr eaLnBrk="1" hangingPunct="1">
              <a:lnSpc>
                <a:spcPct val="80000"/>
              </a:lnSpc>
            </a:pPr>
            <a:r>
              <a:rPr lang="en-GB" altLang="en-US" sz="900">
                <a:latin typeface="Arial" panose="020B0604020202020204" pitchFamily="34" charset="0"/>
                <a:cs typeface="Arial" panose="020B0604020202020204" pitchFamily="34" charset="0"/>
              </a:rPr>
              <a:t>Laudon &amp; laudon (2006: 399) distinguish between information brokers and transaction brokers. Info brokers provide products, pricing, and availability information to individuals and businesses. They generate revenues from advertising or from directing buyers to sellers (e.g., Edmunds.com; Insweb.com; Realtor.com). Transaction brokers save users money and time by processing online sales transactions and generating fees each time a transaction occurs. They also provide info on rates and terms (e.g., Expedia.com; E*Trade.com).</a:t>
            </a:r>
          </a:p>
          <a:p>
            <a:pPr eaLnBrk="1" hangingPunct="1">
              <a:lnSpc>
                <a:spcPct val="80000"/>
              </a:lnSpc>
            </a:pPr>
            <a:r>
              <a:rPr lang="en-GB" altLang="en-US" sz="900">
                <a:latin typeface="Arial" panose="020B0604020202020204" pitchFamily="34" charset="0"/>
                <a:cs typeface="Arial" panose="020B0604020202020204" pitchFamily="34" charset="0"/>
              </a:rPr>
              <a:t>They also identify:</a:t>
            </a:r>
          </a:p>
          <a:p>
            <a:pPr eaLnBrk="1" hangingPunct="1">
              <a:lnSpc>
                <a:spcPct val="80000"/>
              </a:lnSpc>
            </a:pPr>
            <a:r>
              <a:rPr lang="en-GB" altLang="en-US" sz="900">
                <a:latin typeface="Arial" panose="020B0604020202020204" pitchFamily="34" charset="0"/>
                <a:cs typeface="Arial" panose="020B0604020202020204" pitchFamily="34" charset="0"/>
              </a:rPr>
              <a:t>Virtual storefronts:</a:t>
            </a:r>
          </a:p>
          <a:p>
            <a:pPr eaLnBrk="1" hangingPunct="1">
              <a:lnSpc>
                <a:spcPct val="80000"/>
              </a:lnSpc>
            </a:pPr>
            <a:r>
              <a:rPr lang="en-GB" altLang="en-US" sz="900">
                <a:latin typeface="Arial" panose="020B0604020202020204" pitchFamily="34" charset="0"/>
                <a:cs typeface="Arial" panose="020B0604020202020204" pitchFamily="34" charset="0"/>
              </a:rPr>
              <a:t>These sell physical products directly to consumers or to individual businesses (e.g., Amazon.com)</a:t>
            </a:r>
          </a:p>
          <a:p>
            <a:pPr eaLnBrk="1" hangingPunct="1">
              <a:lnSpc>
                <a:spcPct val="80000"/>
              </a:lnSpc>
            </a:pPr>
            <a:r>
              <a:rPr lang="en-GB" altLang="en-US" sz="900">
                <a:latin typeface="Arial" panose="020B0604020202020204" pitchFamily="34" charset="0"/>
                <a:cs typeface="Arial" panose="020B0604020202020204" pitchFamily="34" charset="0"/>
              </a:rPr>
              <a:t>Online marketplaces:</a:t>
            </a:r>
          </a:p>
          <a:p>
            <a:pPr eaLnBrk="1" hangingPunct="1">
              <a:lnSpc>
                <a:spcPct val="80000"/>
              </a:lnSpc>
            </a:pPr>
            <a:r>
              <a:rPr lang="en-GB" altLang="en-US" sz="900">
                <a:latin typeface="Arial" panose="020B0604020202020204" pitchFamily="34" charset="0"/>
                <a:cs typeface="Arial" panose="020B0604020202020204" pitchFamily="34" charset="0"/>
              </a:rPr>
              <a:t>These provide a digital environment where buyers and sellers can meet, search for products, display products, and establish prices for those products. These sits can provide online auctions or reverse auctions in which buyers submit bids to multiple sellers to purchase at a buyer-specified price as well as negotiated or fixed pricing. These sites can serve consumers or B2B e-commerce, generating revenue from transactions (e.g., eBay.com; Priceline.com; ChemConnect.com))</a:t>
            </a:r>
          </a:p>
          <a:p>
            <a:pPr eaLnBrk="1" hangingPunct="1">
              <a:lnSpc>
                <a:spcPct val="80000"/>
              </a:lnSpc>
            </a:pPr>
            <a:r>
              <a:rPr lang="en-GB" altLang="en-US" sz="900">
                <a:latin typeface="Arial" panose="020B0604020202020204" pitchFamily="34" charset="0"/>
                <a:cs typeface="Arial" panose="020B0604020202020204" pitchFamily="34" charset="0"/>
              </a:rPr>
              <a:t>Content providers:</a:t>
            </a:r>
          </a:p>
          <a:p>
            <a:pPr eaLnBrk="1" hangingPunct="1">
              <a:lnSpc>
                <a:spcPct val="80000"/>
              </a:lnSpc>
            </a:pPr>
            <a:r>
              <a:rPr lang="en-GB" altLang="en-US" sz="900">
                <a:latin typeface="Arial" panose="020B0604020202020204" pitchFamily="34" charset="0"/>
                <a:cs typeface="Arial" panose="020B0604020202020204" pitchFamily="34" charset="0"/>
              </a:rPr>
              <a:t>They create revenues by creating digital content such as digital news, music, photos, or video over the web. The consumer may pay to access content or revenue may be generated by selling advertising space (e.g., WSJ.com; iTunes.com)</a:t>
            </a:r>
          </a:p>
          <a:p>
            <a:pPr eaLnBrk="1" hangingPunct="1">
              <a:lnSpc>
                <a:spcPct val="80000"/>
              </a:lnSpc>
            </a:pPr>
            <a:r>
              <a:rPr lang="en-GB" altLang="en-US" sz="900">
                <a:latin typeface="Arial" panose="020B0604020202020204" pitchFamily="34" charset="0"/>
                <a:cs typeface="Arial" panose="020B0604020202020204" pitchFamily="34" charset="0"/>
              </a:rPr>
              <a:t>Online service provider:</a:t>
            </a:r>
          </a:p>
          <a:p>
            <a:pPr eaLnBrk="1" hangingPunct="1">
              <a:lnSpc>
                <a:spcPct val="80000"/>
              </a:lnSpc>
            </a:pPr>
            <a:r>
              <a:rPr lang="en-GB" altLang="en-US" sz="900">
                <a:latin typeface="Arial" panose="020B0604020202020204" pitchFamily="34" charset="0"/>
                <a:cs typeface="Arial" panose="020B0604020202020204" pitchFamily="34" charset="0"/>
              </a:rPr>
              <a:t>Provides online service for individuals and businesses. It generates revenue from subscription or transaction fees, from advertising, or from collecting marketing information from users (e.g., streamload.com; salesforce.com)</a:t>
            </a:r>
          </a:p>
          <a:p>
            <a:pPr eaLnBrk="1" hangingPunct="1">
              <a:lnSpc>
                <a:spcPct val="80000"/>
              </a:lnSpc>
            </a:pPr>
            <a:r>
              <a:rPr lang="en-GB" altLang="en-US" sz="900">
                <a:latin typeface="Arial" panose="020B0604020202020204" pitchFamily="34" charset="0"/>
                <a:cs typeface="Arial" panose="020B0604020202020204" pitchFamily="34" charset="0"/>
              </a:rPr>
              <a:t>Virtual community:</a:t>
            </a:r>
          </a:p>
          <a:p>
            <a:pPr eaLnBrk="1" hangingPunct="1">
              <a:lnSpc>
                <a:spcPct val="80000"/>
              </a:lnSpc>
            </a:pPr>
            <a:r>
              <a:rPr lang="en-GB" altLang="en-US" sz="900">
                <a:latin typeface="Arial" panose="020B0604020202020204" pitchFamily="34" charset="0"/>
                <a:cs typeface="Arial" panose="020B0604020202020204" pitchFamily="34" charset="0"/>
              </a:rPr>
              <a:t>Provides online meeting place where people with similar interests can communicate and find useful info (e.g., YouTube.com; MySpace.com; iVillage.com)</a:t>
            </a:r>
          </a:p>
          <a:p>
            <a:pPr eaLnBrk="1" hangingPunct="1">
              <a:lnSpc>
                <a:spcPct val="80000"/>
              </a:lnSpc>
            </a:pPr>
            <a:r>
              <a:rPr lang="en-GB" altLang="en-US" sz="900">
                <a:latin typeface="Arial" panose="020B0604020202020204" pitchFamily="34" charset="0"/>
                <a:cs typeface="Arial" panose="020B0604020202020204" pitchFamily="34" charset="0"/>
              </a:rPr>
              <a:t>Portal:</a:t>
            </a:r>
          </a:p>
          <a:p>
            <a:pPr eaLnBrk="1" hangingPunct="1">
              <a:lnSpc>
                <a:spcPct val="80000"/>
              </a:lnSpc>
            </a:pPr>
            <a:r>
              <a:rPr lang="en-GB" altLang="en-US" sz="900">
                <a:latin typeface="Arial" panose="020B0604020202020204" pitchFamily="34" charset="0"/>
                <a:cs typeface="Arial" panose="020B0604020202020204" pitchFamily="34" charset="0"/>
              </a:rPr>
              <a:t>Provides initial point of entry to the web along with specialised content and other services (e.g., Yahoo.com; MSN.com)</a:t>
            </a:r>
            <a:endParaRPr lang="en-US" altLang="en-US" sz="900">
              <a:latin typeface="Arial" panose="020B0604020202020204" pitchFamily="34" charset="0"/>
              <a:cs typeface="Arial" panose="020B0604020202020204" pitchFamily="34" charset="0"/>
            </a:endParaRPr>
          </a:p>
          <a:p>
            <a:pPr eaLnBrk="1" hangingPunct="1">
              <a:lnSpc>
                <a:spcPct val="80000"/>
              </a:lnSpc>
            </a:pPr>
            <a:endParaRPr lang="en-GB" altLang="en-US" sz="900">
              <a:latin typeface="Arial" panose="020B0604020202020204" pitchFamily="34" charset="0"/>
              <a:cs typeface="Arial" panose="020B0604020202020204" pitchFamily="34" charset="0"/>
            </a:endParaRPr>
          </a:p>
        </p:txBody>
      </p:sp>
      <p:sp>
        <p:nvSpPr>
          <p:cNvPr id="24580" name="Header Placeholder 3">
            <a:extLst>
              <a:ext uri="{FF2B5EF4-FFF2-40B4-BE49-F238E27FC236}">
                <a16:creationId xmlns:a16="http://schemas.microsoft.com/office/drawing/2014/main" id="{7AEACD98-5DAE-47D0-8D3D-9B15B98F182F}"/>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24581" name="Footer Placeholder 4">
            <a:extLst>
              <a:ext uri="{FF2B5EF4-FFF2-40B4-BE49-F238E27FC236}">
                <a16:creationId xmlns:a16="http://schemas.microsoft.com/office/drawing/2014/main" id="{BAB4B9C0-BBAC-41C7-90ED-2E133418382F}"/>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24582" name="Slide Number Placeholder 5">
            <a:extLst>
              <a:ext uri="{FF2B5EF4-FFF2-40B4-BE49-F238E27FC236}">
                <a16:creationId xmlns:a16="http://schemas.microsoft.com/office/drawing/2014/main" id="{1DE5C8C5-4173-4ACF-BFA1-1107AE4887F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A391B9E-3A1A-4CE7-AD76-B17DAB00D647}" type="slidenum">
              <a:rPr lang="zh-CN" altLang="en-GB"/>
              <a:pPr>
                <a:spcBef>
                  <a:spcPct val="0"/>
                </a:spcBef>
              </a:pPr>
              <a:t>11</a:t>
            </a:fld>
            <a:endParaRPr lang="en-GB" altLang="zh-CN"/>
          </a:p>
        </p:txBody>
      </p:sp>
    </p:spTree>
    <p:extLst>
      <p:ext uri="{BB962C8B-B14F-4D97-AF65-F5344CB8AC3E}">
        <p14:creationId xmlns:p14="http://schemas.microsoft.com/office/powerpoint/2010/main" val="4008168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ED95D7A-C873-42A1-9DB9-23B2A50A3A00}"/>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02FF90B3-4882-48B9-8629-5F48ECA05D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27652" name="Header Placeholder 3">
            <a:extLst>
              <a:ext uri="{FF2B5EF4-FFF2-40B4-BE49-F238E27FC236}">
                <a16:creationId xmlns:a16="http://schemas.microsoft.com/office/drawing/2014/main" id="{D3EFAA5C-BA25-4E57-AE21-FEA4B40542A0}"/>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27653" name="Footer Placeholder 4">
            <a:extLst>
              <a:ext uri="{FF2B5EF4-FFF2-40B4-BE49-F238E27FC236}">
                <a16:creationId xmlns:a16="http://schemas.microsoft.com/office/drawing/2014/main" id="{68DA76C2-6919-472B-B296-6F6208F3528C}"/>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27654" name="Slide Number Placeholder 5">
            <a:extLst>
              <a:ext uri="{FF2B5EF4-FFF2-40B4-BE49-F238E27FC236}">
                <a16:creationId xmlns:a16="http://schemas.microsoft.com/office/drawing/2014/main" id="{2C86CFE2-9BA1-4A24-848A-076A668E4B3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39D7F38-FD95-4D6E-A39E-9A86DAEA109B}" type="slidenum">
              <a:rPr lang="zh-CN" altLang="en-GB"/>
              <a:pPr>
                <a:spcBef>
                  <a:spcPct val="0"/>
                </a:spcBef>
              </a:pPr>
              <a:t>13</a:t>
            </a:fld>
            <a:endParaRPr lang="en-GB" altLang="zh-CN"/>
          </a:p>
        </p:txBody>
      </p:sp>
    </p:spTree>
    <p:extLst>
      <p:ext uri="{BB962C8B-B14F-4D97-AF65-F5344CB8AC3E}">
        <p14:creationId xmlns:p14="http://schemas.microsoft.com/office/powerpoint/2010/main" val="2165652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4AF4868-0E7A-4AAD-AC0B-FAD12A1942D8}"/>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44035" name="Rectangle 6">
            <a:extLst>
              <a:ext uri="{FF2B5EF4-FFF2-40B4-BE49-F238E27FC236}">
                <a16:creationId xmlns:a16="http://schemas.microsoft.com/office/drawing/2014/main" id="{AD2F5A3D-408C-4EB0-8DBF-96B8379A19CB}"/>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44036" name="Rectangle 7">
            <a:extLst>
              <a:ext uri="{FF2B5EF4-FFF2-40B4-BE49-F238E27FC236}">
                <a16:creationId xmlns:a16="http://schemas.microsoft.com/office/drawing/2014/main" id="{C3AEB675-DD64-49F0-AA52-3B6FDA55AB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82FECF0-5392-410F-971D-8FCF25D04F0E}" type="slidenum">
              <a:rPr lang="zh-CN" altLang="en-GB"/>
              <a:pPr>
                <a:spcBef>
                  <a:spcPct val="0"/>
                </a:spcBef>
              </a:pPr>
              <a:t>14</a:t>
            </a:fld>
            <a:endParaRPr lang="en-GB" altLang="zh-CN"/>
          </a:p>
        </p:txBody>
      </p:sp>
      <p:sp>
        <p:nvSpPr>
          <p:cNvPr id="44037" name="Rectangle 2">
            <a:extLst>
              <a:ext uri="{FF2B5EF4-FFF2-40B4-BE49-F238E27FC236}">
                <a16:creationId xmlns:a16="http://schemas.microsoft.com/office/drawing/2014/main" id="{A4A3FD2A-F5D8-43C2-B4C7-25103808BE86}"/>
              </a:ext>
            </a:extLst>
          </p:cNvPr>
          <p:cNvSpPr>
            <a:spLocks noGrp="1" noRot="1" noChangeAspect="1" noChangeArrowheads="1" noTextEdit="1"/>
          </p:cNvSpPr>
          <p:nvPr>
            <p:ph type="sldImg"/>
          </p:nvPr>
        </p:nvSpPr>
        <p:spPr>
          <a:ln/>
        </p:spPr>
      </p:sp>
      <p:sp>
        <p:nvSpPr>
          <p:cNvPr id="44038" name="Rectangle 3">
            <a:extLst>
              <a:ext uri="{FF2B5EF4-FFF2-40B4-BE49-F238E27FC236}">
                <a16:creationId xmlns:a16="http://schemas.microsoft.com/office/drawing/2014/main" id="{600CAD0C-F2E8-422D-9449-08AA2F767A36}"/>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zh-TW">
                <a:latin typeface="Arial" panose="020B0604020202020204" pitchFamily="34" charset="0"/>
                <a:cs typeface="Arial" panose="020B0604020202020204" pitchFamily="34" charset="0"/>
              </a:rPr>
              <a:t>Source Chaffey 2007, Ch. 2:</a:t>
            </a:r>
          </a:p>
          <a:p>
            <a:pPr eaLnBrk="1" hangingPunct="1"/>
            <a:r>
              <a:rPr lang="en-GB" altLang="zh-TW">
                <a:latin typeface="Arial" panose="020B0604020202020204" pitchFamily="34" charset="0"/>
                <a:cs typeface="Arial" panose="020B0604020202020204" pitchFamily="34" charset="0"/>
              </a:rPr>
              <a:t>Infomediaries are businesses whose main sources of revenue derive from capturing consumer information and developing detailed profiles of individual customers for use by third parties (e.g. directories such as Yahoo!, Excite, search engines, etc.)</a:t>
            </a:r>
          </a:p>
          <a:p>
            <a:pPr eaLnBrk="1" hangingPunct="1"/>
            <a:r>
              <a:rPr lang="en-GB" altLang="zh-TW">
                <a:latin typeface="Arial" panose="020B0604020202020204" pitchFamily="34" charset="0"/>
                <a:cs typeface="Arial" panose="020B0604020202020204" pitchFamily="34" charset="0"/>
              </a:rPr>
              <a:t>Auctions characterised by bids (i.e. trader’s commitments to buy under certain conditions) and offers (i.e. traders’ commitments to sell under certain conditions)</a:t>
            </a:r>
          </a:p>
          <a:p>
            <a:pPr eaLnBrk="1" hangingPunct="1"/>
            <a:r>
              <a:rPr lang="en-GB" altLang="zh-TW">
                <a:latin typeface="Arial" panose="020B0604020202020204" pitchFamily="34" charset="0"/>
                <a:cs typeface="Arial" panose="020B0604020202020204" pitchFamily="34" charset="0"/>
              </a:rPr>
              <a:t>Portals are websites that act as gateways to information and services available on the Internet by providing search engines, directories and other services such as personalised news or free emails (e.g. google.com, msn.com and yahoo.com)</a:t>
            </a:r>
          </a:p>
          <a:p>
            <a:pPr eaLnBrk="1" hangingPunct="1"/>
            <a:r>
              <a:rPr lang="en-GB" altLang="zh-TW">
                <a:latin typeface="Arial" panose="020B0604020202020204" pitchFamily="34" charset="0"/>
                <a:cs typeface="Arial" panose="020B0604020202020204" pitchFamily="34" charset="0"/>
              </a:rPr>
              <a:t>Electronic marketplaces are online marketplaces where no direct contact occurs between buyers and sellers (e.g. covisint.com a buyer-oriented marketplace or EC21 as a B2B marketplace)</a:t>
            </a:r>
            <a:endParaRPr lang="zh-TW"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6631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833AC186-AD83-47D3-B373-030C42449A45}"/>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48131" name="Rectangle 6">
            <a:extLst>
              <a:ext uri="{FF2B5EF4-FFF2-40B4-BE49-F238E27FC236}">
                <a16:creationId xmlns:a16="http://schemas.microsoft.com/office/drawing/2014/main" id="{0B6D8377-3B3D-4B58-99C4-3C27B4CCE64E}"/>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48132" name="Rectangle 7">
            <a:extLst>
              <a:ext uri="{FF2B5EF4-FFF2-40B4-BE49-F238E27FC236}">
                <a16:creationId xmlns:a16="http://schemas.microsoft.com/office/drawing/2014/main" id="{6626AC31-1B36-4CB2-A9F8-AED18E1D53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F40BBA5-E3C6-4747-A88B-6219FEEC94F3}" type="slidenum">
              <a:rPr lang="zh-CN" altLang="en-GB"/>
              <a:pPr>
                <a:spcBef>
                  <a:spcPct val="0"/>
                </a:spcBef>
              </a:pPr>
              <a:t>15</a:t>
            </a:fld>
            <a:endParaRPr lang="en-GB" altLang="zh-CN"/>
          </a:p>
        </p:txBody>
      </p:sp>
      <p:sp>
        <p:nvSpPr>
          <p:cNvPr id="48133" name="Rectangle 2">
            <a:extLst>
              <a:ext uri="{FF2B5EF4-FFF2-40B4-BE49-F238E27FC236}">
                <a16:creationId xmlns:a16="http://schemas.microsoft.com/office/drawing/2014/main" id="{7851CFA4-BDCE-439A-BEEB-C1047C328F71}"/>
              </a:ext>
            </a:extLst>
          </p:cNvPr>
          <p:cNvSpPr>
            <a:spLocks noGrp="1" noRot="1" noChangeAspect="1" noChangeArrowheads="1" noTextEdit="1"/>
          </p:cNvSpPr>
          <p:nvPr>
            <p:ph type="sldImg"/>
          </p:nvPr>
        </p:nvSpPr>
        <p:spPr>
          <a:ln/>
        </p:spPr>
      </p:sp>
      <p:sp>
        <p:nvSpPr>
          <p:cNvPr id="48134" name="Rectangle 3">
            <a:extLst>
              <a:ext uri="{FF2B5EF4-FFF2-40B4-BE49-F238E27FC236}">
                <a16:creationId xmlns:a16="http://schemas.microsoft.com/office/drawing/2014/main" id="{55B5BE08-471E-49E6-A114-8A687EACFC11}"/>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9439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CAB41336-BAA1-48DB-A20C-78F22FEF6692}"/>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0179" name="Rectangle 6">
            <a:extLst>
              <a:ext uri="{FF2B5EF4-FFF2-40B4-BE49-F238E27FC236}">
                <a16:creationId xmlns:a16="http://schemas.microsoft.com/office/drawing/2014/main" id="{57DC74F1-EFB1-4842-B5BD-A0D847333FF5}"/>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0180" name="Rectangle 7">
            <a:extLst>
              <a:ext uri="{FF2B5EF4-FFF2-40B4-BE49-F238E27FC236}">
                <a16:creationId xmlns:a16="http://schemas.microsoft.com/office/drawing/2014/main" id="{63BF87CC-942C-416E-AFEB-D2F5BDF00C2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FDBD014-E5D3-4790-8E15-8C048B730EE7}" type="slidenum">
              <a:rPr lang="zh-CN" altLang="en-GB"/>
              <a:pPr>
                <a:spcBef>
                  <a:spcPct val="0"/>
                </a:spcBef>
              </a:pPr>
              <a:t>16</a:t>
            </a:fld>
            <a:endParaRPr lang="en-GB" altLang="zh-CN"/>
          </a:p>
        </p:txBody>
      </p:sp>
      <p:sp>
        <p:nvSpPr>
          <p:cNvPr id="50181" name="Rectangle 2">
            <a:extLst>
              <a:ext uri="{FF2B5EF4-FFF2-40B4-BE49-F238E27FC236}">
                <a16:creationId xmlns:a16="http://schemas.microsoft.com/office/drawing/2014/main" id="{77553A39-80E2-4CB3-AE5A-E16C6D944888}"/>
              </a:ext>
            </a:extLst>
          </p:cNvPr>
          <p:cNvSpPr>
            <a:spLocks noGrp="1" noRot="1" noChangeAspect="1" noChangeArrowheads="1" noTextEdit="1"/>
          </p:cNvSpPr>
          <p:nvPr>
            <p:ph type="sldImg"/>
          </p:nvPr>
        </p:nvSpPr>
        <p:spPr>
          <a:ln/>
        </p:spPr>
      </p:sp>
      <p:sp>
        <p:nvSpPr>
          <p:cNvPr id="50182" name="Rectangle 3">
            <a:extLst>
              <a:ext uri="{FF2B5EF4-FFF2-40B4-BE49-F238E27FC236}">
                <a16:creationId xmlns:a16="http://schemas.microsoft.com/office/drawing/2014/main" id="{45130804-AAB8-462A-8590-2A31F2F8FA1C}"/>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35582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AA585F90-9148-46EC-BE36-7131CEEA546F}"/>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2227" name="Rectangle 6">
            <a:extLst>
              <a:ext uri="{FF2B5EF4-FFF2-40B4-BE49-F238E27FC236}">
                <a16:creationId xmlns:a16="http://schemas.microsoft.com/office/drawing/2014/main" id="{671E7A67-F552-45E2-80EE-D52B44E46D46}"/>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2228" name="Rectangle 7">
            <a:extLst>
              <a:ext uri="{FF2B5EF4-FFF2-40B4-BE49-F238E27FC236}">
                <a16:creationId xmlns:a16="http://schemas.microsoft.com/office/drawing/2014/main" id="{FF9A2F32-389D-4B4B-9AD0-FFA15FBADB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84BF4EA-7BBA-429E-836D-70AF505FF792}" type="slidenum">
              <a:rPr lang="zh-CN" altLang="en-GB"/>
              <a:pPr>
                <a:spcBef>
                  <a:spcPct val="0"/>
                </a:spcBef>
              </a:pPr>
              <a:t>17</a:t>
            </a:fld>
            <a:endParaRPr lang="en-GB" altLang="zh-CN"/>
          </a:p>
        </p:txBody>
      </p:sp>
      <p:sp>
        <p:nvSpPr>
          <p:cNvPr id="52229" name="Rectangle 2">
            <a:extLst>
              <a:ext uri="{FF2B5EF4-FFF2-40B4-BE49-F238E27FC236}">
                <a16:creationId xmlns:a16="http://schemas.microsoft.com/office/drawing/2014/main" id="{7506888D-C7D9-4F01-9320-530B10EC18F0}"/>
              </a:ext>
            </a:extLst>
          </p:cNvPr>
          <p:cNvSpPr>
            <a:spLocks noGrp="1" noRot="1" noChangeAspect="1" noChangeArrowheads="1" noTextEdit="1"/>
          </p:cNvSpPr>
          <p:nvPr>
            <p:ph type="sldImg"/>
          </p:nvPr>
        </p:nvSpPr>
        <p:spPr>
          <a:ln/>
        </p:spPr>
      </p:sp>
      <p:sp>
        <p:nvSpPr>
          <p:cNvPr id="52230" name="Rectangle 3">
            <a:extLst>
              <a:ext uri="{FF2B5EF4-FFF2-40B4-BE49-F238E27FC236}">
                <a16:creationId xmlns:a16="http://schemas.microsoft.com/office/drawing/2014/main" id="{D51B8C9B-C727-4F8C-86CA-3ABFF3C355E6}"/>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47295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a:t>How are business models changing?</a:t>
            </a:r>
          </a:p>
          <a:p>
            <a:r>
              <a:rPr lang="en-GB" dirty="0"/>
              <a:t>Think of Industry 4.0 technologies – smart devices, IoT, Blockchain etc</a:t>
            </a:r>
          </a:p>
          <a:p>
            <a:r>
              <a:rPr lang="pl-PL" dirty="0"/>
              <a:t>For </a:t>
            </a:r>
            <a:r>
              <a:rPr lang="pl-PL" dirty="0" err="1"/>
              <a:t>explanation</a:t>
            </a:r>
            <a:r>
              <a:rPr lang="pl-PL" dirty="0"/>
              <a:t> and </a:t>
            </a:r>
            <a:r>
              <a:rPr lang="pl-PL" dirty="0" err="1"/>
              <a:t>examples</a:t>
            </a:r>
            <a:r>
              <a:rPr lang="pl-PL" dirty="0"/>
              <a:t> </a:t>
            </a:r>
            <a:r>
              <a:rPr lang="pl-PL" dirty="0" err="1"/>
              <a:t>see</a:t>
            </a:r>
            <a:r>
              <a:rPr lang="pl-PL" dirty="0"/>
              <a:t>:</a:t>
            </a:r>
          </a:p>
          <a:p>
            <a:r>
              <a:rPr lang="pl-PL" dirty="0"/>
              <a:t>https://www.diamandis.com/blog/7-business-models-for-2020s</a:t>
            </a:r>
          </a:p>
        </p:txBody>
      </p:sp>
      <p:sp>
        <p:nvSpPr>
          <p:cNvPr id="4" name="Symbol zastępczy numeru slajdu 3"/>
          <p:cNvSpPr>
            <a:spLocks noGrp="1"/>
          </p:cNvSpPr>
          <p:nvPr>
            <p:ph type="sldNum" sz="quarter" idx="5"/>
          </p:nvPr>
        </p:nvSpPr>
        <p:spPr/>
        <p:txBody>
          <a:bodyPr/>
          <a:lstStyle/>
          <a:p>
            <a:fld id="{D9E50DBC-2896-0A4C-AFF9-CCB22DA1C35C}" type="slidenum">
              <a:rPr lang="en-US" smtClean="0"/>
              <a:t>18</a:t>
            </a:fld>
            <a:endParaRPr lang="en-US" dirty="0"/>
          </a:p>
        </p:txBody>
      </p:sp>
    </p:spTree>
    <p:extLst>
      <p:ext uri="{BB962C8B-B14F-4D97-AF65-F5344CB8AC3E}">
        <p14:creationId xmlns:p14="http://schemas.microsoft.com/office/powerpoint/2010/main" val="3353535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pPr>
              <a:lnSpc>
                <a:spcPct val="107000"/>
              </a:lnSpc>
              <a:spcAft>
                <a:spcPts val="800"/>
              </a:spcAft>
            </a:pPr>
            <a:r>
              <a:rPr lang="pl-PL"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pl-PL"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https://www.bbvaopenmind.com/en/articles/business-models-for-the-companies-of-the-future/</a:t>
            </a:r>
            <a:endParaRPr lang="pl-PL"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pl-PL"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1800" dirty="0">
                <a:effectLst/>
                <a:latin typeface="Times New Roman" panose="02020603050405020304" pitchFamily="18" charset="0"/>
                <a:ea typeface="Times New Roman" panose="02020603050405020304" pitchFamily="18" charset="0"/>
              </a:rPr>
              <a:t>Technological change and its related developments allow for far-reaching innovation in business models. The companies of the future will surprise us with novel and original business models. In this new world, opportunities are on the rise. It is by definition impossible to predict what will take us by surprise or what will prove innovative. But we can to some extent cast our gaze over the businesses that are now emerging—because, as we have said, the future starts today.</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One strongly rising trend in business models might be dubbed </a:t>
            </a:r>
            <a:r>
              <a:rPr lang="en-US" sz="1800" b="1" dirty="0">
                <a:effectLst/>
                <a:latin typeface="Times New Roman" panose="02020603050405020304" pitchFamily="18" charset="0"/>
                <a:ea typeface="Times New Roman" panose="02020603050405020304" pitchFamily="18" charset="0"/>
              </a:rPr>
              <a:t>“cost obsession.”</a:t>
            </a:r>
            <a:r>
              <a:rPr lang="en-US" sz="1800" dirty="0">
                <a:effectLst/>
                <a:latin typeface="Times New Roman" panose="02020603050405020304" pitchFamily="18" charset="0"/>
                <a:ea typeface="Times New Roman" panose="02020603050405020304" pitchFamily="18" charset="0"/>
              </a:rPr>
              <a:t> The paradigm is perhaps the </a:t>
            </a:r>
            <a:r>
              <a:rPr lang="en-US" sz="1800" b="1" dirty="0">
                <a:effectLst/>
                <a:latin typeface="Times New Roman" panose="02020603050405020304" pitchFamily="18" charset="0"/>
                <a:ea typeface="Times New Roman" panose="02020603050405020304" pitchFamily="18" charset="0"/>
              </a:rPr>
              <a:t>low-cost airline</a:t>
            </a:r>
            <a:r>
              <a:rPr lang="en-US" sz="1800" dirty="0">
                <a:effectLst/>
                <a:latin typeface="Times New Roman" panose="02020603050405020304" pitchFamily="18" charset="0"/>
                <a:ea typeface="Times New Roman" panose="02020603050405020304" pitchFamily="18" charset="0"/>
              </a:rPr>
              <a:t>, based on the scheme developed by Southwest Airlines in the United States—the only American airline that has never failed to turn a profit. Southwest decided to fly point-to-point using smaller, less crowded airports, and used a range of operational measures to make sure its aircraft spent more time in the air and carried more passengers on each flight. Costs came down hugely, flights could be sold more cheaply, more passengers became willing to buy—this made routes more profitable, and a virtuous circle took care of the rest. With variations, this is the business model of Ryanair in Europe, Air Asia in Asia, and any number of other carriers that operate this same model today. Cost obsession has emerged in many other industries. It is present in retail, for instance, Walmart being a prime example. The cost obsession philosophy—developed with care by Sam Walton at Walmart—has spread to an increasing number of sectors. The idea is to get rid of frills and make use of economies of scale, scope, utilization, experience and other factors for the benefit of consumers. Anything that does not create value for the consumer is stripped out.</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Another business model category that is powerfully on the rise is the “</a:t>
            </a:r>
            <a:r>
              <a:rPr lang="en-US" sz="1800" b="1" dirty="0">
                <a:effectLst/>
                <a:latin typeface="Times New Roman" panose="02020603050405020304" pitchFamily="18" charset="0"/>
                <a:ea typeface="Times New Roman" panose="02020603050405020304" pitchFamily="18" charset="0"/>
              </a:rPr>
              <a:t>platform</a:t>
            </a:r>
            <a:r>
              <a:rPr lang="en-US" sz="1800" dirty="0">
                <a:effectLst/>
                <a:latin typeface="Times New Roman" panose="02020603050405020304" pitchFamily="18" charset="0"/>
                <a:ea typeface="Times New Roman" panose="02020603050405020304" pitchFamily="18" charset="0"/>
              </a:rPr>
              <a:t>.” This term refers to </a:t>
            </a:r>
            <a:r>
              <a:rPr lang="en-US" sz="1800" b="1" dirty="0">
                <a:effectLst/>
                <a:latin typeface="Times New Roman" panose="02020603050405020304" pitchFamily="18" charset="0"/>
                <a:ea typeface="Times New Roman" panose="02020603050405020304" pitchFamily="18" charset="0"/>
              </a:rPr>
              <a:t>a business model that supports two or more markets at the same time</a:t>
            </a:r>
            <a:r>
              <a:rPr lang="en-US" sz="1800" dirty="0">
                <a:effectLst/>
                <a:latin typeface="Times New Roman" panose="02020603050405020304" pitchFamily="18" charset="0"/>
                <a:ea typeface="Times New Roman" panose="02020603050405020304" pitchFamily="18" charset="0"/>
              </a:rPr>
              <a:t>. A conventional market attracts buyers by providing a venue that supports the presence of sellers, and attracts sellers by the promise of the presence of buyers, all for a specific domain of goods or services. Modern technology, however, removes barriers of time (accessible 24 hours a day) and place (accessible from almost anywhere). Platforms spring up in increasing numbers and compete with one another. One fascinating feature of inter-platform competition is that each platform seeks to achieve network externalities5 leading to a “winner takes all” outcome. Another feature is that competitors put a lot of effort into raising the costs for the weaker party to switch platforms in a bid to keep members captive. A well-known example is eBay. This platform started out auctioning second-hand goods, then grew into a third-party market where businesses of all kinds sold all sorts of products, creating a huge online bazaar.</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Other examples of platforms include game consoles, operating systems, and smartphones. The key variable is the “installed base.” If a video game platform—Nintendo, say—makes big sales, it achieves a large installed base. This makes it attractive to game developers, seeking to reach a wide range of potential buyers. A continued influx of more and (one hopes) better games in turn enhances the attractiveness of the platform, further aiding the growth of the installed base. This entrenches the virtuous circle of this network externality.</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A third category of business model is the </a:t>
            </a:r>
            <a:r>
              <a:rPr lang="en-US" sz="1800" b="1" dirty="0">
                <a:effectLst/>
                <a:latin typeface="Times New Roman" panose="02020603050405020304" pitchFamily="18" charset="0"/>
                <a:ea typeface="Times New Roman" panose="02020603050405020304" pitchFamily="18" charset="0"/>
              </a:rPr>
              <a:t>“global business”</a:t>
            </a:r>
            <a:r>
              <a:rPr lang="en-US" sz="1800" dirty="0">
                <a:effectLst/>
                <a:latin typeface="Times New Roman" panose="02020603050405020304" pitchFamily="18" charset="0"/>
                <a:ea typeface="Times New Roman" panose="02020603050405020304" pitchFamily="18" charset="0"/>
              </a:rPr>
              <a:t> that opens up to the world in a brief lapse of time. Take Mango. Unlike Zara, Mango creates its own fashions. The firm designs collections and places them on the market at affordable prices, driven by manufacturing in low-cost countries and the flexibility to produce goods that get sold rather than selling goods that get produced. From the outset, </a:t>
            </a:r>
            <a:r>
              <a:rPr lang="en-US" sz="1800" b="1" dirty="0">
                <a:effectLst/>
                <a:latin typeface="Times New Roman" panose="02020603050405020304" pitchFamily="18" charset="0"/>
                <a:ea typeface="Times New Roman" panose="02020603050405020304" pitchFamily="18" charset="0"/>
              </a:rPr>
              <a:t>Mango focused on urban, modern, professional, relatively young women</a:t>
            </a:r>
            <a:r>
              <a:rPr lang="en-US" sz="1800" dirty="0">
                <a:effectLst/>
                <a:latin typeface="Times New Roman" panose="02020603050405020304" pitchFamily="18" charset="0"/>
                <a:ea typeface="Times New Roman" panose="02020603050405020304" pitchFamily="18" charset="0"/>
              </a:rPr>
              <a:t>.6 So the target segment was not particularly large, and required operating in fairly big cities. International growth was crucial to achieving economies of scale and attaining the mass that would enable the firm to develop and manage its production and logistics efficiently. Swift globalization was key. An apposite supporting example is Desigual: though targeting a different segment, its strategy is analogous to Mango’s, and its inter-nationalization was even quicker.</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Elsewhere, we can look at </a:t>
            </a:r>
            <a:r>
              <a:rPr lang="en-US" sz="1800" b="1" dirty="0" err="1">
                <a:effectLst/>
                <a:latin typeface="Times New Roman" panose="02020603050405020304" pitchFamily="18" charset="0"/>
                <a:ea typeface="Times New Roman" panose="02020603050405020304" pitchFamily="18" charset="0"/>
              </a:rPr>
              <a:t>Metalquimia</a:t>
            </a:r>
            <a:r>
              <a:rPr lang="en-US" sz="1800" dirty="0">
                <a:effectLst/>
                <a:latin typeface="Times New Roman" panose="02020603050405020304" pitchFamily="18" charset="0"/>
                <a:ea typeface="Times New Roman" panose="02020603050405020304" pitchFamily="18" charset="0"/>
              </a:rPr>
              <a:t>, a small company in Girona, Spain, which makes </a:t>
            </a:r>
            <a:r>
              <a:rPr lang="en-US" sz="1800" b="1" dirty="0">
                <a:effectLst/>
                <a:latin typeface="Times New Roman" panose="02020603050405020304" pitchFamily="18" charset="0"/>
                <a:ea typeface="Times New Roman" panose="02020603050405020304" pitchFamily="18" charset="0"/>
              </a:rPr>
              <a:t>machinery for the meat processing industry </a:t>
            </a:r>
            <a:r>
              <a:rPr lang="en-US" sz="1800" dirty="0">
                <a:effectLst/>
                <a:latin typeface="Times New Roman" panose="02020603050405020304" pitchFamily="18" charset="0"/>
                <a:ea typeface="Times New Roman" panose="02020603050405020304" pitchFamily="18" charset="0"/>
              </a:rPr>
              <a:t>in a highly specialized niche. Because each individual country’s market is so small, internationalization is essential. This enables </a:t>
            </a:r>
            <a:r>
              <a:rPr lang="en-US" sz="1800" dirty="0" err="1">
                <a:effectLst/>
                <a:latin typeface="Times New Roman" panose="02020603050405020304" pitchFamily="18" charset="0"/>
                <a:ea typeface="Times New Roman" panose="02020603050405020304" pitchFamily="18" charset="0"/>
              </a:rPr>
              <a:t>Metalquimia</a:t>
            </a:r>
            <a:r>
              <a:rPr lang="en-US" sz="1800" dirty="0">
                <a:effectLst/>
                <a:latin typeface="Times New Roman" panose="02020603050405020304" pitchFamily="18" charset="0"/>
                <a:ea typeface="Times New Roman" panose="02020603050405020304" pitchFamily="18" charset="0"/>
              </a:rPr>
              <a:t> to learn from its most demanding customers, wherever they may be based, and apply this learning </a:t>
            </a:r>
            <a:r>
              <a:rPr lang="en-US" sz="1800" b="1" dirty="0">
                <a:effectLst/>
                <a:latin typeface="Times New Roman" panose="02020603050405020304" pitchFamily="18" charset="0"/>
                <a:ea typeface="Times New Roman" panose="02020603050405020304" pitchFamily="18" charset="0"/>
              </a:rPr>
              <a:t>to create an effective innovation process that makes the firm the spearhead of its niche</a:t>
            </a:r>
            <a:r>
              <a:rPr lang="en-US" sz="1800" dirty="0">
                <a:effectLst/>
                <a:latin typeface="Times New Roman" panose="02020603050405020304" pitchFamily="18" charset="0"/>
                <a:ea typeface="Times New Roman" panose="02020603050405020304" pitchFamily="18" charset="0"/>
              </a:rPr>
              <a:t>, while lending it the scale for its innovation costs to pay for themselves.</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The example of </a:t>
            </a:r>
            <a:r>
              <a:rPr lang="en-US" sz="1800" dirty="0" err="1">
                <a:effectLst/>
                <a:latin typeface="Times New Roman" panose="02020603050405020304" pitchFamily="18" charset="0"/>
                <a:ea typeface="Times New Roman" panose="02020603050405020304" pitchFamily="18" charset="0"/>
              </a:rPr>
              <a:t>Metalquimia</a:t>
            </a:r>
            <a:r>
              <a:rPr lang="en-US" sz="1800" dirty="0">
                <a:effectLst/>
                <a:latin typeface="Times New Roman" panose="02020603050405020304" pitchFamily="18" charset="0"/>
                <a:ea typeface="Times New Roman" panose="02020603050405020304" pitchFamily="18" charset="0"/>
              </a:rPr>
              <a:t> brings us to a fourth business model category which one might classify as </a:t>
            </a:r>
            <a:r>
              <a:rPr lang="en-US" sz="1800" b="1" dirty="0">
                <a:effectLst/>
                <a:latin typeface="Times New Roman" panose="02020603050405020304" pitchFamily="18" charset="0"/>
                <a:ea typeface="Times New Roman" panose="02020603050405020304" pitchFamily="18" charset="0"/>
              </a:rPr>
              <a:t>“seeking excellence.”</a:t>
            </a:r>
            <a:r>
              <a:rPr lang="en-US" sz="1800" dirty="0">
                <a:effectLst/>
                <a:latin typeface="Times New Roman" panose="02020603050405020304" pitchFamily="18" charset="0"/>
                <a:ea typeface="Times New Roman" panose="02020603050405020304" pitchFamily="18" charset="0"/>
              </a:rPr>
              <a:t> These companies focus on innovation, surprise their customers with new features, and satisfy needs which weren’t even there when the product comes out. The paradigm is </a:t>
            </a:r>
            <a:r>
              <a:rPr lang="en-US" sz="1800" b="1" dirty="0">
                <a:effectLst/>
                <a:latin typeface="Times New Roman" panose="02020603050405020304" pitchFamily="18" charset="0"/>
                <a:ea typeface="Times New Roman" panose="02020603050405020304" pitchFamily="18" charset="0"/>
              </a:rPr>
              <a:t>Apple</a:t>
            </a:r>
            <a:r>
              <a:rPr lang="en-US" sz="1800" dirty="0">
                <a:effectLst/>
                <a:latin typeface="Times New Roman" panose="02020603050405020304" pitchFamily="18" charset="0"/>
                <a:ea typeface="Times New Roman" panose="02020603050405020304" pitchFamily="18" charset="0"/>
              </a:rPr>
              <a:t>. After inventing the personal computer and almost the battle against the Wintel alliance, Apple revolutionized the world of media players with the iPod and the world of telephony with the iPhone—then it created the entirely new world of the tablet, with the iPad. In its own niche, </a:t>
            </a:r>
            <a:r>
              <a:rPr lang="en-US" sz="1800" dirty="0" err="1">
                <a:effectLst/>
                <a:latin typeface="Times New Roman" panose="02020603050405020304" pitchFamily="18" charset="0"/>
                <a:ea typeface="Times New Roman" panose="02020603050405020304" pitchFamily="18" charset="0"/>
              </a:rPr>
              <a:t>Metalquimia</a:t>
            </a:r>
            <a:r>
              <a:rPr lang="en-US" sz="1800" dirty="0">
                <a:effectLst/>
                <a:latin typeface="Times New Roman" panose="02020603050405020304" pitchFamily="18" charset="0"/>
                <a:ea typeface="Times New Roman" panose="02020603050405020304" pitchFamily="18" charset="0"/>
              </a:rPr>
              <a:t> has made analogous breakthroughs.</a:t>
            </a:r>
            <a:endParaRPr lang="pl-PL" sz="1800" dirty="0">
              <a:effectLst/>
              <a:latin typeface="Times New Roman" panose="02020603050405020304" pitchFamily="18" charset="0"/>
              <a:ea typeface="Times New Roman" panose="02020603050405020304" pitchFamily="18" charset="0"/>
            </a:endParaRPr>
          </a:p>
          <a:p>
            <a:r>
              <a:rPr lang="en-US" sz="1800" dirty="0" err="1">
                <a:effectLst/>
                <a:latin typeface="Times New Roman" panose="02020603050405020304" pitchFamily="18" charset="0"/>
                <a:ea typeface="Times New Roman" panose="02020603050405020304" pitchFamily="18" charset="0"/>
              </a:rPr>
              <a:t>Irizar</a:t>
            </a:r>
            <a:r>
              <a:rPr lang="en-US" sz="1800" dirty="0">
                <a:effectLst/>
                <a:latin typeface="Times New Roman" panose="02020603050405020304" pitchFamily="18" charset="0"/>
                <a:ea typeface="Times New Roman" panose="02020603050405020304" pitchFamily="18" charset="0"/>
              </a:rPr>
              <a:t>, originally a family-owned firm in the Spanish Basque Country, became a cooperative partnership within the </a:t>
            </a:r>
            <a:r>
              <a:rPr lang="en-US" sz="1800" dirty="0" err="1">
                <a:effectLst/>
                <a:latin typeface="Times New Roman" panose="02020603050405020304" pitchFamily="18" charset="0"/>
                <a:ea typeface="Times New Roman" panose="02020603050405020304" pitchFamily="18" charset="0"/>
              </a:rPr>
              <a:t>Mondragón</a:t>
            </a:r>
            <a:r>
              <a:rPr lang="en-US" sz="1800" dirty="0">
                <a:effectLst/>
                <a:latin typeface="Times New Roman" panose="02020603050405020304" pitchFamily="18" charset="0"/>
                <a:ea typeface="Times New Roman" panose="02020603050405020304" pitchFamily="18" charset="0"/>
              </a:rPr>
              <a:t> group, then went its own way in 2005. It makes vehicle bodywork for upmarket buses for a worldwide client base. Its highly distinctive management model is based on independently led teams and on giving everyone who works for the company an ownership stake. This approach enables </a:t>
            </a:r>
            <a:r>
              <a:rPr lang="en-US" sz="1800" dirty="0" err="1">
                <a:effectLst/>
                <a:latin typeface="Times New Roman" panose="02020603050405020304" pitchFamily="18" charset="0"/>
                <a:ea typeface="Times New Roman" panose="02020603050405020304" pitchFamily="18" charset="0"/>
              </a:rPr>
              <a:t>Irizar</a:t>
            </a:r>
            <a:r>
              <a:rPr lang="en-US" sz="1800" dirty="0">
                <a:effectLst/>
                <a:latin typeface="Times New Roman" panose="02020603050405020304" pitchFamily="18" charset="0"/>
                <a:ea typeface="Times New Roman" panose="02020603050405020304" pitchFamily="18" charset="0"/>
              </a:rPr>
              <a:t> to achieve an unsurpassed standard of innovative excellence in the niche market of bodywork for high-end buses.</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Each of the businesses mentioned so far operates a distinct business model that supports the specific way in which it seeks to develop its capabilities. However, they all share a continuing pursuit of excellence, distinctiveness of goods and services, and an ongoing bid to innovate.</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Distinctiveness of goods and services is achievable through innovation, but can also be the outcome of other factors. Some business models, for instance, are based on “</a:t>
            </a:r>
            <a:r>
              <a:rPr lang="en-US" sz="1800" b="1" dirty="0">
                <a:effectLst/>
                <a:latin typeface="Times New Roman" panose="02020603050405020304" pitchFamily="18" charset="0"/>
                <a:ea typeface="Times New Roman" panose="02020603050405020304" pitchFamily="18" charset="0"/>
              </a:rPr>
              <a:t>speed</a:t>
            </a:r>
            <a:r>
              <a:rPr lang="en-US" sz="1800" dirty="0">
                <a:effectLst/>
                <a:latin typeface="Times New Roman" panose="02020603050405020304" pitchFamily="18" charset="0"/>
                <a:ea typeface="Times New Roman" panose="02020603050405020304" pitchFamily="18" charset="0"/>
              </a:rPr>
              <a:t>”: adapting quickly to customer requirements, as seen in the paradigm case of Zara. Other enterprises find </a:t>
            </a:r>
            <a:r>
              <a:rPr lang="en-US" sz="1800" b="1" dirty="0">
                <a:effectLst/>
                <a:latin typeface="Times New Roman" panose="02020603050405020304" pitchFamily="18" charset="0"/>
                <a:ea typeface="Times New Roman" panose="02020603050405020304" pitchFamily="18" charset="0"/>
              </a:rPr>
              <a:t>distinctiveness in their quality—whether intrinsic (Rolls-Royce), </a:t>
            </a:r>
            <a:r>
              <a:rPr lang="en-US" sz="1800" dirty="0">
                <a:effectLst/>
                <a:latin typeface="Times New Roman" panose="02020603050405020304" pitchFamily="18" charset="0"/>
                <a:ea typeface="Times New Roman" panose="02020603050405020304" pitchFamily="18" charset="0"/>
              </a:rPr>
              <a:t>or linked to a highly characteristic market segment or “tribe” of buyers (Ducati). Still other firms adapt to local tastes or cater to relatively uninformed customers. The common denominator of these business models underpins a fifth category, “distinctive/adapted.” In the digital world, what’s more, distinctiveness can be taken to an extreme, where the relationship is one-on-one. This model has earned itself the name “</a:t>
            </a:r>
            <a:r>
              <a:rPr lang="en-US" sz="1800" b="1" dirty="0">
                <a:effectLst/>
                <a:latin typeface="Times New Roman" panose="02020603050405020304" pitchFamily="18" charset="0"/>
                <a:ea typeface="Times New Roman" panose="02020603050405020304" pitchFamily="18" charset="0"/>
              </a:rPr>
              <a:t>long tail</a:t>
            </a:r>
            <a:r>
              <a:rPr lang="en-US" sz="1800" dirty="0">
                <a:effectLst/>
                <a:latin typeface="Times New Roman" panose="02020603050405020304" pitchFamily="18" charset="0"/>
                <a:ea typeface="Times New Roman" panose="02020603050405020304" pitchFamily="18" charset="0"/>
              </a:rPr>
              <a:t>.” The concept flourishes on online sales platforms, which might take the form of a “store”—Amazon in its beginnings—or a “bazaar”—eBay. The crux is that </a:t>
            </a:r>
            <a:r>
              <a:rPr lang="en-US" sz="1800" b="1" dirty="0">
                <a:effectLst/>
                <a:latin typeface="Times New Roman" panose="02020603050405020304" pitchFamily="18" charset="0"/>
                <a:ea typeface="Times New Roman" panose="02020603050405020304" pitchFamily="18" charset="0"/>
              </a:rPr>
              <a:t>drastically lowered transaction costs enable sellers to approach tiny market segments</a:t>
            </a:r>
            <a:r>
              <a:rPr lang="en-US" sz="1800" dirty="0">
                <a:effectLst/>
                <a:latin typeface="Times New Roman" panose="02020603050405020304" pitchFamily="18" charset="0"/>
                <a:ea typeface="Times New Roman" panose="02020603050405020304" pitchFamily="18" charset="0"/>
              </a:rPr>
              <a:t>—sometimes comprising a single buyer—almost as efficiently as wide swathes of the market.</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These five categories of business models are not exhaustive. There must be others that are unclassifiable now, and still less so in the future—innovation being unpredictable by definition. What’s more, the categories overlap. A case study illustrating one category could just as easily illustrate another. So this outline, rather than providing a taxonomy, merely points out features that make a business model “good” at creating and capturing value. These business model features set in motion virtuous circles7 and bring about a positive dynamic. The robustness of a given business model is determined by the number of positive dynamics it is capable of enlisting, so lending it the ability to survive competition with other models, both present and potential.</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For further insight into these categories of business model, we can look at the virtuous circles that each of them entails. “Cost obsession” business models generate virtuous circles that gradually bring down the cost of manufacturing goods or providing services. The model might be driven by economies of scale (costs decrease as manufacturing volume increases), economies of learning (costs decrease as production accumulates), economies of capacity use (costs decrease as utilized capacity increases), or any combination of these elements and factors relating to scarce resources, such as location, techno-logy or knowledge. To generalize, all these virtuous circles lie on the supply side. We should be aware that the behavior of these costs in the tangible world, which is subject to physical limits, is not the same as in the online world, where scalability may be unlimited.</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By way of contrast, the virtuous circles garnered by “platform” models arise from network externalities and the “switch” costs accepted by the customer (“lock-in”)—here, the onus lies on the demand side of the market. These powerful virtuous circles sometimes enable the “winner” to corner most of the demand; but they are fragile, being easily transformed into vicious circles when another firm grabs the “winner” spot.</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“Global businesses” also depend on demand-linked virtuous circles, but usually require interaction with a key variable on the supply side. Swift internationalization captures the volume to achieve economies of scale, cover overheads, and reach innovation and brand-value milestones that would be otherwise unthinkable.</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The other two business model categories also depend on supply/demand interactions. In the “seeking excellence” model, the key is innovation. Triggering a cycle of innovation is tough, because it requires you to outdo your competitors in several different ways at once to keep ahead. You need to implement best practices, secure employee commitment and attract the best talent—this is hard to keep up sustainably over time.</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“Distinctive/adapted” models impose the tough challenge of maintaining a sufficient standard of distinctiveness. Speed of adaptation is the key to winning the ongoing race to be first with what the consumer wants at the given time—the best she can get at that moment, because there is no other comparable choice. There is a constant struggle against the swift “commoditization” of the product or service.</a:t>
            </a:r>
            <a:endParaRPr lang="pl-PL"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A good business model is one capable of keeping alive a virtuous circle, or a combination of them. And in the competitive setting of the twenty-first century, strength lies in developing better and more innovative business models.</a:t>
            </a:r>
            <a:endParaRPr lang="pl-PL" sz="1800" dirty="0">
              <a:effectLst/>
              <a:latin typeface="Times New Roman" panose="02020603050405020304" pitchFamily="18" charset="0"/>
              <a:ea typeface="Times New Roman" panose="02020603050405020304" pitchFamily="18" charset="0"/>
            </a:endParaRPr>
          </a:p>
          <a:p>
            <a:endParaRPr lang="pl-PL" dirty="0"/>
          </a:p>
        </p:txBody>
      </p:sp>
      <p:sp>
        <p:nvSpPr>
          <p:cNvPr id="4" name="Symbol zastępczy numeru slajdu 3"/>
          <p:cNvSpPr>
            <a:spLocks noGrp="1"/>
          </p:cNvSpPr>
          <p:nvPr>
            <p:ph type="sldNum" sz="quarter" idx="5"/>
          </p:nvPr>
        </p:nvSpPr>
        <p:spPr/>
        <p:txBody>
          <a:bodyPr/>
          <a:lstStyle/>
          <a:p>
            <a:fld id="{D9E50DBC-2896-0A4C-AFF9-CCB22DA1C35C}" type="slidenum">
              <a:rPr lang="en-US" smtClean="0"/>
              <a:t>19</a:t>
            </a:fld>
            <a:endParaRPr lang="en-US" dirty="0"/>
          </a:p>
        </p:txBody>
      </p:sp>
    </p:spTree>
    <p:extLst>
      <p:ext uri="{BB962C8B-B14F-4D97-AF65-F5344CB8AC3E}">
        <p14:creationId xmlns:p14="http://schemas.microsoft.com/office/powerpoint/2010/main" val="15879427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77B08D30-5071-4826-8494-DD25916A5EC6}"/>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4275" name="Rectangle 6">
            <a:extLst>
              <a:ext uri="{FF2B5EF4-FFF2-40B4-BE49-F238E27FC236}">
                <a16:creationId xmlns:a16="http://schemas.microsoft.com/office/drawing/2014/main" id="{6BC98AA8-8139-446A-8AC2-EF63AB250A2D}"/>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4276" name="Rectangle 7">
            <a:extLst>
              <a:ext uri="{FF2B5EF4-FFF2-40B4-BE49-F238E27FC236}">
                <a16:creationId xmlns:a16="http://schemas.microsoft.com/office/drawing/2014/main" id="{A351F4FF-F4FC-4ACF-8059-330E25A4185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9162FF2-D135-4329-B5B9-36865DEECE98}" type="slidenum">
              <a:rPr lang="zh-CN" altLang="en-GB"/>
              <a:pPr>
                <a:spcBef>
                  <a:spcPct val="0"/>
                </a:spcBef>
              </a:pPr>
              <a:t>20</a:t>
            </a:fld>
            <a:endParaRPr lang="en-GB" altLang="zh-CN"/>
          </a:p>
        </p:txBody>
      </p:sp>
      <p:sp>
        <p:nvSpPr>
          <p:cNvPr id="54277" name="Rectangle 2">
            <a:extLst>
              <a:ext uri="{FF2B5EF4-FFF2-40B4-BE49-F238E27FC236}">
                <a16:creationId xmlns:a16="http://schemas.microsoft.com/office/drawing/2014/main" id="{E9A78700-9D33-44EA-BED7-E3F1BDD0C428}"/>
              </a:ext>
            </a:extLst>
          </p:cNvPr>
          <p:cNvSpPr>
            <a:spLocks noGrp="1" noRot="1" noChangeAspect="1" noChangeArrowheads="1" noTextEdit="1"/>
          </p:cNvSpPr>
          <p:nvPr>
            <p:ph type="sldImg"/>
          </p:nvPr>
        </p:nvSpPr>
        <p:spPr>
          <a:ln/>
        </p:spPr>
      </p:sp>
      <p:sp>
        <p:nvSpPr>
          <p:cNvPr id="54278" name="Rectangle 3">
            <a:extLst>
              <a:ext uri="{FF2B5EF4-FFF2-40B4-BE49-F238E27FC236}">
                <a16:creationId xmlns:a16="http://schemas.microsoft.com/office/drawing/2014/main" id="{FA55CEA5-B90E-4C74-8827-2D3D4DC50D4D}"/>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77147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5522CB51-4923-4B28-8A16-E3DE2DE101EE}"/>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6323" name="Rectangle 6">
            <a:extLst>
              <a:ext uri="{FF2B5EF4-FFF2-40B4-BE49-F238E27FC236}">
                <a16:creationId xmlns:a16="http://schemas.microsoft.com/office/drawing/2014/main" id="{487B3D47-80CE-4CC2-BEFF-17BFF54983A2}"/>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56324" name="Rectangle 7">
            <a:extLst>
              <a:ext uri="{FF2B5EF4-FFF2-40B4-BE49-F238E27FC236}">
                <a16:creationId xmlns:a16="http://schemas.microsoft.com/office/drawing/2014/main" id="{B965BC6D-D9DC-48C8-BF1A-57D96381BA8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763CAAE-86A0-4DDF-87EA-7E0F781BA9D4}" type="slidenum">
              <a:rPr lang="zh-CN" altLang="en-GB"/>
              <a:pPr>
                <a:spcBef>
                  <a:spcPct val="0"/>
                </a:spcBef>
              </a:pPr>
              <a:t>21</a:t>
            </a:fld>
            <a:endParaRPr lang="en-GB" altLang="zh-CN"/>
          </a:p>
        </p:txBody>
      </p:sp>
      <p:sp>
        <p:nvSpPr>
          <p:cNvPr id="56325" name="Rectangle 2">
            <a:extLst>
              <a:ext uri="{FF2B5EF4-FFF2-40B4-BE49-F238E27FC236}">
                <a16:creationId xmlns:a16="http://schemas.microsoft.com/office/drawing/2014/main" id="{E2819201-8849-4F23-A5E5-7E7657754B1E}"/>
              </a:ext>
            </a:extLst>
          </p:cNvPr>
          <p:cNvSpPr>
            <a:spLocks noGrp="1" noRot="1" noChangeAspect="1" noChangeArrowheads="1" noTextEdit="1"/>
          </p:cNvSpPr>
          <p:nvPr>
            <p:ph type="sldImg"/>
          </p:nvPr>
        </p:nvSpPr>
        <p:spPr>
          <a:ln/>
        </p:spPr>
      </p:sp>
      <p:sp>
        <p:nvSpPr>
          <p:cNvPr id="56326" name="Rectangle 3">
            <a:extLst>
              <a:ext uri="{FF2B5EF4-FFF2-40B4-BE49-F238E27FC236}">
                <a16:creationId xmlns:a16="http://schemas.microsoft.com/office/drawing/2014/main" id="{FB5F7AC0-3583-4E24-9060-757C1C91230B}"/>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cs typeface="Arial" panose="020B0604020202020204" pitchFamily="34" charset="0"/>
              </a:rPr>
              <a:t>Weill and Vitale </a:t>
            </a:r>
            <a:r>
              <a:rPr lang="en-US" altLang="en-US" dirty="0">
                <a:latin typeface="Arial" panose="020B0604020202020204" pitchFamily="34" charset="0"/>
                <a:cs typeface="Arial" panose="020B0604020202020204" pitchFamily="34" charset="0"/>
              </a:rPr>
              <a:t>(2001), for example, focus on </a:t>
            </a:r>
            <a:r>
              <a:rPr lang="en-US" altLang="en-US" i="1" dirty="0">
                <a:latin typeface="Arial" panose="020B0604020202020204" pitchFamily="34" charset="0"/>
                <a:cs typeface="Arial" panose="020B0604020202020204" pitchFamily="34" charset="0"/>
              </a:rPr>
              <a:t>stakeholders and product and information flows, but make no mention of </a:t>
            </a:r>
            <a:r>
              <a:rPr lang="en-US" altLang="en-US" dirty="0">
                <a:latin typeface="Arial" panose="020B0604020202020204" pitchFamily="34" charset="0"/>
                <a:cs typeface="Arial" panose="020B0604020202020204" pitchFamily="34" charset="0"/>
              </a:rPr>
              <a:t>strategy. Combining atomic models into molecular models, they suggest, provides a convenient shorthand for quickly considering a wide range of possible e-business opportunities. </a:t>
            </a:r>
          </a:p>
          <a:p>
            <a:pPr eaLnBrk="1" hangingPunct="1"/>
            <a:r>
              <a:rPr lang="en-US" altLang="en-US" dirty="0">
                <a:latin typeface="Arial" panose="020B0604020202020204" pitchFamily="34" charset="0"/>
                <a:cs typeface="Arial" panose="020B0604020202020204" pitchFamily="34" charset="0"/>
              </a:rPr>
              <a:t>According to them, a business model is a description of the roles and relationships among a firm’s consumers, customers, allies, and suppliers that identifies the major flows of product, information, and money, and the </a:t>
            </a:r>
            <a:r>
              <a:rPr lang="en-GB" altLang="en-US" dirty="0">
                <a:latin typeface="Arial" panose="020B0604020202020204" pitchFamily="34" charset="0"/>
                <a:cs typeface="Arial" panose="020B0604020202020204" pitchFamily="34" charset="0"/>
              </a:rPr>
              <a:t>major benefits to participants.”</a:t>
            </a:r>
          </a:p>
          <a:p>
            <a:pPr eaLnBrk="1" hangingPunct="1"/>
            <a:r>
              <a:rPr lang="en-US" altLang="en-US" dirty="0">
                <a:latin typeface="Arial" panose="020B0604020202020204" pitchFamily="34" charset="0"/>
                <a:cs typeface="Arial" panose="020B0604020202020204" pitchFamily="34" charset="0"/>
              </a:rPr>
              <a:t>For </a:t>
            </a:r>
            <a:r>
              <a:rPr lang="en-US" altLang="en-US" dirty="0" err="1">
                <a:latin typeface="Arial" panose="020B0604020202020204" pitchFamily="34" charset="0"/>
                <a:cs typeface="Arial" panose="020B0604020202020204" pitchFamily="34" charset="0"/>
              </a:rPr>
              <a:t>Appelgate</a:t>
            </a:r>
            <a:r>
              <a:rPr lang="en-US" altLang="en-US" dirty="0">
                <a:latin typeface="Arial" panose="020B0604020202020204" pitchFamily="34" charset="0"/>
                <a:cs typeface="Arial" panose="020B0604020202020204" pitchFamily="34" charset="0"/>
              </a:rPr>
              <a:t> (2000), otherwise, a business model is a description of a complex business that enables study of its structure, the relationships</a:t>
            </a:r>
          </a:p>
          <a:p>
            <a:pPr eaLnBrk="1" hangingPunct="1"/>
            <a:r>
              <a:rPr lang="en-US" altLang="en-US" dirty="0">
                <a:latin typeface="Arial" panose="020B0604020202020204" pitchFamily="34" charset="0"/>
                <a:cs typeface="Arial" panose="020B0604020202020204" pitchFamily="34" charset="0"/>
              </a:rPr>
              <a:t>among structural elements, and how it will respond in the real world.” (2000, p.53) She then goes on to say that one of the properties of models is that they “can be built before the real system to help predict how the system might respond if we change the structure, relationships, and assumptions.” Thus, according to her a business model is simply a model. </a:t>
            </a:r>
          </a:p>
          <a:p>
            <a:pPr eaLnBrk="1" hangingPunct="1"/>
            <a:r>
              <a:rPr lang="en-US" altLang="zh-TW" dirty="0" err="1">
                <a:latin typeface="Arial" panose="020B0604020202020204" pitchFamily="34" charset="0"/>
                <a:cs typeface="Arial" panose="020B0604020202020204" pitchFamily="34" charset="0"/>
              </a:rPr>
              <a:t>Magretta</a:t>
            </a:r>
            <a:r>
              <a:rPr lang="en-US" altLang="zh-TW" dirty="0">
                <a:latin typeface="Arial" panose="020B0604020202020204" pitchFamily="34" charset="0"/>
                <a:cs typeface="Arial" panose="020B0604020202020204" pitchFamily="34" charset="0"/>
              </a:rPr>
              <a:t> (2002), otherwise, associated the concept of business model with the concept of strategy:</a:t>
            </a:r>
          </a:p>
          <a:p>
            <a:pPr eaLnBrk="1" hangingPunct="1"/>
            <a:r>
              <a:rPr lang="en-US" altLang="en-US" dirty="0">
                <a:latin typeface="Arial" panose="020B0604020202020204" pitchFamily="34" charset="0"/>
                <a:cs typeface="Arial" panose="020B0604020202020204" pitchFamily="34" charset="0"/>
              </a:rPr>
              <a:t>Business models are, at heart, stories – stories that explain how enterprises work. A good business model answers Peter Drucker’s age-old questions: Who is the customer? And what does the customer value? It also answers the fundamental questions every manager must ask: How do we make money in this business? What is the underlying economic logic that explains how we can deliver value to customers at an appropriate cost?”</a:t>
            </a:r>
            <a:endParaRPr lang="zh-TW"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04167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6751A70-56B6-491C-A19D-68C6CAC2481B}"/>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3B0F86E8-4EBB-4BDC-A82B-0C4C7E813D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cs typeface="Arial" panose="020B0604020202020204" pitchFamily="34" charset="0"/>
              </a:rPr>
              <a:t>Still relevant in todays digital business</a:t>
            </a:r>
          </a:p>
        </p:txBody>
      </p:sp>
      <p:sp>
        <p:nvSpPr>
          <p:cNvPr id="58372" name="Slide Number Placeholder 3">
            <a:extLst>
              <a:ext uri="{FF2B5EF4-FFF2-40B4-BE49-F238E27FC236}">
                <a16:creationId xmlns:a16="http://schemas.microsoft.com/office/drawing/2014/main" id="{892F5E23-ADA3-4BF3-ADA7-DCD3D9C8D2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15A4F2-BAEA-4FD1-875A-C3FECEA32A3E}" type="slidenum">
              <a:rPr lang="en-GB" altLang="en-US">
                <a:latin typeface="Times" panose="02020603050405020304" pitchFamily="18" charset="0"/>
                <a:ea typeface="MS PGothic" panose="020B0600070205080204" pitchFamily="34" charset="-128"/>
              </a:rPr>
              <a:pPr/>
              <a:t>22</a:t>
            </a:fld>
            <a:endParaRPr lang="en-GB" altLang="en-US">
              <a:latin typeface="Times" panose="02020603050405020304" pitchFamily="18" charset="0"/>
              <a:ea typeface="MS PGothic" panose="020B0600070205080204" pitchFamily="34" charset="-128"/>
            </a:endParaRPr>
          </a:p>
        </p:txBody>
      </p:sp>
    </p:spTree>
    <p:extLst>
      <p:ext uri="{BB962C8B-B14F-4D97-AF65-F5344CB8AC3E}">
        <p14:creationId xmlns:p14="http://schemas.microsoft.com/office/powerpoint/2010/main" val="3805208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9398" y="-9371"/>
            <a:ext cx="10179119" cy="7608580"/>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255039" y="2661129"/>
            <a:ext cx="6468063" cy="1821984"/>
          </a:xfrm>
        </p:spPr>
        <p:txBody>
          <a:bodyPr anchor="b">
            <a:noAutofit/>
          </a:bodyPr>
          <a:lstStyle>
            <a:lvl1pPr algn="r">
              <a:defRPr sz="5976">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255039" y="4483112"/>
            <a:ext cx="6468063" cy="1213952"/>
          </a:xfrm>
        </p:spPr>
        <p:txBody>
          <a:bodyPr anchor="t"/>
          <a:lstStyle>
            <a:lvl1pPr marL="0" indent="0" algn="r">
              <a:buNone/>
              <a:defRPr>
                <a:solidFill>
                  <a:schemeClr val="tx1">
                    <a:lumMod val="50000"/>
                    <a:lumOff val="50000"/>
                  </a:schemeClr>
                </a:solidFill>
              </a:defRPr>
            </a:lvl1pPr>
            <a:lvl2pPr marL="505983" indent="0" algn="ctr">
              <a:buNone/>
              <a:defRPr>
                <a:solidFill>
                  <a:schemeClr val="tx1">
                    <a:tint val="75000"/>
                  </a:schemeClr>
                </a:solidFill>
              </a:defRPr>
            </a:lvl2pPr>
            <a:lvl3pPr marL="1011966" indent="0" algn="ctr">
              <a:buNone/>
              <a:defRPr>
                <a:solidFill>
                  <a:schemeClr val="tx1">
                    <a:tint val="75000"/>
                  </a:schemeClr>
                </a:solidFill>
              </a:defRPr>
            </a:lvl3pPr>
            <a:lvl4pPr marL="1517950" indent="0" algn="ctr">
              <a:buNone/>
              <a:defRPr>
                <a:solidFill>
                  <a:schemeClr val="tx1">
                    <a:tint val="75000"/>
                  </a:schemeClr>
                </a:solidFill>
              </a:defRPr>
            </a:lvl4pPr>
            <a:lvl5pPr marL="2023933" indent="0" algn="ctr">
              <a:buNone/>
              <a:defRPr>
                <a:solidFill>
                  <a:schemeClr val="tx1">
                    <a:tint val="75000"/>
                  </a:schemeClr>
                </a:solidFill>
              </a:defRPr>
            </a:lvl5pPr>
            <a:lvl6pPr marL="2529916" indent="0" algn="ctr">
              <a:buNone/>
              <a:defRPr>
                <a:solidFill>
                  <a:schemeClr val="tx1">
                    <a:tint val="75000"/>
                  </a:schemeClr>
                </a:solidFill>
              </a:defRPr>
            </a:lvl6pPr>
            <a:lvl7pPr marL="3035899" indent="0" algn="ctr">
              <a:buNone/>
              <a:defRPr>
                <a:solidFill>
                  <a:schemeClr val="tx1">
                    <a:tint val="75000"/>
                  </a:schemeClr>
                </a:solidFill>
              </a:defRPr>
            </a:lvl7pPr>
            <a:lvl8pPr marL="3541883" indent="0" algn="ctr">
              <a:buNone/>
              <a:defRPr>
                <a:solidFill>
                  <a:schemeClr val="tx1">
                    <a:tint val="75000"/>
                  </a:schemeClr>
                </a:solidFill>
              </a:defRPr>
            </a:lvl8pPr>
            <a:lvl9pPr marL="404786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1CA1A1D4-2E81-455D-8102-DACFDB77F430}"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36559774-576A-44D6-8265-093E047840A4}" type="slidenum">
              <a:rPr lang="en-US" altLang="en-US" smtClean="0"/>
              <a:pPr/>
              <a:t>‹#›</a:t>
            </a:fld>
            <a:endParaRPr lang="en-US" altLang="en-US"/>
          </a:p>
        </p:txBody>
      </p:sp>
    </p:spTree>
    <p:extLst>
      <p:ext uri="{BB962C8B-B14F-4D97-AF65-F5344CB8AC3E}">
        <p14:creationId xmlns:p14="http://schemas.microsoft.com/office/powerpoint/2010/main" val="1942487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EDDE6A9-A2DF-49C5-9561-64B49B83013B}"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66EA147-74BB-4F5C-83D0-6ED490F86FA4}" type="slidenum">
              <a:rPr lang="en-US" altLang="en-US" smtClean="0"/>
              <a:pPr/>
              <a:t>‹#›</a:t>
            </a:fld>
            <a:endParaRPr lang="en-US" altLang="en-US"/>
          </a:p>
        </p:txBody>
      </p:sp>
    </p:spTree>
    <p:extLst>
      <p:ext uri="{BB962C8B-B14F-4D97-AF65-F5344CB8AC3E}">
        <p14:creationId xmlns:p14="http://schemas.microsoft.com/office/powerpoint/2010/main" val="702842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697" y="2989086"/>
            <a:ext cx="7046404" cy="2021501"/>
          </a:xfrm>
        </p:spPr>
        <p:txBody>
          <a:bodyPr anchor="b"/>
          <a:lstStyle>
            <a:lvl1pPr algn="l">
              <a:defRPr sz="4427" b="0" cap="none"/>
            </a:lvl1pPr>
          </a:lstStyle>
          <a:p>
            <a:r>
              <a:rPr lang="en-US"/>
              <a:t>Click to edit Master title style</a:t>
            </a:r>
            <a:endParaRPr lang="en-US" dirty="0"/>
          </a:p>
        </p:txBody>
      </p:sp>
      <p:sp>
        <p:nvSpPr>
          <p:cNvPr id="3" name="Text Placeholder 2"/>
          <p:cNvSpPr>
            <a:spLocks noGrp="1"/>
          </p:cNvSpPr>
          <p:nvPr>
            <p:ph type="body" idx="1"/>
          </p:nvPr>
        </p:nvSpPr>
        <p:spPr>
          <a:xfrm>
            <a:off x="676697" y="5010586"/>
            <a:ext cx="7046404" cy="952216"/>
          </a:xfrm>
        </p:spPr>
        <p:txBody>
          <a:bodyPr anchor="t"/>
          <a:lstStyle>
            <a:lvl1pPr marL="0" indent="0" algn="l">
              <a:buNone/>
              <a:defRPr sz="2213">
                <a:solidFill>
                  <a:schemeClr val="tx1">
                    <a:lumMod val="50000"/>
                    <a:lumOff val="50000"/>
                  </a:schemeClr>
                </a:solidFill>
              </a:defRPr>
            </a:lvl1pPr>
            <a:lvl2pPr marL="505983" indent="0">
              <a:buNone/>
              <a:defRPr sz="1992">
                <a:solidFill>
                  <a:schemeClr val="tx1">
                    <a:tint val="75000"/>
                  </a:schemeClr>
                </a:solidFill>
              </a:defRPr>
            </a:lvl2pPr>
            <a:lvl3pPr marL="1011966" indent="0">
              <a:buNone/>
              <a:defRPr sz="1771">
                <a:solidFill>
                  <a:schemeClr val="tx1">
                    <a:tint val="75000"/>
                  </a:schemeClr>
                </a:solidFill>
              </a:defRPr>
            </a:lvl3pPr>
            <a:lvl4pPr marL="1517950" indent="0">
              <a:buNone/>
              <a:defRPr sz="1549">
                <a:solidFill>
                  <a:schemeClr val="tx1">
                    <a:tint val="75000"/>
                  </a:schemeClr>
                </a:solidFill>
              </a:defRPr>
            </a:lvl4pPr>
            <a:lvl5pPr marL="2023933" indent="0">
              <a:buNone/>
              <a:defRPr sz="1549">
                <a:solidFill>
                  <a:schemeClr val="tx1">
                    <a:tint val="75000"/>
                  </a:schemeClr>
                </a:solidFill>
              </a:defRPr>
            </a:lvl5pPr>
            <a:lvl6pPr marL="2529916" indent="0">
              <a:buNone/>
              <a:defRPr sz="1549">
                <a:solidFill>
                  <a:schemeClr val="tx1">
                    <a:tint val="75000"/>
                  </a:schemeClr>
                </a:solidFill>
              </a:defRPr>
            </a:lvl6pPr>
            <a:lvl7pPr marL="3035899" indent="0">
              <a:buNone/>
              <a:defRPr sz="1549">
                <a:solidFill>
                  <a:schemeClr val="tx1">
                    <a:tint val="75000"/>
                  </a:schemeClr>
                </a:solidFill>
              </a:defRPr>
            </a:lvl7pPr>
            <a:lvl8pPr marL="3541883" indent="0">
              <a:buNone/>
              <a:defRPr sz="1549">
                <a:solidFill>
                  <a:schemeClr val="tx1">
                    <a:tint val="75000"/>
                  </a:schemeClr>
                </a:solidFill>
              </a:defRPr>
            </a:lvl8pPr>
            <a:lvl9pPr marL="4047866" indent="0">
              <a:buNone/>
              <a:defRPr sz="154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7C174BB3-288D-4CD9-AA5D-9E47CBCFC68F}"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992E6252-AAD6-4FE5-9281-07C492B38AB1}" type="slidenum">
              <a:rPr lang="en-US" altLang="en-US" smtClean="0"/>
              <a:pPr/>
              <a:t>‹#›</a:t>
            </a:fld>
            <a:endParaRPr lang="en-US" altLang="en-US"/>
          </a:p>
        </p:txBody>
      </p:sp>
    </p:spTree>
    <p:extLst>
      <p:ext uri="{BB962C8B-B14F-4D97-AF65-F5344CB8AC3E}">
        <p14:creationId xmlns:p14="http://schemas.microsoft.com/office/powerpoint/2010/main" val="3262396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76699" y="674652"/>
            <a:ext cx="7046403" cy="146174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76699" y="2391152"/>
            <a:ext cx="3428015" cy="4294901"/>
          </a:xfrm>
        </p:spPr>
        <p:txBody>
          <a:bodyPr>
            <a:normAutofit/>
          </a:bodyPr>
          <a:lstStyle>
            <a:lvl1pPr>
              <a:defRPr sz="1992"/>
            </a:lvl1pPr>
            <a:lvl2pPr>
              <a:defRPr sz="1771"/>
            </a:lvl2pPr>
            <a:lvl3pPr>
              <a:defRPr sz="1549"/>
            </a:lvl3pPr>
            <a:lvl4pPr>
              <a:defRPr sz="1328"/>
            </a:lvl4pPr>
            <a:lvl5pPr>
              <a:defRPr sz="1328"/>
            </a:lvl5pPr>
            <a:lvl6pPr>
              <a:defRPr sz="1328"/>
            </a:lvl6pPr>
            <a:lvl7pPr>
              <a:defRPr sz="1328"/>
            </a:lvl7pPr>
            <a:lvl8pPr>
              <a:defRPr sz="1328"/>
            </a:lvl8pPr>
            <a:lvl9pPr>
              <a:defRPr sz="13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95085" y="2391154"/>
            <a:ext cx="3428017" cy="4294902"/>
          </a:xfrm>
        </p:spPr>
        <p:txBody>
          <a:bodyPr>
            <a:normAutofit/>
          </a:bodyPr>
          <a:lstStyle>
            <a:lvl1pPr>
              <a:defRPr sz="1992"/>
            </a:lvl1pPr>
            <a:lvl2pPr>
              <a:defRPr sz="1771"/>
            </a:lvl2pPr>
            <a:lvl3pPr>
              <a:defRPr sz="1549"/>
            </a:lvl3pPr>
            <a:lvl4pPr>
              <a:defRPr sz="1328"/>
            </a:lvl4pPr>
            <a:lvl5pPr>
              <a:defRPr sz="1328"/>
            </a:lvl5pPr>
            <a:lvl6pPr>
              <a:defRPr sz="1328"/>
            </a:lvl6pPr>
            <a:lvl7pPr>
              <a:defRPr sz="1328"/>
            </a:lvl7pPr>
            <a:lvl8pPr>
              <a:defRPr sz="1328"/>
            </a:lvl8pPr>
            <a:lvl9pPr>
              <a:defRPr sz="13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E69D652-3983-480D-A535-A4A8FAA9D5CE}" type="datetimeFigureOut">
              <a:rPr lang="en-US" smtClean="0"/>
              <a:pPr>
                <a:defRPr/>
              </a:pPr>
              <a:t>11/1/2023</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95F73BA-A8D2-42DD-964D-6E31057A271C}" type="slidenum">
              <a:rPr lang="en-US" altLang="en-US" smtClean="0"/>
              <a:pPr/>
              <a:t>‹#›</a:t>
            </a:fld>
            <a:endParaRPr lang="en-US" altLang="en-US"/>
          </a:p>
        </p:txBody>
      </p:sp>
    </p:spTree>
    <p:extLst>
      <p:ext uri="{BB962C8B-B14F-4D97-AF65-F5344CB8AC3E}">
        <p14:creationId xmlns:p14="http://schemas.microsoft.com/office/powerpoint/2010/main" val="2880796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6698" y="674652"/>
            <a:ext cx="7046402" cy="1461747"/>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6697" y="2391588"/>
            <a:ext cx="3430861" cy="637757"/>
          </a:xfrm>
        </p:spPr>
        <p:txBody>
          <a:bodyPr anchor="b">
            <a:noAutofit/>
          </a:bodyPr>
          <a:lstStyle>
            <a:lvl1pPr marL="0" indent="0">
              <a:buNone/>
              <a:defRPr sz="2656" b="0"/>
            </a:lvl1pPr>
            <a:lvl2pPr marL="505983" indent="0">
              <a:buNone/>
              <a:defRPr sz="2213" b="1"/>
            </a:lvl2pPr>
            <a:lvl3pPr marL="1011966" indent="0">
              <a:buNone/>
              <a:defRPr sz="1992" b="1"/>
            </a:lvl3pPr>
            <a:lvl4pPr marL="1517950" indent="0">
              <a:buNone/>
              <a:defRPr sz="1771" b="1"/>
            </a:lvl4pPr>
            <a:lvl5pPr marL="2023933" indent="0">
              <a:buNone/>
              <a:defRPr sz="1771" b="1"/>
            </a:lvl5pPr>
            <a:lvl6pPr marL="2529916" indent="0">
              <a:buNone/>
              <a:defRPr sz="1771" b="1"/>
            </a:lvl6pPr>
            <a:lvl7pPr marL="3035899" indent="0">
              <a:buNone/>
              <a:defRPr sz="1771" b="1"/>
            </a:lvl7pPr>
            <a:lvl8pPr marL="3541883" indent="0">
              <a:buNone/>
              <a:defRPr sz="1771" b="1"/>
            </a:lvl8pPr>
            <a:lvl9pPr marL="4047866" indent="0">
              <a:buNone/>
              <a:defRPr sz="1771" b="1"/>
            </a:lvl9pPr>
          </a:lstStyle>
          <a:p>
            <a:pPr lvl="0"/>
            <a:r>
              <a:rPr lang="en-US"/>
              <a:t>Click to edit Master text styles</a:t>
            </a:r>
          </a:p>
        </p:txBody>
      </p:sp>
      <p:sp>
        <p:nvSpPr>
          <p:cNvPr id="4" name="Content Placeholder 3"/>
          <p:cNvSpPr>
            <a:spLocks noGrp="1"/>
          </p:cNvSpPr>
          <p:nvPr>
            <p:ph sz="half" idx="2"/>
          </p:nvPr>
        </p:nvSpPr>
        <p:spPr>
          <a:xfrm>
            <a:off x="676697" y="3029347"/>
            <a:ext cx="3430861" cy="365670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92239" y="2391588"/>
            <a:ext cx="3430861" cy="637757"/>
          </a:xfrm>
        </p:spPr>
        <p:txBody>
          <a:bodyPr anchor="b">
            <a:noAutofit/>
          </a:bodyPr>
          <a:lstStyle>
            <a:lvl1pPr marL="0" indent="0">
              <a:buNone/>
              <a:defRPr sz="2656" b="0"/>
            </a:lvl1pPr>
            <a:lvl2pPr marL="505983" indent="0">
              <a:buNone/>
              <a:defRPr sz="2213" b="1"/>
            </a:lvl2pPr>
            <a:lvl3pPr marL="1011966" indent="0">
              <a:buNone/>
              <a:defRPr sz="1992" b="1"/>
            </a:lvl3pPr>
            <a:lvl4pPr marL="1517950" indent="0">
              <a:buNone/>
              <a:defRPr sz="1771" b="1"/>
            </a:lvl4pPr>
            <a:lvl5pPr marL="2023933" indent="0">
              <a:buNone/>
              <a:defRPr sz="1771" b="1"/>
            </a:lvl5pPr>
            <a:lvl6pPr marL="2529916" indent="0">
              <a:buNone/>
              <a:defRPr sz="1771" b="1"/>
            </a:lvl6pPr>
            <a:lvl7pPr marL="3035899" indent="0">
              <a:buNone/>
              <a:defRPr sz="1771" b="1"/>
            </a:lvl7pPr>
            <a:lvl8pPr marL="3541883" indent="0">
              <a:buNone/>
              <a:defRPr sz="1771" b="1"/>
            </a:lvl8pPr>
            <a:lvl9pPr marL="4047866" indent="0">
              <a:buNone/>
              <a:defRPr sz="1771" b="1"/>
            </a:lvl9pPr>
          </a:lstStyle>
          <a:p>
            <a:pPr lvl="0"/>
            <a:r>
              <a:rPr lang="en-US"/>
              <a:t>Click to edit Master text styles</a:t>
            </a:r>
          </a:p>
        </p:txBody>
      </p:sp>
      <p:sp>
        <p:nvSpPr>
          <p:cNvPr id="6" name="Content Placeholder 5"/>
          <p:cNvSpPr>
            <a:spLocks noGrp="1"/>
          </p:cNvSpPr>
          <p:nvPr>
            <p:ph sz="quarter" idx="4"/>
          </p:nvPr>
        </p:nvSpPr>
        <p:spPr>
          <a:xfrm>
            <a:off x="4292239" y="3029347"/>
            <a:ext cx="3430861" cy="365670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A7DF6AFE-0103-40F5-A505-4075AC4500E7}" type="datetimeFigureOut">
              <a:rPr lang="en-US" smtClean="0"/>
              <a:pPr>
                <a:defRPr/>
              </a:pPr>
              <a:t>11/1/2023</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78791BC3-0DF0-4EA8-9A42-5B15B28EC069}" type="slidenum">
              <a:rPr lang="en-US" altLang="en-US" smtClean="0"/>
              <a:pPr/>
              <a:t>‹#›</a:t>
            </a:fld>
            <a:endParaRPr lang="en-US" altLang="en-US"/>
          </a:p>
        </p:txBody>
      </p:sp>
    </p:spTree>
    <p:extLst>
      <p:ext uri="{BB962C8B-B14F-4D97-AF65-F5344CB8AC3E}">
        <p14:creationId xmlns:p14="http://schemas.microsoft.com/office/powerpoint/2010/main" val="3728854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6697" y="674652"/>
            <a:ext cx="7046403" cy="146174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01B7B38-7C40-4C8A-A24A-1D72D9E0B29C}" type="datetimeFigureOut">
              <a:rPr lang="en-US" smtClean="0"/>
              <a:pPr>
                <a:defRPr/>
              </a:pPr>
              <a:t>11/1/2023</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014E5A4F-58F5-49B9-8439-300F291B8322}" type="slidenum">
              <a:rPr lang="en-US" altLang="en-US" smtClean="0"/>
              <a:pPr/>
              <a:t>‹#›</a:t>
            </a:fld>
            <a:endParaRPr lang="en-US" altLang="en-US"/>
          </a:p>
        </p:txBody>
      </p:sp>
    </p:spTree>
    <p:extLst>
      <p:ext uri="{BB962C8B-B14F-4D97-AF65-F5344CB8AC3E}">
        <p14:creationId xmlns:p14="http://schemas.microsoft.com/office/powerpoint/2010/main" val="1912529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1AC284E-B78A-418F-94F1-DD7664EEDEAE}" type="datetimeFigureOut">
              <a:rPr lang="en-US" smtClean="0"/>
              <a:pPr>
                <a:defRPr/>
              </a:pPr>
              <a:t>11/1/2023</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4B477F23-AC17-4E5A-A1F3-234343A010BE}" type="slidenum">
              <a:rPr lang="en-US" altLang="en-US" smtClean="0"/>
              <a:pPr/>
              <a:t>‹#›</a:t>
            </a:fld>
            <a:endParaRPr lang="en-US" altLang="en-US"/>
          </a:p>
        </p:txBody>
      </p:sp>
    </p:spTree>
    <p:extLst>
      <p:ext uri="{BB962C8B-B14F-4D97-AF65-F5344CB8AC3E}">
        <p14:creationId xmlns:p14="http://schemas.microsoft.com/office/powerpoint/2010/main" val="2492689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6697" y="1658525"/>
            <a:ext cx="3097296" cy="1414895"/>
          </a:xfrm>
        </p:spPr>
        <p:txBody>
          <a:bodyPr anchor="b">
            <a:normAutofit/>
          </a:bodyPr>
          <a:lstStyle>
            <a:lvl1pPr>
              <a:defRPr sz="2213"/>
            </a:lvl1pPr>
          </a:lstStyle>
          <a:p>
            <a:r>
              <a:rPr lang="en-US"/>
              <a:t>Click to edit Master title style</a:t>
            </a:r>
            <a:endParaRPr lang="en-US" dirty="0"/>
          </a:p>
        </p:txBody>
      </p:sp>
      <p:sp>
        <p:nvSpPr>
          <p:cNvPr id="3" name="Content Placeholder 2"/>
          <p:cNvSpPr>
            <a:spLocks noGrp="1"/>
          </p:cNvSpPr>
          <p:nvPr>
            <p:ph idx="1"/>
          </p:nvPr>
        </p:nvSpPr>
        <p:spPr>
          <a:xfrm>
            <a:off x="3964364" y="569875"/>
            <a:ext cx="3758736" cy="611618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6697" y="3073419"/>
            <a:ext cx="3097296" cy="2860243"/>
          </a:xfrm>
        </p:spPr>
        <p:txBody>
          <a:bodyPr>
            <a:normAutofit/>
          </a:bodyPr>
          <a:lstStyle>
            <a:lvl1pPr marL="0" indent="0">
              <a:buNone/>
              <a:defRPr sz="1549"/>
            </a:lvl1pPr>
            <a:lvl2pPr marL="379487" indent="0">
              <a:buNone/>
              <a:defRPr sz="1162"/>
            </a:lvl2pPr>
            <a:lvl3pPr marL="758975" indent="0">
              <a:buNone/>
              <a:defRPr sz="996"/>
            </a:lvl3pPr>
            <a:lvl4pPr marL="1138462" indent="0">
              <a:buNone/>
              <a:defRPr sz="830"/>
            </a:lvl4pPr>
            <a:lvl5pPr marL="1517950" indent="0">
              <a:buNone/>
              <a:defRPr sz="830"/>
            </a:lvl5pPr>
            <a:lvl6pPr marL="1897437" indent="0">
              <a:buNone/>
              <a:defRPr sz="830"/>
            </a:lvl6pPr>
            <a:lvl7pPr marL="2276925" indent="0">
              <a:buNone/>
              <a:defRPr sz="830"/>
            </a:lvl7pPr>
            <a:lvl8pPr marL="2656412" indent="0">
              <a:buNone/>
              <a:defRPr sz="830"/>
            </a:lvl8pPr>
            <a:lvl9pPr marL="3035899" indent="0">
              <a:buNone/>
              <a:defRPr sz="83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1426250-82EB-49DC-9793-E267142278A3}" type="datetimeFigureOut">
              <a:rPr lang="en-US" smtClean="0"/>
              <a:pPr>
                <a:defRPr/>
              </a:pPr>
              <a:t>11/1/2023</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FCA857F2-7D69-49E2-928C-4A739F5720EE}" type="slidenum">
              <a:rPr lang="en-US" altLang="en-US" smtClean="0"/>
              <a:pPr/>
              <a:t>‹#›</a:t>
            </a:fld>
            <a:endParaRPr lang="en-US" altLang="en-US"/>
          </a:p>
        </p:txBody>
      </p:sp>
    </p:spTree>
    <p:extLst>
      <p:ext uri="{BB962C8B-B14F-4D97-AF65-F5344CB8AC3E}">
        <p14:creationId xmlns:p14="http://schemas.microsoft.com/office/powerpoint/2010/main" val="1353888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6697" y="5312887"/>
            <a:ext cx="7046403" cy="627216"/>
          </a:xfrm>
        </p:spPr>
        <p:txBody>
          <a:bodyPr anchor="b">
            <a:normAutofit/>
          </a:bodyPr>
          <a:lstStyle>
            <a:lvl1pPr algn="l">
              <a:defRPr sz="265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6697" y="674652"/>
            <a:ext cx="7046403" cy="4256106"/>
          </a:xfrm>
        </p:spPr>
        <p:txBody>
          <a:bodyPr anchor="t">
            <a:normAutofit/>
          </a:bodyPr>
          <a:lstStyle>
            <a:lvl1pPr marL="0" indent="0" algn="ctr">
              <a:buNone/>
              <a:defRPr sz="1771"/>
            </a:lvl1pPr>
            <a:lvl2pPr marL="505983" indent="0">
              <a:buNone/>
              <a:defRPr sz="1771"/>
            </a:lvl2pPr>
            <a:lvl3pPr marL="1011966" indent="0">
              <a:buNone/>
              <a:defRPr sz="1771"/>
            </a:lvl3pPr>
            <a:lvl4pPr marL="1517950" indent="0">
              <a:buNone/>
              <a:defRPr sz="1771"/>
            </a:lvl4pPr>
            <a:lvl5pPr marL="2023933" indent="0">
              <a:buNone/>
              <a:defRPr sz="1771"/>
            </a:lvl5pPr>
            <a:lvl6pPr marL="2529916" indent="0">
              <a:buNone/>
              <a:defRPr sz="1771"/>
            </a:lvl6pPr>
            <a:lvl7pPr marL="3035899" indent="0">
              <a:buNone/>
              <a:defRPr sz="1771"/>
            </a:lvl7pPr>
            <a:lvl8pPr marL="3541883" indent="0">
              <a:buNone/>
              <a:defRPr sz="1771"/>
            </a:lvl8pPr>
            <a:lvl9pPr marL="4047866" indent="0">
              <a:buNone/>
              <a:defRPr sz="1771"/>
            </a:lvl9pPr>
          </a:lstStyle>
          <a:p>
            <a:r>
              <a:rPr lang="en-US"/>
              <a:t>Click icon to add picture</a:t>
            </a:r>
            <a:endParaRPr lang="en-US" dirty="0"/>
          </a:p>
        </p:txBody>
      </p:sp>
      <p:sp>
        <p:nvSpPr>
          <p:cNvPr id="4" name="Text Placeholder 3"/>
          <p:cNvSpPr>
            <a:spLocks noGrp="1"/>
          </p:cNvSpPr>
          <p:nvPr>
            <p:ph type="body" sz="half" idx="2"/>
          </p:nvPr>
        </p:nvSpPr>
        <p:spPr>
          <a:xfrm>
            <a:off x="676697" y="5940103"/>
            <a:ext cx="7046403" cy="745951"/>
          </a:xfrm>
        </p:spPr>
        <p:txBody>
          <a:bodyPr>
            <a:normAutofit/>
          </a:bodyPr>
          <a:lstStyle>
            <a:lvl1pPr marL="0" indent="0">
              <a:buNone/>
              <a:defRPr sz="1328"/>
            </a:lvl1pPr>
            <a:lvl2pPr marL="505983" indent="0">
              <a:buNone/>
              <a:defRPr sz="1328"/>
            </a:lvl2pPr>
            <a:lvl3pPr marL="1011966" indent="0">
              <a:buNone/>
              <a:defRPr sz="1107"/>
            </a:lvl3pPr>
            <a:lvl4pPr marL="1517950" indent="0">
              <a:buNone/>
              <a:defRPr sz="996"/>
            </a:lvl4pPr>
            <a:lvl5pPr marL="2023933" indent="0">
              <a:buNone/>
              <a:defRPr sz="996"/>
            </a:lvl5pPr>
            <a:lvl6pPr marL="2529916" indent="0">
              <a:buNone/>
              <a:defRPr sz="996"/>
            </a:lvl6pPr>
            <a:lvl7pPr marL="3035899" indent="0">
              <a:buNone/>
              <a:defRPr sz="996"/>
            </a:lvl7pPr>
            <a:lvl8pPr marL="3541883" indent="0">
              <a:buNone/>
              <a:defRPr sz="996"/>
            </a:lvl8pPr>
            <a:lvl9pPr marL="4047866" indent="0">
              <a:buNone/>
              <a:defRPr sz="996"/>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9AF14C9-67C8-4CE6-9510-CC45622A9AFB}" type="datetimeFigureOut">
              <a:rPr lang="en-US" smtClean="0"/>
              <a:pPr>
                <a:defRPr/>
              </a:pPr>
              <a:t>11/1/2023</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DBD51793-2383-46DD-82C7-5A50B3CB9CFC}" type="slidenum">
              <a:rPr lang="en-US" altLang="en-US" smtClean="0"/>
              <a:pPr/>
              <a:t>‹#›</a:t>
            </a:fld>
            <a:endParaRPr lang="en-US" altLang="en-US"/>
          </a:p>
        </p:txBody>
      </p:sp>
    </p:spTree>
    <p:extLst>
      <p:ext uri="{BB962C8B-B14F-4D97-AF65-F5344CB8AC3E}">
        <p14:creationId xmlns:p14="http://schemas.microsoft.com/office/powerpoint/2010/main" val="3903995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6699" y="674653"/>
            <a:ext cx="7046403" cy="3766808"/>
          </a:xfrm>
        </p:spPr>
        <p:txBody>
          <a:bodyPr anchor="ctr">
            <a:normAutofit/>
          </a:bodyPr>
          <a:lstStyle>
            <a:lvl1pPr algn="l">
              <a:defRPr sz="4869" b="0" cap="none"/>
            </a:lvl1pPr>
          </a:lstStyle>
          <a:p>
            <a:r>
              <a:rPr lang="en-US"/>
              <a:t>Click to edit Master title style</a:t>
            </a:r>
            <a:endParaRPr lang="en-US" dirty="0"/>
          </a:p>
        </p:txBody>
      </p:sp>
      <p:sp>
        <p:nvSpPr>
          <p:cNvPr id="3" name="Text Placeholder 2"/>
          <p:cNvSpPr>
            <a:spLocks noGrp="1"/>
          </p:cNvSpPr>
          <p:nvPr>
            <p:ph type="body" idx="1"/>
          </p:nvPr>
        </p:nvSpPr>
        <p:spPr>
          <a:xfrm>
            <a:off x="676699" y="4947450"/>
            <a:ext cx="7046403" cy="1738604"/>
          </a:xfrm>
        </p:spPr>
        <p:txBody>
          <a:bodyPr anchor="ctr">
            <a:normAutofit/>
          </a:bodyPr>
          <a:lstStyle>
            <a:lvl1pPr marL="0" indent="0" algn="l">
              <a:buNone/>
              <a:defRPr sz="1992">
                <a:solidFill>
                  <a:schemeClr val="tx1">
                    <a:lumMod val="75000"/>
                    <a:lumOff val="25000"/>
                  </a:schemeClr>
                </a:solidFill>
              </a:defRPr>
            </a:lvl1pPr>
            <a:lvl2pPr marL="505983" indent="0">
              <a:buNone/>
              <a:defRPr sz="1992">
                <a:solidFill>
                  <a:schemeClr val="tx1">
                    <a:tint val="75000"/>
                  </a:schemeClr>
                </a:solidFill>
              </a:defRPr>
            </a:lvl2pPr>
            <a:lvl3pPr marL="1011966" indent="0">
              <a:buNone/>
              <a:defRPr sz="1771">
                <a:solidFill>
                  <a:schemeClr val="tx1">
                    <a:tint val="75000"/>
                  </a:schemeClr>
                </a:solidFill>
              </a:defRPr>
            </a:lvl3pPr>
            <a:lvl4pPr marL="1517950" indent="0">
              <a:buNone/>
              <a:defRPr sz="1549">
                <a:solidFill>
                  <a:schemeClr val="tx1">
                    <a:tint val="75000"/>
                  </a:schemeClr>
                </a:solidFill>
              </a:defRPr>
            </a:lvl4pPr>
            <a:lvl5pPr marL="2023933" indent="0">
              <a:buNone/>
              <a:defRPr sz="1549">
                <a:solidFill>
                  <a:schemeClr val="tx1">
                    <a:tint val="75000"/>
                  </a:schemeClr>
                </a:solidFill>
              </a:defRPr>
            </a:lvl5pPr>
            <a:lvl6pPr marL="2529916" indent="0">
              <a:buNone/>
              <a:defRPr sz="1549">
                <a:solidFill>
                  <a:schemeClr val="tx1">
                    <a:tint val="75000"/>
                  </a:schemeClr>
                </a:solidFill>
              </a:defRPr>
            </a:lvl6pPr>
            <a:lvl7pPr marL="3035899" indent="0">
              <a:buNone/>
              <a:defRPr sz="1549">
                <a:solidFill>
                  <a:schemeClr val="tx1">
                    <a:tint val="75000"/>
                  </a:schemeClr>
                </a:solidFill>
              </a:defRPr>
            </a:lvl7pPr>
            <a:lvl8pPr marL="3541883" indent="0">
              <a:buNone/>
              <a:defRPr sz="1549">
                <a:solidFill>
                  <a:schemeClr val="tx1">
                    <a:tint val="75000"/>
                  </a:schemeClr>
                </a:solidFill>
              </a:defRPr>
            </a:lvl8pPr>
            <a:lvl9pPr marL="4047866" indent="0">
              <a:buNone/>
              <a:defRPr sz="154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0139A45-9414-4EFA-8732-C8C5E971FD1A}"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5750257-C8E0-4B8A-9AC7-7995B283A98D}" type="slidenum">
              <a:rPr lang="en-US" altLang="en-US" smtClean="0"/>
              <a:pPr/>
              <a:t>‹#›</a:t>
            </a:fld>
            <a:endParaRPr lang="en-US" altLang="en-US"/>
          </a:p>
        </p:txBody>
      </p:sp>
    </p:spTree>
    <p:extLst>
      <p:ext uri="{BB962C8B-B14F-4D97-AF65-F5344CB8AC3E}">
        <p14:creationId xmlns:p14="http://schemas.microsoft.com/office/powerpoint/2010/main" val="4281311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176" y="674652"/>
            <a:ext cx="6740544" cy="3345151"/>
          </a:xfrm>
        </p:spPr>
        <p:txBody>
          <a:bodyPr anchor="ctr">
            <a:normAutofit/>
          </a:bodyPr>
          <a:lstStyle>
            <a:lvl1pPr algn="l">
              <a:defRPr sz="4869"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222269" y="4019803"/>
            <a:ext cx="6016359" cy="421658"/>
          </a:xfrm>
        </p:spPr>
        <p:txBody>
          <a:bodyPr anchor="ctr">
            <a:noAutofit/>
          </a:bodyPr>
          <a:lstStyle>
            <a:lvl1pPr marL="0" indent="0">
              <a:buFontTx/>
              <a:buNone/>
              <a:defRPr sz="1771">
                <a:solidFill>
                  <a:schemeClr val="tx1">
                    <a:lumMod val="50000"/>
                    <a:lumOff val="50000"/>
                  </a:schemeClr>
                </a:solidFill>
              </a:defRPr>
            </a:lvl1pPr>
            <a:lvl2pPr marL="505983" indent="0">
              <a:buFontTx/>
              <a:buNone/>
              <a:defRPr/>
            </a:lvl2pPr>
            <a:lvl3pPr marL="1011966" indent="0">
              <a:buFontTx/>
              <a:buNone/>
              <a:defRPr/>
            </a:lvl3pPr>
            <a:lvl4pPr marL="1517950" indent="0">
              <a:buFontTx/>
              <a:buNone/>
              <a:defRPr/>
            </a:lvl4pPr>
            <a:lvl5pPr marL="2023933" indent="0">
              <a:buFontTx/>
              <a:buNone/>
              <a:defRPr/>
            </a:lvl5pPr>
          </a:lstStyle>
          <a:p>
            <a:pPr lvl="0"/>
            <a:r>
              <a:rPr lang="en-US"/>
              <a:t>Click to edit Master text styles</a:t>
            </a:r>
          </a:p>
        </p:txBody>
      </p:sp>
      <p:sp>
        <p:nvSpPr>
          <p:cNvPr id="3" name="Text Placeholder 2"/>
          <p:cNvSpPr>
            <a:spLocks noGrp="1"/>
          </p:cNvSpPr>
          <p:nvPr>
            <p:ph type="body" idx="1"/>
          </p:nvPr>
        </p:nvSpPr>
        <p:spPr>
          <a:xfrm>
            <a:off x="676697" y="4947450"/>
            <a:ext cx="7046404" cy="1738604"/>
          </a:xfrm>
        </p:spPr>
        <p:txBody>
          <a:bodyPr anchor="ctr">
            <a:normAutofit/>
          </a:bodyPr>
          <a:lstStyle>
            <a:lvl1pPr marL="0" indent="0" algn="l">
              <a:buNone/>
              <a:defRPr sz="1992">
                <a:solidFill>
                  <a:schemeClr val="tx1">
                    <a:lumMod val="75000"/>
                    <a:lumOff val="25000"/>
                  </a:schemeClr>
                </a:solidFill>
              </a:defRPr>
            </a:lvl1pPr>
            <a:lvl2pPr marL="505983" indent="0">
              <a:buNone/>
              <a:defRPr sz="1992">
                <a:solidFill>
                  <a:schemeClr val="tx1">
                    <a:tint val="75000"/>
                  </a:schemeClr>
                </a:solidFill>
              </a:defRPr>
            </a:lvl2pPr>
            <a:lvl3pPr marL="1011966" indent="0">
              <a:buNone/>
              <a:defRPr sz="1771">
                <a:solidFill>
                  <a:schemeClr val="tx1">
                    <a:tint val="75000"/>
                  </a:schemeClr>
                </a:solidFill>
              </a:defRPr>
            </a:lvl3pPr>
            <a:lvl4pPr marL="1517950" indent="0">
              <a:buNone/>
              <a:defRPr sz="1549">
                <a:solidFill>
                  <a:schemeClr val="tx1">
                    <a:tint val="75000"/>
                  </a:schemeClr>
                </a:solidFill>
              </a:defRPr>
            </a:lvl4pPr>
            <a:lvl5pPr marL="2023933" indent="0">
              <a:buNone/>
              <a:defRPr sz="1549">
                <a:solidFill>
                  <a:schemeClr val="tx1">
                    <a:tint val="75000"/>
                  </a:schemeClr>
                </a:solidFill>
              </a:defRPr>
            </a:lvl5pPr>
            <a:lvl6pPr marL="2529916" indent="0">
              <a:buNone/>
              <a:defRPr sz="1549">
                <a:solidFill>
                  <a:schemeClr val="tx1">
                    <a:tint val="75000"/>
                  </a:schemeClr>
                </a:solidFill>
              </a:defRPr>
            </a:lvl6pPr>
            <a:lvl7pPr marL="3035899" indent="0">
              <a:buNone/>
              <a:defRPr sz="1549">
                <a:solidFill>
                  <a:schemeClr val="tx1">
                    <a:tint val="75000"/>
                  </a:schemeClr>
                </a:solidFill>
              </a:defRPr>
            </a:lvl7pPr>
            <a:lvl8pPr marL="3541883" indent="0">
              <a:buNone/>
              <a:defRPr sz="1549">
                <a:solidFill>
                  <a:schemeClr val="tx1">
                    <a:tint val="75000"/>
                  </a:schemeClr>
                </a:solidFill>
              </a:defRPr>
            </a:lvl8pPr>
            <a:lvl9pPr marL="4047866" indent="0">
              <a:buNone/>
              <a:defRPr sz="154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0139A45-9414-4EFA-8732-C8C5E971FD1A}"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5750257-C8E0-4B8A-9AC7-7995B283A98D}" type="slidenum">
              <a:rPr lang="en-US" altLang="en-US" smtClean="0"/>
              <a:pPr/>
              <a:t>‹#›</a:t>
            </a:fld>
            <a:endParaRPr lang="en-US" altLang="en-US"/>
          </a:p>
        </p:txBody>
      </p:sp>
      <p:sp>
        <p:nvSpPr>
          <p:cNvPr id="24" name="TextBox 23"/>
          <p:cNvSpPr txBox="1"/>
          <p:nvPr/>
        </p:nvSpPr>
        <p:spPr>
          <a:xfrm>
            <a:off x="535843" y="874722"/>
            <a:ext cx="507656" cy="647179"/>
          </a:xfrm>
          <a:prstGeom prst="rect">
            <a:avLst/>
          </a:prstGeom>
        </p:spPr>
        <p:txBody>
          <a:bodyPr vert="horz" lIns="101198" tIns="50599" rIns="101198" bIns="50599" rtlCol="0" anchor="ctr">
            <a:noAutofit/>
          </a:bodyPr>
          <a:lstStyle/>
          <a:p>
            <a:pPr lvl="0"/>
            <a:r>
              <a:rPr lang="en-US" sz="8854"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490415" y="3194589"/>
            <a:ext cx="507656" cy="647179"/>
          </a:xfrm>
          <a:prstGeom prst="rect">
            <a:avLst/>
          </a:prstGeom>
        </p:spPr>
        <p:txBody>
          <a:bodyPr vert="horz" lIns="101198" tIns="50599" rIns="101198" bIns="50599" rtlCol="0" anchor="ctr">
            <a:noAutofit/>
          </a:bodyPr>
          <a:lstStyle/>
          <a:p>
            <a:pPr lvl="0"/>
            <a:r>
              <a:rPr lang="en-US" sz="8854"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51564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6697" y="2138157"/>
            <a:ext cx="7046404" cy="2872429"/>
          </a:xfrm>
        </p:spPr>
        <p:txBody>
          <a:bodyPr anchor="b">
            <a:normAutofit/>
          </a:bodyPr>
          <a:lstStyle>
            <a:lvl1pPr algn="l">
              <a:defRPr sz="4869" b="0" cap="none"/>
            </a:lvl1pPr>
          </a:lstStyle>
          <a:p>
            <a:r>
              <a:rPr lang="en-US"/>
              <a:t>Click to edit Master title style</a:t>
            </a:r>
            <a:endParaRPr lang="en-US" dirty="0"/>
          </a:p>
        </p:txBody>
      </p:sp>
      <p:sp>
        <p:nvSpPr>
          <p:cNvPr id="3" name="Text Placeholder 2"/>
          <p:cNvSpPr>
            <a:spLocks noGrp="1"/>
          </p:cNvSpPr>
          <p:nvPr>
            <p:ph type="body" idx="1"/>
          </p:nvPr>
        </p:nvSpPr>
        <p:spPr>
          <a:xfrm>
            <a:off x="676697" y="5010586"/>
            <a:ext cx="7046404" cy="1675468"/>
          </a:xfrm>
        </p:spPr>
        <p:txBody>
          <a:bodyPr anchor="t">
            <a:normAutofit/>
          </a:bodyPr>
          <a:lstStyle>
            <a:lvl1pPr marL="0" indent="0" algn="l">
              <a:buNone/>
              <a:defRPr sz="1992">
                <a:solidFill>
                  <a:schemeClr val="tx1">
                    <a:lumMod val="75000"/>
                    <a:lumOff val="25000"/>
                  </a:schemeClr>
                </a:solidFill>
              </a:defRPr>
            </a:lvl1pPr>
            <a:lvl2pPr marL="505983" indent="0">
              <a:buNone/>
              <a:defRPr sz="1992">
                <a:solidFill>
                  <a:schemeClr val="tx1">
                    <a:tint val="75000"/>
                  </a:schemeClr>
                </a:solidFill>
              </a:defRPr>
            </a:lvl2pPr>
            <a:lvl3pPr marL="1011966" indent="0">
              <a:buNone/>
              <a:defRPr sz="1771">
                <a:solidFill>
                  <a:schemeClr val="tx1">
                    <a:tint val="75000"/>
                  </a:schemeClr>
                </a:solidFill>
              </a:defRPr>
            </a:lvl3pPr>
            <a:lvl4pPr marL="1517950" indent="0">
              <a:buNone/>
              <a:defRPr sz="1549">
                <a:solidFill>
                  <a:schemeClr val="tx1">
                    <a:tint val="75000"/>
                  </a:schemeClr>
                </a:solidFill>
              </a:defRPr>
            </a:lvl4pPr>
            <a:lvl5pPr marL="2023933" indent="0">
              <a:buNone/>
              <a:defRPr sz="1549">
                <a:solidFill>
                  <a:schemeClr val="tx1">
                    <a:tint val="75000"/>
                  </a:schemeClr>
                </a:solidFill>
              </a:defRPr>
            </a:lvl5pPr>
            <a:lvl6pPr marL="2529916" indent="0">
              <a:buNone/>
              <a:defRPr sz="1549">
                <a:solidFill>
                  <a:schemeClr val="tx1">
                    <a:tint val="75000"/>
                  </a:schemeClr>
                </a:solidFill>
              </a:defRPr>
            </a:lvl6pPr>
            <a:lvl7pPr marL="3035899" indent="0">
              <a:buNone/>
              <a:defRPr sz="1549">
                <a:solidFill>
                  <a:schemeClr val="tx1">
                    <a:tint val="75000"/>
                  </a:schemeClr>
                </a:solidFill>
              </a:defRPr>
            </a:lvl7pPr>
            <a:lvl8pPr marL="3541883" indent="0">
              <a:buNone/>
              <a:defRPr sz="1549">
                <a:solidFill>
                  <a:schemeClr val="tx1">
                    <a:tint val="75000"/>
                  </a:schemeClr>
                </a:solidFill>
              </a:defRPr>
            </a:lvl8pPr>
            <a:lvl9pPr marL="4047866" indent="0">
              <a:buNone/>
              <a:defRPr sz="154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0139A45-9414-4EFA-8732-C8C5E971FD1A}"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5750257-C8E0-4B8A-9AC7-7995B283A98D}" type="slidenum">
              <a:rPr lang="en-US" altLang="en-US" smtClean="0"/>
              <a:pPr/>
              <a:t>‹#›</a:t>
            </a:fld>
            <a:endParaRPr lang="en-US" altLang="en-US"/>
          </a:p>
        </p:txBody>
      </p:sp>
    </p:spTree>
    <p:extLst>
      <p:ext uri="{BB962C8B-B14F-4D97-AF65-F5344CB8AC3E}">
        <p14:creationId xmlns:p14="http://schemas.microsoft.com/office/powerpoint/2010/main" val="299594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60176" y="674652"/>
            <a:ext cx="6740544" cy="3345151"/>
          </a:xfrm>
        </p:spPr>
        <p:txBody>
          <a:bodyPr anchor="ctr">
            <a:normAutofit/>
          </a:bodyPr>
          <a:lstStyle>
            <a:lvl1pPr algn="l">
              <a:defRPr sz="4869"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6695" y="4441461"/>
            <a:ext cx="7046406" cy="569125"/>
          </a:xfrm>
        </p:spPr>
        <p:txBody>
          <a:bodyPr anchor="b">
            <a:noAutofit/>
          </a:bodyPr>
          <a:lstStyle>
            <a:lvl1pPr marL="0" indent="0">
              <a:buFontTx/>
              <a:buNone/>
              <a:defRPr sz="2656">
                <a:solidFill>
                  <a:schemeClr val="tx1">
                    <a:lumMod val="75000"/>
                    <a:lumOff val="25000"/>
                  </a:schemeClr>
                </a:solidFill>
              </a:defRPr>
            </a:lvl1pPr>
            <a:lvl2pPr marL="505983" indent="0">
              <a:buFontTx/>
              <a:buNone/>
              <a:defRPr/>
            </a:lvl2pPr>
            <a:lvl3pPr marL="1011966" indent="0">
              <a:buFontTx/>
              <a:buNone/>
              <a:defRPr/>
            </a:lvl3pPr>
            <a:lvl4pPr marL="1517950" indent="0">
              <a:buFontTx/>
              <a:buNone/>
              <a:defRPr/>
            </a:lvl4pPr>
            <a:lvl5pPr marL="2023933" indent="0">
              <a:buFontTx/>
              <a:buNone/>
              <a:defRPr/>
            </a:lvl5pPr>
          </a:lstStyle>
          <a:p>
            <a:pPr lvl="0"/>
            <a:r>
              <a:rPr lang="en-US"/>
              <a:t>Click to edit Master text styles</a:t>
            </a:r>
          </a:p>
        </p:txBody>
      </p:sp>
      <p:sp>
        <p:nvSpPr>
          <p:cNvPr id="3" name="Text Placeholder 2"/>
          <p:cNvSpPr>
            <a:spLocks noGrp="1"/>
          </p:cNvSpPr>
          <p:nvPr>
            <p:ph type="body" idx="1"/>
          </p:nvPr>
        </p:nvSpPr>
        <p:spPr>
          <a:xfrm>
            <a:off x="676697" y="5010586"/>
            <a:ext cx="7046404" cy="1675468"/>
          </a:xfrm>
        </p:spPr>
        <p:txBody>
          <a:bodyPr anchor="t">
            <a:normAutofit/>
          </a:bodyPr>
          <a:lstStyle>
            <a:lvl1pPr marL="0" indent="0" algn="l">
              <a:buNone/>
              <a:defRPr sz="1992">
                <a:solidFill>
                  <a:schemeClr val="tx1">
                    <a:lumMod val="50000"/>
                    <a:lumOff val="50000"/>
                  </a:schemeClr>
                </a:solidFill>
              </a:defRPr>
            </a:lvl1pPr>
            <a:lvl2pPr marL="505983" indent="0">
              <a:buNone/>
              <a:defRPr sz="1992">
                <a:solidFill>
                  <a:schemeClr val="tx1">
                    <a:tint val="75000"/>
                  </a:schemeClr>
                </a:solidFill>
              </a:defRPr>
            </a:lvl2pPr>
            <a:lvl3pPr marL="1011966" indent="0">
              <a:buNone/>
              <a:defRPr sz="1771">
                <a:solidFill>
                  <a:schemeClr val="tx1">
                    <a:tint val="75000"/>
                  </a:schemeClr>
                </a:solidFill>
              </a:defRPr>
            </a:lvl3pPr>
            <a:lvl4pPr marL="1517950" indent="0">
              <a:buNone/>
              <a:defRPr sz="1549">
                <a:solidFill>
                  <a:schemeClr val="tx1">
                    <a:tint val="75000"/>
                  </a:schemeClr>
                </a:solidFill>
              </a:defRPr>
            </a:lvl4pPr>
            <a:lvl5pPr marL="2023933" indent="0">
              <a:buNone/>
              <a:defRPr sz="1549">
                <a:solidFill>
                  <a:schemeClr val="tx1">
                    <a:tint val="75000"/>
                  </a:schemeClr>
                </a:solidFill>
              </a:defRPr>
            </a:lvl5pPr>
            <a:lvl6pPr marL="2529916" indent="0">
              <a:buNone/>
              <a:defRPr sz="1549">
                <a:solidFill>
                  <a:schemeClr val="tx1">
                    <a:tint val="75000"/>
                  </a:schemeClr>
                </a:solidFill>
              </a:defRPr>
            </a:lvl6pPr>
            <a:lvl7pPr marL="3035899" indent="0">
              <a:buNone/>
              <a:defRPr sz="1549">
                <a:solidFill>
                  <a:schemeClr val="tx1">
                    <a:tint val="75000"/>
                  </a:schemeClr>
                </a:solidFill>
              </a:defRPr>
            </a:lvl7pPr>
            <a:lvl8pPr marL="3541883" indent="0">
              <a:buNone/>
              <a:defRPr sz="1549">
                <a:solidFill>
                  <a:schemeClr val="tx1">
                    <a:tint val="75000"/>
                  </a:schemeClr>
                </a:solidFill>
              </a:defRPr>
            </a:lvl8pPr>
            <a:lvl9pPr marL="4047866" indent="0">
              <a:buNone/>
              <a:defRPr sz="154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0139A45-9414-4EFA-8732-C8C5E971FD1A}"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5750257-C8E0-4B8A-9AC7-7995B283A98D}" type="slidenum">
              <a:rPr lang="en-US" altLang="en-US" smtClean="0"/>
              <a:pPr/>
              <a:t>‹#›</a:t>
            </a:fld>
            <a:endParaRPr lang="en-US" altLang="en-US"/>
          </a:p>
        </p:txBody>
      </p:sp>
      <p:sp>
        <p:nvSpPr>
          <p:cNvPr id="24" name="TextBox 23"/>
          <p:cNvSpPr txBox="1"/>
          <p:nvPr/>
        </p:nvSpPr>
        <p:spPr>
          <a:xfrm>
            <a:off x="535843" y="874722"/>
            <a:ext cx="507656" cy="647179"/>
          </a:xfrm>
          <a:prstGeom prst="rect">
            <a:avLst/>
          </a:prstGeom>
        </p:spPr>
        <p:txBody>
          <a:bodyPr vert="horz" lIns="101198" tIns="50599" rIns="101198" bIns="50599" rtlCol="0" anchor="ctr">
            <a:noAutofit/>
          </a:bodyPr>
          <a:lstStyle/>
          <a:p>
            <a:pPr lvl="0"/>
            <a:r>
              <a:rPr lang="en-US" sz="8854"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490415" y="3194589"/>
            <a:ext cx="507656" cy="647179"/>
          </a:xfrm>
          <a:prstGeom prst="rect">
            <a:avLst/>
          </a:prstGeom>
        </p:spPr>
        <p:txBody>
          <a:bodyPr vert="horz" lIns="101198" tIns="50599" rIns="101198" bIns="50599" rtlCol="0" anchor="ctr">
            <a:noAutofit/>
          </a:bodyPr>
          <a:lstStyle/>
          <a:p>
            <a:pPr lvl="0"/>
            <a:r>
              <a:rPr lang="en-US" sz="8854"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50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3634" y="674652"/>
            <a:ext cx="7039467" cy="3345151"/>
          </a:xfrm>
        </p:spPr>
        <p:txBody>
          <a:bodyPr anchor="ctr">
            <a:normAutofit/>
          </a:bodyPr>
          <a:lstStyle>
            <a:lvl1pPr algn="l">
              <a:defRPr sz="4869"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6695" y="4441461"/>
            <a:ext cx="7046406" cy="569125"/>
          </a:xfrm>
        </p:spPr>
        <p:txBody>
          <a:bodyPr anchor="b">
            <a:noAutofit/>
          </a:bodyPr>
          <a:lstStyle>
            <a:lvl1pPr marL="0" indent="0">
              <a:buFontTx/>
              <a:buNone/>
              <a:defRPr sz="2656">
                <a:solidFill>
                  <a:schemeClr val="accent1"/>
                </a:solidFill>
              </a:defRPr>
            </a:lvl1pPr>
            <a:lvl2pPr marL="505983" indent="0">
              <a:buFontTx/>
              <a:buNone/>
              <a:defRPr/>
            </a:lvl2pPr>
            <a:lvl3pPr marL="1011966" indent="0">
              <a:buFontTx/>
              <a:buNone/>
              <a:defRPr/>
            </a:lvl3pPr>
            <a:lvl4pPr marL="1517950" indent="0">
              <a:buFontTx/>
              <a:buNone/>
              <a:defRPr/>
            </a:lvl4pPr>
            <a:lvl5pPr marL="2023933" indent="0">
              <a:buFontTx/>
              <a:buNone/>
              <a:defRPr/>
            </a:lvl5pPr>
          </a:lstStyle>
          <a:p>
            <a:pPr lvl="0"/>
            <a:r>
              <a:rPr lang="en-US"/>
              <a:t>Click to edit Master text styles</a:t>
            </a:r>
          </a:p>
        </p:txBody>
      </p:sp>
      <p:sp>
        <p:nvSpPr>
          <p:cNvPr id="3" name="Text Placeholder 2"/>
          <p:cNvSpPr>
            <a:spLocks noGrp="1"/>
          </p:cNvSpPr>
          <p:nvPr>
            <p:ph type="body" idx="1"/>
          </p:nvPr>
        </p:nvSpPr>
        <p:spPr>
          <a:xfrm>
            <a:off x="676697" y="5010586"/>
            <a:ext cx="7046404" cy="1675468"/>
          </a:xfrm>
        </p:spPr>
        <p:txBody>
          <a:bodyPr anchor="t">
            <a:normAutofit/>
          </a:bodyPr>
          <a:lstStyle>
            <a:lvl1pPr marL="0" indent="0" algn="l">
              <a:buNone/>
              <a:defRPr sz="1992">
                <a:solidFill>
                  <a:schemeClr val="tx1">
                    <a:lumMod val="50000"/>
                    <a:lumOff val="50000"/>
                  </a:schemeClr>
                </a:solidFill>
              </a:defRPr>
            </a:lvl1pPr>
            <a:lvl2pPr marL="505983" indent="0">
              <a:buNone/>
              <a:defRPr sz="1992">
                <a:solidFill>
                  <a:schemeClr val="tx1">
                    <a:tint val="75000"/>
                  </a:schemeClr>
                </a:solidFill>
              </a:defRPr>
            </a:lvl2pPr>
            <a:lvl3pPr marL="1011966" indent="0">
              <a:buNone/>
              <a:defRPr sz="1771">
                <a:solidFill>
                  <a:schemeClr val="tx1">
                    <a:tint val="75000"/>
                  </a:schemeClr>
                </a:solidFill>
              </a:defRPr>
            </a:lvl3pPr>
            <a:lvl4pPr marL="1517950" indent="0">
              <a:buNone/>
              <a:defRPr sz="1549">
                <a:solidFill>
                  <a:schemeClr val="tx1">
                    <a:tint val="75000"/>
                  </a:schemeClr>
                </a:solidFill>
              </a:defRPr>
            </a:lvl4pPr>
            <a:lvl5pPr marL="2023933" indent="0">
              <a:buNone/>
              <a:defRPr sz="1549">
                <a:solidFill>
                  <a:schemeClr val="tx1">
                    <a:tint val="75000"/>
                  </a:schemeClr>
                </a:solidFill>
              </a:defRPr>
            </a:lvl5pPr>
            <a:lvl6pPr marL="2529916" indent="0">
              <a:buNone/>
              <a:defRPr sz="1549">
                <a:solidFill>
                  <a:schemeClr val="tx1">
                    <a:tint val="75000"/>
                  </a:schemeClr>
                </a:solidFill>
              </a:defRPr>
            </a:lvl6pPr>
            <a:lvl7pPr marL="3035899" indent="0">
              <a:buNone/>
              <a:defRPr sz="1549">
                <a:solidFill>
                  <a:schemeClr val="tx1">
                    <a:tint val="75000"/>
                  </a:schemeClr>
                </a:solidFill>
              </a:defRPr>
            </a:lvl7pPr>
            <a:lvl8pPr marL="3541883" indent="0">
              <a:buNone/>
              <a:defRPr sz="1549">
                <a:solidFill>
                  <a:schemeClr val="tx1">
                    <a:tint val="75000"/>
                  </a:schemeClr>
                </a:solidFill>
              </a:defRPr>
            </a:lvl8pPr>
            <a:lvl9pPr marL="4047866" indent="0">
              <a:buNone/>
              <a:defRPr sz="154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0139A45-9414-4EFA-8732-C8C5E971FD1A}"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5750257-C8E0-4B8A-9AC7-7995B283A98D}" type="slidenum">
              <a:rPr lang="en-US" altLang="en-US" smtClean="0"/>
              <a:pPr/>
              <a:t>‹#›</a:t>
            </a:fld>
            <a:endParaRPr lang="en-US" altLang="en-US"/>
          </a:p>
        </p:txBody>
      </p:sp>
    </p:spTree>
    <p:extLst>
      <p:ext uri="{BB962C8B-B14F-4D97-AF65-F5344CB8AC3E}">
        <p14:creationId xmlns:p14="http://schemas.microsoft.com/office/powerpoint/2010/main" val="1762661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EFCB95A1-58CF-4293-943D-E2ADA0AFBAF4}"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BA6FDDB6-461A-4D97-824E-3EBFCB54605F}" type="slidenum">
              <a:rPr lang="en-US" altLang="en-US" smtClean="0"/>
              <a:pPr/>
              <a:t>‹#›</a:t>
            </a:fld>
            <a:endParaRPr lang="en-US" altLang="en-US"/>
          </a:p>
        </p:txBody>
      </p:sp>
    </p:spTree>
    <p:extLst>
      <p:ext uri="{BB962C8B-B14F-4D97-AF65-F5344CB8AC3E}">
        <p14:creationId xmlns:p14="http://schemas.microsoft.com/office/powerpoint/2010/main" val="4054117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35232" y="674653"/>
            <a:ext cx="1086549" cy="5811849"/>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6697" y="674653"/>
            <a:ext cx="5766840" cy="58118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88C81D56-5781-43EC-B43A-F3AEE0443F7F}" type="datetimeFigureOut">
              <a:rPr lang="en-US" smtClean="0"/>
              <a:pPr>
                <a:defRPr/>
              </a:pPr>
              <a:t>11/1/2023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EAB41F8-3B1D-4AAA-957F-9E560C7D0498}" type="slidenum">
              <a:rPr lang="en-US" altLang="en-US" smtClean="0"/>
              <a:pPr/>
              <a:t>‹#›</a:t>
            </a:fld>
            <a:endParaRPr lang="en-US" altLang="en-US"/>
          </a:p>
        </p:txBody>
      </p:sp>
    </p:spTree>
    <p:extLst>
      <p:ext uri="{BB962C8B-B14F-4D97-AF65-F5344CB8AC3E}">
        <p14:creationId xmlns:p14="http://schemas.microsoft.com/office/powerpoint/2010/main" val="26677677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A9F83CD-1E72-46FA-A09B-48783A0A3447}"/>
              </a:ext>
            </a:extLst>
          </p:cNvPr>
          <p:cNvSpPr/>
          <p:nvPr userDrawn="1"/>
        </p:nvSpPr>
        <p:spPr>
          <a:xfrm>
            <a:off x="0" y="0"/>
            <a:ext cx="10150475" cy="7589838"/>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99" dirty="0"/>
          </a:p>
        </p:txBody>
      </p:sp>
      <p:sp>
        <p:nvSpPr>
          <p:cNvPr id="6" name="Rectangle: Diagonal Corners Rounded 5">
            <a:extLst>
              <a:ext uri="{FF2B5EF4-FFF2-40B4-BE49-F238E27FC236}">
                <a16:creationId xmlns:a16="http://schemas.microsoft.com/office/drawing/2014/main" id="{02EEB56D-10AA-4548-B3DB-C74661EAED2E}"/>
              </a:ext>
            </a:extLst>
          </p:cNvPr>
          <p:cNvSpPr/>
          <p:nvPr userDrawn="1"/>
        </p:nvSpPr>
        <p:spPr>
          <a:xfrm rot="10800000">
            <a:off x="253762" y="303595"/>
            <a:ext cx="9633914" cy="6966977"/>
          </a:xfrm>
          <a:prstGeom prst="round2DiagRect">
            <a:avLst/>
          </a:prstGeom>
          <a:solidFill>
            <a:schemeClr val="bg1"/>
          </a:solidFill>
          <a:ln w="762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99" dirty="0"/>
          </a:p>
        </p:txBody>
      </p:sp>
      <p:pic>
        <p:nvPicPr>
          <p:cNvPr id="13" name="Picture 6" descr="A picture containing indoor&#10;&#10;Description generated with high confidence">
            <a:extLst>
              <a:ext uri="{FF2B5EF4-FFF2-40B4-BE49-F238E27FC236}">
                <a16:creationId xmlns:a16="http://schemas.microsoft.com/office/drawing/2014/main" id="{33CC12D3-EFEE-4DBD-A0DE-4E6866861109}"/>
              </a:ext>
            </a:extLst>
          </p:cNvPr>
          <p:cNvPicPr>
            <a:picLocks noChangeAspect="1" noChangeArrowheads="1"/>
          </p:cNvPicPr>
          <p:nvPr userDrawn="1"/>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75907" y="538118"/>
            <a:ext cx="908681" cy="995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itle 1">
            <a:extLst>
              <a:ext uri="{FF2B5EF4-FFF2-40B4-BE49-F238E27FC236}">
                <a16:creationId xmlns:a16="http://schemas.microsoft.com/office/drawing/2014/main" id="{41045D65-668D-4D95-B4D8-EA5B054C46D0}"/>
              </a:ext>
            </a:extLst>
          </p:cNvPr>
          <p:cNvSpPr>
            <a:spLocks noGrp="1"/>
          </p:cNvSpPr>
          <p:nvPr>
            <p:ph type="title"/>
          </p:nvPr>
        </p:nvSpPr>
        <p:spPr>
          <a:xfrm>
            <a:off x="1492173" y="496554"/>
            <a:ext cx="8253123" cy="982795"/>
          </a:xfrm>
        </p:spPr>
        <p:txBody>
          <a:bodyPr>
            <a:normAutofit/>
          </a:bodyPr>
          <a:lstStyle>
            <a:lvl1pPr algn="ctr">
              <a:defRPr sz="2664" b="1" i="0">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22" name="Content Placeholder 2">
            <a:extLst>
              <a:ext uri="{FF2B5EF4-FFF2-40B4-BE49-F238E27FC236}">
                <a16:creationId xmlns:a16="http://schemas.microsoft.com/office/drawing/2014/main" id="{B2A50B16-EDDF-4F8E-8E61-17E398D06F32}"/>
              </a:ext>
            </a:extLst>
          </p:cNvPr>
          <p:cNvSpPr>
            <a:spLocks noGrp="1"/>
          </p:cNvSpPr>
          <p:nvPr>
            <p:ph idx="1"/>
          </p:nvPr>
        </p:nvSpPr>
        <p:spPr>
          <a:xfrm>
            <a:off x="396140" y="1874443"/>
            <a:ext cx="9349157" cy="4762750"/>
          </a:xfrm>
        </p:spPr>
        <p:txBody>
          <a:bodyPr/>
          <a:lstStyle>
            <a:lvl1pPr>
              <a:defRPr b="0" i="0">
                <a:latin typeface="Arial" panose="020B0604020202020204" pitchFamily="34" charset="0"/>
                <a:cs typeface="Arial" panose="020B0604020202020204" pitchFamily="34" charset="0"/>
              </a:defRPr>
            </a:lvl1pPr>
            <a:lvl2pPr>
              <a:defRPr b="0" i="0">
                <a:latin typeface="Arial" panose="020B0604020202020204" pitchFamily="34" charset="0"/>
                <a:cs typeface="Arial" panose="020B0604020202020204" pitchFamily="34" charset="0"/>
              </a:defRPr>
            </a:lvl2pPr>
            <a:lvl3pPr>
              <a:defRPr b="0" i="0">
                <a:latin typeface="Arial" panose="020B0604020202020204" pitchFamily="34" charset="0"/>
                <a:cs typeface="Arial" panose="020B0604020202020204" pitchFamily="34" charset="0"/>
              </a:defRPr>
            </a:lvl3pPr>
            <a:lvl4pPr>
              <a:defRPr b="0" i="0">
                <a:latin typeface="Arial" panose="020B0604020202020204" pitchFamily="34" charset="0"/>
                <a:cs typeface="Arial" panose="020B0604020202020204" pitchFamily="34" charset="0"/>
              </a:defRPr>
            </a:lvl4pPr>
            <a:lvl5pPr>
              <a:defRPr b="0" i="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23" name="Group 22">
            <a:extLst>
              <a:ext uri="{FF2B5EF4-FFF2-40B4-BE49-F238E27FC236}">
                <a16:creationId xmlns:a16="http://schemas.microsoft.com/office/drawing/2014/main" id="{6AB01A1C-51D1-41B4-9C3C-E06B1D57AF69}"/>
              </a:ext>
            </a:extLst>
          </p:cNvPr>
          <p:cNvGrpSpPr/>
          <p:nvPr userDrawn="1"/>
        </p:nvGrpSpPr>
        <p:grpSpPr>
          <a:xfrm>
            <a:off x="1492174" y="1493099"/>
            <a:ext cx="8253122" cy="170546"/>
            <a:chOff x="1610813" y="1340083"/>
            <a:chExt cx="7607984" cy="169918"/>
          </a:xfrm>
        </p:grpSpPr>
        <p:sp>
          <p:nvSpPr>
            <p:cNvPr id="24" name="Rectangle 23">
              <a:extLst>
                <a:ext uri="{FF2B5EF4-FFF2-40B4-BE49-F238E27FC236}">
                  <a16:creationId xmlns:a16="http://schemas.microsoft.com/office/drawing/2014/main" id="{3FAE0845-1B36-45A0-A900-346B585FB863}"/>
                </a:ext>
              </a:extLst>
            </p:cNvPr>
            <p:cNvSpPr/>
            <p:nvPr userDrawn="1"/>
          </p:nvSpPr>
          <p:spPr>
            <a:xfrm>
              <a:off x="1610813" y="1340083"/>
              <a:ext cx="7607984" cy="84392"/>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99" dirty="0"/>
            </a:p>
          </p:txBody>
        </p:sp>
        <p:sp>
          <p:nvSpPr>
            <p:cNvPr id="25" name="Rectangle 24">
              <a:extLst>
                <a:ext uri="{FF2B5EF4-FFF2-40B4-BE49-F238E27FC236}">
                  <a16:creationId xmlns:a16="http://schemas.microsoft.com/office/drawing/2014/main" id="{54424509-D133-4E5C-8A4D-7A431372B253}"/>
                </a:ext>
              </a:extLst>
            </p:cNvPr>
            <p:cNvSpPr/>
            <p:nvPr userDrawn="1"/>
          </p:nvSpPr>
          <p:spPr>
            <a:xfrm>
              <a:off x="1831119" y="1405583"/>
              <a:ext cx="7167370" cy="45719"/>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99" dirty="0"/>
            </a:p>
          </p:txBody>
        </p:sp>
        <p:sp>
          <p:nvSpPr>
            <p:cNvPr id="26" name="Rectangle 25">
              <a:extLst>
                <a:ext uri="{FF2B5EF4-FFF2-40B4-BE49-F238E27FC236}">
                  <a16:creationId xmlns:a16="http://schemas.microsoft.com/office/drawing/2014/main" id="{84E59BE7-4247-4ABD-852F-D91F21A5AAD4}"/>
                </a:ext>
              </a:extLst>
            </p:cNvPr>
            <p:cNvSpPr/>
            <p:nvPr userDrawn="1"/>
          </p:nvSpPr>
          <p:spPr>
            <a:xfrm>
              <a:off x="2096821" y="1457576"/>
              <a:ext cx="6635965" cy="52425"/>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99" dirty="0"/>
            </a:p>
          </p:txBody>
        </p:sp>
      </p:grpSp>
      <p:pic>
        <p:nvPicPr>
          <p:cNvPr id="15" name="Picture 14" descr="A close up of a logo&#10;&#10;Description generated with very high confidence">
            <a:extLst>
              <a:ext uri="{FF2B5EF4-FFF2-40B4-BE49-F238E27FC236}">
                <a16:creationId xmlns:a16="http://schemas.microsoft.com/office/drawing/2014/main" id="{B361314F-AD54-4372-AC14-9CC620E0DE7B}"/>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t="11044" b="10446"/>
          <a:stretch/>
        </p:blipFill>
        <p:spPr>
          <a:xfrm>
            <a:off x="3811617" y="6769791"/>
            <a:ext cx="2771988" cy="826339"/>
          </a:xfrm>
          <a:prstGeom prst="rect">
            <a:avLst/>
          </a:prstGeom>
        </p:spPr>
      </p:pic>
    </p:spTree>
    <p:extLst>
      <p:ext uri="{BB962C8B-B14F-4D97-AF65-F5344CB8AC3E}">
        <p14:creationId xmlns:p14="http://schemas.microsoft.com/office/powerpoint/2010/main" val="2237483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9398" y="-9371"/>
            <a:ext cx="10179120" cy="7608580"/>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6698" y="674652"/>
            <a:ext cx="7046402" cy="146174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6697" y="2391154"/>
            <a:ext cx="7046403" cy="42949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000212" y="6686056"/>
            <a:ext cx="759434" cy="404089"/>
          </a:xfrm>
          <a:prstGeom prst="rect">
            <a:avLst/>
          </a:prstGeom>
        </p:spPr>
        <p:txBody>
          <a:bodyPr vert="horz" lIns="91440" tIns="45720" rIns="91440" bIns="45720" rtlCol="0" anchor="ctr"/>
          <a:lstStyle>
            <a:lvl1pPr algn="r">
              <a:defRPr sz="996">
                <a:solidFill>
                  <a:schemeClr val="tx1">
                    <a:tint val="75000"/>
                  </a:schemeClr>
                </a:solidFill>
              </a:defRPr>
            </a:lvl1pPr>
          </a:lstStyle>
          <a:p>
            <a:pPr>
              <a:defRPr/>
            </a:pPr>
            <a:fld id="{50139A45-9414-4EFA-8732-C8C5E971FD1A}" type="datetimeFigureOut">
              <a:rPr lang="en-US" smtClean="0"/>
              <a:pPr>
                <a:defRPr/>
              </a:pPr>
              <a:t>11/1/2023</a:t>
            </a:fld>
            <a:endParaRPr lang="en-US"/>
          </a:p>
        </p:txBody>
      </p:sp>
      <p:sp>
        <p:nvSpPr>
          <p:cNvPr id="5" name="Footer Placeholder 4"/>
          <p:cNvSpPr>
            <a:spLocks noGrp="1"/>
          </p:cNvSpPr>
          <p:nvPr>
            <p:ph type="ftr" sz="quarter" idx="3"/>
          </p:nvPr>
        </p:nvSpPr>
        <p:spPr>
          <a:xfrm>
            <a:off x="676698" y="6686056"/>
            <a:ext cx="5131821" cy="404089"/>
          </a:xfrm>
          <a:prstGeom prst="rect">
            <a:avLst/>
          </a:prstGeom>
        </p:spPr>
        <p:txBody>
          <a:bodyPr vert="horz" lIns="91440" tIns="45720" rIns="91440" bIns="45720" rtlCol="0" anchor="ctr"/>
          <a:lstStyle>
            <a:lvl1pPr algn="l">
              <a:defRPr sz="996">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7154038" y="6686056"/>
            <a:ext cx="569064" cy="404089"/>
          </a:xfrm>
          <a:prstGeom prst="rect">
            <a:avLst/>
          </a:prstGeom>
        </p:spPr>
        <p:txBody>
          <a:bodyPr vert="horz" lIns="91440" tIns="45720" rIns="91440" bIns="45720" rtlCol="0" anchor="ctr"/>
          <a:lstStyle>
            <a:lvl1pPr algn="r">
              <a:defRPr sz="996">
                <a:solidFill>
                  <a:schemeClr val="accent1"/>
                </a:solidFill>
              </a:defRPr>
            </a:lvl1pPr>
          </a:lstStyle>
          <a:p>
            <a:fld id="{45750257-C8E0-4B8A-9AC7-7995B283A98D}" type="slidenum">
              <a:rPr lang="en-US" altLang="en-US" smtClean="0"/>
              <a:pPr/>
              <a:t>‹#›</a:t>
            </a:fld>
            <a:endParaRPr lang="en-US" altLang="en-US"/>
          </a:p>
        </p:txBody>
      </p:sp>
    </p:spTree>
    <p:extLst>
      <p:ext uri="{BB962C8B-B14F-4D97-AF65-F5344CB8AC3E}">
        <p14:creationId xmlns:p14="http://schemas.microsoft.com/office/powerpoint/2010/main" val="1666199137"/>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 id="2147483795" r:id="rId12"/>
    <p:sldLayoutId id="2147483796" r:id="rId13"/>
    <p:sldLayoutId id="2147483797" r:id="rId14"/>
    <p:sldLayoutId id="2147483798" r:id="rId15"/>
    <p:sldLayoutId id="2147483799" r:id="rId16"/>
    <p:sldLayoutId id="2147483800" r:id="rId17"/>
  </p:sldLayoutIdLst>
  <p:txStyles>
    <p:titleStyle>
      <a:lvl1pPr algn="l" defTabSz="505983" rtl="0" eaLnBrk="1" latinLnBrk="0" hangingPunct="1">
        <a:spcBef>
          <a:spcPct val="0"/>
        </a:spcBef>
        <a:buNone/>
        <a:defRPr sz="3984"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79487" indent="-379487" algn="l" defTabSz="505983" rtl="0" eaLnBrk="1" latinLnBrk="0" hangingPunct="1">
        <a:spcBef>
          <a:spcPts val="1107"/>
        </a:spcBef>
        <a:spcAft>
          <a:spcPts val="0"/>
        </a:spcAft>
        <a:buClr>
          <a:schemeClr val="accent1"/>
        </a:buClr>
        <a:buSzPct val="80000"/>
        <a:buFont typeface="Wingdings 3" charset="2"/>
        <a:buChar char=""/>
        <a:defRPr sz="1992" kern="1200">
          <a:solidFill>
            <a:schemeClr val="tx1">
              <a:lumMod val="75000"/>
              <a:lumOff val="25000"/>
            </a:schemeClr>
          </a:solidFill>
          <a:latin typeface="+mn-lt"/>
          <a:ea typeface="+mn-ea"/>
          <a:cs typeface="+mn-cs"/>
        </a:defRPr>
      </a:lvl1pPr>
      <a:lvl2pPr marL="822223" indent="-316240" algn="l" defTabSz="505983" rtl="0" eaLnBrk="1" latinLnBrk="0" hangingPunct="1">
        <a:spcBef>
          <a:spcPts val="1107"/>
        </a:spcBef>
        <a:spcAft>
          <a:spcPts val="0"/>
        </a:spcAft>
        <a:buClr>
          <a:schemeClr val="accent1"/>
        </a:buClr>
        <a:buSzPct val="80000"/>
        <a:buFont typeface="Wingdings 3" charset="2"/>
        <a:buChar char=""/>
        <a:defRPr sz="1771" kern="1200">
          <a:solidFill>
            <a:schemeClr val="tx1">
              <a:lumMod val="75000"/>
              <a:lumOff val="25000"/>
            </a:schemeClr>
          </a:solidFill>
          <a:latin typeface="+mn-lt"/>
          <a:ea typeface="+mn-ea"/>
          <a:cs typeface="+mn-cs"/>
        </a:defRPr>
      </a:lvl2pPr>
      <a:lvl3pPr marL="1264958" indent="-252992" algn="l" defTabSz="505983" rtl="0" eaLnBrk="1" latinLnBrk="0" hangingPunct="1">
        <a:spcBef>
          <a:spcPts val="1107"/>
        </a:spcBef>
        <a:spcAft>
          <a:spcPts val="0"/>
        </a:spcAft>
        <a:buClr>
          <a:schemeClr val="accent1"/>
        </a:buClr>
        <a:buSzPct val="80000"/>
        <a:buFont typeface="Wingdings 3" charset="2"/>
        <a:buChar char=""/>
        <a:defRPr sz="1549" kern="1200">
          <a:solidFill>
            <a:schemeClr val="tx1">
              <a:lumMod val="75000"/>
              <a:lumOff val="25000"/>
            </a:schemeClr>
          </a:solidFill>
          <a:latin typeface="+mn-lt"/>
          <a:ea typeface="+mn-ea"/>
          <a:cs typeface="+mn-cs"/>
        </a:defRPr>
      </a:lvl3pPr>
      <a:lvl4pPr marL="1770941" indent="-252992" algn="l" defTabSz="505983" rtl="0" eaLnBrk="1" latinLnBrk="0" hangingPunct="1">
        <a:spcBef>
          <a:spcPts val="1107"/>
        </a:spcBef>
        <a:spcAft>
          <a:spcPts val="0"/>
        </a:spcAft>
        <a:buClr>
          <a:schemeClr val="accent1"/>
        </a:buClr>
        <a:buSzPct val="80000"/>
        <a:buFont typeface="Wingdings 3" charset="2"/>
        <a:buChar char=""/>
        <a:defRPr sz="1328" kern="1200">
          <a:solidFill>
            <a:schemeClr val="tx1">
              <a:lumMod val="75000"/>
              <a:lumOff val="25000"/>
            </a:schemeClr>
          </a:solidFill>
          <a:latin typeface="+mn-lt"/>
          <a:ea typeface="+mn-ea"/>
          <a:cs typeface="+mn-cs"/>
        </a:defRPr>
      </a:lvl4pPr>
      <a:lvl5pPr marL="2276925" indent="-252992" algn="l" defTabSz="505983" rtl="0" eaLnBrk="1" latinLnBrk="0" hangingPunct="1">
        <a:spcBef>
          <a:spcPts val="1107"/>
        </a:spcBef>
        <a:spcAft>
          <a:spcPts val="0"/>
        </a:spcAft>
        <a:buClr>
          <a:schemeClr val="accent1"/>
        </a:buClr>
        <a:buSzPct val="80000"/>
        <a:buFont typeface="Wingdings 3" charset="2"/>
        <a:buChar char=""/>
        <a:defRPr sz="1328" kern="1200">
          <a:solidFill>
            <a:schemeClr val="tx1">
              <a:lumMod val="75000"/>
              <a:lumOff val="25000"/>
            </a:schemeClr>
          </a:solidFill>
          <a:latin typeface="+mn-lt"/>
          <a:ea typeface="+mn-ea"/>
          <a:cs typeface="+mn-cs"/>
        </a:defRPr>
      </a:lvl5pPr>
      <a:lvl6pPr marL="2782908" indent="-252992" algn="l" defTabSz="505983" rtl="0" eaLnBrk="1" latinLnBrk="0" hangingPunct="1">
        <a:spcBef>
          <a:spcPts val="1107"/>
        </a:spcBef>
        <a:spcAft>
          <a:spcPts val="0"/>
        </a:spcAft>
        <a:buClr>
          <a:schemeClr val="accent1"/>
        </a:buClr>
        <a:buSzPct val="80000"/>
        <a:buFont typeface="Wingdings 3" charset="2"/>
        <a:buChar char=""/>
        <a:defRPr sz="1328" kern="1200">
          <a:solidFill>
            <a:schemeClr val="tx1">
              <a:lumMod val="75000"/>
              <a:lumOff val="25000"/>
            </a:schemeClr>
          </a:solidFill>
          <a:latin typeface="+mn-lt"/>
          <a:ea typeface="+mn-ea"/>
          <a:cs typeface="+mn-cs"/>
        </a:defRPr>
      </a:lvl6pPr>
      <a:lvl7pPr marL="3288891" indent="-252992" algn="l" defTabSz="505983" rtl="0" eaLnBrk="1" latinLnBrk="0" hangingPunct="1">
        <a:spcBef>
          <a:spcPts val="1107"/>
        </a:spcBef>
        <a:spcAft>
          <a:spcPts val="0"/>
        </a:spcAft>
        <a:buClr>
          <a:schemeClr val="accent1"/>
        </a:buClr>
        <a:buSzPct val="80000"/>
        <a:buFont typeface="Wingdings 3" charset="2"/>
        <a:buChar char=""/>
        <a:defRPr sz="1328" kern="1200">
          <a:solidFill>
            <a:schemeClr val="tx1">
              <a:lumMod val="75000"/>
              <a:lumOff val="25000"/>
            </a:schemeClr>
          </a:solidFill>
          <a:latin typeface="+mn-lt"/>
          <a:ea typeface="+mn-ea"/>
          <a:cs typeface="+mn-cs"/>
        </a:defRPr>
      </a:lvl7pPr>
      <a:lvl8pPr marL="3794874" indent="-252992" algn="l" defTabSz="505983" rtl="0" eaLnBrk="1" latinLnBrk="0" hangingPunct="1">
        <a:spcBef>
          <a:spcPts val="1107"/>
        </a:spcBef>
        <a:spcAft>
          <a:spcPts val="0"/>
        </a:spcAft>
        <a:buClr>
          <a:schemeClr val="accent1"/>
        </a:buClr>
        <a:buSzPct val="80000"/>
        <a:buFont typeface="Wingdings 3" charset="2"/>
        <a:buChar char=""/>
        <a:defRPr sz="1328" kern="1200">
          <a:solidFill>
            <a:schemeClr val="tx1">
              <a:lumMod val="75000"/>
              <a:lumOff val="25000"/>
            </a:schemeClr>
          </a:solidFill>
          <a:latin typeface="+mn-lt"/>
          <a:ea typeface="+mn-ea"/>
          <a:cs typeface="+mn-cs"/>
        </a:defRPr>
      </a:lvl8pPr>
      <a:lvl9pPr marL="4300858" indent="-252992" algn="l" defTabSz="505983" rtl="0" eaLnBrk="1" latinLnBrk="0" hangingPunct="1">
        <a:spcBef>
          <a:spcPts val="1107"/>
        </a:spcBef>
        <a:spcAft>
          <a:spcPts val="0"/>
        </a:spcAft>
        <a:buClr>
          <a:schemeClr val="accent1"/>
        </a:buClr>
        <a:buSzPct val="80000"/>
        <a:buFont typeface="Wingdings 3" charset="2"/>
        <a:buChar char=""/>
        <a:defRPr sz="1328" kern="1200">
          <a:solidFill>
            <a:schemeClr val="tx1">
              <a:lumMod val="75000"/>
              <a:lumOff val="25000"/>
            </a:schemeClr>
          </a:solidFill>
          <a:latin typeface="+mn-lt"/>
          <a:ea typeface="+mn-ea"/>
          <a:cs typeface="+mn-cs"/>
        </a:defRPr>
      </a:lvl9pPr>
    </p:bodyStyle>
    <p:otherStyle>
      <a:defPPr>
        <a:defRPr lang="en-US"/>
      </a:defPPr>
      <a:lvl1pPr marL="0" algn="l" defTabSz="505983" rtl="0" eaLnBrk="1" latinLnBrk="0" hangingPunct="1">
        <a:defRPr sz="1992" kern="1200">
          <a:solidFill>
            <a:schemeClr val="tx1"/>
          </a:solidFill>
          <a:latin typeface="+mn-lt"/>
          <a:ea typeface="+mn-ea"/>
          <a:cs typeface="+mn-cs"/>
        </a:defRPr>
      </a:lvl1pPr>
      <a:lvl2pPr marL="505983" algn="l" defTabSz="505983" rtl="0" eaLnBrk="1" latinLnBrk="0" hangingPunct="1">
        <a:defRPr sz="1992" kern="1200">
          <a:solidFill>
            <a:schemeClr val="tx1"/>
          </a:solidFill>
          <a:latin typeface="+mn-lt"/>
          <a:ea typeface="+mn-ea"/>
          <a:cs typeface="+mn-cs"/>
        </a:defRPr>
      </a:lvl2pPr>
      <a:lvl3pPr marL="1011966" algn="l" defTabSz="505983" rtl="0" eaLnBrk="1" latinLnBrk="0" hangingPunct="1">
        <a:defRPr sz="1992" kern="1200">
          <a:solidFill>
            <a:schemeClr val="tx1"/>
          </a:solidFill>
          <a:latin typeface="+mn-lt"/>
          <a:ea typeface="+mn-ea"/>
          <a:cs typeface="+mn-cs"/>
        </a:defRPr>
      </a:lvl3pPr>
      <a:lvl4pPr marL="1517950" algn="l" defTabSz="505983" rtl="0" eaLnBrk="1" latinLnBrk="0" hangingPunct="1">
        <a:defRPr sz="1992" kern="1200">
          <a:solidFill>
            <a:schemeClr val="tx1"/>
          </a:solidFill>
          <a:latin typeface="+mn-lt"/>
          <a:ea typeface="+mn-ea"/>
          <a:cs typeface="+mn-cs"/>
        </a:defRPr>
      </a:lvl4pPr>
      <a:lvl5pPr marL="2023933" algn="l" defTabSz="505983" rtl="0" eaLnBrk="1" latinLnBrk="0" hangingPunct="1">
        <a:defRPr sz="1992" kern="1200">
          <a:solidFill>
            <a:schemeClr val="tx1"/>
          </a:solidFill>
          <a:latin typeface="+mn-lt"/>
          <a:ea typeface="+mn-ea"/>
          <a:cs typeface="+mn-cs"/>
        </a:defRPr>
      </a:lvl5pPr>
      <a:lvl6pPr marL="2529916" algn="l" defTabSz="505983" rtl="0" eaLnBrk="1" latinLnBrk="0" hangingPunct="1">
        <a:defRPr sz="1992" kern="1200">
          <a:solidFill>
            <a:schemeClr val="tx1"/>
          </a:solidFill>
          <a:latin typeface="+mn-lt"/>
          <a:ea typeface="+mn-ea"/>
          <a:cs typeface="+mn-cs"/>
        </a:defRPr>
      </a:lvl6pPr>
      <a:lvl7pPr marL="3035899" algn="l" defTabSz="505983" rtl="0" eaLnBrk="1" latinLnBrk="0" hangingPunct="1">
        <a:defRPr sz="1992" kern="1200">
          <a:solidFill>
            <a:schemeClr val="tx1"/>
          </a:solidFill>
          <a:latin typeface="+mn-lt"/>
          <a:ea typeface="+mn-ea"/>
          <a:cs typeface="+mn-cs"/>
        </a:defRPr>
      </a:lvl7pPr>
      <a:lvl8pPr marL="3541883" algn="l" defTabSz="505983" rtl="0" eaLnBrk="1" latinLnBrk="0" hangingPunct="1">
        <a:defRPr sz="1992" kern="1200">
          <a:solidFill>
            <a:schemeClr val="tx1"/>
          </a:solidFill>
          <a:latin typeface="+mn-lt"/>
          <a:ea typeface="+mn-ea"/>
          <a:cs typeface="+mn-cs"/>
        </a:defRPr>
      </a:lvl8pPr>
      <a:lvl9pPr marL="4047866" algn="l" defTabSz="505983" rtl="0" eaLnBrk="1" latinLnBrk="0" hangingPunct="1">
        <a:defRPr sz="199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www.ups.com/" TargetMode="External"/><Relationship Id="rId7" Type="http://schemas.openxmlformats.org/officeDocument/2006/relationships/hyperlink" Target="http://www.cisco.com/" TargetMode="External"/><Relationship Id="rId12"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hyperlink" Target="http://www.ebay.com/" TargetMode="External"/><Relationship Id="rId5" Type="http://schemas.openxmlformats.org/officeDocument/2006/relationships/hyperlink" Target="http://www.musiccity.com/" TargetMode="External"/><Relationship Id="rId10" Type="http://schemas.openxmlformats.org/officeDocument/2006/relationships/image" Target="../media/image8.png"/><Relationship Id="rId4" Type="http://schemas.openxmlformats.org/officeDocument/2006/relationships/image" Target="../media/image5.png"/><Relationship Id="rId9" Type="http://schemas.openxmlformats.org/officeDocument/2006/relationships/hyperlink" Target="http://finance.lycos.com/"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bstratgyhub.com/50-types-of-business-models-the-best-examples-of-companies-using-it/" TargetMode="External"/><Relationship Id="rId2" Type="http://schemas.openxmlformats.org/officeDocument/2006/relationships/hyperlink" Target="https://articles.bplans.com/what-is-a-business-model-business-models-explained/" TargetMode="External"/><Relationship Id="rId1" Type="http://schemas.openxmlformats.org/officeDocument/2006/relationships/slideLayout" Target="../slideLayouts/slideLayout7.xml"/><Relationship Id="rId4" Type="http://schemas.openxmlformats.org/officeDocument/2006/relationships/hyperlink" Target="https://www.boardofinnovation.com/guides/50-business-model-example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9BF20C66-EBF8-4134-A9F2-A91866B60BEE}"/>
              </a:ext>
            </a:extLst>
          </p:cNvPr>
          <p:cNvSpPr>
            <a:spLocks noGrp="1" noChangeArrowheads="1"/>
          </p:cNvSpPr>
          <p:nvPr>
            <p:ph type="ctrTitle" idx="4294967295"/>
          </p:nvPr>
        </p:nvSpPr>
        <p:spPr>
          <a:xfrm>
            <a:off x="0" y="1562100"/>
            <a:ext cx="8170863" cy="1296988"/>
          </a:xfrm>
        </p:spPr>
        <p:txBody>
          <a:bodyPr/>
          <a:lstStyle/>
          <a:p>
            <a:pPr eaLnBrk="1" hangingPunct="1">
              <a:defRPr/>
            </a:pPr>
            <a:r>
              <a:rPr lang="en-GB" altLang="zh-CN" sz="3200" dirty="0">
                <a:solidFill>
                  <a:srgbClr val="FFFFFF"/>
                </a:solidFill>
                <a:ea typeface="宋体" pitchFamily="2" charset="-122"/>
              </a:rPr>
              <a:t>SBUS6004 </a:t>
            </a:r>
            <a:r>
              <a:rPr lang="en-GB" altLang="zh-CN" sz="3800" dirty="0">
                <a:solidFill>
                  <a:srgbClr val="FFFFFF"/>
                </a:solidFill>
                <a:ea typeface="宋体" pitchFamily="2" charset="-122"/>
              </a:rPr>
              <a:t>E-Business</a:t>
            </a:r>
            <a:r>
              <a:rPr lang="en-GB" altLang="zh-CN" sz="3200" dirty="0">
                <a:solidFill>
                  <a:srgbClr val="FFFFFF"/>
                </a:solidFill>
                <a:ea typeface="宋体" pitchFamily="2" charset="-122"/>
              </a:rPr>
              <a:t> Strategy </a:t>
            </a:r>
            <a:endParaRPr lang="en-US" altLang="zh-CN" sz="3200" dirty="0">
              <a:solidFill>
                <a:srgbClr val="FFFFFF"/>
              </a:solidFill>
              <a:ea typeface="宋体" pitchFamily="2" charset="-122"/>
            </a:endParaRPr>
          </a:p>
        </p:txBody>
      </p:sp>
      <p:sp>
        <p:nvSpPr>
          <p:cNvPr id="3075" name="Rectangle 3">
            <a:extLst>
              <a:ext uri="{FF2B5EF4-FFF2-40B4-BE49-F238E27FC236}">
                <a16:creationId xmlns:a16="http://schemas.microsoft.com/office/drawing/2014/main" id="{05D97E7E-15B9-4780-A7BB-EB94AD2FF58A}"/>
              </a:ext>
            </a:extLst>
          </p:cNvPr>
          <p:cNvSpPr>
            <a:spLocks noGrp="1" noChangeArrowheads="1"/>
          </p:cNvSpPr>
          <p:nvPr>
            <p:ph type="subTitle" idx="4294967295"/>
          </p:nvPr>
        </p:nvSpPr>
        <p:spPr>
          <a:xfrm>
            <a:off x="708025" y="2643188"/>
            <a:ext cx="9442450" cy="1939925"/>
          </a:xfrm>
        </p:spPr>
        <p:txBody>
          <a:bodyPr>
            <a:normAutofit lnSpcReduction="10000"/>
          </a:bodyPr>
          <a:lstStyle/>
          <a:p>
            <a:pPr marL="0" indent="0" eaLnBrk="1" hangingPunct="1">
              <a:buFont typeface="Wingdings" panose="05000000000000000000" pitchFamily="2" charset="2"/>
              <a:buNone/>
              <a:defRPr/>
            </a:pPr>
            <a:r>
              <a:rPr lang="en-GB" altLang="zh-CN" sz="3800" dirty="0">
                <a:ea typeface="宋体" pitchFamily="2" charset="-122"/>
              </a:rPr>
              <a:t>Week 5:  Part 2 </a:t>
            </a:r>
          </a:p>
          <a:p>
            <a:pPr marL="0" indent="0" eaLnBrk="1" hangingPunct="1">
              <a:buFont typeface="Wingdings" panose="05000000000000000000" pitchFamily="2" charset="2"/>
              <a:buNone/>
              <a:defRPr/>
            </a:pPr>
            <a:r>
              <a:rPr lang="en-GB" altLang="zh-CN" sz="3800" dirty="0">
                <a:ea typeface="宋体" pitchFamily="2" charset="-122"/>
              </a:rPr>
              <a:t>Types of Business Models for Digital Business </a:t>
            </a:r>
            <a:endParaRPr lang="en-US" altLang="zh-CN" sz="3800" dirty="0">
              <a:ea typeface="宋体" pitchFamily="2"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9" name="Rectangle 3">
            <a:extLst>
              <a:ext uri="{FF2B5EF4-FFF2-40B4-BE49-F238E27FC236}">
                <a16:creationId xmlns:a16="http://schemas.microsoft.com/office/drawing/2014/main" id="{AE1FAD85-B8F2-4029-B98C-D15509C820BF}"/>
              </a:ext>
            </a:extLst>
          </p:cNvPr>
          <p:cNvSpPr>
            <a:spLocks noGrp="1" noChangeArrowheads="1"/>
          </p:cNvSpPr>
          <p:nvPr>
            <p:ph type="body" idx="4294967295"/>
          </p:nvPr>
        </p:nvSpPr>
        <p:spPr>
          <a:xfrm>
            <a:off x="808297" y="1634679"/>
            <a:ext cx="6768752" cy="5095875"/>
          </a:xfrm>
        </p:spPr>
        <p:txBody>
          <a:bodyPr vert="horz" lIns="91440" tIns="45720" rIns="91440" bIns="45720" rtlCol="0" anchor="ctr">
            <a:normAutofit/>
          </a:bodyPr>
          <a:lstStyle/>
          <a:p>
            <a:pPr defTabSz="457200">
              <a:spcBef>
                <a:spcPts val="1000"/>
              </a:spcBef>
              <a:defRPr/>
            </a:pPr>
            <a:r>
              <a:rPr lang="en-US" altLang="zh-CN" sz="2600" dirty="0">
                <a:latin typeface="Arial" panose="020B0604020202020204" pitchFamily="34" charset="0"/>
                <a:cs typeface="Arial" panose="020B0604020202020204" pitchFamily="34" charset="0"/>
              </a:rPr>
              <a:t>Business model</a:t>
            </a:r>
          </a:p>
          <a:p>
            <a:pPr lvl="1" defTabSz="457200">
              <a:spcBef>
                <a:spcPts val="1000"/>
              </a:spcBef>
              <a:defRPr/>
            </a:pPr>
            <a:r>
              <a:rPr lang="en-US" altLang="zh-CN" sz="2600" dirty="0">
                <a:latin typeface="Arial" panose="020B0604020202020204" pitchFamily="34" charset="0"/>
                <a:cs typeface="Arial" panose="020B0604020202020204" pitchFamily="34" charset="0"/>
              </a:rPr>
              <a:t>Different types of business models</a:t>
            </a:r>
          </a:p>
          <a:p>
            <a:pPr lvl="1" defTabSz="457200">
              <a:spcBef>
                <a:spcPts val="1000"/>
              </a:spcBef>
              <a:defRPr/>
            </a:pPr>
            <a:r>
              <a:rPr lang="en-US" altLang="zh-CN" sz="2600" dirty="0">
                <a:latin typeface="Arial" panose="020B0604020202020204" pitchFamily="34" charset="0"/>
                <a:cs typeface="Arial" panose="020B0604020202020204" pitchFamily="34" charset="0"/>
              </a:rPr>
              <a:t>Classifications of business models</a:t>
            </a:r>
          </a:p>
          <a:p>
            <a:pPr lvl="1" defTabSz="457200">
              <a:spcBef>
                <a:spcPts val="1000"/>
              </a:spcBef>
              <a:defRPr/>
            </a:pPr>
            <a:r>
              <a:rPr lang="en-US" altLang="zh-CN" sz="2600" dirty="0">
                <a:latin typeface="Arial" panose="020B0604020202020204" pitchFamily="34" charset="0"/>
                <a:cs typeface="Arial" panose="020B0604020202020204" pitchFamily="34" charset="0"/>
              </a:rPr>
              <a:t>Practical examples</a:t>
            </a:r>
          </a:p>
          <a:p>
            <a:pPr lvl="1" defTabSz="457200">
              <a:spcBef>
                <a:spcPts val="1000"/>
              </a:spcBef>
              <a:defRPr/>
            </a:pPr>
            <a:r>
              <a:rPr lang="en-US" altLang="zh-CN" sz="2600" dirty="0">
                <a:latin typeface="Arial" panose="020B0604020202020204" pitchFamily="34" charset="0"/>
                <a:cs typeface="Arial" panose="020B0604020202020204" pitchFamily="34" charset="0"/>
              </a:rPr>
              <a:t>Academic papers</a:t>
            </a:r>
          </a:p>
          <a:p>
            <a:pPr lvl="1" defTabSz="457200">
              <a:spcBef>
                <a:spcPts val="1000"/>
              </a:spcBef>
              <a:defRPr/>
            </a:pPr>
            <a:r>
              <a:rPr lang="en-US" altLang="zh-CN" sz="2600" dirty="0">
                <a:latin typeface="Arial" panose="020B0604020202020204" pitchFamily="34" charset="0"/>
                <a:cs typeface="Arial" panose="020B0604020202020204" pitchFamily="34" charset="0"/>
              </a:rPr>
              <a:t>Excel further analytics</a:t>
            </a:r>
          </a:p>
          <a:p>
            <a:pPr defTabSz="457200">
              <a:spcBef>
                <a:spcPts val="1000"/>
              </a:spcBef>
              <a:defRPr/>
            </a:pPr>
            <a:endParaRPr lang="en-US" altLang="zh-CN" sz="26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136C1D28-7E05-BD74-7675-FA7C50CDD6F1}"/>
              </a:ext>
            </a:extLst>
          </p:cNvPr>
          <p:cNvSpPr txBox="1"/>
          <p:nvPr/>
        </p:nvSpPr>
        <p:spPr>
          <a:xfrm>
            <a:off x="682749" y="626567"/>
            <a:ext cx="6912768" cy="738664"/>
          </a:xfrm>
          <a:prstGeom prst="rect">
            <a:avLst/>
          </a:prstGeom>
          <a:noFill/>
        </p:spPr>
        <p:txBody>
          <a:bodyPr wrap="square" rtlCol="0">
            <a:spAutoFit/>
          </a:bodyPr>
          <a:lstStyle/>
          <a:p>
            <a:r>
              <a:rPr lang="en-GB" sz="4200" b="1" dirty="0">
                <a:latin typeface="Arial" panose="020B0604020202020204" pitchFamily="34" charset="0"/>
                <a:cs typeface="Arial" panose="020B0604020202020204" pitchFamily="34" charset="0"/>
              </a:rPr>
              <a:t>Objectives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3A3BD17E-176A-43CD-B146-A0E496BD053C}"/>
              </a:ext>
            </a:extLst>
          </p:cNvPr>
          <p:cNvSpPr>
            <a:spLocks noGrp="1" noChangeArrowheads="1"/>
          </p:cNvSpPr>
          <p:nvPr>
            <p:ph type="title" idx="4294967295"/>
          </p:nvPr>
        </p:nvSpPr>
        <p:spPr>
          <a:xfrm>
            <a:off x="0" y="674688"/>
            <a:ext cx="3200400" cy="5727700"/>
          </a:xfrm>
        </p:spPr>
        <p:txBody>
          <a:bodyPr vert="horz" lIns="91440" tIns="45720" rIns="91440" bIns="45720" rtlCol="0" anchor="ctr">
            <a:normAutofit/>
          </a:bodyPr>
          <a:lstStyle/>
          <a:p>
            <a:pPr defTabSz="457200">
              <a:defRPr/>
            </a:pPr>
            <a:r>
              <a:rPr lang="en-US" altLang="zh-CN" sz="3600" dirty="0">
                <a:solidFill>
                  <a:schemeClr val="tx1">
                    <a:lumMod val="85000"/>
                    <a:lumOff val="15000"/>
                  </a:schemeClr>
                </a:solidFill>
              </a:rPr>
              <a:t>e-Business Model Classification</a:t>
            </a:r>
          </a:p>
        </p:txBody>
      </p:sp>
      <p:sp>
        <p:nvSpPr>
          <p:cNvPr id="5123" name="Rectangle 3">
            <a:extLst>
              <a:ext uri="{FF2B5EF4-FFF2-40B4-BE49-F238E27FC236}">
                <a16:creationId xmlns:a16="http://schemas.microsoft.com/office/drawing/2014/main" id="{64461D7B-4D99-4CCF-960D-63C34E85FF68}"/>
              </a:ext>
            </a:extLst>
          </p:cNvPr>
          <p:cNvSpPr>
            <a:spLocks noGrp="1" noChangeArrowheads="1"/>
          </p:cNvSpPr>
          <p:nvPr>
            <p:ph type="body" idx="4294967295"/>
          </p:nvPr>
        </p:nvSpPr>
        <p:spPr>
          <a:xfrm>
            <a:off x="2698973" y="266527"/>
            <a:ext cx="7056784" cy="6735812"/>
          </a:xfrm>
        </p:spPr>
        <p:txBody>
          <a:bodyPr vert="horz" lIns="91440" tIns="45720" rIns="91440" bIns="45720" rtlCol="0" anchor="ctr">
            <a:noAutofit/>
          </a:bodyPr>
          <a:lstStyle/>
          <a:p>
            <a:pPr defTabSz="457200">
              <a:lnSpc>
                <a:spcPct val="90000"/>
              </a:lnSpc>
              <a:spcBef>
                <a:spcPts val="1000"/>
              </a:spcBef>
              <a:defRPr/>
            </a:pPr>
            <a:r>
              <a:rPr lang="en-US" altLang="zh-CN" sz="2200" dirty="0" err="1">
                <a:solidFill>
                  <a:srgbClr val="FFFFFF"/>
                </a:solidFill>
                <a:latin typeface="Arial" panose="020B0604020202020204" pitchFamily="34" charset="0"/>
                <a:cs typeface="Arial" panose="020B0604020202020204" pitchFamily="34" charset="0"/>
              </a:rPr>
              <a:t>Timmers</a:t>
            </a:r>
            <a:r>
              <a:rPr lang="en-US" altLang="zh-CN" sz="2200" dirty="0">
                <a:solidFill>
                  <a:srgbClr val="FFFFFF"/>
                </a:solidFill>
                <a:latin typeface="Arial" panose="020B0604020202020204" pitchFamily="34" charset="0"/>
                <a:cs typeface="Arial" panose="020B0604020202020204" pitchFamily="34" charset="0"/>
              </a:rPr>
              <a:t> 1998 identifies </a:t>
            </a:r>
            <a:r>
              <a:rPr lang="en-US" altLang="zh-CN" sz="2200" b="1" dirty="0">
                <a:solidFill>
                  <a:srgbClr val="FFFFFF"/>
                </a:solidFill>
                <a:latin typeface="Arial" panose="020B0604020202020204" pitchFamily="34" charset="0"/>
                <a:cs typeface="Arial" panose="020B0604020202020204" pitchFamily="34" charset="0"/>
              </a:rPr>
              <a:t>11 different types of E-Business models</a:t>
            </a:r>
          </a:p>
          <a:p>
            <a:pPr lvl="1" defTabSz="457200">
              <a:lnSpc>
                <a:spcPct val="90000"/>
              </a:lnSpc>
              <a:spcBef>
                <a:spcPts val="1000"/>
              </a:spcBef>
              <a:defRPr/>
            </a:pPr>
            <a:r>
              <a:rPr lang="en-US" altLang="zh-CN" sz="2200" dirty="0">
                <a:solidFill>
                  <a:srgbClr val="FFFFFF"/>
                </a:solidFill>
                <a:latin typeface="Arial" panose="020B0604020202020204" pitchFamily="34" charset="0"/>
                <a:cs typeface="Arial" panose="020B0604020202020204" pitchFamily="34" charset="0"/>
              </a:rPr>
              <a:t>E-Shop, promotion, cost-reduction, additional outlet (seeking demand)</a:t>
            </a:r>
          </a:p>
          <a:p>
            <a:pPr lvl="1" defTabSz="457200">
              <a:lnSpc>
                <a:spcPct val="90000"/>
              </a:lnSpc>
              <a:spcBef>
                <a:spcPts val="1000"/>
              </a:spcBef>
              <a:defRPr/>
            </a:pPr>
            <a:endParaRPr lang="en-US" altLang="zh-CN" sz="2200" dirty="0">
              <a:solidFill>
                <a:srgbClr val="FFFFFF"/>
              </a:solidFill>
              <a:latin typeface="Arial" panose="020B0604020202020204" pitchFamily="34" charset="0"/>
              <a:cs typeface="Arial" panose="020B0604020202020204" pitchFamily="34" charset="0"/>
            </a:endParaRPr>
          </a:p>
          <a:p>
            <a:pPr lvl="1" defTabSz="457200">
              <a:lnSpc>
                <a:spcPct val="90000"/>
              </a:lnSpc>
              <a:spcBef>
                <a:spcPts val="1000"/>
              </a:spcBef>
              <a:defRPr/>
            </a:pPr>
            <a:r>
              <a:rPr lang="en-US" altLang="zh-CN" sz="2200" dirty="0">
                <a:solidFill>
                  <a:srgbClr val="FFFFFF"/>
                </a:solidFill>
                <a:latin typeface="Arial" panose="020B0604020202020204" pitchFamily="34" charset="0"/>
                <a:cs typeface="Arial" panose="020B0604020202020204" pitchFamily="34" charset="0"/>
              </a:rPr>
              <a:t>E-Procurement, additional inlet, (seeking suppliers)</a:t>
            </a:r>
          </a:p>
          <a:p>
            <a:pPr lvl="1" defTabSz="457200">
              <a:lnSpc>
                <a:spcPct val="90000"/>
              </a:lnSpc>
              <a:spcBef>
                <a:spcPts val="1000"/>
              </a:spcBef>
              <a:defRPr/>
            </a:pPr>
            <a:endParaRPr lang="en-US" altLang="zh-CN" sz="2200" dirty="0">
              <a:solidFill>
                <a:srgbClr val="FFFFFF"/>
              </a:solidFill>
              <a:latin typeface="Arial" panose="020B0604020202020204" pitchFamily="34" charset="0"/>
              <a:cs typeface="Arial" panose="020B0604020202020204" pitchFamily="34" charset="0"/>
            </a:endParaRPr>
          </a:p>
          <a:p>
            <a:pPr lvl="1" defTabSz="457200">
              <a:lnSpc>
                <a:spcPct val="90000"/>
              </a:lnSpc>
              <a:spcBef>
                <a:spcPts val="1000"/>
              </a:spcBef>
              <a:defRPr/>
            </a:pPr>
            <a:r>
              <a:rPr lang="en-US" altLang="zh-CN" sz="2200" dirty="0">
                <a:solidFill>
                  <a:srgbClr val="FFFFFF"/>
                </a:solidFill>
                <a:latin typeface="Arial" panose="020B0604020202020204" pitchFamily="34" charset="0"/>
                <a:cs typeface="Arial" panose="020B0604020202020204" pitchFamily="34" charset="0"/>
              </a:rPr>
              <a:t>E-Malls, (collection of E-Shops), aggregators, industry sector marketplace</a:t>
            </a:r>
          </a:p>
          <a:p>
            <a:pPr lvl="1" defTabSz="457200">
              <a:lnSpc>
                <a:spcPct val="90000"/>
              </a:lnSpc>
              <a:spcBef>
                <a:spcPts val="1000"/>
              </a:spcBef>
              <a:defRPr/>
            </a:pPr>
            <a:endParaRPr lang="en-US" altLang="zh-CN" sz="2200" dirty="0">
              <a:solidFill>
                <a:srgbClr val="FFFFFF"/>
              </a:solidFill>
              <a:latin typeface="Arial" panose="020B0604020202020204" pitchFamily="34" charset="0"/>
              <a:cs typeface="Arial" panose="020B0604020202020204" pitchFamily="34" charset="0"/>
            </a:endParaRPr>
          </a:p>
          <a:p>
            <a:pPr lvl="1" defTabSz="457200">
              <a:lnSpc>
                <a:spcPct val="90000"/>
              </a:lnSpc>
              <a:spcBef>
                <a:spcPts val="1000"/>
              </a:spcBef>
              <a:defRPr/>
            </a:pPr>
            <a:r>
              <a:rPr lang="en-US" altLang="zh-CN" sz="2200" dirty="0">
                <a:solidFill>
                  <a:srgbClr val="FFFFFF"/>
                </a:solidFill>
                <a:latin typeface="Arial" panose="020B0604020202020204" pitchFamily="34" charset="0"/>
                <a:cs typeface="Arial" panose="020B0604020202020204" pitchFamily="34" charset="0"/>
              </a:rPr>
              <a:t>E-Auctions, electronic bidding ( no need for prior movement of goods or parties)</a:t>
            </a:r>
          </a:p>
          <a:p>
            <a:pPr lvl="1" defTabSz="457200">
              <a:lnSpc>
                <a:spcPct val="90000"/>
              </a:lnSpc>
              <a:spcBef>
                <a:spcPts val="1000"/>
              </a:spcBef>
              <a:defRPr/>
            </a:pPr>
            <a:endParaRPr lang="en-US" altLang="zh-CN" sz="2200" dirty="0">
              <a:solidFill>
                <a:srgbClr val="FFFFFF"/>
              </a:solidFill>
              <a:latin typeface="Arial" panose="020B0604020202020204" pitchFamily="34" charset="0"/>
              <a:cs typeface="Arial" panose="020B0604020202020204" pitchFamily="34" charset="0"/>
            </a:endParaRPr>
          </a:p>
          <a:p>
            <a:pPr lvl="1" defTabSz="457200">
              <a:lnSpc>
                <a:spcPct val="90000"/>
              </a:lnSpc>
              <a:spcBef>
                <a:spcPts val="1000"/>
              </a:spcBef>
              <a:defRPr/>
            </a:pPr>
            <a:r>
              <a:rPr lang="en-US" altLang="zh-CN" sz="2200" dirty="0">
                <a:solidFill>
                  <a:srgbClr val="FFFFFF"/>
                </a:solidFill>
                <a:latin typeface="Arial" panose="020B0604020202020204" pitchFamily="34" charset="0"/>
                <a:cs typeface="Arial" panose="020B0604020202020204" pitchFamily="34" charset="0"/>
              </a:rPr>
              <a:t>Virtual Communities, focus on added- value of communication between members</a:t>
            </a:r>
          </a:p>
          <a:p>
            <a:pPr lvl="1" defTabSz="457200">
              <a:lnSpc>
                <a:spcPct val="90000"/>
              </a:lnSpc>
              <a:spcBef>
                <a:spcPts val="1000"/>
              </a:spcBef>
              <a:defRPr/>
            </a:pPr>
            <a:endParaRPr lang="en-US" altLang="zh-CN" sz="2200" dirty="0">
              <a:solidFill>
                <a:srgbClr val="FFFFFF"/>
              </a:solidFill>
              <a:latin typeface="Arial" panose="020B0604020202020204" pitchFamily="34" charset="0"/>
              <a:cs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1F43337-C6FC-4F60-9B71-04CB9305692D}"/>
              </a:ext>
            </a:extLst>
          </p:cNvPr>
          <p:cNvSpPr>
            <a:spLocks noGrp="1" noChangeArrowheads="1"/>
          </p:cNvSpPr>
          <p:nvPr>
            <p:ph type="title" idx="4294967295"/>
          </p:nvPr>
        </p:nvSpPr>
        <p:spPr>
          <a:xfrm>
            <a:off x="0" y="1530350"/>
            <a:ext cx="2954338" cy="4529138"/>
          </a:xfrm>
        </p:spPr>
        <p:txBody>
          <a:bodyPr vert="horz" lIns="91440" tIns="45720" rIns="91440" bIns="45720" rtlCol="0" anchor="ctr">
            <a:normAutofit/>
          </a:bodyPr>
          <a:lstStyle/>
          <a:p>
            <a:pPr defTabSz="457200">
              <a:defRPr/>
            </a:pPr>
            <a:r>
              <a:rPr lang="en-US" altLang="zh-CN" sz="3600" dirty="0"/>
              <a:t>e-Business/</a:t>
            </a:r>
            <a:br>
              <a:rPr lang="en-US" altLang="zh-CN" sz="3600" dirty="0"/>
            </a:br>
            <a:r>
              <a:rPr lang="en-US" altLang="zh-CN" sz="3600" dirty="0"/>
              <a:t>Digital Business Model Classification</a:t>
            </a:r>
          </a:p>
        </p:txBody>
      </p:sp>
      <p:graphicFrame>
        <p:nvGraphicFramePr>
          <p:cNvPr id="6149" name="Rectangle 3">
            <a:extLst>
              <a:ext uri="{FF2B5EF4-FFF2-40B4-BE49-F238E27FC236}">
                <a16:creationId xmlns:a16="http://schemas.microsoft.com/office/drawing/2014/main" id="{289EB69D-83BB-4D01-819A-6B814335E5C6}"/>
              </a:ext>
            </a:extLst>
          </p:cNvPr>
          <p:cNvGraphicFramePr/>
          <p:nvPr>
            <p:extLst>
              <p:ext uri="{D42A27DB-BD31-4B8C-83A1-F6EECF244321}">
                <p14:modId xmlns:p14="http://schemas.microsoft.com/office/powerpoint/2010/main" val="2666545100"/>
              </p:ext>
            </p:extLst>
          </p:nvPr>
        </p:nvGraphicFramePr>
        <p:xfrm>
          <a:off x="3203030" y="410543"/>
          <a:ext cx="6768752" cy="6768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6" name="Picture 2" descr="Image31">
            <a:extLst>
              <a:ext uri="{FF2B5EF4-FFF2-40B4-BE49-F238E27FC236}">
                <a16:creationId xmlns:a16="http://schemas.microsoft.com/office/drawing/2014/main" id="{23414224-EB64-49D8-8020-177426EBBBAB}"/>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tretch>
            <a:fillRect/>
          </a:stretch>
        </p:blipFill>
        <p:spPr>
          <a:xfrm>
            <a:off x="5530" y="277279"/>
            <a:ext cx="10172573" cy="703527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Footer Placeholder 3">
            <a:extLst>
              <a:ext uri="{FF2B5EF4-FFF2-40B4-BE49-F238E27FC236}">
                <a16:creationId xmlns:a16="http://schemas.microsoft.com/office/drawing/2014/main" id="{C91D16AB-D3FA-43C2-AA2F-D9DA7284A74D}"/>
              </a:ext>
            </a:extLst>
          </p:cNvPr>
          <p:cNvSpPr>
            <a:spLocks noGrp="1"/>
          </p:cNvSpPr>
          <p:nvPr>
            <p:ph type="ftr" sz="quarter" idx="11"/>
          </p:nvPr>
        </p:nvSpPr>
        <p:spPr>
          <a:xfrm>
            <a:off x="563915" y="7105215"/>
            <a:ext cx="4281349" cy="404089"/>
          </a:xfrm>
        </p:spPr>
        <p:txBody>
          <a:bodyPr>
            <a:normAutofit/>
          </a:bodyPr>
          <a:lstStyle>
            <a:lvl1pPr>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defTabSz="914400">
              <a:lnSpc>
                <a:spcPct val="90000"/>
              </a:lnSpc>
              <a:spcBef>
                <a:spcPct val="0"/>
              </a:spcBef>
              <a:spcAft>
                <a:spcPts val="600"/>
              </a:spcAft>
              <a:buClrTx/>
              <a:buSzTx/>
              <a:buFontTx/>
              <a:buNone/>
            </a:pPr>
            <a:r>
              <a:rPr lang="en-US" altLang="en-US" sz="2200">
                <a:solidFill>
                  <a:srgbClr val="FFFFFF"/>
                </a:solidFill>
                <a:effectLst/>
              </a:rPr>
              <a:t>13-</a:t>
            </a:r>
            <a:fld id="{5F592BCD-DB0B-499B-A668-5F1EF8288F0C}" type="slidenum">
              <a:rPr lang="en-US" altLang="en-US" sz="2200">
                <a:solidFill>
                  <a:srgbClr val="FFFFFF"/>
                </a:solidFill>
                <a:effectLst/>
              </a:rPr>
              <a:pPr defTabSz="914400">
                <a:lnSpc>
                  <a:spcPct val="90000"/>
                </a:lnSpc>
                <a:spcBef>
                  <a:spcPct val="0"/>
                </a:spcBef>
                <a:spcAft>
                  <a:spcPts val="600"/>
                </a:spcAft>
                <a:buClrTx/>
                <a:buSzTx/>
                <a:buFontTx/>
                <a:buNone/>
              </a:pPr>
              <a:t>6</a:t>
            </a:fld>
            <a:endParaRPr lang="en-US" altLang="en-US" sz="2200">
              <a:solidFill>
                <a:srgbClr val="FFFFFF"/>
              </a:solidFill>
              <a:effectLst/>
            </a:endParaRPr>
          </a:p>
        </p:txBody>
      </p:sp>
      <p:sp>
        <p:nvSpPr>
          <p:cNvPr id="8195" name="Rectangle 2">
            <a:extLst>
              <a:ext uri="{FF2B5EF4-FFF2-40B4-BE49-F238E27FC236}">
                <a16:creationId xmlns:a16="http://schemas.microsoft.com/office/drawing/2014/main" id="{F45EA6B8-F90A-41EF-B8D4-62914586BB67}"/>
              </a:ext>
            </a:extLst>
          </p:cNvPr>
          <p:cNvSpPr>
            <a:spLocks noGrp="1" noChangeArrowheads="1"/>
          </p:cNvSpPr>
          <p:nvPr>
            <p:ph type="title" idx="4294967295"/>
          </p:nvPr>
        </p:nvSpPr>
        <p:spPr>
          <a:xfrm>
            <a:off x="111401" y="194519"/>
            <a:ext cx="9467725" cy="792088"/>
          </a:xfrm>
        </p:spPr>
        <p:txBody>
          <a:bodyPr>
            <a:normAutofit/>
          </a:bodyPr>
          <a:lstStyle/>
          <a:p>
            <a:pPr eaLnBrk="1" hangingPunct="1">
              <a:defRPr/>
            </a:pPr>
            <a:r>
              <a:rPr lang="en-US" sz="4200" b="1" dirty="0">
                <a:solidFill>
                  <a:schemeClr val="tx1"/>
                </a:solidFill>
                <a:latin typeface="Arial" panose="020B0604020202020204" pitchFamily="34" charset="0"/>
                <a:cs typeface="Arial" panose="020B0604020202020204" pitchFamily="34" charset="0"/>
              </a:rPr>
              <a:t>Changing Business Models</a:t>
            </a:r>
          </a:p>
        </p:txBody>
      </p:sp>
      <p:pic>
        <p:nvPicPr>
          <p:cNvPr id="13316" name="Picture 5">
            <a:extLst>
              <a:ext uri="{FF2B5EF4-FFF2-40B4-BE49-F238E27FC236}">
                <a16:creationId xmlns:a16="http://schemas.microsoft.com/office/drawing/2014/main" id="{F2DA2F4E-A90F-4965-B5C8-E33F2160565B}"/>
              </a:ext>
            </a:extLst>
          </p:cNvPr>
          <p:cNvPicPr>
            <a:picLocks noGrp="1" noChangeAspect="1" noChangeArrowheads="1"/>
          </p:cNvPicPr>
          <p:nvPr>
            <p:ph idx="4294967295"/>
          </p:nvPr>
        </p:nvPicPr>
        <p:blipFill rotWithShape="1">
          <a:blip r:embed="rId3">
            <a:extLst>
              <a:ext uri="{28A0092B-C50C-407E-A947-70E740481C1C}">
                <a14:useLocalDpi xmlns:a14="http://schemas.microsoft.com/office/drawing/2010/main" val="0"/>
              </a:ext>
            </a:extLst>
          </a:blip>
          <a:srcRect l="10083" r="14246"/>
          <a:stretch/>
        </p:blipFill>
        <p:spPr>
          <a:xfrm>
            <a:off x="-1745" y="1263650"/>
            <a:ext cx="9204325" cy="6326188"/>
          </a:xfrm>
          <a:prstGeom prst="rect">
            <a:avLst/>
          </a:prstGeom>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hlinkClick r:id="rId3"/>
            <a:extLst>
              <a:ext uri="{FF2B5EF4-FFF2-40B4-BE49-F238E27FC236}">
                <a16:creationId xmlns:a16="http://schemas.microsoft.com/office/drawing/2014/main" id="{D2968227-21D8-4923-BAEE-B1E2821584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26437" y="3675132"/>
            <a:ext cx="1598138" cy="150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pic>
      <p:pic>
        <p:nvPicPr>
          <p:cNvPr id="15363" name="Picture 3">
            <a:hlinkClick r:id="rId5"/>
            <a:extLst>
              <a:ext uri="{FF2B5EF4-FFF2-40B4-BE49-F238E27FC236}">
                <a16:creationId xmlns:a16="http://schemas.microsoft.com/office/drawing/2014/main" id="{12F76074-70E7-4CBF-9FCA-87B917F9C5E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15501" y="3615097"/>
            <a:ext cx="1901896" cy="1483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pic>
      <p:pic>
        <p:nvPicPr>
          <p:cNvPr id="15364" name="Picture 4">
            <a:hlinkClick r:id="rId7"/>
            <a:extLst>
              <a:ext uri="{FF2B5EF4-FFF2-40B4-BE49-F238E27FC236}">
                <a16:creationId xmlns:a16="http://schemas.microsoft.com/office/drawing/2014/main" id="{ACB73D82-0B42-405E-AE6F-5AB2325B3DDC}"/>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332194" y="5816600"/>
            <a:ext cx="1636712" cy="154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pic>
      <p:pic>
        <p:nvPicPr>
          <p:cNvPr id="15365" name="Picture 5">
            <a:hlinkClick r:id="rId9"/>
            <a:extLst>
              <a:ext uri="{FF2B5EF4-FFF2-40B4-BE49-F238E27FC236}">
                <a16:creationId xmlns:a16="http://schemas.microsoft.com/office/drawing/2014/main" id="{465F5F75-1694-468E-B427-04D83356EEC1}"/>
              </a:ext>
            </a:extLst>
          </p:cNvPr>
          <p:cNvPicPr>
            <a:picLocks noGrp="1" noChangeAspect="1" noChangeArrowheads="1"/>
          </p:cNvPicPr>
          <p:nvPr>
            <p:ph sz="quarter" idx="4294967295"/>
          </p:nvPr>
        </p:nvPicPr>
        <p:blipFill>
          <a:blip r:embed="rId10">
            <a:extLst>
              <a:ext uri="{28A0092B-C50C-407E-A947-70E740481C1C}">
                <a14:useLocalDpi xmlns:a14="http://schemas.microsoft.com/office/drawing/2010/main" val="0"/>
              </a:ext>
            </a:extLst>
          </a:blip>
          <a:srcRect/>
          <a:stretch>
            <a:fillRect/>
          </a:stretch>
        </p:blipFill>
        <p:spPr>
          <a:xfrm>
            <a:off x="0" y="6357938"/>
            <a:ext cx="1162050" cy="1095375"/>
          </a:xfrm>
        </p:spPr>
      </p:pic>
      <p:sp>
        <p:nvSpPr>
          <p:cNvPr id="9222" name="Rectangle 6">
            <a:extLst>
              <a:ext uri="{FF2B5EF4-FFF2-40B4-BE49-F238E27FC236}">
                <a16:creationId xmlns:a16="http://schemas.microsoft.com/office/drawing/2014/main" id="{943C4DEF-B870-4416-ABEE-63016EC1C752}"/>
              </a:ext>
            </a:extLst>
          </p:cNvPr>
          <p:cNvSpPr>
            <a:spLocks noGrp="1" noChangeArrowheads="1"/>
          </p:cNvSpPr>
          <p:nvPr>
            <p:ph type="title" idx="4294967295"/>
          </p:nvPr>
        </p:nvSpPr>
        <p:spPr>
          <a:xfrm>
            <a:off x="0" y="103188"/>
            <a:ext cx="9136063" cy="819150"/>
          </a:xfrm>
        </p:spPr>
        <p:txBody>
          <a:bodyPr/>
          <a:lstStyle/>
          <a:p>
            <a:pPr eaLnBrk="1" hangingPunct="1">
              <a:defRPr/>
            </a:pPr>
            <a:r>
              <a:rPr lang="en-US" altLang="zh-CN" sz="4500" dirty="0">
                <a:ea typeface="宋体" pitchFamily="2" charset="-122"/>
              </a:rPr>
              <a:t>e-Business Model Types</a:t>
            </a:r>
          </a:p>
        </p:txBody>
      </p:sp>
      <p:sp>
        <p:nvSpPr>
          <p:cNvPr id="9223" name="Rectangle 7">
            <a:extLst>
              <a:ext uri="{FF2B5EF4-FFF2-40B4-BE49-F238E27FC236}">
                <a16:creationId xmlns:a16="http://schemas.microsoft.com/office/drawing/2014/main" id="{CA27086B-3180-4914-AC6C-6A1F93200DD2}"/>
              </a:ext>
            </a:extLst>
          </p:cNvPr>
          <p:cNvSpPr>
            <a:spLocks noGrp="1" noChangeArrowheads="1"/>
          </p:cNvSpPr>
          <p:nvPr>
            <p:ph type="body" sz="half" idx="4294967295"/>
          </p:nvPr>
        </p:nvSpPr>
        <p:spPr>
          <a:xfrm>
            <a:off x="0" y="1158875"/>
            <a:ext cx="9721850" cy="2471738"/>
          </a:xfrm>
        </p:spPr>
        <p:txBody>
          <a:bodyPr>
            <a:normAutofit lnSpcReduction="10000"/>
          </a:bodyPr>
          <a:lstStyle/>
          <a:p>
            <a:pPr eaLnBrk="1" hangingPunct="1">
              <a:defRPr/>
            </a:pPr>
            <a:r>
              <a:rPr lang="en-US" altLang="zh-CN" sz="3100" dirty="0" err="1">
                <a:ea typeface="宋体" pitchFamily="2" charset="-122"/>
              </a:rPr>
              <a:t>Tapscott</a:t>
            </a:r>
            <a:r>
              <a:rPr lang="en-US" altLang="zh-CN" sz="3100" dirty="0">
                <a:ea typeface="宋体" pitchFamily="2" charset="-122"/>
              </a:rPr>
              <a:t> </a:t>
            </a:r>
            <a:r>
              <a:rPr lang="en-US" altLang="zh-CN" sz="3100" i="1" dirty="0">
                <a:ea typeface="宋体" pitchFamily="2" charset="-122"/>
              </a:rPr>
              <a:t>et al</a:t>
            </a:r>
            <a:r>
              <a:rPr lang="en-US" altLang="zh-CN" sz="3100" dirty="0">
                <a:ea typeface="宋体" pitchFamily="2" charset="-122"/>
              </a:rPr>
              <a:t>., (2000): b-webs:</a:t>
            </a:r>
          </a:p>
          <a:p>
            <a:pPr lvl="1" eaLnBrk="1" hangingPunct="1">
              <a:defRPr/>
            </a:pPr>
            <a:r>
              <a:rPr lang="en-US" altLang="zh-CN" sz="2300" dirty="0">
                <a:ea typeface="宋体" pitchFamily="2" charset="-122"/>
              </a:rPr>
              <a:t>Internet infrastructure, value proposition innovation, multi-enterprise capability machine, competition, customer centric, context reigns, rules &amp; standards,  bathed in knowledge.</a:t>
            </a:r>
          </a:p>
          <a:p>
            <a:pPr lvl="1" eaLnBrk="1" hangingPunct="1">
              <a:defRPr/>
            </a:pPr>
            <a:r>
              <a:rPr lang="en-US" altLang="zh-CN" sz="2300" dirty="0">
                <a:ea typeface="宋体" pitchFamily="2" charset="-122"/>
              </a:rPr>
              <a:t>Participants: customers, context providers, content providers, commerce service providers, infrastructure providers</a:t>
            </a:r>
          </a:p>
        </p:txBody>
      </p:sp>
      <p:pic>
        <p:nvPicPr>
          <p:cNvPr id="15368" name="Picture 8">
            <a:hlinkClick r:id="rId11"/>
            <a:extLst>
              <a:ext uri="{FF2B5EF4-FFF2-40B4-BE49-F238E27FC236}">
                <a16:creationId xmlns:a16="http://schemas.microsoft.com/office/drawing/2014/main" id="{DE40B5D8-B755-4243-BDF3-A9FEA3A36E38}"/>
              </a:ext>
            </a:extLst>
          </p:cNvPr>
          <p:cNvPicPr>
            <a:picLocks noGrp="1" noChangeAspect="1" noChangeArrowheads="1"/>
          </p:cNvPicPr>
          <p:nvPr>
            <p:ph sz="quarter" idx="4294967295"/>
          </p:nvPr>
        </p:nvPicPr>
        <p:blipFill>
          <a:blip r:embed="rId12">
            <a:extLst>
              <a:ext uri="{28A0092B-C50C-407E-A947-70E740481C1C}">
                <a14:useLocalDpi xmlns:a14="http://schemas.microsoft.com/office/drawing/2010/main" val="0"/>
              </a:ext>
            </a:extLst>
          </a:blip>
          <a:srcRect/>
          <a:stretch>
            <a:fillRect/>
          </a:stretch>
        </p:blipFill>
        <p:spPr>
          <a:xfrm>
            <a:off x="0" y="3394075"/>
            <a:ext cx="1466850" cy="1171575"/>
          </a:xfrm>
        </p:spPr>
      </p:pic>
      <p:sp>
        <p:nvSpPr>
          <p:cNvPr id="15369" name="Line 9">
            <a:extLst>
              <a:ext uri="{FF2B5EF4-FFF2-40B4-BE49-F238E27FC236}">
                <a16:creationId xmlns:a16="http://schemas.microsoft.com/office/drawing/2014/main" id="{C86E2F39-4B9F-4697-87BE-910DC40A1272}"/>
              </a:ext>
            </a:extLst>
          </p:cNvPr>
          <p:cNvSpPr>
            <a:spLocks noChangeShapeType="1"/>
          </p:cNvSpPr>
          <p:nvPr/>
        </p:nvSpPr>
        <p:spPr bwMode="auto">
          <a:xfrm flipV="1">
            <a:off x="2581275" y="4432300"/>
            <a:ext cx="15875" cy="2635250"/>
          </a:xfrm>
          <a:prstGeom prst="line">
            <a:avLst/>
          </a:prstGeom>
          <a:noFill/>
          <a:ln w="38100">
            <a:solidFill>
              <a:srgbClr val="0000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70" name="Line 10">
            <a:extLst>
              <a:ext uri="{FF2B5EF4-FFF2-40B4-BE49-F238E27FC236}">
                <a16:creationId xmlns:a16="http://schemas.microsoft.com/office/drawing/2014/main" id="{F02A2A4F-0883-4C10-8264-6F0ABE4FEE03}"/>
              </a:ext>
            </a:extLst>
          </p:cNvPr>
          <p:cNvSpPr>
            <a:spLocks noChangeShapeType="1"/>
          </p:cNvSpPr>
          <p:nvPr/>
        </p:nvSpPr>
        <p:spPr bwMode="auto">
          <a:xfrm rot="5400000" flipV="1">
            <a:off x="5345907" y="4291806"/>
            <a:ext cx="4762" cy="5565775"/>
          </a:xfrm>
          <a:prstGeom prst="line">
            <a:avLst/>
          </a:prstGeom>
          <a:noFill/>
          <a:ln w="38100">
            <a:solidFill>
              <a:srgbClr val="0000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71" name="Text Box 11">
            <a:extLst>
              <a:ext uri="{FF2B5EF4-FFF2-40B4-BE49-F238E27FC236}">
                <a16:creationId xmlns:a16="http://schemas.microsoft.com/office/drawing/2014/main" id="{82F77276-D81D-43AF-BC43-13AD4C052F39}"/>
              </a:ext>
            </a:extLst>
          </p:cNvPr>
          <p:cNvSpPr txBox="1">
            <a:spLocks noChangeArrowheads="1"/>
          </p:cNvSpPr>
          <p:nvPr/>
        </p:nvSpPr>
        <p:spPr bwMode="auto">
          <a:xfrm rot="-5400000">
            <a:off x="1122363" y="5613400"/>
            <a:ext cx="1512887"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2900" b="1">
                <a:solidFill>
                  <a:srgbClr val="0000FF"/>
                </a:solidFill>
                <a:latin typeface="Arial" panose="020B0604020202020204" pitchFamily="34" charset="0"/>
                <a:ea typeface="宋体" panose="02010600030101010101" pitchFamily="2" charset="-122"/>
              </a:rPr>
              <a:t>Control</a:t>
            </a:r>
          </a:p>
        </p:txBody>
      </p:sp>
      <p:sp>
        <p:nvSpPr>
          <p:cNvPr id="15372" name="Text Box 12">
            <a:extLst>
              <a:ext uri="{FF2B5EF4-FFF2-40B4-BE49-F238E27FC236}">
                <a16:creationId xmlns:a16="http://schemas.microsoft.com/office/drawing/2014/main" id="{EEEEC9CD-7547-44DC-9C61-CBB04235B035}"/>
              </a:ext>
            </a:extLst>
          </p:cNvPr>
          <p:cNvSpPr txBox="1">
            <a:spLocks noChangeArrowheads="1"/>
          </p:cNvSpPr>
          <p:nvPr/>
        </p:nvSpPr>
        <p:spPr bwMode="auto">
          <a:xfrm>
            <a:off x="3927475" y="7096125"/>
            <a:ext cx="3189288"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2900" b="1">
                <a:solidFill>
                  <a:srgbClr val="0000FF"/>
                </a:solidFill>
                <a:latin typeface="Arial" panose="020B0604020202020204" pitchFamily="34" charset="0"/>
                <a:ea typeface="宋体" panose="02010600030101010101" pitchFamily="2" charset="-122"/>
              </a:rPr>
              <a:t>Value integration</a:t>
            </a:r>
          </a:p>
        </p:txBody>
      </p:sp>
      <p:sp>
        <p:nvSpPr>
          <p:cNvPr id="15373" name="Rectangle 13">
            <a:extLst>
              <a:ext uri="{FF2B5EF4-FFF2-40B4-BE49-F238E27FC236}">
                <a16:creationId xmlns:a16="http://schemas.microsoft.com/office/drawing/2014/main" id="{1F2C2E15-3923-41D7-8FA8-EB55B2C73C5C}"/>
              </a:ext>
            </a:extLst>
          </p:cNvPr>
          <p:cNvSpPr>
            <a:spLocks noChangeArrowheads="1"/>
          </p:cNvSpPr>
          <p:nvPr/>
        </p:nvSpPr>
        <p:spPr bwMode="auto">
          <a:xfrm>
            <a:off x="2909888" y="5103813"/>
            <a:ext cx="1135062" cy="457200"/>
          </a:xfrm>
          <a:prstGeom prst="rect">
            <a:avLst/>
          </a:prstGeom>
          <a:solidFill>
            <a:schemeClr val="hlink"/>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a:solidFill>
                  <a:srgbClr val="0000FF"/>
                </a:solidFill>
                <a:latin typeface="Arial" panose="020B0604020202020204" pitchFamily="34" charset="0"/>
                <a:ea typeface="宋体" panose="02010600030101010101" pitchFamily="2" charset="-122"/>
              </a:rPr>
              <a:t>Agora</a:t>
            </a:r>
          </a:p>
        </p:txBody>
      </p:sp>
      <p:sp>
        <p:nvSpPr>
          <p:cNvPr id="15374" name="Rectangle 14">
            <a:extLst>
              <a:ext uri="{FF2B5EF4-FFF2-40B4-BE49-F238E27FC236}">
                <a16:creationId xmlns:a16="http://schemas.microsoft.com/office/drawing/2014/main" id="{06F80141-1F50-4342-99F9-77AC0FAE487C}"/>
              </a:ext>
            </a:extLst>
          </p:cNvPr>
          <p:cNvSpPr>
            <a:spLocks noChangeArrowheads="1"/>
          </p:cNvSpPr>
          <p:nvPr/>
        </p:nvSpPr>
        <p:spPr bwMode="auto">
          <a:xfrm>
            <a:off x="2941638" y="6245225"/>
            <a:ext cx="1154112" cy="457200"/>
          </a:xfrm>
          <a:prstGeom prst="rect">
            <a:avLst/>
          </a:prstGeom>
          <a:solidFill>
            <a:schemeClr val="hlink"/>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a:solidFill>
                  <a:srgbClr val="0000FF"/>
                </a:solidFill>
                <a:latin typeface="Arial" panose="020B0604020202020204" pitchFamily="34" charset="0"/>
                <a:ea typeface="宋体" panose="02010600030101010101" pitchFamily="2" charset="-122"/>
              </a:rPr>
              <a:t>Aggregation</a:t>
            </a:r>
          </a:p>
        </p:txBody>
      </p:sp>
      <p:sp>
        <p:nvSpPr>
          <p:cNvPr id="15375" name="Rectangle 15">
            <a:extLst>
              <a:ext uri="{FF2B5EF4-FFF2-40B4-BE49-F238E27FC236}">
                <a16:creationId xmlns:a16="http://schemas.microsoft.com/office/drawing/2014/main" id="{359A0AD7-17B8-4076-BC5F-B98044264177}"/>
              </a:ext>
            </a:extLst>
          </p:cNvPr>
          <p:cNvSpPr>
            <a:spLocks noChangeArrowheads="1"/>
          </p:cNvSpPr>
          <p:nvPr/>
        </p:nvSpPr>
        <p:spPr bwMode="auto">
          <a:xfrm>
            <a:off x="4741863" y="5726113"/>
            <a:ext cx="1154112" cy="457200"/>
          </a:xfrm>
          <a:prstGeom prst="rect">
            <a:avLst/>
          </a:prstGeom>
          <a:solidFill>
            <a:schemeClr val="hlink"/>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a:solidFill>
                  <a:srgbClr val="0000FF"/>
                </a:solidFill>
                <a:latin typeface="Arial" panose="020B0604020202020204" pitchFamily="34" charset="0"/>
                <a:ea typeface="宋体" panose="02010600030101010101" pitchFamily="2" charset="-122"/>
              </a:rPr>
              <a:t>Distributive</a:t>
            </a:r>
          </a:p>
          <a:p>
            <a:pPr algn="ctr" eaLnBrk="1" hangingPunct="1">
              <a:lnSpc>
                <a:spcPct val="89000"/>
              </a:lnSpc>
              <a:spcBef>
                <a:spcPct val="30000"/>
              </a:spcBef>
              <a:buClr>
                <a:schemeClr val="accent1"/>
              </a:buClr>
              <a:buSzTx/>
              <a:buFontTx/>
              <a:buNone/>
            </a:pPr>
            <a:r>
              <a:rPr lang="en-US" altLang="zh-CN" sz="1600" b="1">
                <a:solidFill>
                  <a:srgbClr val="0000FF"/>
                </a:solidFill>
                <a:latin typeface="Arial" panose="020B0604020202020204" pitchFamily="34" charset="0"/>
                <a:ea typeface="宋体" panose="02010600030101010101" pitchFamily="2" charset="-122"/>
              </a:rPr>
              <a:t>Network</a:t>
            </a:r>
          </a:p>
        </p:txBody>
      </p:sp>
      <p:sp>
        <p:nvSpPr>
          <p:cNvPr id="15376" name="Rectangle 16">
            <a:extLst>
              <a:ext uri="{FF2B5EF4-FFF2-40B4-BE49-F238E27FC236}">
                <a16:creationId xmlns:a16="http://schemas.microsoft.com/office/drawing/2014/main" id="{FDA13F3D-7541-46BD-B875-FEBBBF61FFC0}"/>
              </a:ext>
            </a:extLst>
          </p:cNvPr>
          <p:cNvSpPr>
            <a:spLocks noChangeArrowheads="1"/>
          </p:cNvSpPr>
          <p:nvPr/>
        </p:nvSpPr>
        <p:spPr bwMode="auto">
          <a:xfrm>
            <a:off x="6670675" y="5124450"/>
            <a:ext cx="1133475" cy="457200"/>
          </a:xfrm>
          <a:prstGeom prst="rect">
            <a:avLst/>
          </a:prstGeom>
          <a:solidFill>
            <a:schemeClr val="hlink"/>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a:solidFill>
                  <a:srgbClr val="0000FF"/>
                </a:solidFill>
                <a:latin typeface="Arial" panose="020B0604020202020204" pitchFamily="34" charset="0"/>
                <a:ea typeface="宋体" panose="02010600030101010101" pitchFamily="2" charset="-122"/>
              </a:rPr>
              <a:t>Alliance</a:t>
            </a:r>
          </a:p>
        </p:txBody>
      </p:sp>
      <p:sp>
        <p:nvSpPr>
          <p:cNvPr id="15377" name="Rectangle 17">
            <a:extLst>
              <a:ext uri="{FF2B5EF4-FFF2-40B4-BE49-F238E27FC236}">
                <a16:creationId xmlns:a16="http://schemas.microsoft.com/office/drawing/2014/main" id="{621BE17B-899F-4449-9DBB-5B13DDB17B93}"/>
              </a:ext>
            </a:extLst>
          </p:cNvPr>
          <p:cNvSpPr>
            <a:spLocks noChangeArrowheads="1"/>
          </p:cNvSpPr>
          <p:nvPr/>
        </p:nvSpPr>
        <p:spPr bwMode="auto">
          <a:xfrm>
            <a:off x="6702425" y="6267450"/>
            <a:ext cx="1154113" cy="455613"/>
          </a:xfrm>
          <a:prstGeom prst="rect">
            <a:avLst/>
          </a:prstGeom>
          <a:solidFill>
            <a:schemeClr val="hlink"/>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a:solidFill>
                  <a:srgbClr val="0000FF"/>
                </a:solidFill>
                <a:latin typeface="Arial" panose="020B0604020202020204" pitchFamily="34" charset="0"/>
                <a:ea typeface="宋体" panose="02010600030101010101" pitchFamily="2" charset="-122"/>
              </a:rPr>
              <a:t>Value Chain</a:t>
            </a:r>
          </a:p>
        </p:txBody>
      </p:sp>
      <p:sp>
        <p:nvSpPr>
          <p:cNvPr id="15378" name="Line 18">
            <a:extLst>
              <a:ext uri="{FF2B5EF4-FFF2-40B4-BE49-F238E27FC236}">
                <a16:creationId xmlns:a16="http://schemas.microsoft.com/office/drawing/2014/main" id="{00BEF513-D053-4196-9243-BFD4C929A90F}"/>
              </a:ext>
            </a:extLst>
          </p:cNvPr>
          <p:cNvSpPr>
            <a:spLocks noChangeShapeType="1"/>
          </p:cNvSpPr>
          <p:nvPr/>
        </p:nvSpPr>
        <p:spPr bwMode="auto">
          <a:xfrm>
            <a:off x="4064000" y="5311775"/>
            <a:ext cx="1093788" cy="0"/>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79" name="Line 19">
            <a:extLst>
              <a:ext uri="{FF2B5EF4-FFF2-40B4-BE49-F238E27FC236}">
                <a16:creationId xmlns:a16="http://schemas.microsoft.com/office/drawing/2014/main" id="{6EA16A6F-8CB8-41A5-9FEB-1E3CABE26383}"/>
              </a:ext>
            </a:extLst>
          </p:cNvPr>
          <p:cNvSpPr>
            <a:spLocks noChangeShapeType="1"/>
          </p:cNvSpPr>
          <p:nvPr/>
        </p:nvSpPr>
        <p:spPr bwMode="auto">
          <a:xfrm>
            <a:off x="5157788" y="5311775"/>
            <a:ext cx="0" cy="396875"/>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0" name="Line 20">
            <a:extLst>
              <a:ext uri="{FF2B5EF4-FFF2-40B4-BE49-F238E27FC236}">
                <a16:creationId xmlns:a16="http://schemas.microsoft.com/office/drawing/2014/main" id="{6C0BD012-3974-4B8C-AC57-56E355A49010}"/>
              </a:ext>
            </a:extLst>
          </p:cNvPr>
          <p:cNvSpPr>
            <a:spLocks noChangeShapeType="1"/>
          </p:cNvSpPr>
          <p:nvPr/>
        </p:nvSpPr>
        <p:spPr bwMode="auto">
          <a:xfrm>
            <a:off x="4103688" y="6592888"/>
            <a:ext cx="1035050" cy="0"/>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1" name="Line 21">
            <a:extLst>
              <a:ext uri="{FF2B5EF4-FFF2-40B4-BE49-F238E27FC236}">
                <a16:creationId xmlns:a16="http://schemas.microsoft.com/office/drawing/2014/main" id="{D8CF9293-AFAF-4913-ACE4-E98EB5C60B9C}"/>
              </a:ext>
            </a:extLst>
          </p:cNvPr>
          <p:cNvSpPr>
            <a:spLocks noChangeShapeType="1"/>
          </p:cNvSpPr>
          <p:nvPr/>
        </p:nvSpPr>
        <p:spPr bwMode="auto">
          <a:xfrm>
            <a:off x="5149850" y="6203950"/>
            <a:ext cx="0" cy="396875"/>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2" name="Line 22">
            <a:extLst>
              <a:ext uri="{FF2B5EF4-FFF2-40B4-BE49-F238E27FC236}">
                <a16:creationId xmlns:a16="http://schemas.microsoft.com/office/drawing/2014/main" id="{C01C0C46-FB70-41B2-9F78-BF203440E418}"/>
              </a:ext>
            </a:extLst>
          </p:cNvPr>
          <p:cNvSpPr>
            <a:spLocks noChangeShapeType="1"/>
          </p:cNvSpPr>
          <p:nvPr/>
        </p:nvSpPr>
        <p:spPr bwMode="auto">
          <a:xfrm>
            <a:off x="5570538" y="5300663"/>
            <a:ext cx="0" cy="396875"/>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3" name="Line 23">
            <a:extLst>
              <a:ext uri="{FF2B5EF4-FFF2-40B4-BE49-F238E27FC236}">
                <a16:creationId xmlns:a16="http://schemas.microsoft.com/office/drawing/2014/main" id="{ADDC3CF6-29F0-46C0-AE5E-51B20D83D58D}"/>
              </a:ext>
            </a:extLst>
          </p:cNvPr>
          <p:cNvSpPr>
            <a:spLocks noChangeShapeType="1"/>
          </p:cNvSpPr>
          <p:nvPr/>
        </p:nvSpPr>
        <p:spPr bwMode="auto">
          <a:xfrm>
            <a:off x="5561013" y="6192838"/>
            <a:ext cx="0" cy="396875"/>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4" name="Line 24">
            <a:extLst>
              <a:ext uri="{FF2B5EF4-FFF2-40B4-BE49-F238E27FC236}">
                <a16:creationId xmlns:a16="http://schemas.microsoft.com/office/drawing/2014/main" id="{EEE75BD4-FC2C-4C65-808F-1F96D0340185}"/>
              </a:ext>
            </a:extLst>
          </p:cNvPr>
          <p:cNvSpPr>
            <a:spLocks noChangeShapeType="1"/>
          </p:cNvSpPr>
          <p:nvPr/>
        </p:nvSpPr>
        <p:spPr bwMode="auto">
          <a:xfrm>
            <a:off x="5576888" y="5291138"/>
            <a:ext cx="1095375" cy="0"/>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5" name="Line 25">
            <a:extLst>
              <a:ext uri="{FF2B5EF4-FFF2-40B4-BE49-F238E27FC236}">
                <a16:creationId xmlns:a16="http://schemas.microsoft.com/office/drawing/2014/main" id="{24ED0116-E4AE-4CF3-A3C0-1860A9ED9545}"/>
              </a:ext>
            </a:extLst>
          </p:cNvPr>
          <p:cNvSpPr>
            <a:spLocks noChangeShapeType="1"/>
          </p:cNvSpPr>
          <p:nvPr/>
        </p:nvSpPr>
        <p:spPr bwMode="auto">
          <a:xfrm flipV="1">
            <a:off x="5568950" y="6583363"/>
            <a:ext cx="1111250" cy="1587"/>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386" name="Text Box 26">
            <a:extLst>
              <a:ext uri="{FF2B5EF4-FFF2-40B4-BE49-F238E27FC236}">
                <a16:creationId xmlns:a16="http://schemas.microsoft.com/office/drawing/2014/main" id="{DF5A8AE0-EF43-4520-A56E-8D349D96738F}"/>
              </a:ext>
            </a:extLst>
          </p:cNvPr>
          <p:cNvSpPr txBox="1">
            <a:spLocks noChangeArrowheads="1"/>
          </p:cNvSpPr>
          <p:nvPr/>
        </p:nvSpPr>
        <p:spPr bwMode="auto">
          <a:xfrm>
            <a:off x="1270000" y="4565650"/>
            <a:ext cx="11049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63500" indent="-3175"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1300" b="1">
                <a:solidFill>
                  <a:srgbClr val="0000FF"/>
                </a:solidFill>
                <a:latin typeface="Arial" panose="020B0604020202020204" pitchFamily="34" charset="0"/>
                <a:ea typeface="宋体" panose="02010600030101010101" pitchFamily="2" charset="-122"/>
              </a:rPr>
              <a:t>self-</a:t>
            </a:r>
            <a:br>
              <a:rPr lang="en-US" altLang="zh-CN" sz="1300" b="1">
                <a:solidFill>
                  <a:srgbClr val="0000FF"/>
                </a:solidFill>
                <a:latin typeface="Arial" panose="020B0604020202020204" pitchFamily="34" charset="0"/>
                <a:ea typeface="宋体" panose="02010600030101010101" pitchFamily="2" charset="-122"/>
              </a:rPr>
            </a:br>
            <a:r>
              <a:rPr lang="en-US" altLang="zh-CN" sz="1300" b="1">
                <a:solidFill>
                  <a:srgbClr val="0000FF"/>
                </a:solidFill>
                <a:latin typeface="Arial" panose="020B0604020202020204" pitchFamily="34" charset="0"/>
                <a:ea typeface="宋体" panose="02010600030101010101" pitchFamily="2" charset="-122"/>
              </a:rPr>
              <a:t>organizing</a:t>
            </a:r>
          </a:p>
        </p:txBody>
      </p:sp>
      <p:sp>
        <p:nvSpPr>
          <p:cNvPr id="15387" name="Text Box 27">
            <a:extLst>
              <a:ext uri="{FF2B5EF4-FFF2-40B4-BE49-F238E27FC236}">
                <a16:creationId xmlns:a16="http://schemas.microsoft.com/office/drawing/2014/main" id="{6D4368E8-D323-4678-862F-AB9D9811D6F3}"/>
              </a:ext>
            </a:extLst>
          </p:cNvPr>
          <p:cNvSpPr txBox="1">
            <a:spLocks noChangeArrowheads="1"/>
          </p:cNvSpPr>
          <p:nvPr/>
        </p:nvSpPr>
        <p:spPr bwMode="auto">
          <a:xfrm>
            <a:off x="1249363" y="6650038"/>
            <a:ext cx="12096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63500" indent="-3175"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1300" b="1">
                <a:solidFill>
                  <a:srgbClr val="0000FF"/>
                </a:solidFill>
                <a:latin typeface="Arial" panose="020B0604020202020204" pitchFamily="34" charset="0"/>
                <a:ea typeface="宋体" panose="02010600030101010101" pitchFamily="2" charset="-122"/>
              </a:rPr>
              <a:t>Hierarchical</a:t>
            </a:r>
          </a:p>
        </p:txBody>
      </p:sp>
      <p:sp>
        <p:nvSpPr>
          <p:cNvPr id="15388" name="Text Box 28">
            <a:extLst>
              <a:ext uri="{FF2B5EF4-FFF2-40B4-BE49-F238E27FC236}">
                <a16:creationId xmlns:a16="http://schemas.microsoft.com/office/drawing/2014/main" id="{621B4B4C-6EC0-4238-AA8E-BF9F081B9262}"/>
              </a:ext>
            </a:extLst>
          </p:cNvPr>
          <p:cNvSpPr txBox="1">
            <a:spLocks noChangeArrowheads="1"/>
          </p:cNvSpPr>
          <p:nvPr/>
        </p:nvSpPr>
        <p:spPr bwMode="auto">
          <a:xfrm>
            <a:off x="2592388" y="7175500"/>
            <a:ext cx="59531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63500" indent="-3175"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1300" b="1">
                <a:solidFill>
                  <a:srgbClr val="0000FF"/>
                </a:solidFill>
                <a:latin typeface="Arial" panose="020B0604020202020204" pitchFamily="34" charset="0"/>
                <a:ea typeface="宋体" panose="02010600030101010101" pitchFamily="2" charset="-122"/>
              </a:rPr>
              <a:t>Low</a:t>
            </a:r>
          </a:p>
        </p:txBody>
      </p:sp>
      <p:sp>
        <p:nvSpPr>
          <p:cNvPr id="15389" name="Text Box 29">
            <a:extLst>
              <a:ext uri="{FF2B5EF4-FFF2-40B4-BE49-F238E27FC236}">
                <a16:creationId xmlns:a16="http://schemas.microsoft.com/office/drawing/2014/main" id="{DC1DD0D9-F604-43CC-AD14-FAB48A8F6FE1}"/>
              </a:ext>
            </a:extLst>
          </p:cNvPr>
          <p:cNvSpPr txBox="1">
            <a:spLocks noChangeArrowheads="1"/>
          </p:cNvSpPr>
          <p:nvPr/>
        </p:nvSpPr>
        <p:spPr bwMode="auto">
          <a:xfrm>
            <a:off x="7508875" y="7175500"/>
            <a:ext cx="6318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63500" indent="-3175"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1300" b="1">
                <a:solidFill>
                  <a:srgbClr val="0000FF"/>
                </a:solidFill>
                <a:latin typeface="Arial" panose="020B0604020202020204" pitchFamily="34" charset="0"/>
                <a:ea typeface="宋体" panose="02010600030101010101" pitchFamily="2" charset="-122"/>
              </a:rPr>
              <a:t>High</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CD0229D-F95A-4521-A0F1-BA80EFC202B9}"/>
              </a:ext>
            </a:extLst>
          </p:cNvPr>
          <p:cNvSpPr>
            <a:spLocks noGrp="1" noChangeArrowheads="1"/>
          </p:cNvSpPr>
          <p:nvPr>
            <p:ph type="title" idx="4294967295"/>
          </p:nvPr>
        </p:nvSpPr>
        <p:spPr>
          <a:xfrm>
            <a:off x="1443038" y="131763"/>
            <a:ext cx="8707437" cy="927100"/>
          </a:xfrm>
        </p:spPr>
        <p:txBody>
          <a:bodyPr/>
          <a:lstStyle/>
          <a:p>
            <a:pPr eaLnBrk="1" hangingPunct="1">
              <a:defRPr/>
            </a:pPr>
            <a:r>
              <a:rPr lang="en-US" altLang="zh-CN" sz="4500">
                <a:ea typeface="宋体" pitchFamily="2" charset="-122"/>
              </a:rPr>
              <a:t>e-Business Model Classification</a:t>
            </a:r>
          </a:p>
        </p:txBody>
      </p:sp>
      <p:sp>
        <p:nvSpPr>
          <p:cNvPr id="10243" name="Rectangle 3">
            <a:extLst>
              <a:ext uri="{FF2B5EF4-FFF2-40B4-BE49-F238E27FC236}">
                <a16:creationId xmlns:a16="http://schemas.microsoft.com/office/drawing/2014/main" id="{350F48E8-2691-4B7E-B195-DE1B43AA9AF2}"/>
              </a:ext>
            </a:extLst>
          </p:cNvPr>
          <p:cNvSpPr>
            <a:spLocks noGrp="1" noChangeArrowheads="1"/>
          </p:cNvSpPr>
          <p:nvPr>
            <p:ph type="body" sz="half" idx="4294967295"/>
          </p:nvPr>
        </p:nvSpPr>
        <p:spPr>
          <a:xfrm>
            <a:off x="1109663" y="1085850"/>
            <a:ext cx="9040812" cy="557213"/>
          </a:xfrm>
        </p:spPr>
        <p:txBody>
          <a:bodyPr/>
          <a:lstStyle/>
          <a:p>
            <a:pPr eaLnBrk="1" hangingPunct="1">
              <a:lnSpc>
                <a:spcPct val="90000"/>
              </a:lnSpc>
              <a:buFont typeface="Wingdings" panose="05000000000000000000" pitchFamily="2" charset="2"/>
              <a:buNone/>
              <a:defRPr/>
            </a:pPr>
            <a:r>
              <a:rPr lang="en-US" altLang="zh-CN" sz="3100" dirty="0" err="1">
                <a:ea typeface="宋体" pitchFamily="2" charset="-122"/>
              </a:rPr>
              <a:t>Tapscott</a:t>
            </a:r>
            <a:r>
              <a:rPr lang="en-US" altLang="zh-CN" sz="3100" dirty="0">
                <a:ea typeface="宋体" pitchFamily="2" charset="-122"/>
              </a:rPr>
              <a:t> </a:t>
            </a:r>
            <a:r>
              <a:rPr lang="en-US" altLang="zh-CN" sz="3100" i="1" dirty="0">
                <a:ea typeface="宋体" pitchFamily="2" charset="-122"/>
              </a:rPr>
              <a:t>et al.,</a:t>
            </a:r>
            <a:r>
              <a:rPr lang="en-US" altLang="zh-CN" sz="3100" dirty="0">
                <a:ea typeface="宋体" pitchFamily="2" charset="-122"/>
              </a:rPr>
              <a:t> (2000): b-webs:</a:t>
            </a:r>
          </a:p>
        </p:txBody>
      </p:sp>
      <p:graphicFrame>
        <p:nvGraphicFramePr>
          <p:cNvPr id="10297" name="Group 57">
            <a:extLst>
              <a:ext uri="{FF2B5EF4-FFF2-40B4-BE49-F238E27FC236}">
                <a16:creationId xmlns:a16="http://schemas.microsoft.com/office/drawing/2014/main" id="{F839E9CE-BCE9-4F93-A576-5888CDC09089}"/>
              </a:ext>
            </a:extLst>
          </p:cNvPr>
          <p:cNvGraphicFramePr>
            <a:graphicFrameLocks noGrp="1"/>
          </p:cNvGraphicFramePr>
          <p:nvPr>
            <p:ph sz="half" idx="4294967295"/>
          </p:nvPr>
        </p:nvGraphicFramePr>
        <p:xfrm>
          <a:off x="358775" y="1643063"/>
          <a:ext cx="9791700" cy="5851525"/>
        </p:xfrm>
        <a:graphic>
          <a:graphicData uri="http://schemas.openxmlformats.org/drawingml/2006/table">
            <a:tbl>
              <a:tblPr/>
              <a:tblGrid>
                <a:gridCol w="1400175">
                  <a:extLst>
                    <a:ext uri="{9D8B030D-6E8A-4147-A177-3AD203B41FA5}">
                      <a16:colId xmlns:a16="http://schemas.microsoft.com/office/drawing/2014/main" val="20000"/>
                    </a:ext>
                  </a:extLst>
                </a:gridCol>
                <a:gridCol w="1317625">
                  <a:extLst>
                    <a:ext uri="{9D8B030D-6E8A-4147-A177-3AD203B41FA5}">
                      <a16:colId xmlns:a16="http://schemas.microsoft.com/office/drawing/2014/main" val="20001"/>
                    </a:ext>
                  </a:extLst>
                </a:gridCol>
                <a:gridCol w="1600200">
                  <a:extLst>
                    <a:ext uri="{9D8B030D-6E8A-4147-A177-3AD203B41FA5}">
                      <a16:colId xmlns:a16="http://schemas.microsoft.com/office/drawing/2014/main" val="20002"/>
                    </a:ext>
                  </a:extLst>
                </a:gridCol>
                <a:gridCol w="2017712">
                  <a:extLst>
                    <a:ext uri="{9D8B030D-6E8A-4147-A177-3AD203B41FA5}">
                      <a16:colId xmlns:a16="http://schemas.microsoft.com/office/drawing/2014/main" val="20003"/>
                    </a:ext>
                  </a:extLst>
                </a:gridCol>
                <a:gridCol w="1481138">
                  <a:extLst>
                    <a:ext uri="{9D8B030D-6E8A-4147-A177-3AD203B41FA5}">
                      <a16:colId xmlns:a16="http://schemas.microsoft.com/office/drawing/2014/main" val="20004"/>
                    </a:ext>
                  </a:extLst>
                </a:gridCol>
                <a:gridCol w="1974850">
                  <a:extLst>
                    <a:ext uri="{9D8B030D-6E8A-4147-A177-3AD203B41FA5}">
                      <a16:colId xmlns:a16="http://schemas.microsoft.com/office/drawing/2014/main" val="20005"/>
                    </a:ext>
                  </a:extLst>
                </a:gridCol>
              </a:tblGrid>
              <a:tr h="6500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zh-CN" altLang="en-US"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lnL w="28575" cap="flat" cmpd="sng" algn="ctr">
                      <a:solidFill>
                        <a:schemeClr val="tx1"/>
                      </a:solidFill>
                      <a:prstDash val="solid"/>
                      <a:round/>
                      <a:headEnd type="none" w="med" len="med"/>
                      <a:tailEnd type="none" w="med" len="med"/>
                    </a:lnL>
                    <a:lnR>
                      <a:noFill/>
                    </a:lnR>
                    <a:lnT w="28575" cap="flat" cmpd="sng" algn="ctr">
                      <a:solidFill>
                        <a:schemeClr val="tx1"/>
                      </a:solidFill>
                      <a:prstDash val="solid"/>
                      <a:round/>
                      <a:headEnd type="none" w="med" len="med"/>
                      <a:tailEnd type="none" w="med" len="med"/>
                    </a:lnT>
                    <a:lnB>
                      <a:noFill/>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Agora</a:t>
                      </a:r>
                    </a:p>
                  </a:txBody>
                  <a:tcPr marL="101366" marR="101366" marT="50685" marB="50685" horzOverflow="overflow">
                    <a:lnL>
                      <a:noFill/>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Aggregation</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Value chain</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Alliance</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Distributive networks</a:t>
                      </a:r>
                    </a:p>
                  </a:txBody>
                  <a:tcPr marL="101366" marR="101366" marT="50685" marB="5068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6500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Main theme</a:t>
                      </a:r>
                    </a:p>
                  </a:txBody>
                  <a:tcPr marL="101366" marR="101366" marT="50685" marB="50685" horzOverflow="overflow">
                    <a:lnL w="28575"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Dynamic pricing</a:t>
                      </a:r>
                    </a:p>
                  </a:txBody>
                  <a:tcPr marL="101366" marR="101366" marT="50685" marB="50685" horzOverflow="overflow">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Selection &amp; convenience</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Process integration</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Creativity</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Allocation&amp;</a:t>
                      </a:r>
                      <a:b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b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distribution</a:t>
                      </a:r>
                    </a:p>
                  </a:txBody>
                  <a:tcPr marL="101366" marR="101366" marT="50685" marB="5068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1"/>
                  </a:ext>
                </a:extLst>
              </a:tr>
              <a:tr h="1473021">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Value proposition</a:t>
                      </a:r>
                    </a:p>
                  </a:txBody>
                  <a:tcPr marL="101366" marR="101366" marT="50685" marB="50685" horzOverflow="overflow">
                    <a:lnL w="28575"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Liquidity</a:t>
                      </a:r>
                    </a:p>
                  </a:txBody>
                  <a:tcPr marL="101366" marR="101366" marT="50685" marB="50685" horzOverflow="overflow">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Optimization of selection,…</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Design &amp; delivery of integrated product</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Creative coll. in aid of a goal shared across a community</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Exchange &amp; delivery of information, goods &amp; services</a:t>
                      </a:r>
                    </a:p>
                  </a:txBody>
                  <a:tcPr marL="101366" marR="101366" marT="50685" marB="5068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2"/>
                  </a:ext>
                </a:extLst>
              </a:tr>
              <a:tr h="681063">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Customer role</a:t>
                      </a:r>
                    </a:p>
                  </a:txBody>
                  <a:tcPr marL="101366" marR="101366" marT="50685" marB="50685" horzOverflow="overflow">
                    <a:lnL w="28575"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Market player</a:t>
                      </a:r>
                    </a:p>
                  </a:txBody>
                  <a:tcPr marL="101366" marR="101366" marT="50685" marB="50685" horzOverflow="overflow">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Buyer</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Value driver</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Contributor</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Sender/</a:t>
                      </a:r>
                      <a:b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b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recipient</a:t>
                      </a:r>
                    </a:p>
                  </a:txBody>
                  <a:tcPr marL="101366" marR="101366" marT="50685" marB="5068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3"/>
                  </a:ext>
                </a:extLst>
              </a:tr>
              <a:tr h="1473021">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Knowledge focus</a:t>
                      </a:r>
                    </a:p>
                  </a:txBody>
                  <a:tcPr marL="101366" marR="101366" marT="50685" marB="50685" horzOverflow="overflow">
                    <a:lnL w="28575"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Timing, market intelligence</a:t>
                      </a:r>
                    </a:p>
                  </a:txBody>
                  <a:tcPr marL="101366" marR="101366" marT="50685" marB="50685" horzOverflow="overflow">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Market segmentation, supplier offerings, fulfillment</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Innovation, supply-chain management</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Community, creativity, standards &amp; roles</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Network optimization, visibility &amp; transparency</a:t>
                      </a:r>
                    </a:p>
                  </a:txBody>
                  <a:tcPr marL="101366" marR="101366" marT="50685" marB="5068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4"/>
                  </a:ext>
                </a:extLst>
              </a:tr>
              <a:tr h="92436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Key process</a:t>
                      </a:r>
                    </a:p>
                  </a:txBody>
                  <a:tcPr marL="101366" marR="101366" marT="50685" marB="50685" horzOverflow="overflow">
                    <a:lnL w="28575"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Price discovery</a:t>
                      </a:r>
                    </a:p>
                  </a:txBody>
                  <a:tcPr marL="101366" marR="101366" marT="50685" marB="50685" horzOverflow="overflow">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Needs matching</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Product design, supply-chain management</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Innovation</a:t>
                      </a:r>
                    </a:p>
                  </a:txBody>
                  <a:tcPr marL="101366" marR="101366" marT="50685" marB="5068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Distribution</a:t>
                      </a:r>
                    </a:p>
                  </a:txBody>
                  <a:tcPr marL="101366" marR="101366" marT="50685" marB="5068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5"/>
                  </a:ext>
                </a:extLst>
              </a:tr>
            </a:tbl>
          </a:graphicData>
        </a:graphic>
      </p:graphicFrame>
      <p:sp>
        <p:nvSpPr>
          <p:cNvPr id="17463" name="Line 59">
            <a:extLst>
              <a:ext uri="{FF2B5EF4-FFF2-40B4-BE49-F238E27FC236}">
                <a16:creationId xmlns:a16="http://schemas.microsoft.com/office/drawing/2014/main" id="{12EEFCB1-FBC9-437D-AE7C-5EC10AD1685A}"/>
              </a:ext>
            </a:extLst>
          </p:cNvPr>
          <p:cNvSpPr>
            <a:spLocks noChangeShapeType="1"/>
          </p:cNvSpPr>
          <p:nvPr/>
        </p:nvSpPr>
        <p:spPr bwMode="auto">
          <a:xfrm flipH="1" flipV="1">
            <a:off x="277813" y="1724025"/>
            <a:ext cx="1360487" cy="557213"/>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104623F6-A2FB-4CFD-B6C4-2950C0B9FDA7}"/>
              </a:ext>
            </a:extLst>
          </p:cNvPr>
          <p:cNvSpPr>
            <a:spLocks noGrp="1" noChangeArrowheads="1"/>
          </p:cNvSpPr>
          <p:nvPr>
            <p:ph type="title" idx="4294967295"/>
          </p:nvPr>
        </p:nvSpPr>
        <p:spPr>
          <a:xfrm>
            <a:off x="0" y="674688"/>
            <a:ext cx="7158038" cy="1462087"/>
          </a:xfrm>
        </p:spPr>
        <p:txBody>
          <a:bodyPr vert="horz" lIns="91440" tIns="45720" rIns="91440" bIns="45720" rtlCol="0" anchor="t">
            <a:normAutofit/>
          </a:bodyPr>
          <a:lstStyle/>
          <a:p>
            <a:pPr defTabSz="457200">
              <a:defRPr/>
            </a:pPr>
            <a:r>
              <a:rPr lang="en-US" altLang="zh-CN" sz="3600"/>
              <a:t>Types of Business Models</a:t>
            </a:r>
          </a:p>
        </p:txBody>
      </p:sp>
      <p:sp>
        <p:nvSpPr>
          <p:cNvPr id="11267" name="Rectangle 3">
            <a:extLst>
              <a:ext uri="{FF2B5EF4-FFF2-40B4-BE49-F238E27FC236}">
                <a16:creationId xmlns:a16="http://schemas.microsoft.com/office/drawing/2014/main" id="{6D6679E1-BEA0-496B-A658-BE3EBD9F38D5}"/>
              </a:ext>
            </a:extLst>
          </p:cNvPr>
          <p:cNvSpPr>
            <a:spLocks noGrp="1" noChangeArrowheads="1"/>
          </p:cNvSpPr>
          <p:nvPr>
            <p:ph type="body" idx="4294967295"/>
          </p:nvPr>
        </p:nvSpPr>
        <p:spPr>
          <a:xfrm>
            <a:off x="502729" y="1647031"/>
            <a:ext cx="9145016" cy="5676280"/>
          </a:xfrm>
        </p:spPr>
        <p:txBody>
          <a:bodyPr vert="horz" lIns="91440" tIns="45720" rIns="91440" bIns="45720" rtlCol="0">
            <a:noAutofit/>
          </a:bodyPr>
          <a:lstStyle/>
          <a:p>
            <a:pPr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As per Lawrence </a:t>
            </a:r>
            <a:r>
              <a:rPr lang="en-US" altLang="zh-CN" sz="2600" i="1" dirty="0">
                <a:latin typeface="Arial" panose="020B0604020202020204" pitchFamily="34" charset="0"/>
                <a:cs typeface="Arial" panose="020B0604020202020204" pitchFamily="34" charset="0"/>
              </a:rPr>
              <a:t>et al., </a:t>
            </a:r>
            <a:r>
              <a:rPr lang="en-US" altLang="zh-CN" sz="2600" dirty="0">
                <a:latin typeface="Arial" panose="020B0604020202020204" pitchFamily="34" charset="0"/>
                <a:cs typeface="Arial" panose="020B0604020202020204" pitchFamily="34" charset="0"/>
              </a:rPr>
              <a:t>(1998) the business models can be divided in following way:</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Poster/Billboard model</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On-line Yellow Pages model</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Cyber brochure model</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Virtual storefront model</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Subscription model</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Advertising model</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3.5.7 model (3 points to better focus, 5 dimensional strategies and 7 tactical moves) </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Internet Commerce Service Life Cycle</a:t>
            </a:r>
          </a:p>
          <a:p>
            <a:pPr lvl="1" defTabSz="457200">
              <a:lnSpc>
                <a:spcPct val="90000"/>
              </a:lnSpc>
              <a:spcBef>
                <a:spcPts val="1000"/>
              </a:spcBef>
              <a:defRPr/>
            </a:pPr>
            <a:r>
              <a:rPr lang="en-US" altLang="zh-CN" sz="2600" dirty="0">
                <a:latin typeface="Arial" panose="020B0604020202020204" pitchFamily="34" charset="0"/>
                <a:cs typeface="Arial" panose="020B0604020202020204" pitchFamily="34" charset="0"/>
              </a:rPr>
              <a:t>Integrated Internet Marketing Model</a:t>
            </a:r>
            <a:endParaRPr lang="en-US" sz="2600" dirty="0">
              <a:latin typeface="Arial" panose="020B0604020202020204" pitchFamily="34" charset="0"/>
              <a:cs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D16B751-3A14-43D2-924F-476C7C550264}"/>
              </a:ext>
            </a:extLst>
          </p:cNvPr>
          <p:cNvSpPr>
            <a:spLocks noGrp="1" noChangeArrowheads="1"/>
          </p:cNvSpPr>
          <p:nvPr>
            <p:ph type="title" idx="4294967295"/>
          </p:nvPr>
        </p:nvSpPr>
        <p:spPr>
          <a:xfrm>
            <a:off x="0" y="674688"/>
            <a:ext cx="3200400" cy="5727700"/>
          </a:xfrm>
        </p:spPr>
        <p:txBody>
          <a:bodyPr vert="horz" lIns="91440" tIns="45720" rIns="91440" bIns="45720" rtlCol="0" anchor="ctr">
            <a:normAutofit/>
          </a:bodyPr>
          <a:lstStyle/>
          <a:p>
            <a:pPr defTabSz="457200">
              <a:defRPr/>
            </a:pPr>
            <a:r>
              <a:rPr lang="en-US" altLang="zh-CN" sz="3600">
                <a:solidFill>
                  <a:schemeClr val="tx1">
                    <a:lumMod val="85000"/>
                    <a:lumOff val="15000"/>
                  </a:schemeClr>
                </a:solidFill>
              </a:rPr>
              <a:t>Types of E-Business Models</a:t>
            </a:r>
          </a:p>
        </p:txBody>
      </p:sp>
      <p:sp>
        <p:nvSpPr>
          <p:cNvPr id="12291" name="Rectangle 3">
            <a:extLst>
              <a:ext uri="{FF2B5EF4-FFF2-40B4-BE49-F238E27FC236}">
                <a16:creationId xmlns:a16="http://schemas.microsoft.com/office/drawing/2014/main" id="{AA9B57B2-9B9D-409A-B4EA-F82227C2EC1F}"/>
              </a:ext>
            </a:extLst>
          </p:cNvPr>
          <p:cNvSpPr>
            <a:spLocks noGrp="1" noChangeArrowheads="1"/>
          </p:cNvSpPr>
          <p:nvPr>
            <p:ph type="body" idx="4294967295"/>
          </p:nvPr>
        </p:nvSpPr>
        <p:spPr>
          <a:xfrm>
            <a:off x="2698973" y="1187450"/>
            <a:ext cx="6120680" cy="5727700"/>
          </a:xfrm>
        </p:spPr>
        <p:txBody>
          <a:bodyPr vert="horz" lIns="91440" tIns="45720" rIns="91440" bIns="45720" rtlCol="0" anchor="ctr">
            <a:noAutofit/>
          </a:bodyPr>
          <a:lstStyle/>
          <a:p>
            <a:pPr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Michael Rappa (2001) divided models into nine parts.</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Brokerage Model</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Advertising Model</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Infomediary Model</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Merchant Model</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Manufacturer Model</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Affiliate Model</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Community Model</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Subscription Model</a:t>
            </a:r>
          </a:p>
          <a:p>
            <a:pPr lvl="1" defTabSz="457200">
              <a:spcBef>
                <a:spcPts val="1000"/>
              </a:spcBef>
              <a:defRPr/>
            </a:pPr>
            <a:r>
              <a:rPr lang="en-US" altLang="zh-CN" sz="2600" dirty="0">
                <a:solidFill>
                  <a:srgbClr val="FFFFFF"/>
                </a:solidFill>
                <a:latin typeface="Arial" panose="020B0604020202020204" pitchFamily="34" charset="0"/>
                <a:cs typeface="Arial" panose="020B0604020202020204" pitchFamily="34" charset="0"/>
              </a:rPr>
              <a:t>Utility Model</a:t>
            </a: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56F0768F-74DB-4919-8D0E-718F8D6D0C3E}"/>
              </a:ext>
            </a:extLst>
          </p:cNvPr>
          <p:cNvSpPr>
            <a:spLocks noGrp="1" noChangeArrowheads="1"/>
          </p:cNvSpPr>
          <p:nvPr>
            <p:ph type="title" idx="4294967295"/>
          </p:nvPr>
        </p:nvSpPr>
        <p:spPr>
          <a:xfrm>
            <a:off x="1014413" y="422275"/>
            <a:ext cx="9136062" cy="984250"/>
          </a:xfrm>
        </p:spPr>
        <p:txBody>
          <a:bodyPr/>
          <a:lstStyle/>
          <a:p>
            <a:pPr eaLnBrk="1" hangingPunct="1">
              <a:defRPr/>
            </a:pPr>
            <a:r>
              <a:rPr lang="en-GB" altLang="zh-CN" sz="4100">
                <a:ea typeface="宋体" pitchFamily="2" charset="-122"/>
              </a:rPr>
              <a:t>Key Ingredients of A Business Model</a:t>
            </a:r>
          </a:p>
        </p:txBody>
      </p:sp>
      <p:sp>
        <p:nvSpPr>
          <p:cNvPr id="285699" name="Rectangle 3">
            <a:extLst>
              <a:ext uri="{FF2B5EF4-FFF2-40B4-BE49-F238E27FC236}">
                <a16:creationId xmlns:a16="http://schemas.microsoft.com/office/drawing/2014/main" id="{E859DC4A-AE10-4073-809A-F808360BD3E7}"/>
              </a:ext>
            </a:extLst>
          </p:cNvPr>
          <p:cNvSpPr>
            <a:spLocks noGrp="1" noChangeArrowheads="1"/>
          </p:cNvSpPr>
          <p:nvPr>
            <p:ph type="body" idx="4294967295"/>
          </p:nvPr>
        </p:nvSpPr>
        <p:spPr>
          <a:xfrm>
            <a:off x="0" y="1922463"/>
            <a:ext cx="9134475" cy="4300537"/>
          </a:xfrm>
        </p:spPr>
        <p:txBody>
          <a:bodyPr>
            <a:normAutofit fontScale="92500" lnSpcReduction="20000"/>
          </a:bodyPr>
          <a:lstStyle/>
          <a:p>
            <a:pPr eaLnBrk="1" hangingPunct="1">
              <a:lnSpc>
                <a:spcPct val="90000"/>
              </a:lnSpc>
              <a:defRPr/>
            </a:pPr>
            <a:r>
              <a:rPr lang="en-GB" altLang="zh-CN" sz="3100" dirty="0">
                <a:ea typeface="宋体" pitchFamily="2" charset="-122"/>
              </a:rPr>
              <a:t>Kenneth C. Laudon (2006) defined eight key ingredients of a business model</a:t>
            </a:r>
          </a:p>
          <a:p>
            <a:pPr lvl="1" eaLnBrk="1" hangingPunct="1">
              <a:lnSpc>
                <a:spcPct val="90000"/>
              </a:lnSpc>
              <a:defRPr/>
            </a:pPr>
            <a:r>
              <a:rPr lang="en-GB" altLang="zh-CN" sz="2700" dirty="0">
                <a:solidFill>
                  <a:srgbClr val="FF0000"/>
                </a:solidFill>
                <a:ea typeface="宋体" pitchFamily="2" charset="-122"/>
              </a:rPr>
              <a:t>Value proposition </a:t>
            </a:r>
            <a:r>
              <a:rPr lang="en-GB" altLang="zh-CN" sz="2700" dirty="0">
                <a:ea typeface="宋体" pitchFamily="2" charset="-122"/>
              </a:rPr>
              <a:t>defines how a company’s product or service fulfils the needs of customers</a:t>
            </a:r>
          </a:p>
          <a:p>
            <a:pPr lvl="1" eaLnBrk="1" hangingPunct="1">
              <a:lnSpc>
                <a:spcPct val="90000"/>
              </a:lnSpc>
              <a:defRPr/>
            </a:pPr>
            <a:r>
              <a:rPr lang="en-GB" altLang="zh-CN" sz="2700" dirty="0">
                <a:solidFill>
                  <a:srgbClr val="FF0000"/>
                </a:solidFill>
                <a:ea typeface="宋体" pitchFamily="2" charset="-122"/>
              </a:rPr>
              <a:t>Revenue model </a:t>
            </a:r>
            <a:r>
              <a:rPr lang="en-GB" altLang="zh-CN" sz="2700" dirty="0">
                <a:ea typeface="宋体" pitchFamily="2" charset="-122"/>
              </a:rPr>
              <a:t>describe how the firm will earn revenue, produce profits , and produce a superior return on invested capital</a:t>
            </a:r>
          </a:p>
          <a:p>
            <a:pPr lvl="2" eaLnBrk="1" hangingPunct="1">
              <a:lnSpc>
                <a:spcPct val="90000"/>
              </a:lnSpc>
              <a:defRPr/>
            </a:pPr>
            <a:r>
              <a:rPr lang="en-GB" altLang="zh-CN" sz="2300" dirty="0">
                <a:ea typeface="宋体" pitchFamily="2" charset="-122"/>
              </a:rPr>
              <a:t>Advertising revenue model</a:t>
            </a:r>
          </a:p>
          <a:p>
            <a:pPr lvl="2" eaLnBrk="1" hangingPunct="1">
              <a:lnSpc>
                <a:spcPct val="90000"/>
              </a:lnSpc>
              <a:defRPr/>
            </a:pPr>
            <a:r>
              <a:rPr lang="en-GB" altLang="zh-CN" sz="2300" dirty="0">
                <a:ea typeface="宋体" pitchFamily="2" charset="-122"/>
              </a:rPr>
              <a:t>Subscription revenue model</a:t>
            </a:r>
          </a:p>
          <a:p>
            <a:pPr lvl="2" eaLnBrk="1" hangingPunct="1">
              <a:lnSpc>
                <a:spcPct val="90000"/>
              </a:lnSpc>
              <a:defRPr/>
            </a:pPr>
            <a:r>
              <a:rPr lang="en-GB" altLang="zh-CN" sz="2300" dirty="0">
                <a:ea typeface="宋体" pitchFamily="2" charset="-122"/>
              </a:rPr>
              <a:t>Transaction revenue model</a:t>
            </a:r>
          </a:p>
          <a:p>
            <a:pPr lvl="2" eaLnBrk="1" hangingPunct="1">
              <a:lnSpc>
                <a:spcPct val="90000"/>
              </a:lnSpc>
              <a:defRPr/>
            </a:pPr>
            <a:r>
              <a:rPr lang="en-GB" altLang="zh-CN" sz="2300" dirty="0">
                <a:ea typeface="宋体" pitchFamily="2" charset="-122"/>
              </a:rPr>
              <a:t>Sales revenue model</a:t>
            </a:r>
          </a:p>
          <a:p>
            <a:pPr lvl="2" eaLnBrk="1" hangingPunct="1">
              <a:lnSpc>
                <a:spcPct val="90000"/>
              </a:lnSpc>
              <a:defRPr/>
            </a:pPr>
            <a:r>
              <a:rPr lang="en-GB" altLang="zh-CN" sz="2300" dirty="0">
                <a:ea typeface="宋体" pitchFamily="2" charset="-122"/>
              </a:rPr>
              <a:t>Affiliate revenue model</a:t>
            </a:r>
          </a:p>
        </p:txBody>
      </p:sp>
      <p:pic>
        <p:nvPicPr>
          <p:cNvPr id="23556" name="Picture 4" descr="j0233354">
            <a:extLst>
              <a:ext uri="{FF2B5EF4-FFF2-40B4-BE49-F238E27FC236}">
                <a16:creationId xmlns:a16="http://schemas.microsoft.com/office/drawing/2014/main" id="{D032ADB1-3DAD-4833-8052-318B363F280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23309" y="4943972"/>
            <a:ext cx="2314575" cy="179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85699">
                                            <p:txEl>
                                              <p:pRg st="1" end="1"/>
                                            </p:txEl>
                                          </p:spTgt>
                                        </p:tgtEl>
                                        <p:attrNameLst>
                                          <p:attrName>style.visibility</p:attrName>
                                        </p:attrNameLst>
                                      </p:cBhvr>
                                      <p:to>
                                        <p:strVal val="visible"/>
                                      </p:to>
                                    </p:set>
                                    <p:animEffect transition="in" filter="blinds(horizontal)">
                                      <p:cBhvr>
                                        <p:cTn id="7" dur="500"/>
                                        <p:tgtEl>
                                          <p:spTgt spid="28569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85699">
                                            <p:txEl>
                                              <p:pRg st="2" end="2"/>
                                            </p:txEl>
                                          </p:spTgt>
                                        </p:tgtEl>
                                        <p:attrNameLst>
                                          <p:attrName>style.visibility</p:attrName>
                                        </p:attrNameLst>
                                      </p:cBhvr>
                                      <p:to>
                                        <p:strVal val="visible"/>
                                      </p:to>
                                    </p:set>
                                    <p:animEffect transition="in" filter="blinds(horizontal)">
                                      <p:cBhvr>
                                        <p:cTn id="12" dur="500"/>
                                        <p:tgtEl>
                                          <p:spTgt spid="2856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85699">
                                            <p:txEl>
                                              <p:pRg st="3" end="3"/>
                                            </p:txEl>
                                          </p:spTgt>
                                        </p:tgtEl>
                                        <p:attrNameLst>
                                          <p:attrName>style.visibility</p:attrName>
                                        </p:attrNameLst>
                                      </p:cBhvr>
                                      <p:to>
                                        <p:strVal val="visible"/>
                                      </p:to>
                                    </p:set>
                                    <p:animEffect transition="in" filter="blinds(horizontal)">
                                      <p:cBhvr>
                                        <p:cTn id="17" dur="500"/>
                                        <p:tgtEl>
                                          <p:spTgt spid="28569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85699">
                                            <p:txEl>
                                              <p:pRg st="4" end="4"/>
                                            </p:txEl>
                                          </p:spTgt>
                                        </p:tgtEl>
                                        <p:attrNameLst>
                                          <p:attrName>style.visibility</p:attrName>
                                        </p:attrNameLst>
                                      </p:cBhvr>
                                      <p:to>
                                        <p:strVal val="visible"/>
                                      </p:to>
                                    </p:set>
                                    <p:animEffect transition="in" filter="blinds(horizontal)">
                                      <p:cBhvr>
                                        <p:cTn id="22" dur="500"/>
                                        <p:tgtEl>
                                          <p:spTgt spid="285699">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85699">
                                            <p:txEl>
                                              <p:pRg st="5" end="5"/>
                                            </p:txEl>
                                          </p:spTgt>
                                        </p:tgtEl>
                                        <p:attrNameLst>
                                          <p:attrName>style.visibility</p:attrName>
                                        </p:attrNameLst>
                                      </p:cBhvr>
                                      <p:to>
                                        <p:strVal val="visible"/>
                                      </p:to>
                                    </p:set>
                                    <p:animEffect transition="in" filter="blinds(horizontal)">
                                      <p:cBhvr>
                                        <p:cTn id="27" dur="500"/>
                                        <p:tgtEl>
                                          <p:spTgt spid="285699">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85699">
                                            <p:txEl>
                                              <p:pRg st="6" end="6"/>
                                            </p:txEl>
                                          </p:spTgt>
                                        </p:tgtEl>
                                        <p:attrNameLst>
                                          <p:attrName>style.visibility</p:attrName>
                                        </p:attrNameLst>
                                      </p:cBhvr>
                                      <p:to>
                                        <p:strVal val="visible"/>
                                      </p:to>
                                    </p:set>
                                    <p:animEffect transition="in" filter="blinds(horizontal)">
                                      <p:cBhvr>
                                        <p:cTn id="32" dur="500"/>
                                        <p:tgtEl>
                                          <p:spTgt spid="285699">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85699">
                                            <p:txEl>
                                              <p:pRg st="7" end="7"/>
                                            </p:txEl>
                                          </p:spTgt>
                                        </p:tgtEl>
                                        <p:attrNameLst>
                                          <p:attrName>style.visibility</p:attrName>
                                        </p:attrNameLst>
                                      </p:cBhvr>
                                      <p:to>
                                        <p:strVal val="visible"/>
                                      </p:to>
                                    </p:set>
                                    <p:animEffect transition="in" filter="blinds(horizontal)">
                                      <p:cBhvr>
                                        <p:cTn id="37" dur="500"/>
                                        <p:tgtEl>
                                          <p:spTgt spid="2856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05AB753-32FC-4E80-8C6B-ED7BCEBBB33C}"/>
              </a:ext>
            </a:extLst>
          </p:cNvPr>
          <p:cNvSpPr>
            <a:spLocks noGrp="1" noChangeArrowheads="1"/>
          </p:cNvSpPr>
          <p:nvPr>
            <p:ph type="title" idx="4294967295"/>
          </p:nvPr>
        </p:nvSpPr>
        <p:spPr>
          <a:xfrm>
            <a:off x="250701" y="410543"/>
            <a:ext cx="9136062" cy="839788"/>
          </a:xfrm>
        </p:spPr>
        <p:txBody>
          <a:bodyPr/>
          <a:lstStyle/>
          <a:p>
            <a:pPr eaLnBrk="1" hangingPunct="1">
              <a:defRPr/>
            </a:pPr>
            <a:r>
              <a:rPr lang="en-GB" altLang="zh-CN" sz="4100" dirty="0">
                <a:ea typeface="宋体" pitchFamily="2" charset="-122"/>
              </a:rPr>
              <a:t>Key Ingredients of A Business Model</a:t>
            </a:r>
          </a:p>
        </p:txBody>
      </p:sp>
      <p:sp>
        <p:nvSpPr>
          <p:cNvPr id="286723" name="Rectangle 3">
            <a:extLst>
              <a:ext uri="{FF2B5EF4-FFF2-40B4-BE49-F238E27FC236}">
                <a16:creationId xmlns:a16="http://schemas.microsoft.com/office/drawing/2014/main" id="{A20690D6-9D70-4027-8C8C-9752A74B45F1}"/>
              </a:ext>
            </a:extLst>
          </p:cNvPr>
          <p:cNvSpPr>
            <a:spLocks noGrp="1" noChangeArrowheads="1"/>
          </p:cNvSpPr>
          <p:nvPr>
            <p:ph type="body" idx="4294967295"/>
          </p:nvPr>
        </p:nvSpPr>
        <p:spPr>
          <a:xfrm>
            <a:off x="-279524" y="1308720"/>
            <a:ext cx="9666287" cy="5870575"/>
          </a:xfrm>
        </p:spPr>
        <p:txBody>
          <a:bodyPr>
            <a:normAutofit lnSpcReduction="10000"/>
          </a:bodyPr>
          <a:lstStyle/>
          <a:p>
            <a:pPr lvl="1" eaLnBrk="1" hangingPunct="1">
              <a:lnSpc>
                <a:spcPct val="90000"/>
              </a:lnSpc>
              <a:defRPr/>
            </a:pPr>
            <a:r>
              <a:rPr lang="en-GB" altLang="zh-CN" sz="2700" dirty="0">
                <a:solidFill>
                  <a:schemeClr val="accent2"/>
                </a:solidFill>
                <a:ea typeface="宋体" pitchFamily="2" charset="-122"/>
              </a:rPr>
              <a:t>Market opportunity</a:t>
            </a:r>
            <a:r>
              <a:rPr lang="en-GB" altLang="zh-CN" sz="2700" dirty="0">
                <a:ea typeface="宋体" pitchFamily="2" charset="-122"/>
              </a:rPr>
              <a:t> refers to the company’s intended marketplace and the overall potential financial opportunities available to the firm to that marketplace</a:t>
            </a:r>
          </a:p>
          <a:p>
            <a:pPr lvl="1" eaLnBrk="1" hangingPunct="1">
              <a:lnSpc>
                <a:spcPct val="90000"/>
              </a:lnSpc>
              <a:defRPr/>
            </a:pPr>
            <a:r>
              <a:rPr lang="en-GB" altLang="zh-CN" sz="2700" dirty="0">
                <a:solidFill>
                  <a:schemeClr val="accent2"/>
                </a:solidFill>
                <a:ea typeface="宋体" pitchFamily="2" charset="-122"/>
              </a:rPr>
              <a:t>Competitive environment</a:t>
            </a:r>
            <a:r>
              <a:rPr lang="en-GB" altLang="zh-CN" sz="2700" dirty="0">
                <a:ea typeface="宋体" pitchFamily="2" charset="-122"/>
              </a:rPr>
              <a:t> refers to the other companies operating in the same marketplace selling similar products</a:t>
            </a:r>
          </a:p>
          <a:p>
            <a:pPr lvl="1" eaLnBrk="1" hangingPunct="1">
              <a:lnSpc>
                <a:spcPct val="90000"/>
              </a:lnSpc>
              <a:defRPr/>
            </a:pPr>
            <a:r>
              <a:rPr lang="en-GB" altLang="zh-CN" sz="2700" dirty="0">
                <a:solidFill>
                  <a:schemeClr val="accent2"/>
                </a:solidFill>
                <a:ea typeface="宋体" pitchFamily="2" charset="-122"/>
              </a:rPr>
              <a:t>Competitive advantage</a:t>
            </a:r>
            <a:r>
              <a:rPr lang="en-GB" altLang="zh-CN" sz="2700" dirty="0">
                <a:ea typeface="宋体" pitchFamily="2" charset="-122"/>
              </a:rPr>
              <a:t> achieved by a firm when it can produce a superior product and/or bring the product to market at a lower price than most, or all, of its competitors</a:t>
            </a:r>
          </a:p>
          <a:p>
            <a:pPr lvl="2" eaLnBrk="1" hangingPunct="1">
              <a:lnSpc>
                <a:spcPct val="90000"/>
              </a:lnSpc>
              <a:defRPr/>
            </a:pPr>
            <a:r>
              <a:rPr lang="en-GB" altLang="zh-CN" sz="2300" dirty="0">
                <a:ea typeface="宋体" pitchFamily="2" charset="-122"/>
              </a:rPr>
              <a:t>Asymmetry</a:t>
            </a:r>
          </a:p>
          <a:p>
            <a:pPr lvl="2" eaLnBrk="1" hangingPunct="1">
              <a:lnSpc>
                <a:spcPct val="90000"/>
              </a:lnSpc>
              <a:defRPr/>
            </a:pPr>
            <a:r>
              <a:rPr lang="en-GB" altLang="zh-CN" sz="2300" dirty="0">
                <a:ea typeface="宋体" pitchFamily="2" charset="-122"/>
              </a:rPr>
              <a:t>First mover advantage</a:t>
            </a:r>
          </a:p>
          <a:p>
            <a:pPr lvl="2" eaLnBrk="1" hangingPunct="1">
              <a:lnSpc>
                <a:spcPct val="90000"/>
              </a:lnSpc>
              <a:defRPr/>
            </a:pPr>
            <a:r>
              <a:rPr lang="en-GB" altLang="zh-CN" sz="2300" dirty="0">
                <a:ea typeface="宋体" pitchFamily="2" charset="-122"/>
              </a:rPr>
              <a:t>Complementary resources</a:t>
            </a:r>
          </a:p>
          <a:p>
            <a:pPr lvl="2" eaLnBrk="1" hangingPunct="1">
              <a:lnSpc>
                <a:spcPct val="90000"/>
              </a:lnSpc>
              <a:defRPr/>
            </a:pPr>
            <a:r>
              <a:rPr lang="en-GB" altLang="zh-CN" sz="2300" dirty="0">
                <a:ea typeface="宋体" pitchFamily="2" charset="-122"/>
              </a:rPr>
              <a:t>Unfair competitive advantage</a:t>
            </a:r>
          </a:p>
        </p:txBody>
      </p:sp>
      <p:pic>
        <p:nvPicPr>
          <p:cNvPr id="25604" name="Picture 4" descr="j0350317">
            <a:extLst>
              <a:ext uri="{FF2B5EF4-FFF2-40B4-BE49-F238E27FC236}">
                <a16:creationId xmlns:a16="http://schemas.microsoft.com/office/drawing/2014/main" id="{FF18BFB0-4AB1-4978-8A86-614D888643A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5825" y="5954713"/>
            <a:ext cx="1782763"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86723">
                                            <p:txEl>
                                              <p:pRg st="0" end="0"/>
                                            </p:txEl>
                                          </p:spTgt>
                                        </p:tgtEl>
                                        <p:attrNameLst>
                                          <p:attrName>style.visibility</p:attrName>
                                        </p:attrNameLst>
                                      </p:cBhvr>
                                      <p:to>
                                        <p:strVal val="visible"/>
                                      </p:to>
                                    </p:set>
                                    <p:animEffect transition="in" filter="blinds(horizontal)">
                                      <p:cBhvr>
                                        <p:cTn id="7" dur="500"/>
                                        <p:tgtEl>
                                          <p:spTgt spid="2867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86723">
                                            <p:txEl>
                                              <p:pRg st="1" end="1"/>
                                            </p:txEl>
                                          </p:spTgt>
                                        </p:tgtEl>
                                        <p:attrNameLst>
                                          <p:attrName>style.visibility</p:attrName>
                                        </p:attrNameLst>
                                      </p:cBhvr>
                                      <p:to>
                                        <p:strVal val="visible"/>
                                      </p:to>
                                    </p:set>
                                    <p:animEffect transition="in" filter="blinds(horizontal)">
                                      <p:cBhvr>
                                        <p:cTn id="12" dur="500"/>
                                        <p:tgtEl>
                                          <p:spTgt spid="2867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86723">
                                            <p:txEl>
                                              <p:pRg st="2" end="2"/>
                                            </p:txEl>
                                          </p:spTgt>
                                        </p:tgtEl>
                                        <p:attrNameLst>
                                          <p:attrName>style.visibility</p:attrName>
                                        </p:attrNameLst>
                                      </p:cBhvr>
                                      <p:to>
                                        <p:strVal val="visible"/>
                                      </p:to>
                                    </p:set>
                                    <p:animEffect transition="in" filter="blinds(horizontal)">
                                      <p:cBhvr>
                                        <p:cTn id="17" dur="500"/>
                                        <p:tgtEl>
                                          <p:spTgt spid="2867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86723">
                                            <p:txEl>
                                              <p:pRg st="3" end="3"/>
                                            </p:txEl>
                                          </p:spTgt>
                                        </p:tgtEl>
                                        <p:attrNameLst>
                                          <p:attrName>style.visibility</p:attrName>
                                        </p:attrNameLst>
                                      </p:cBhvr>
                                      <p:to>
                                        <p:strVal val="visible"/>
                                      </p:to>
                                    </p:set>
                                    <p:animEffect transition="in" filter="blinds(horizontal)">
                                      <p:cBhvr>
                                        <p:cTn id="22" dur="500"/>
                                        <p:tgtEl>
                                          <p:spTgt spid="28672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86723">
                                            <p:txEl>
                                              <p:pRg st="4" end="4"/>
                                            </p:txEl>
                                          </p:spTgt>
                                        </p:tgtEl>
                                        <p:attrNameLst>
                                          <p:attrName>style.visibility</p:attrName>
                                        </p:attrNameLst>
                                      </p:cBhvr>
                                      <p:to>
                                        <p:strVal val="visible"/>
                                      </p:to>
                                    </p:set>
                                    <p:animEffect transition="in" filter="blinds(horizontal)">
                                      <p:cBhvr>
                                        <p:cTn id="27" dur="500"/>
                                        <p:tgtEl>
                                          <p:spTgt spid="28672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86723">
                                            <p:txEl>
                                              <p:pRg st="5" end="5"/>
                                            </p:txEl>
                                          </p:spTgt>
                                        </p:tgtEl>
                                        <p:attrNameLst>
                                          <p:attrName>style.visibility</p:attrName>
                                        </p:attrNameLst>
                                      </p:cBhvr>
                                      <p:to>
                                        <p:strVal val="visible"/>
                                      </p:to>
                                    </p:set>
                                    <p:animEffect transition="in" filter="blinds(horizontal)">
                                      <p:cBhvr>
                                        <p:cTn id="32" dur="500"/>
                                        <p:tgtEl>
                                          <p:spTgt spid="28672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86723">
                                            <p:txEl>
                                              <p:pRg st="6" end="6"/>
                                            </p:txEl>
                                          </p:spTgt>
                                        </p:tgtEl>
                                        <p:attrNameLst>
                                          <p:attrName>style.visibility</p:attrName>
                                        </p:attrNameLst>
                                      </p:cBhvr>
                                      <p:to>
                                        <p:strVal val="visible"/>
                                      </p:to>
                                    </p:set>
                                    <p:animEffect transition="in" filter="blinds(horizontal)">
                                      <p:cBhvr>
                                        <p:cTn id="37" dur="500"/>
                                        <p:tgtEl>
                                          <p:spTgt spid="2867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BCE86EA-4616-483B-BD27-44283D595757}"/>
              </a:ext>
            </a:extLst>
          </p:cNvPr>
          <p:cNvSpPr>
            <a:spLocks noGrp="1" noChangeArrowheads="1"/>
          </p:cNvSpPr>
          <p:nvPr>
            <p:ph type="title" idx="4294967295"/>
          </p:nvPr>
        </p:nvSpPr>
        <p:spPr>
          <a:xfrm>
            <a:off x="16321" y="338535"/>
            <a:ext cx="9136062" cy="1128713"/>
          </a:xfrm>
        </p:spPr>
        <p:txBody>
          <a:bodyPr/>
          <a:lstStyle/>
          <a:p>
            <a:pPr eaLnBrk="1" hangingPunct="1">
              <a:defRPr/>
            </a:pPr>
            <a:r>
              <a:rPr lang="en-GB" altLang="zh-CN" sz="4100" dirty="0">
                <a:ea typeface="宋体" pitchFamily="2" charset="-122"/>
              </a:rPr>
              <a:t>Key Ingredients of A Business Model</a:t>
            </a:r>
          </a:p>
        </p:txBody>
      </p:sp>
      <p:sp>
        <p:nvSpPr>
          <p:cNvPr id="287747" name="Rectangle 3">
            <a:extLst>
              <a:ext uri="{FF2B5EF4-FFF2-40B4-BE49-F238E27FC236}">
                <a16:creationId xmlns:a16="http://schemas.microsoft.com/office/drawing/2014/main" id="{08DE08A3-4D75-47B1-8980-BA6F8E6ABDE5}"/>
              </a:ext>
            </a:extLst>
          </p:cNvPr>
          <p:cNvSpPr>
            <a:spLocks noGrp="1" noChangeArrowheads="1"/>
          </p:cNvSpPr>
          <p:nvPr>
            <p:ph type="body" idx="4294967295"/>
          </p:nvPr>
        </p:nvSpPr>
        <p:spPr>
          <a:xfrm>
            <a:off x="-181347" y="1551460"/>
            <a:ext cx="9134475" cy="4300538"/>
          </a:xfrm>
        </p:spPr>
        <p:txBody>
          <a:bodyPr/>
          <a:lstStyle/>
          <a:p>
            <a:pPr lvl="1" eaLnBrk="1" hangingPunct="1">
              <a:defRPr/>
            </a:pPr>
            <a:r>
              <a:rPr lang="en-GB" altLang="zh-CN" sz="2700" dirty="0">
                <a:solidFill>
                  <a:schemeClr val="accent2"/>
                </a:solidFill>
                <a:ea typeface="宋体" pitchFamily="2" charset="-122"/>
              </a:rPr>
              <a:t>Market strategy</a:t>
            </a:r>
            <a:r>
              <a:rPr lang="en-GB" altLang="zh-CN" sz="2700" dirty="0">
                <a:ea typeface="宋体" pitchFamily="2" charset="-122"/>
              </a:rPr>
              <a:t> is the plan you put together that details exactly how you intend to enter a new market and attract new customers</a:t>
            </a:r>
          </a:p>
          <a:p>
            <a:pPr lvl="1" eaLnBrk="1" hangingPunct="1">
              <a:defRPr/>
            </a:pPr>
            <a:r>
              <a:rPr lang="en-GB" altLang="zh-CN" sz="2700" dirty="0">
                <a:solidFill>
                  <a:schemeClr val="accent2"/>
                </a:solidFill>
                <a:ea typeface="宋体" pitchFamily="2" charset="-122"/>
              </a:rPr>
              <a:t>Organisational development</a:t>
            </a:r>
            <a:r>
              <a:rPr lang="en-GB" altLang="zh-CN" sz="2700" dirty="0">
                <a:ea typeface="宋体" pitchFamily="2" charset="-122"/>
              </a:rPr>
              <a:t> describes how the company will organise the work that needs to be accompanied</a:t>
            </a:r>
            <a:endParaRPr lang="en-GB" altLang="zh-CN" sz="2700" dirty="0">
              <a:solidFill>
                <a:schemeClr val="accent2"/>
              </a:solidFill>
              <a:ea typeface="宋体" pitchFamily="2" charset="-122"/>
            </a:endParaRPr>
          </a:p>
          <a:p>
            <a:pPr lvl="1" eaLnBrk="1" hangingPunct="1">
              <a:defRPr/>
            </a:pPr>
            <a:r>
              <a:rPr lang="en-GB" altLang="zh-CN" sz="2700" dirty="0">
                <a:solidFill>
                  <a:schemeClr val="accent2"/>
                </a:solidFill>
                <a:ea typeface="宋体" pitchFamily="2" charset="-122"/>
              </a:rPr>
              <a:t>Management team</a:t>
            </a:r>
            <a:r>
              <a:rPr lang="en-GB" altLang="zh-CN" sz="2700" dirty="0">
                <a:ea typeface="宋体" pitchFamily="2" charset="-122"/>
              </a:rPr>
              <a:t> is responsible for making the model work</a:t>
            </a:r>
          </a:p>
        </p:txBody>
      </p:sp>
      <p:pic>
        <p:nvPicPr>
          <p:cNvPr id="26628" name="Picture 4" descr="j0215810">
            <a:extLst>
              <a:ext uri="{FF2B5EF4-FFF2-40B4-BE49-F238E27FC236}">
                <a16:creationId xmlns:a16="http://schemas.microsoft.com/office/drawing/2014/main" id="{11760829-6DE4-4AF2-9E09-A19C785F094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4025" y="5091113"/>
            <a:ext cx="2574925" cy="174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87747">
                                            <p:txEl>
                                              <p:pRg st="0" end="0"/>
                                            </p:txEl>
                                          </p:spTgt>
                                        </p:tgtEl>
                                        <p:attrNameLst>
                                          <p:attrName>style.visibility</p:attrName>
                                        </p:attrNameLst>
                                      </p:cBhvr>
                                      <p:to>
                                        <p:strVal val="visible"/>
                                      </p:to>
                                    </p:set>
                                    <p:animEffect transition="in" filter="blinds(horizontal)">
                                      <p:cBhvr>
                                        <p:cTn id="7" dur="500"/>
                                        <p:tgtEl>
                                          <p:spTgt spid="2877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87747">
                                            <p:txEl>
                                              <p:pRg st="1" end="1"/>
                                            </p:txEl>
                                          </p:spTgt>
                                        </p:tgtEl>
                                        <p:attrNameLst>
                                          <p:attrName>style.visibility</p:attrName>
                                        </p:attrNameLst>
                                      </p:cBhvr>
                                      <p:to>
                                        <p:strVal val="visible"/>
                                      </p:to>
                                    </p:set>
                                    <p:animEffect transition="in" filter="blinds(horizontal)">
                                      <p:cBhvr>
                                        <p:cTn id="12" dur="500"/>
                                        <p:tgtEl>
                                          <p:spTgt spid="2877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87747">
                                            <p:txEl>
                                              <p:pRg st="2" end="2"/>
                                            </p:txEl>
                                          </p:spTgt>
                                        </p:tgtEl>
                                        <p:attrNameLst>
                                          <p:attrName>style.visibility</p:attrName>
                                        </p:attrNameLst>
                                      </p:cBhvr>
                                      <p:to>
                                        <p:strVal val="visible"/>
                                      </p:to>
                                    </p:set>
                                    <p:animEffect transition="in" filter="blinds(horizontal)">
                                      <p:cBhvr>
                                        <p:cTn id="17" dur="500"/>
                                        <p:tgtEl>
                                          <p:spTgt spid="2877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9370"/>
            <a:ext cx="10150479" cy="759920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84" name="Straight Connector 83">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31522" y="1616354"/>
            <a:ext cx="0" cy="4357129"/>
          </a:xfrm>
          <a:prstGeom prst="line">
            <a:avLst/>
          </a:prstGeom>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32FF8C13-037D-4B23-B2E1-1C802C210AFA}"/>
              </a:ext>
            </a:extLst>
          </p:cNvPr>
          <p:cNvSpPr>
            <a:spLocks noGrp="1" noChangeArrowheads="1"/>
          </p:cNvSpPr>
          <p:nvPr>
            <p:ph type="title" idx="4294967295"/>
          </p:nvPr>
        </p:nvSpPr>
        <p:spPr>
          <a:xfrm>
            <a:off x="535719" y="903783"/>
            <a:ext cx="2803502" cy="5782270"/>
          </a:xfrm>
        </p:spPr>
        <p:txBody>
          <a:bodyPr vert="horz" lIns="91440" tIns="45720" rIns="91440" bIns="45720" rtlCol="0" anchor="ctr">
            <a:normAutofit/>
          </a:bodyPr>
          <a:lstStyle/>
          <a:p>
            <a:pPr defTabSz="457200">
              <a:defRPr/>
            </a:pPr>
            <a:r>
              <a:rPr lang="en-US" sz="3600"/>
              <a:t>Examples of business models</a:t>
            </a:r>
            <a:endParaRPr lang="en-US" altLang="zh-TW" sz="3600"/>
          </a:p>
        </p:txBody>
      </p:sp>
      <p:sp>
        <p:nvSpPr>
          <p:cNvPr id="23554" name="Rectangle 2">
            <a:extLst>
              <a:ext uri="{FF2B5EF4-FFF2-40B4-BE49-F238E27FC236}">
                <a16:creationId xmlns:a16="http://schemas.microsoft.com/office/drawing/2014/main" id="{C818E6F7-00DD-461D-8668-0657210AAF00}"/>
              </a:ext>
            </a:extLst>
          </p:cNvPr>
          <p:cNvSpPr>
            <a:spLocks noGrp="1" noChangeArrowheads="1"/>
          </p:cNvSpPr>
          <p:nvPr>
            <p:ph type="body" idx="4294967295"/>
          </p:nvPr>
        </p:nvSpPr>
        <p:spPr>
          <a:xfrm>
            <a:off x="3874942" y="903783"/>
            <a:ext cx="3846146" cy="5782270"/>
          </a:xfrm>
        </p:spPr>
        <p:txBody>
          <a:bodyPr vert="horz" lIns="91440" tIns="45720" rIns="91440" bIns="45720" rtlCol="0" anchor="ctr">
            <a:normAutofit/>
          </a:bodyPr>
          <a:lstStyle/>
          <a:p>
            <a:pPr marL="0" indent="0" defTabSz="457200">
              <a:spcBef>
                <a:spcPts val="1000"/>
              </a:spcBef>
              <a:buNone/>
              <a:defRPr/>
            </a:pPr>
            <a:r>
              <a:rPr lang="en-US" sz="2200" dirty="0">
                <a:latin typeface="Arial" panose="020B0604020202020204" pitchFamily="34" charset="0"/>
                <a:cs typeface="Arial" panose="020B0604020202020204" pitchFamily="34" charset="0"/>
              </a:rPr>
              <a:t>Chaffey (2011)</a:t>
            </a:r>
          </a:p>
          <a:p>
            <a:pPr defTabSz="457200">
              <a:spcBef>
                <a:spcPts val="1000"/>
              </a:spcBef>
              <a:defRPr/>
            </a:pPr>
            <a:r>
              <a:rPr lang="en-US" sz="2200" dirty="0">
                <a:latin typeface="Arial" panose="020B0604020202020204" pitchFamily="34" charset="0"/>
                <a:cs typeface="Arial" panose="020B0604020202020204" pitchFamily="34" charset="0"/>
              </a:rPr>
              <a:t>Intermediary model </a:t>
            </a:r>
          </a:p>
          <a:p>
            <a:pPr lvl="1" defTabSz="457200">
              <a:spcBef>
                <a:spcPts val="1000"/>
              </a:spcBef>
              <a:defRPr/>
            </a:pPr>
            <a:r>
              <a:rPr lang="en-US" sz="2200" dirty="0">
                <a:latin typeface="Arial" panose="020B0604020202020204" pitchFamily="34" charset="0"/>
                <a:cs typeface="Arial" panose="020B0604020202020204" pitchFamily="34" charset="0"/>
              </a:rPr>
              <a:t>Types of intermediaries</a:t>
            </a:r>
          </a:p>
          <a:p>
            <a:pPr lvl="2" defTabSz="457200">
              <a:spcBef>
                <a:spcPts val="1000"/>
              </a:spcBef>
              <a:defRPr/>
            </a:pPr>
            <a:r>
              <a:rPr lang="en-US" sz="2200" dirty="0">
                <a:latin typeface="Arial" panose="020B0604020202020204" pitchFamily="34" charset="0"/>
                <a:cs typeface="Arial" panose="020B0604020202020204" pitchFamily="34" charset="0"/>
              </a:rPr>
              <a:t>Broker or infomediary</a:t>
            </a:r>
          </a:p>
          <a:p>
            <a:pPr lvl="2" defTabSz="457200">
              <a:spcBef>
                <a:spcPts val="1000"/>
              </a:spcBef>
              <a:defRPr/>
            </a:pPr>
            <a:r>
              <a:rPr lang="en-US" sz="2200" dirty="0">
                <a:latin typeface="Arial" panose="020B0604020202020204" pitchFamily="34" charset="0"/>
                <a:cs typeface="Arial" panose="020B0604020202020204" pitchFamily="34" charset="0"/>
              </a:rPr>
              <a:t>Auctions</a:t>
            </a:r>
          </a:p>
          <a:p>
            <a:pPr lvl="2" defTabSz="457200">
              <a:spcBef>
                <a:spcPts val="1000"/>
              </a:spcBef>
              <a:defRPr/>
            </a:pPr>
            <a:r>
              <a:rPr lang="en-US" sz="2200" dirty="0">
                <a:latin typeface="Arial" panose="020B0604020202020204" pitchFamily="34" charset="0"/>
                <a:cs typeface="Arial" panose="020B0604020202020204" pitchFamily="34" charset="0"/>
              </a:rPr>
              <a:t>Portals</a:t>
            </a:r>
          </a:p>
          <a:p>
            <a:pPr lvl="2" defTabSz="457200">
              <a:spcBef>
                <a:spcPts val="1000"/>
              </a:spcBef>
              <a:defRPr/>
            </a:pPr>
            <a:r>
              <a:rPr lang="en-US" sz="2200" dirty="0">
                <a:latin typeface="Arial" panose="020B0604020202020204" pitchFamily="34" charset="0"/>
                <a:cs typeface="Arial" panose="020B0604020202020204" pitchFamily="34" charset="0"/>
              </a:rPr>
              <a:t>Marketplaces or hubs</a:t>
            </a:r>
          </a:p>
          <a:p>
            <a:pPr lvl="1" defTabSz="457200">
              <a:spcBef>
                <a:spcPts val="1000"/>
              </a:spcBef>
              <a:defRPr/>
            </a:pPr>
            <a:endParaRPr lang="en-US" sz="2200" dirty="0">
              <a:latin typeface="Arial" panose="020B0604020202020204" pitchFamily="34" charset="0"/>
              <a:cs typeface="Arial" panose="020B0604020202020204" pitchFamily="34" charset="0"/>
            </a:endParaRP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9370"/>
            <a:ext cx="10150479" cy="759920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4" name="Rectangle 83">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147830" cy="758983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a:extLst>
              <a:ext uri="{FF2B5EF4-FFF2-40B4-BE49-F238E27FC236}">
                <a16:creationId xmlns:a16="http://schemas.microsoft.com/office/drawing/2014/main" id="{D151215F-CB6C-4D94-9CB3-AD2BBD2743EA}"/>
              </a:ext>
            </a:extLst>
          </p:cNvPr>
          <p:cNvSpPr>
            <a:spLocks noGrp="1" noChangeArrowheads="1"/>
          </p:cNvSpPr>
          <p:nvPr>
            <p:ph type="body" idx="4294967295"/>
          </p:nvPr>
        </p:nvSpPr>
        <p:spPr>
          <a:xfrm>
            <a:off x="318266" y="274664"/>
            <a:ext cx="5661136" cy="7048647"/>
          </a:xfrm>
        </p:spPr>
        <p:txBody>
          <a:bodyPr vert="horz" lIns="91440" tIns="45720" rIns="91440" bIns="45720" rtlCol="0" anchor="ctr">
            <a:noAutofit/>
          </a:bodyPr>
          <a:lstStyle/>
          <a:p>
            <a:pPr defTabSz="457200">
              <a:lnSpc>
                <a:spcPct val="90000"/>
              </a:lnSpc>
              <a:spcBef>
                <a:spcPts val="1000"/>
              </a:spcBef>
              <a:defRPr/>
            </a:pPr>
            <a:r>
              <a:rPr lang="en-US" sz="2200" dirty="0">
                <a:latin typeface="Arial" panose="020B0604020202020204" pitchFamily="34" charset="0"/>
                <a:cs typeface="Arial" panose="020B0604020202020204" pitchFamily="34" charset="0"/>
              </a:rPr>
              <a:t>Intermediary model </a:t>
            </a:r>
          </a:p>
          <a:p>
            <a:pPr lvl="1" defTabSz="457200">
              <a:lnSpc>
                <a:spcPct val="90000"/>
              </a:lnSpc>
              <a:spcBef>
                <a:spcPts val="1000"/>
              </a:spcBef>
              <a:defRPr/>
            </a:pPr>
            <a:r>
              <a:rPr lang="en-US" sz="2200" dirty="0">
                <a:latin typeface="Arial" panose="020B0604020202020204" pitchFamily="34" charset="0"/>
                <a:cs typeface="Arial" panose="020B0604020202020204" pitchFamily="34" charset="0"/>
              </a:rPr>
              <a:t>Processes &amp; activities</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Need for excellence in gathering and managing information &amp; knowledge (about buyers &amp; sellers requirements, about industry, about range of products &amp; services, </a:t>
            </a:r>
            <a:r>
              <a:rPr lang="en-US" sz="2200" dirty="0" err="1">
                <a:latin typeface="Arial" panose="020B0604020202020204" pitchFamily="34" charset="0"/>
                <a:cs typeface="Arial" panose="020B0604020202020204" pitchFamily="34" charset="0"/>
              </a:rPr>
              <a:t>etc</a:t>
            </a:r>
            <a:r>
              <a:rPr lang="en-US" sz="2200" dirty="0">
                <a:latin typeface="Arial" panose="020B0604020202020204" pitchFamily="34" charset="0"/>
                <a:cs typeface="Arial" panose="020B0604020202020204" pitchFamily="34" charset="0"/>
              </a:rPr>
              <a:t>)</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Excellence in integrating processes of buyers and sellers required</a:t>
            </a:r>
          </a:p>
          <a:p>
            <a:pPr lvl="1" defTabSz="457200">
              <a:lnSpc>
                <a:spcPct val="90000"/>
              </a:lnSpc>
              <a:spcBef>
                <a:spcPts val="1000"/>
              </a:spcBef>
              <a:defRPr/>
            </a:pPr>
            <a:r>
              <a:rPr lang="en-US" sz="2200" dirty="0">
                <a:latin typeface="Arial" panose="020B0604020202020204" pitchFamily="34" charset="0"/>
                <a:cs typeface="Arial" panose="020B0604020202020204" pitchFamily="34" charset="0"/>
              </a:rPr>
              <a:t>Resources, capabilities, assets</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May be providing infrastructure to trading parties</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Must be structured to allow intermediary to retain control of transactions</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May require integration across </a:t>
            </a:r>
            <a:r>
              <a:rPr lang="en-US" sz="2200" dirty="0" err="1">
                <a:latin typeface="Arial" panose="020B0604020202020204" pitchFamily="34" charset="0"/>
                <a:cs typeface="Arial" panose="020B0604020202020204" pitchFamily="34" charset="0"/>
              </a:rPr>
              <a:t>organisational</a:t>
            </a:r>
            <a:r>
              <a:rPr lang="en-US" sz="2200" dirty="0">
                <a:latin typeface="Arial" panose="020B0604020202020204" pitchFamily="34" charset="0"/>
                <a:cs typeface="Arial" panose="020B0604020202020204" pitchFamily="34" charset="0"/>
              </a:rPr>
              <a:t> boundaries</a:t>
            </a:r>
          </a:p>
        </p:txBody>
      </p:sp>
      <p:sp>
        <p:nvSpPr>
          <p:cNvPr id="86" name="Rectangle 85">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72993" y="0"/>
            <a:ext cx="3877482" cy="758983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88" name="Straight Connector 87">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816903" y="0"/>
            <a:ext cx="882439" cy="7589837"/>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428634" y="4118516"/>
            <a:ext cx="3617905" cy="3471320"/>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92"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4056" y="-9370"/>
            <a:ext cx="2503775" cy="759920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5365" y="-9370"/>
            <a:ext cx="2155110" cy="759920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6632" y="3373261"/>
            <a:ext cx="2713843" cy="4216576"/>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8"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1457" y="-9370"/>
            <a:ext cx="2376375" cy="759920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0"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73760" y="-9370"/>
            <a:ext cx="1074070" cy="759920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7286" y="-9370"/>
            <a:ext cx="1040544" cy="759920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103">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34952" y="3972952"/>
            <a:ext cx="1512879" cy="3616885"/>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603" name="Rectangle 3">
            <a:extLst>
              <a:ext uri="{FF2B5EF4-FFF2-40B4-BE49-F238E27FC236}">
                <a16:creationId xmlns:a16="http://schemas.microsoft.com/office/drawing/2014/main" id="{378F89E1-FBE9-4D1F-922F-DDFCF8443D2A}"/>
              </a:ext>
            </a:extLst>
          </p:cNvPr>
          <p:cNvSpPr>
            <a:spLocks noGrp="1" noChangeArrowheads="1"/>
          </p:cNvSpPr>
          <p:nvPr>
            <p:ph type="title" idx="4294967295"/>
          </p:nvPr>
        </p:nvSpPr>
        <p:spPr>
          <a:xfrm>
            <a:off x="6518598" y="1386785"/>
            <a:ext cx="2807150" cy="4816267"/>
          </a:xfrm>
        </p:spPr>
        <p:txBody>
          <a:bodyPr vert="horz" lIns="91440" tIns="45720" rIns="91440" bIns="45720" rtlCol="0" anchor="ctr">
            <a:normAutofit/>
          </a:bodyPr>
          <a:lstStyle/>
          <a:p>
            <a:pPr defTabSz="457200">
              <a:defRPr/>
            </a:pPr>
            <a:r>
              <a:rPr lang="en-US" sz="3600">
                <a:solidFill>
                  <a:schemeClr val="bg1"/>
                </a:solidFill>
              </a:rPr>
              <a:t>Examples of business models</a:t>
            </a:r>
            <a:endParaRPr lang="en-US" altLang="zh-TW" sz="3600">
              <a:solidFill>
                <a:schemeClr val="bg1"/>
              </a:solidFill>
            </a:endParaRP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9370"/>
            <a:ext cx="10150479" cy="759920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4" name="Rectangle 83">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147830" cy="758983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2500F72B-6DB2-4162-B71A-7D404BCE6DCC}"/>
              </a:ext>
            </a:extLst>
          </p:cNvPr>
          <p:cNvSpPr>
            <a:spLocks noGrp="1" noChangeArrowheads="1"/>
          </p:cNvSpPr>
          <p:nvPr>
            <p:ph type="body" idx="4294967295"/>
          </p:nvPr>
        </p:nvSpPr>
        <p:spPr>
          <a:xfrm>
            <a:off x="345455" y="122511"/>
            <a:ext cx="5640550" cy="7250751"/>
          </a:xfrm>
        </p:spPr>
        <p:txBody>
          <a:bodyPr vert="horz" lIns="91440" tIns="45720" rIns="91440" bIns="45720" rtlCol="0" anchor="ctr">
            <a:noAutofit/>
          </a:bodyPr>
          <a:lstStyle/>
          <a:p>
            <a:pPr defTabSz="457200">
              <a:lnSpc>
                <a:spcPct val="90000"/>
              </a:lnSpc>
              <a:spcBef>
                <a:spcPts val="1000"/>
              </a:spcBef>
              <a:defRPr/>
            </a:pPr>
            <a:r>
              <a:rPr lang="en-US" sz="2200" dirty="0">
                <a:latin typeface="Arial" panose="020B0604020202020204" pitchFamily="34" charset="0"/>
                <a:cs typeface="Arial" panose="020B0604020202020204" pitchFamily="34" charset="0"/>
              </a:rPr>
              <a:t>Intermediary model </a:t>
            </a:r>
          </a:p>
          <a:p>
            <a:pPr lvl="1" defTabSz="457200">
              <a:lnSpc>
                <a:spcPct val="90000"/>
              </a:lnSpc>
              <a:spcBef>
                <a:spcPts val="1000"/>
              </a:spcBef>
              <a:defRPr/>
            </a:pPr>
            <a:r>
              <a:rPr lang="en-US" sz="2200" dirty="0">
                <a:latin typeface="Arial" panose="020B0604020202020204" pitchFamily="34" charset="0"/>
                <a:cs typeface="Arial" panose="020B0604020202020204" pitchFamily="34" charset="0"/>
              </a:rPr>
              <a:t>Suppliers &amp; business networks</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May require extensive use of business networks &amp; alliances (e.g. portals)</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Need to make decisions about which services provided internally as opposed to external providers</a:t>
            </a:r>
          </a:p>
          <a:p>
            <a:pPr lvl="1" defTabSz="457200">
              <a:lnSpc>
                <a:spcPct val="90000"/>
              </a:lnSpc>
              <a:spcBef>
                <a:spcPts val="1000"/>
              </a:spcBef>
              <a:defRPr/>
            </a:pPr>
            <a:r>
              <a:rPr lang="en-US" sz="2200" dirty="0">
                <a:latin typeface="Arial" panose="020B0604020202020204" pitchFamily="34" charset="0"/>
                <a:cs typeface="Arial" panose="020B0604020202020204" pitchFamily="34" charset="0"/>
              </a:rPr>
              <a:t>Financial viability</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Revenue streams from transaction fees, subscription fees, provision of online content, advertising</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Major costs stem from building robust infrastructure &amp; marketing</a:t>
            </a:r>
          </a:p>
          <a:p>
            <a:pPr lvl="2" defTabSz="457200">
              <a:lnSpc>
                <a:spcPct val="90000"/>
              </a:lnSpc>
              <a:spcBef>
                <a:spcPts val="1000"/>
              </a:spcBef>
              <a:defRPr/>
            </a:pPr>
            <a:r>
              <a:rPr lang="en-US" sz="2200" dirty="0">
                <a:latin typeface="Arial" panose="020B0604020202020204" pitchFamily="34" charset="0"/>
                <a:cs typeface="Arial" panose="020B0604020202020204" pitchFamily="34" charset="0"/>
              </a:rPr>
              <a:t>Must achieve critical mass of buyers and sellers to ensure transaction volume and future viability</a:t>
            </a:r>
          </a:p>
          <a:p>
            <a:pPr lvl="1" defTabSz="457200">
              <a:lnSpc>
                <a:spcPct val="90000"/>
              </a:lnSpc>
              <a:spcBef>
                <a:spcPts val="1000"/>
              </a:spcBef>
              <a:defRPr/>
            </a:pPr>
            <a:endParaRPr lang="en-US" sz="2200" dirty="0">
              <a:latin typeface="Arial" panose="020B0604020202020204" pitchFamily="34" charset="0"/>
              <a:cs typeface="Arial" panose="020B0604020202020204" pitchFamily="34" charset="0"/>
            </a:endParaRPr>
          </a:p>
        </p:txBody>
      </p:sp>
      <p:sp>
        <p:nvSpPr>
          <p:cNvPr id="86" name="Rectangle 85">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72993" y="0"/>
            <a:ext cx="3877482" cy="758983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88" name="Straight Connector 87">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816903" y="0"/>
            <a:ext cx="882439" cy="7589837"/>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428634" y="4118516"/>
            <a:ext cx="3617905" cy="3471320"/>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92"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4056" y="-9370"/>
            <a:ext cx="2503775" cy="759920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5365" y="-9370"/>
            <a:ext cx="2155110" cy="759920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6632" y="3373261"/>
            <a:ext cx="2713843" cy="4216576"/>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8"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1457" y="-9370"/>
            <a:ext cx="2376375" cy="759920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0"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73760" y="-9370"/>
            <a:ext cx="1074070" cy="759920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7286" y="-9370"/>
            <a:ext cx="1040544" cy="759920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103">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34952" y="3972952"/>
            <a:ext cx="1512879" cy="3616885"/>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627" name="Rectangle 3">
            <a:extLst>
              <a:ext uri="{FF2B5EF4-FFF2-40B4-BE49-F238E27FC236}">
                <a16:creationId xmlns:a16="http://schemas.microsoft.com/office/drawing/2014/main" id="{56DCF035-4E68-4E37-8F0C-0BF6D2B915CF}"/>
              </a:ext>
            </a:extLst>
          </p:cNvPr>
          <p:cNvSpPr>
            <a:spLocks noGrp="1" noChangeArrowheads="1"/>
          </p:cNvSpPr>
          <p:nvPr>
            <p:ph type="title" idx="4294967295"/>
          </p:nvPr>
        </p:nvSpPr>
        <p:spPr>
          <a:xfrm>
            <a:off x="6518598" y="1386785"/>
            <a:ext cx="2807150" cy="4816267"/>
          </a:xfrm>
        </p:spPr>
        <p:txBody>
          <a:bodyPr vert="horz" lIns="91440" tIns="45720" rIns="91440" bIns="45720" rtlCol="0" anchor="ctr">
            <a:normAutofit/>
          </a:bodyPr>
          <a:lstStyle/>
          <a:p>
            <a:pPr defTabSz="457200">
              <a:defRPr/>
            </a:pPr>
            <a:r>
              <a:rPr lang="en-US" sz="3600">
                <a:solidFill>
                  <a:schemeClr val="bg1"/>
                </a:solidFill>
              </a:rPr>
              <a:t>Examples of business models</a:t>
            </a:r>
            <a:endParaRPr lang="en-US" altLang="zh-TW" sz="3600">
              <a:solidFill>
                <a:schemeClr val="bg1"/>
              </a:solidFill>
            </a:endParaRP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F1B5013-0135-417C-B159-5D6C0D90F845}"/>
              </a:ext>
            </a:extLst>
          </p:cNvPr>
          <p:cNvSpPr>
            <a:spLocks noGrp="1" noChangeArrowheads="1"/>
          </p:cNvSpPr>
          <p:nvPr>
            <p:ph type="title" idx="4294967295"/>
          </p:nvPr>
        </p:nvSpPr>
        <p:spPr>
          <a:xfrm>
            <a:off x="1014413" y="422275"/>
            <a:ext cx="9136062" cy="1517650"/>
          </a:xfrm>
        </p:spPr>
        <p:txBody>
          <a:bodyPr/>
          <a:lstStyle/>
          <a:p>
            <a:pPr eaLnBrk="1" hangingPunct="1">
              <a:defRPr/>
            </a:pPr>
            <a:r>
              <a:rPr lang="en-US"/>
              <a:t>Examples of business models</a:t>
            </a:r>
          </a:p>
        </p:txBody>
      </p:sp>
      <p:sp>
        <p:nvSpPr>
          <p:cNvPr id="27651" name="Rectangle 3">
            <a:extLst>
              <a:ext uri="{FF2B5EF4-FFF2-40B4-BE49-F238E27FC236}">
                <a16:creationId xmlns:a16="http://schemas.microsoft.com/office/drawing/2014/main" id="{27483CC3-B455-493D-8109-708E5ACA86BE}"/>
              </a:ext>
            </a:extLst>
          </p:cNvPr>
          <p:cNvSpPr>
            <a:spLocks noGrp="1" noChangeArrowheads="1"/>
          </p:cNvSpPr>
          <p:nvPr>
            <p:ph type="body" idx="4294967295"/>
          </p:nvPr>
        </p:nvSpPr>
        <p:spPr>
          <a:xfrm>
            <a:off x="0" y="2192338"/>
            <a:ext cx="9134475" cy="4554537"/>
          </a:xfrm>
        </p:spPr>
        <p:txBody>
          <a:bodyPr/>
          <a:lstStyle/>
          <a:p>
            <a:pPr eaLnBrk="1" hangingPunct="1">
              <a:defRPr/>
            </a:pPr>
            <a:r>
              <a:rPr lang="en-US" sz="2800" dirty="0">
                <a:latin typeface="Arial" panose="020B0604020202020204" pitchFamily="34" charset="0"/>
                <a:cs typeface="Arial" panose="020B0604020202020204" pitchFamily="34" charset="0"/>
              </a:rPr>
              <a:t>Content Provider model </a:t>
            </a:r>
          </a:p>
          <a:p>
            <a:pPr lvl="1" eaLnBrk="1" hangingPunct="1">
              <a:defRPr/>
            </a:pPr>
            <a:r>
              <a:rPr lang="en-US" sz="2800" dirty="0">
                <a:latin typeface="Arial" panose="020B0604020202020204" pitchFamily="34" charset="0"/>
                <a:cs typeface="Arial" panose="020B0604020202020204" pitchFamily="34" charset="0"/>
              </a:rPr>
              <a:t>Provides content based on expertise, on-sold to third parties, or made available free of charge (e.g. weather forecasts, news)</a:t>
            </a:r>
          </a:p>
          <a:p>
            <a:pPr lvl="1" eaLnBrk="1" hangingPunct="1">
              <a:defRPr/>
            </a:pPr>
            <a:r>
              <a:rPr lang="en-US" sz="2800" dirty="0">
                <a:latin typeface="Arial" panose="020B0604020202020204" pitchFamily="34" charset="0"/>
                <a:cs typeface="Arial" panose="020B0604020202020204" pitchFamily="34" charset="0"/>
              </a:rPr>
              <a:t>Revenues generated through sales of content, or through selling advertising space on popular sites</a:t>
            </a:r>
          </a:p>
          <a:p>
            <a:pPr lvl="1" eaLnBrk="1" hangingPunct="1">
              <a:defRPr/>
            </a:pPr>
            <a:r>
              <a:rPr lang="en-US" sz="2800" dirty="0">
                <a:latin typeface="Arial" panose="020B0604020202020204" pitchFamily="34" charset="0"/>
                <a:cs typeface="Arial" panose="020B0604020202020204" pitchFamily="34" charset="0"/>
              </a:rPr>
              <a:t>often a variant of Direct-to-Customer model</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59CE01CD-1966-4F5F-9D26-689A49CA9657}"/>
              </a:ext>
            </a:extLst>
          </p:cNvPr>
          <p:cNvSpPr>
            <a:spLocks noGrp="1"/>
          </p:cNvSpPr>
          <p:nvPr>
            <p:ph type="title"/>
          </p:nvPr>
        </p:nvSpPr>
        <p:spPr/>
        <p:txBody>
          <a:bodyPr>
            <a:normAutofit/>
          </a:bodyPr>
          <a:lstStyle/>
          <a:p>
            <a:r>
              <a:rPr lang="pl-PL" dirty="0">
                <a:solidFill>
                  <a:srgbClr val="002060"/>
                </a:solidFill>
                <a:latin typeface="Arial-BoldMT"/>
              </a:rPr>
              <a:t>New business </a:t>
            </a:r>
            <a:r>
              <a:rPr lang="pl-PL" dirty="0" err="1">
                <a:solidFill>
                  <a:srgbClr val="002060"/>
                </a:solidFill>
                <a:latin typeface="Arial-BoldMT"/>
              </a:rPr>
              <a:t>imperatives</a:t>
            </a:r>
            <a:br>
              <a:rPr lang="pl-PL" dirty="0">
                <a:solidFill>
                  <a:srgbClr val="002060"/>
                </a:solidFill>
                <a:latin typeface="Arial-BoldMT"/>
              </a:rPr>
            </a:br>
            <a:r>
              <a:rPr lang="pl-PL" sz="2248" dirty="0" err="1">
                <a:solidFill>
                  <a:srgbClr val="002060"/>
                </a:solidFill>
                <a:latin typeface="Arial-BoldMT"/>
              </a:rPr>
              <a:t>Dominating</a:t>
            </a:r>
            <a:r>
              <a:rPr lang="pl-PL" sz="2248" dirty="0">
                <a:solidFill>
                  <a:srgbClr val="002060"/>
                </a:solidFill>
                <a:latin typeface="Arial-BoldMT"/>
              </a:rPr>
              <a:t> business </a:t>
            </a:r>
            <a:r>
              <a:rPr lang="pl-PL" sz="2248" dirty="0" err="1">
                <a:solidFill>
                  <a:srgbClr val="002060"/>
                </a:solidFill>
                <a:latin typeface="Arial-BoldMT"/>
              </a:rPr>
              <a:t>models</a:t>
            </a:r>
            <a:endParaRPr lang="pl-PL" dirty="0"/>
          </a:p>
        </p:txBody>
      </p:sp>
      <p:sp>
        <p:nvSpPr>
          <p:cNvPr id="5" name="Symbol zastępczy zawartości 4">
            <a:extLst>
              <a:ext uri="{FF2B5EF4-FFF2-40B4-BE49-F238E27FC236}">
                <a16:creationId xmlns:a16="http://schemas.microsoft.com/office/drawing/2014/main" id="{EAD2C63F-6608-40A1-85A1-397AD0F02196}"/>
              </a:ext>
            </a:extLst>
          </p:cNvPr>
          <p:cNvSpPr>
            <a:spLocks noGrp="1"/>
          </p:cNvSpPr>
          <p:nvPr>
            <p:ph idx="1"/>
          </p:nvPr>
        </p:nvSpPr>
        <p:spPr/>
        <p:txBody>
          <a:bodyPr>
            <a:normAutofit/>
          </a:bodyPr>
          <a:lstStyle/>
          <a:p>
            <a:r>
              <a:rPr lang="en-US" sz="2400" b="1" u="sng" dirty="0"/>
              <a:t>The Crowd Economy</a:t>
            </a:r>
            <a:endParaRPr lang="pl-PL" sz="2400" dirty="0"/>
          </a:p>
          <a:p>
            <a:r>
              <a:rPr lang="en-US" sz="2400" b="1" u="sng" dirty="0"/>
              <a:t>The Free/Data Economy</a:t>
            </a:r>
            <a:endParaRPr lang="pl-PL" sz="2400" dirty="0"/>
          </a:p>
          <a:p>
            <a:r>
              <a:rPr lang="en-US" sz="2400" b="1" u="sng" dirty="0"/>
              <a:t>The Smartness Economy</a:t>
            </a:r>
            <a:endParaRPr lang="pl-PL" sz="2400" dirty="0"/>
          </a:p>
          <a:p>
            <a:r>
              <a:rPr lang="en-US" sz="2400" b="1" u="sng" dirty="0"/>
              <a:t>Closed-Loop Economies</a:t>
            </a:r>
            <a:endParaRPr lang="pl-PL" sz="2400" dirty="0"/>
          </a:p>
          <a:p>
            <a:r>
              <a:rPr lang="en-US" sz="2400" b="1" u="sng" dirty="0"/>
              <a:t>Decentralized Autonomous Organizations (DAOs)</a:t>
            </a:r>
            <a:endParaRPr lang="pl-PL" sz="2400" dirty="0"/>
          </a:p>
          <a:p>
            <a:r>
              <a:rPr lang="pl-PL" sz="2400" b="1" u="sng" dirty="0" err="1"/>
              <a:t>Multiple</a:t>
            </a:r>
            <a:r>
              <a:rPr lang="pl-PL" sz="2400" b="1" u="sng" dirty="0"/>
              <a:t> World </a:t>
            </a:r>
            <a:r>
              <a:rPr lang="pl-PL" sz="2400" b="1" u="sng" dirty="0" err="1"/>
              <a:t>Models</a:t>
            </a:r>
            <a:endParaRPr lang="pl-PL" sz="2400" b="1" u="sng" dirty="0"/>
          </a:p>
          <a:p>
            <a:r>
              <a:rPr lang="pl-PL" sz="2400" b="1" u="sng" dirty="0" err="1"/>
              <a:t>Transformation</a:t>
            </a:r>
            <a:r>
              <a:rPr lang="pl-PL" sz="2400" b="1" u="sng" dirty="0"/>
              <a:t> </a:t>
            </a:r>
            <a:r>
              <a:rPr lang="pl-PL" sz="2400" b="1" u="sng" dirty="0" err="1"/>
              <a:t>Economy</a:t>
            </a:r>
            <a:endParaRPr lang="pl-PL" sz="2400" dirty="0"/>
          </a:p>
        </p:txBody>
      </p:sp>
      <p:sp>
        <p:nvSpPr>
          <p:cNvPr id="7" name="pole tekstowe 6">
            <a:extLst>
              <a:ext uri="{FF2B5EF4-FFF2-40B4-BE49-F238E27FC236}">
                <a16:creationId xmlns:a16="http://schemas.microsoft.com/office/drawing/2014/main" id="{73F8302D-49FE-466A-BC55-AAA484B2F27F}"/>
              </a:ext>
            </a:extLst>
          </p:cNvPr>
          <p:cNvSpPr txBox="1"/>
          <p:nvPr/>
        </p:nvSpPr>
        <p:spPr>
          <a:xfrm>
            <a:off x="7242787" y="6025500"/>
            <a:ext cx="1396408" cy="323037"/>
          </a:xfrm>
          <a:prstGeom prst="rect">
            <a:avLst/>
          </a:prstGeom>
          <a:noFill/>
        </p:spPr>
        <p:txBody>
          <a:bodyPr wrap="none" rtlCol="0">
            <a:spAutoFit/>
          </a:bodyPr>
          <a:lstStyle/>
          <a:p>
            <a:r>
              <a:rPr lang="pl-PL" sz="1499" dirty="0"/>
              <a:t>(</a:t>
            </a:r>
            <a:r>
              <a:rPr lang="pl-PL" sz="1499" dirty="0" err="1"/>
              <a:t>McGirr</a:t>
            </a:r>
            <a:r>
              <a:rPr lang="pl-PL" sz="1499" dirty="0"/>
              <a:t>, 2019)</a:t>
            </a:r>
          </a:p>
        </p:txBody>
      </p:sp>
      <p:sp>
        <p:nvSpPr>
          <p:cNvPr id="3" name="TextBox 2">
            <a:extLst>
              <a:ext uri="{FF2B5EF4-FFF2-40B4-BE49-F238E27FC236}">
                <a16:creationId xmlns:a16="http://schemas.microsoft.com/office/drawing/2014/main" id="{7DF3976D-4366-CDC5-54C5-00AC6B2A9541}"/>
              </a:ext>
            </a:extLst>
          </p:cNvPr>
          <p:cNvSpPr txBox="1"/>
          <p:nvPr/>
        </p:nvSpPr>
        <p:spPr>
          <a:xfrm>
            <a:off x="537311" y="6025500"/>
            <a:ext cx="9217024" cy="1107996"/>
          </a:xfrm>
          <a:prstGeom prst="rect">
            <a:avLst/>
          </a:prstGeom>
          <a:noFill/>
        </p:spPr>
        <p:txBody>
          <a:bodyPr wrap="square" rtlCol="0">
            <a:spAutoFit/>
          </a:bodyPr>
          <a:lstStyle/>
          <a:p>
            <a:r>
              <a:rPr lang="en-GB" sz="2200" b="1" dirty="0">
                <a:solidFill>
                  <a:srgbClr val="0066CC"/>
                </a:solidFill>
                <a:latin typeface="Arial" panose="020B0604020202020204" pitchFamily="34" charset="0"/>
                <a:cs typeface="Arial" panose="020B0604020202020204" pitchFamily="34" charset="0"/>
              </a:rPr>
              <a:t>Exercise – Describe each of these new models</a:t>
            </a:r>
            <a:endParaRPr lang="en-GB" sz="2200" dirty="0">
              <a:solidFill>
                <a:srgbClr val="0066CC"/>
              </a:solidFill>
              <a:latin typeface="Arial" panose="020B0604020202020204" pitchFamily="34" charset="0"/>
              <a:cs typeface="Arial" panose="020B0604020202020204" pitchFamily="34" charset="0"/>
            </a:endParaRPr>
          </a:p>
          <a:p>
            <a:r>
              <a:rPr lang="pl-PL" sz="2200" dirty="0">
                <a:solidFill>
                  <a:srgbClr val="0066CC"/>
                </a:solidFill>
                <a:latin typeface="Arial" panose="020B0604020202020204" pitchFamily="34" charset="0"/>
                <a:cs typeface="Arial" panose="020B0604020202020204" pitchFamily="34" charset="0"/>
              </a:rPr>
              <a:t>https://www.diamandis.com/blog/7-business-models-for-2020s</a:t>
            </a:r>
          </a:p>
          <a:p>
            <a:endParaRPr lang="en-GB" sz="2200" dirty="0">
              <a:solidFill>
                <a:srgbClr val="0066C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98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AB3D2D64-D021-42EC-9B8A-2CA3D39CCD4E}"/>
              </a:ext>
            </a:extLst>
          </p:cNvPr>
          <p:cNvSpPr>
            <a:spLocks noGrp="1"/>
          </p:cNvSpPr>
          <p:nvPr>
            <p:ph type="title"/>
          </p:nvPr>
        </p:nvSpPr>
        <p:spPr/>
        <p:txBody>
          <a:bodyPr>
            <a:normAutofit/>
          </a:bodyPr>
          <a:lstStyle/>
          <a:p>
            <a:r>
              <a:rPr lang="pl-PL" dirty="0" err="1">
                <a:solidFill>
                  <a:srgbClr val="002060"/>
                </a:solidFill>
                <a:latin typeface="Arial-BoldMT"/>
              </a:rPr>
              <a:t>Emergining</a:t>
            </a:r>
            <a:r>
              <a:rPr lang="pl-PL" dirty="0">
                <a:solidFill>
                  <a:srgbClr val="002060"/>
                </a:solidFill>
                <a:latin typeface="Arial-BoldMT"/>
              </a:rPr>
              <a:t> business </a:t>
            </a:r>
            <a:r>
              <a:rPr lang="pl-PL" dirty="0" err="1">
                <a:solidFill>
                  <a:srgbClr val="002060"/>
                </a:solidFill>
                <a:latin typeface="Arial-BoldMT"/>
              </a:rPr>
              <a:t>models</a:t>
            </a:r>
            <a:br>
              <a:rPr lang="pl-PL" dirty="0">
                <a:solidFill>
                  <a:srgbClr val="002060"/>
                </a:solidFill>
                <a:latin typeface="Arial-BoldMT"/>
              </a:rPr>
            </a:br>
            <a:r>
              <a:rPr lang="pl-PL" dirty="0">
                <a:latin typeface="Calibri" panose="020F0502020204030204" pitchFamily="34" charset="0"/>
                <a:ea typeface="Calibri" panose="020F0502020204030204" pitchFamily="34" charset="0"/>
                <a:cs typeface="Times New Roman" panose="02020603050405020304" pitchFamily="18" charset="0"/>
              </a:rPr>
              <a:t>General </a:t>
            </a:r>
            <a:r>
              <a:rPr lang="pl-PL" dirty="0" err="1">
                <a:latin typeface="Calibri" panose="020F0502020204030204" pitchFamily="34" charset="0"/>
                <a:ea typeface="Calibri" panose="020F0502020204030204" pitchFamily="34" charset="0"/>
                <a:cs typeface="Times New Roman" panose="02020603050405020304" pitchFamily="18" charset="0"/>
              </a:rPr>
              <a:t>classification</a:t>
            </a:r>
            <a:r>
              <a:rPr lang="pl-PL" dirty="0">
                <a:latin typeface="Calibri" panose="020F0502020204030204" pitchFamily="34" charset="0"/>
                <a:ea typeface="Calibri" panose="020F0502020204030204" pitchFamily="34" charset="0"/>
                <a:cs typeface="Times New Roman" panose="02020603050405020304" pitchFamily="18" charset="0"/>
              </a:rPr>
              <a:t> of business </a:t>
            </a:r>
            <a:r>
              <a:rPr lang="pl-PL" dirty="0" err="1">
                <a:latin typeface="Calibri" panose="020F0502020204030204" pitchFamily="34" charset="0"/>
                <a:ea typeface="Calibri" panose="020F0502020204030204" pitchFamily="34" charset="0"/>
                <a:cs typeface="Times New Roman" panose="02020603050405020304" pitchFamily="18" charset="0"/>
              </a:rPr>
              <a:t>models</a:t>
            </a:r>
            <a:r>
              <a:rPr lang="pl-PL" dirty="0">
                <a:latin typeface="Calibri" panose="020F0502020204030204" pitchFamily="34" charset="0"/>
                <a:ea typeface="Calibri" panose="020F0502020204030204" pitchFamily="34" charset="0"/>
                <a:cs typeface="Times New Roman" panose="02020603050405020304" pitchFamily="18" charset="0"/>
              </a:rPr>
              <a:t> </a:t>
            </a:r>
            <a:r>
              <a:rPr lang="pl-PL" dirty="0" err="1">
                <a:latin typeface="Calibri" panose="020F0502020204030204" pitchFamily="34" charset="0"/>
                <a:ea typeface="Calibri" panose="020F0502020204030204" pitchFamily="34" charset="0"/>
                <a:cs typeface="Times New Roman" panose="02020603050405020304" pitchFamily="18" charset="0"/>
              </a:rPr>
              <a:t>innovation</a:t>
            </a:r>
            <a:endParaRPr lang="pl-PL" dirty="0"/>
          </a:p>
        </p:txBody>
      </p:sp>
      <p:graphicFrame>
        <p:nvGraphicFramePr>
          <p:cNvPr id="4" name="Tabela 4">
            <a:extLst>
              <a:ext uri="{FF2B5EF4-FFF2-40B4-BE49-F238E27FC236}">
                <a16:creationId xmlns:a16="http://schemas.microsoft.com/office/drawing/2014/main" id="{D07DD134-A546-4D99-88C7-17E5C9B5FCFA}"/>
              </a:ext>
            </a:extLst>
          </p:cNvPr>
          <p:cNvGraphicFramePr>
            <a:graphicFrameLocks noGrp="1"/>
          </p:cNvGraphicFramePr>
          <p:nvPr>
            <p:ph idx="1"/>
            <p:extLst>
              <p:ext uri="{D42A27DB-BD31-4B8C-83A1-F6EECF244321}">
                <p14:modId xmlns:p14="http://schemas.microsoft.com/office/powerpoint/2010/main" val="3807099008"/>
              </p:ext>
            </p:extLst>
          </p:nvPr>
        </p:nvGraphicFramePr>
        <p:xfrm>
          <a:off x="323601" y="1778695"/>
          <a:ext cx="9503271" cy="5394528"/>
        </p:xfrm>
        <a:graphic>
          <a:graphicData uri="http://schemas.openxmlformats.org/drawingml/2006/table">
            <a:tbl>
              <a:tblPr firstRow="1" bandRow="1">
                <a:tableStyleId>{5C22544A-7EE6-4342-B048-85BDC9FD1C3A}</a:tableStyleId>
              </a:tblPr>
              <a:tblGrid>
                <a:gridCol w="1338224">
                  <a:extLst>
                    <a:ext uri="{9D8B030D-6E8A-4147-A177-3AD203B41FA5}">
                      <a16:colId xmlns:a16="http://schemas.microsoft.com/office/drawing/2014/main" val="1169367643"/>
                    </a:ext>
                  </a:extLst>
                </a:gridCol>
                <a:gridCol w="8165047">
                  <a:extLst>
                    <a:ext uri="{9D8B030D-6E8A-4147-A177-3AD203B41FA5}">
                      <a16:colId xmlns:a16="http://schemas.microsoft.com/office/drawing/2014/main" val="2491182700"/>
                    </a:ext>
                  </a:extLst>
                </a:gridCol>
              </a:tblGrid>
              <a:tr h="624405">
                <a:tc>
                  <a:txBody>
                    <a:bodyPr/>
                    <a:lstStyle/>
                    <a:p>
                      <a:r>
                        <a:rPr lang="pl-PL" sz="1800" dirty="0" err="1">
                          <a:latin typeface="Arial" panose="020B0604020202020204" pitchFamily="34" charset="0"/>
                          <a:cs typeface="Arial" panose="020B0604020202020204" pitchFamily="34" charset="0"/>
                        </a:rPr>
                        <a:t>Key</a:t>
                      </a:r>
                      <a:r>
                        <a:rPr lang="pl-PL" sz="1800" dirty="0">
                          <a:latin typeface="Arial" panose="020B0604020202020204" pitchFamily="34" charset="0"/>
                          <a:cs typeface="Arial" panose="020B0604020202020204" pitchFamily="34" charset="0"/>
                        </a:rPr>
                        <a:t> </a:t>
                      </a:r>
                      <a:r>
                        <a:rPr lang="pl-PL" sz="1800" dirty="0" err="1">
                          <a:latin typeface="Arial" panose="020B0604020202020204" pitchFamily="34" charset="0"/>
                          <a:cs typeface="Arial" panose="020B0604020202020204" pitchFamily="34" charset="0"/>
                        </a:rPr>
                        <a:t>feature</a:t>
                      </a:r>
                      <a:endParaRPr lang="pl-PL" sz="1800" dirty="0">
                        <a:latin typeface="Arial" panose="020B0604020202020204" pitchFamily="34" charset="0"/>
                        <a:cs typeface="Arial" panose="020B0604020202020204" pitchFamily="34" charset="0"/>
                      </a:endParaRPr>
                    </a:p>
                  </a:txBody>
                  <a:tcPr marL="76129" marR="76129" marT="38064" marB="38064"/>
                </a:tc>
                <a:tc>
                  <a:txBody>
                    <a:bodyPr/>
                    <a:lstStyle/>
                    <a:p>
                      <a:r>
                        <a:rPr lang="pl-PL" sz="1800" dirty="0" err="1">
                          <a:latin typeface="Arial" panose="020B0604020202020204" pitchFamily="34" charset="0"/>
                          <a:cs typeface="Arial" panose="020B0604020202020204" pitchFamily="34" charset="0"/>
                        </a:rPr>
                        <a:t>Description</a:t>
                      </a:r>
                      <a:endParaRPr lang="pl-PL" sz="1800" dirty="0">
                        <a:latin typeface="Arial" panose="020B0604020202020204" pitchFamily="34" charset="0"/>
                        <a:cs typeface="Arial" panose="020B0604020202020204" pitchFamily="34" charset="0"/>
                      </a:endParaRPr>
                    </a:p>
                  </a:txBody>
                  <a:tcPr marL="76129" marR="76129" marT="38064" marB="38064"/>
                </a:tc>
                <a:extLst>
                  <a:ext uri="{0D108BD9-81ED-4DB2-BD59-A6C34878D82A}">
                    <a16:rowId xmlns:a16="http://schemas.microsoft.com/office/drawing/2014/main" val="46766362"/>
                  </a:ext>
                </a:extLst>
              </a:tr>
              <a:tr h="800540">
                <a:tc>
                  <a:txBody>
                    <a:bodyPr/>
                    <a:lstStyle/>
                    <a:p>
                      <a:r>
                        <a:rPr lang="en-US" sz="1800" b="1" kern="1200" dirty="0">
                          <a:solidFill>
                            <a:schemeClr val="dk1"/>
                          </a:solidFill>
                          <a:effectLst/>
                          <a:latin typeface="Arial" panose="020B0604020202020204" pitchFamily="34" charset="0"/>
                          <a:ea typeface="+mn-ea"/>
                          <a:cs typeface="Arial" panose="020B0604020202020204" pitchFamily="34" charset="0"/>
                        </a:rPr>
                        <a:t>cost obsession</a:t>
                      </a:r>
                      <a:endParaRPr lang="pl-PL" sz="1800" dirty="0">
                        <a:latin typeface="Arial" panose="020B0604020202020204" pitchFamily="34" charset="0"/>
                        <a:cs typeface="Arial" panose="020B0604020202020204" pitchFamily="34" charset="0"/>
                      </a:endParaRPr>
                    </a:p>
                  </a:txBody>
                  <a:tcPr marL="76129" marR="76129" marT="38064" marB="38064"/>
                </a:tc>
                <a:tc>
                  <a:txBody>
                    <a:bodyPr/>
                    <a:lstStyle/>
                    <a:p>
                      <a:r>
                        <a:rPr lang="en-US" sz="1800" kern="1200" dirty="0">
                          <a:solidFill>
                            <a:schemeClr val="dk1"/>
                          </a:solidFill>
                          <a:effectLst/>
                          <a:latin typeface="Arial" panose="020B0604020202020204" pitchFamily="34" charset="0"/>
                          <a:ea typeface="+mn-ea"/>
                          <a:cs typeface="Arial" panose="020B0604020202020204" pitchFamily="34" charset="0"/>
                        </a:rPr>
                        <a:t>The idea is to get rid of frills and make use of economies of scale, scope, utilization, experience and other factors for the benefit of consumers. Anything that does not create value for the consumer is stripped out.</a:t>
                      </a:r>
                      <a:endParaRPr lang="pl-PL" sz="1800" dirty="0">
                        <a:latin typeface="Arial" panose="020B0604020202020204" pitchFamily="34" charset="0"/>
                        <a:cs typeface="Arial" panose="020B0604020202020204" pitchFamily="34" charset="0"/>
                      </a:endParaRPr>
                    </a:p>
                  </a:txBody>
                  <a:tcPr marL="76129" marR="76129" marT="38064" marB="38064"/>
                </a:tc>
                <a:extLst>
                  <a:ext uri="{0D108BD9-81ED-4DB2-BD59-A6C34878D82A}">
                    <a16:rowId xmlns:a16="http://schemas.microsoft.com/office/drawing/2014/main" val="4139004724"/>
                  </a:ext>
                </a:extLst>
              </a:tr>
              <a:tr h="1040725">
                <a:tc>
                  <a:txBody>
                    <a:bodyPr/>
                    <a:lstStyle/>
                    <a:p>
                      <a:r>
                        <a:rPr lang="en-US" sz="1800" b="1" kern="1200" dirty="0">
                          <a:solidFill>
                            <a:schemeClr val="dk1"/>
                          </a:solidFill>
                          <a:effectLst/>
                          <a:latin typeface="Arial" panose="020B0604020202020204" pitchFamily="34" charset="0"/>
                          <a:ea typeface="+mn-ea"/>
                          <a:cs typeface="Arial" panose="020B0604020202020204" pitchFamily="34" charset="0"/>
                        </a:rPr>
                        <a:t>platform</a:t>
                      </a:r>
                      <a:endParaRPr lang="pl-PL" sz="1800" dirty="0">
                        <a:latin typeface="Arial" panose="020B0604020202020204" pitchFamily="34" charset="0"/>
                        <a:cs typeface="Arial" panose="020B0604020202020204" pitchFamily="34" charset="0"/>
                      </a:endParaRPr>
                    </a:p>
                  </a:txBody>
                  <a:tcPr marL="76129" marR="76129" marT="38064" marB="38064"/>
                </a:tc>
                <a:tc>
                  <a:txBody>
                    <a:bodyPr/>
                    <a:lstStyle/>
                    <a:p>
                      <a:r>
                        <a:rPr lang="en-US" sz="1800" kern="1200" dirty="0">
                          <a:solidFill>
                            <a:schemeClr val="dk1"/>
                          </a:solidFill>
                          <a:effectLst/>
                          <a:latin typeface="Arial" panose="020B0604020202020204" pitchFamily="34" charset="0"/>
                          <a:ea typeface="+mn-ea"/>
                          <a:cs typeface="Arial" panose="020B0604020202020204" pitchFamily="34" charset="0"/>
                        </a:rPr>
                        <a:t>This term refers to a business model that supports two or more markets at the same time. A conventional market attracts buyers by providing a venue that supports the presence of sellers, and attracts sellers by the promise of the presence of buyers, all for a specific domain of goods or services. </a:t>
                      </a:r>
                      <a:endParaRPr lang="pl-PL" sz="1800" dirty="0">
                        <a:latin typeface="Arial" panose="020B0604020202020204" pitchFamily="34" charset="0"/>
                        <a:cs typeface="Arial" panose="020B0604020202020204" pitchFamily="34" charset="0"/>
                      </a:endParaRPr>
                    </a:p>
                  </a:txBody>
                  <a:tcPr marL="76129" marR="76129" marT="38064" marB="38064"/>
                </a:tc>
                <a:extLst>
                  <a:ext uri="{0D108BD9-81ED-4DB2-BD59-A6C34878D82A}">
                    <a16:rowId xmlns:a16="http://schemas.microsoft.com/office/drawing/2014/main" val="3786635479"/>
                  </a:ext>
                </a:extLst>
              </a:tr>
              <a:tr h="800540">
                <a:tc>
                  <a:txBody>
                    <a:bodyPr/>
                    <a:lstStyle/>
                    <a:p>
                      <a:r>
                        <a:rPr lang="en-US" sz="1800" b="1" kern="1200" dirty="0">
                          <a:solidFill>
                            <a:schemeClr val="dk1"/>
                          </a:solidFill>
                          <a:effectLst/>
                          <a:latin typeface="Arial" panose="020B0604020202020204" pitchFamily="34" charset="0"/>
                          <a:ea typeface="+mn-ea"/>
                          <a:cs typeface="Arial" panose="020B0604020202020204" pitchFamily="34" charset="0"/>
                        </a:rPr>
                        <a:t>global business</a:t>
                      </a:r>
                      <a:endParaRPr lang="pl-PL" sz="1800" dirty="0">
                        <a:latin typeface="Arial" panose="020B0604020202020204" pitchFamily="34" charset="0"/>
                        <a:cs typeface="Arial" panose="020B0604020202020204" pitchFamily="34" charset="0"/>
                      </a:endParaRPr>
                    </a:p>
                  </a:txBody>
                  <a:tcPr marL="76129" marR="76129" marT="38064" marB="38064"/>
                </a:tc>
                <a:tc>
                  <a:txBody>
                    <a:bodyPr/>
                    <a:lstStyle/>
                    <a:p>
                      <a:r>
                        <a:rPr lang="en-US" sz="1800" kern="1200" dirty="0">
                          <a:solidFill>
                            <a:schemeClr val="dk1"/>
                          </a:solidFill>
                          <a:effectLst/>
                          <a:latin typeface="Arial" panose="020B0604020202020204" pitchFamily="34" charset="0"/>
                          <a:ea typeface="+mn-ea"/>
                          <a:cs typeface="Arial" panose="020B0604020202020204" pitchFamily="34" charset="0"/>
                        </a:rPr>
                        <a:t>International growth </a:t>
                      </a:r>
                      <a:r>
                        <a:rPr lang="pl-PL" sz="1800" kern="1200" dirty="0" err="1">
                          <a:solidFill>
                            <a:schemeClr val="dk1"/>
                          </a:solidFill>
                          <a:effectLst/>
                          <a:latin typeface="Arial" panose="020B0604020202020204" pitchFamily="34" charset="0"/>
                          <a:ea typeface="+mn-ea"/>
                          <a:cs typeface="Arial" panose="020B0604020202020204" pitchFamily="34" charset="0"/>
                        </a:rPr>
                        <a:t>is</a:t>
                      </a:r>
                      <a:r>
                        <a:rPr lang="en-US" sz="1800" kern="1200" dirty="0">
                          <a:solidFill>
                            <a:schemeClr val="dk1"/>
                          </a:solidFill>
                          <a:effectLst/>
                          <a:latin typeface="Arial" panose="020B0604020202020204" pitchFamily="34" charset="0"/>
                          <a:ea typeface="+mn-ea"/>
                          <a:cs typeface="Arial" panose="020B0604020202020204" pitchFamily="34" charset="0"/>
                        </a:rPr>
                        <a:t> crucial to achieving economies of scale and attaining the mass that would enable the firm to develop and manage its production and logistics efficiently. Swift globalization </a:t>
                      </a:r>
                      <a:r>
                        <a:rPr lang="pl-PL" sz="1800" kern="1200" dirty="0" err="1">
                          <a:solidFill>
                            <a:schemeClr val="dk1"/>
                          </a:solidFill>
                          <a:effectLst/>
                          <a:latin typeface="Arial" panose="020B0604020202020204" pitchFamily="34" charset="0"/>
                          <a:ea typeface="+mn-ea"/>
                          <a:cs typeface="Arial" panose="020B0604020202020204" pitchFamily="34" charset="0"/>
                        </a:rPr>
                        <a:t>is</a:t>
                      </a:r>
                      <a:r>
                        <a:rPr lang="pl-PL" sz="1800" kern="1200" dirty="0">
                          <a:solidFill>
                            <a:schemeClr val="dk1"/>
                          </a:solidFill>
                          <a:effectLst/>
                          <a:latin typeface="Arial" panose="020B0604020202020204" pitchFamily="34" charset="0"/>
                          <a:ea typeface="+mn-ea"/>
                          <a:cs typeface="Arial" panose="020B0604020202020204" pitchFamily="34" charset="0"/>
                        </a:rPr>
                        <a:t> a</a:t>
                      </a:r>
                      <a:r>
                        <a:rPr lang="en-US" sz="1800" kern="1200" dirty="0">
                          <a:solidFill>
                            <a:schemeClr val="dk1"/>
                          </a:solidFill>
                          <a:effectLst/>
                          <a:latin typeface="Arial" panose="020B0604020202020204" pitchFamily="34" charset="0"/>
                          <a:ea typeface="+mn-ea"/>
                          <a:cs typeface="Arial" panose="020B0604020202020204" pitchFamily="34" charset="0"/>
                        </a:rPr>
                        <a:t> key. </a:t>
                      </a:r>
                      <a:endParaRPr lang="pl-PL" sz="1800" dirty="0">
                        <a:latin typeface="Arial" panose="020B0604020202020204" pitchFamily="34" charset="0"/>
                        <a:cs typeface="Arial" panose="020B0604020202020204" pitchFamily="34" charset="0"/>
                      </a:endParaRPr>
                    </a:p>
                  </a:txBody>
                  <a:tcPr marL="76129" marR="76129" marT="38064" marB="38064"/>
                </a:tc>
                <a:extLst>
                  <a:ext uri="{0D108BD9-81ED-4DB2-BD59-A6C34878D82A}">
                    <a16:rowId xmlns:a16="http://schemas.microsoft.com/office/drawing/2014/main" val="1668137896"/>
                  </a:ext>
                </a:extLst>
              </a:tr>
              <a:tr h="560355">
                <a:tc>
                  <a:txBody>
                    <a:bodyPr/>
                    <a:lstStyle/>
                    <a:p>
                      <a:r>
                        <a:rPr lang="en-US" sz="1800" b="1" kern="1200" dirty="0">
                          <a:solidFill>
                            <a:schemeClr val="dk1"/>
                          </a:solidFill>
                          <a:effectLst/>
                          <a:latin typeface="Arial" panose="020B0604020202020204" pitchFamily="34" charset="0"/>
                          <a:ea typeface="+mn-ea"/>
                          <a:cs typeface="Arial" panose="020B0604020202020204" pitchFamily="34" charset="0"/>
                        </a:rPr>
                        <a:t>seeking excellence</a:t>
                      </a:r>
                      <a:endParaRPr lang="pl-PL" sz="1800" dirty="0">
                        <a:latin typeface="Arial" panose="020B0604020202020204" pitchFamily="34" charset="0"/>
                        <a:cs typeface="Arial" panose="020B0604020202020204" pitchFamily="34" charset="0"/>
                      </a:endParaRPr>
                    </a:p>
                  </a:txBody>
                  <a:tcPr marL="76129" marR="76129" marT="38064" marB="38064"/>
                </a:tc>
                <a:tc>
                  <a:txBody>
                    <a:bodyPr/>
                    <a:lstStyle/>
                    <a:p>
                      <a:r>
                        <a:rPr lang="en-US" sz="1800" kern="1200" dirty="0">
                          <a:solidFill>
                            <a:schemeClr val="dk1"/>
                          </a:solidFill>
                          <a:effectLst/>
                          <a:latin typeface="Arial" panose="020B0604020202020204" pitchFamily="34" charset="0"/>
                          <a:ea typeface="+mn-ea"/>
                          <a:cs typeface="Arial" panose="020B0604020202020204" pitchFamily="34" charset="0"/>
                        </a:rPr>
                        <a:t>These companies focus on innovation, surprise their customers with new features, and satisfy needs which weren’t even there when the product comes out. </a:t>
                      </a:r>
                      <a:endParaRPr lang="pl-PL" sz="1800" dirty="0">
                        <a:latin typeface="Arial" panose="020B0604020202020204" pitchFamily="34" charset="0"/>
                        <a:cs typeface="Arial" panose="020B0604020202020204" pitchFamily="34" charset="0"/>
                      </a:endParaRPr>
                    </a:p>
                  </a:txBody>
                  <a:tcPr marL="76129" marR="76129" marT="38064" marB="38064"/>
                </a:tc>
                <a:extLst>
                  <a:ext uri="{0D108BD9-81ED-4DB2-BD59-A6C34878D82A}">
                    <a16:rowId xmlns:a16="http://schemas.microsoft.com/office/drawing/2014/main" val="35897343"/>
                  </a:ext>
                </a:extLst>
              </a:tr>
              <a:tr h="560355">
                <a:tc>
                  <a:txBody>
                    <a:bodyPr/>
                    <a:lstStyle/>
                    <a:p>
                      <a:r>
                        <a:rPr lang="en-US" sz="1800" b="1" kern="1200" dirty="0">
                          <a:solidFill>
                            <a:schemeClr val="dk1"/>
                          </a:solidFill>
                          <a:effectLst/>
                          <a:latin typeface="Arial" panose="020B0604020202020204" pitchFamily="34" charset="0"/>
                          <a:ea typeface="+mn-ea"/>
                          <a:cs typeface="Arial" panose="020B0604020202020204" pitchFamily="34" charset="0"/>
                        </a:rPr>
                        <a:t>distinctive/</a:t>
                      </a:r>
                      <a:r>
                        <a:rPr lang="pl-PL" sz="1800" b="1" kern="1200" dirty="0">
                          <a:solidFill>
                            <a:schemeClr val="dk1"/>
                          </a:solidFill>
                          <a:effectLst/>
                          <a:latin typeface="Arial" panose="020B0604020202020204" pitchFamily="34" charset="0"/>
                          <a:ea typeface="+mn-ea"/>
                          <a:cs typeface="Arial" panose="020B0604020202020204" pitchFamily="34" charset="0"/>
                        </a:rPr>
                        <a:t> </a:t>
                      </a:r>
                      <a:r>
                        <a:rPr lang="en-US" sz="1800" b="1" kern="1200" dirty="0">
                          <a:solidFill>
                            <a:schemeClr val="dk1"/>
                          </a:solidFill>
                          <a:effectLst/>
                          <a:latin typeface="Arial" panose="020B0604020202020204" pitchFamily="34" charset="0"/>
                          <a:ea typeface="+mn-ea"/>
                          <a:cs typeface="Arial" panose="020B0604020202020204" pitchFamily="34" charset="0"/>
                        </a:rPr>
                        <a:t>adapted</a:t>
                      </a:r>
                      <a:endParaRPr lang="pl-PL" sz="1800" dirty="0">
                        <a:latin typeface="Arial" panose="020B0604020202020204" pitchFamily="34" charset="0"/>
                        <a:cs typeface="Arial" panose="020B0604020202020204" pitchFamily="34" charset="0"/>
                      </a:endParaRPr>
                    </a:p>
                  </a:txBody>
                  <a:tcPr marL="76129" marR="76129" marT="38064" marB="38064"/>
                </a:tc>
                <a:tc>
                  <a:txBody>
                    <a:bodyPr/>
                    <a:lstStyle/>
                    <a:p>
                      <a:r>
                        <a:rPr lang="en-US" sz="1800" kern="1200" dirty="0">
                          <a:solidFill>
                            <a:schemeClr val="dk1"/>
                          </a:solidFill>
                          <a:effectLst/>
                          <a:latin typeface="Arial" panose="020B0604020202020204" pitchFamily="34" charset="0"/>
                          <a:ea typeface="+mn-ea"/>
                          <a:cs typeface="Arial" panose="020B0604020202020204" pitchFamily="34" charset="0"/>
                        </a:rPr>
                        <a:t>drastically lowered transaction costs enable sellers to approach tiny market segments—sometimes comprising a single buyer—almost as efficiently as wide swathes of the market</a:t>
                      </a:r>
                      <a:endParaRPr lang="pl-PL" sz="1800" dirty="0">
                        <a:latin typeface="Arial" panose="020B0604020202020204" pitchFamily="34" charset="0"/>
                        <a:cs typeface="Arial" panose="020B0604020202020204" pitchFamily="34" charset="0"/>
                      </a:endParaRPr>
                    </a:p>
                  </a:txBody>
                  <a:tcPr marL="76129" marR="76129" marT="38064" marB="38064"/>
                </a:tc>
                <a:extLst>
                  <a:ext uri="{0D108BD9-81ED-4DB2-BD59-A6C34878D82A}">
                    <a16:rowId xmlns:a16="http://schemas.microsoft.com/office/drawing/2014/main" val="2007827638"/>
                  </a:ext>
                </a:extLst>
              </a:tr>
            </a:tbl>
          </a:graphicData>
        </a:graphic>
      </p:graphicFrame>
    </p:spTree>
    <p:extLst>
      <p:ext uri="{BB962C8B-B14F-4D97-AF65-F5344CB8AC3E}">
        <p14:creationId xmlns:p14="http://schemas.microsoft.com/office/powerpoint/2010/main" val="1841407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9B65EFE1-2A5D-4CA0-95D5-F121E48C07EE}"/>
              </a:ext>
            </a:extLst>
          </p:cNvPr>
          <p:cNvSpPr>
            <a:spLocks noGrp="1" noChangeArrowheads="1"/>
          </p:cNvSpPr>
          <p:nvPr>
            <p:ph type="title" idx="4294967295"/>
          </p:nvPr>
        </p:nvSpPr>
        <p:spPr>
          <a:xfrm>
            <a:off x="0" y="36513"/>
            <a:ext cx="9136063" cy="1517650"/>
          </a:xfrm>
        </p:spPr>
        <p:txBody>
          <a:bodyPr/>
          <a:lstStyle/>
          <a:p>
            <a:pPr eaLnBrk="1" hangingPunct="1">
              <a:defRPr/>
            </a:pPr>
            <a:r>
              <a:rPr lang="en-US" dirty="0"/>
              <a:t>Implications for managers</a:t>
            </a:r>
            <a:endParaRPr lang="en-AU" altLang="zh-TW" dirty="0">
              <a:ea typeface="PMingLiU" pitchFamily="18" charset="-120"/>
            </a:endParaRPr>
          </a:p>
        </p:txBody>
      </p:sp>
      <p:sp>
        <p:nvSpPr>
          <p:cNvPr id="29699" name="Rectangle 3">
            <a:extLst>
              <a:ext uri="{FF2B5EF4-FFF2-40B4-BE49-F238E27FC236}">
                <a16:creationId xmlns:a16="http://schemas.microsoft.com/office/drawing/2014/main" id="{3ADF09E2-A3AC-4F94-9F01-1BBF63F25E1B}"/>
              </a:ext>
            </a:extLst>
          </p:cNvPr>
          <p:cNvSpPr>
            <a:spLocks noGrp="1" noChangeArrowheads="1"/>
          </p:cNvSpPr>
          <p:nvPr>
            <p:ph type="body" idx="4294967295"/>
          </p:nvPr>
        </p:nvSpPr>
        <p:spPr>
          <a:xfrm>
            <a:off x="106685" y="1418655"/>
            <a:ext cx="9559925" cy="5840412"/>
          </a:xfrm>
        </p:spPr>
        <p:txBody>
          <a:bodyPr>
            <a:normAutofit lnSpcReduction="10000"/>
          </a:bodyPr>
          <a:lstStyle/>
          <a:p>
            <a:pPr eaLnBrk="1" hangingPunct="1">
              <a:lnSpc>
                <a:spcPct val="90000"/>
              </a:lnSpc>
              <a:defRPr/>
            </a:pPr>
            <a:r>
              <a:rPr lang="en-US" sz="2800" dirty="0">
                <a:latin typeface="Arial" panose="020B0604020202020204" pitchFamily="34" charset="0"/>
                <a:cs typeface="Arial" panose="020B0604020202020204" pitchFamily="34" charset="0"/>
              </a:rPr>
              <a:t>Sound, coherent, articulated business model essential for any business</a:t>
            </a:r>
          </a:p>
          <a:p>
            <a:pPr lvl="1" eaLnBrk="1" hangingPunct="1">
              <a:lnSpc>
                <a:spcPct val="90000"/>
              </a:lnSpc>
              <a:defRPr/>
            </a:pPr>
            <a:r>
              <a:rPr lang="en-US" sz="2800" dirty="0">
                <a:latin typeface="Arial" panose="020B0604020202020204" pitchFamily="34" charset="0"/>
                <a:cs typeface="Arial" panose="020B0604020202020204" pitchFamily="34" charset="0"/>
              </a:rPr>
              <a:t>Must be complemented by strategy that takes into account competition and industry forces</a:t>
            </a:r>
          </a:p>
          <a:p>
            <a:pPr marL="506413" lvl="1" indent="0" eaLnBrk="1" hangingPunct="1">
              <a:lnSpc>
                <a:spcPct val="90000"/>
              </a:lnSpc>
              <a:buFont typeface="Wingdings" panose="05000000000000000000" pitchFamily="2" charset="2"/>
              <a:buNone/>
              <a:defRPr/>
            </a:pPr>
            <a:endParaRPr lang="en-US" sz="2800" dirty="0">
              <a:latin typeface="Arial" panose="020B0604020202020204" pitchFamily="34" charset="0"/>
              <a:cs typeface="Arial" panose="020B0604020202020204" pitchFamily="34" charset="0"/>
            </a:endParaRPr>
          </a:p>
          <a:p>
            <a:pPr eaLnBrk="1" hangingPunct="1">
              <a:defRPr/>
            </a:pPr>
            <a:r>
              <a:rPr lang="en-US" sz="2800" dirty="0">
                <a:latin typeface="Arial" panose="020B0604020202020204" pitchFamily="34" charset="0"/>
                <a:cs typeface="Arial" panose="020B0604020202020204" pitchFamily="34" charset="0"/>
              </a:rPr>
              <a:t>Business models helpful for enhancing understanding and dialogue among managers</a:t>
            </a:r>
          </a:p>
          <a:p>
            <a:pPr lvl="1" eaLnBrk="1" hangingPunct="1">
              <a:defRPr/>
            </a:pPr>
            <a:r>
              <a:rPr lang="en-US" sz="2800" dirty="0">
                <a:latin typeface="Arial" panose="020B0604020202020204" pitchFamily="34" charset="0"/>
                <a:cs typeface="Arial" panose="020B0604020202020204" pitchFamily="34" charset="0"/>
              </a:rPr>
              <a:t>Serves to align members to the business mission</a:t>
            </a:r>
          </a:p>
          <a:p>
            <a:pPr eaLnBrk="1" hangingPunct="1">
              <a:lnSpc>
                <a:spcPct val="90000"/>
              </a:lnSpc>
              <a:defRPr/>
            </a:pPr>
            <a:endParaRPr lang="en-US" sz="2800" dirty="0">
              <a:latin typeface="Arial" panose="020B0604020202020204" pitchFamily="34" charset="0"/>
              <a:cs typeface="Arial" panose="020B0604020202020204" pitchFamily="34" charset="0"/>
            </a:endParaRPr>
          </a:p>
          <a:p>
            <a:pPr eaLnBrk="1" hangingPunct="1">
              <a:lnSpc>
                <a:spcPct val="90000"/>
              </a:lnSpc>
              <a:defRPr/>
            </a:pPr>
            <a:r>
              <a:rPr lang="en-US" sz="2800" dirty="0">
                <a:latin typeface="Arial" panose="020B0604020202020204" pitchFamily="34" charset="0"/>
                <a:cs typeface="Arial" panose="020B0604020202020204" pitchFamily="34" charset="0"/>
              </a:rPr>
              <a:t>Business model defines what an </a:t>
            </a:r>
            <a:r>
              <a:rPr lang="en-US" sz="2800" dirty="0" err="1">
                <a:latin typeface="Arial" panose="020B0604020202020204" pitchFamily="34" charset="0"/>
                <a:cs typeface="Arial" panose="020B0604020202020204" pitchFamily="34" charset="0"/>
              </a:rPr>
              <a:t>organisation</a:t>
            </a:r>
            <a:r>
              <a:rPr lang="en-US" sz="2800" dirty="0">
                <a:latin typeface="Arial" panose="020B0604020202020204" pitchFamily="34" charset="0"/>
                <a:cs typeface="Arial" panose="020B0604020202020204" pitchFamily="34" charset="0"/>
              </a:rPr>
              <a:t> is all about, what it does, how it makes money</a:t>
            </a:r>
          </a:p>
          <a:p>
            <a:pPr lvl="1" eaLnBrk="1" hangingPunct="1">
              <a:lnSpc>
                <a:spcPct val="90000"/>
              </a:lnSpc>
              <a:defRPr/>
            </a:pPr>
            <a:r>
              <a:rPr lang="en-US" sz="2800" dirty="0">
                <a:latin typeface="Arial" panose="020B0604020202020204" pitchFamily="34" charset="0"/>
                <a:cs typeface="Arial" panose="020B0604020202020204" pitchFamily="34" charset="0"/>
              </a:rPr>
              <a:t>Strategy articulates how it will achieve goals and targets</a:t>
            </a:r>
          </a:p>
          <a:p>
            <a:pPr eaLnBrk="1" hangingPunct="1">
              <a:lnSpc>
                <a:spcPct val="90000"/>
              </a:lnSpc>
              <a:defRPr/>
            </a:pPr>
            <a:endParaRPr lang="en-AU" altLang="zh-TW" sz="2800" dirty="0">
              <a:latin typeface="Arial" panose="020B0604020202020204" pitchFamily="34" charset="0"/>
              <a:ea typeface="PMingLiU" pitchFamily="18" charset="-120"/>
              <a:cs typeface="Arial" panose="020B0604020202020204" pitchFamily="34" charset="0"/>
            </a:endParaRP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268738A-27D9-45D2-925E-C36EF2BA3DDA}"/>
              </a:ext>
            </a:extLst>
          </p:cNvPr>
          <p:cNvSpPr>
            <a:spLocks noGrp="1" noChangeArrowheads="1"/>
          </p:cNvSpPr>
          <p:nvPr>
            <p:ph type="title" idx="4294967295"/>
          </p:nvPr>
        </p:nvSpPr>
        <p:spPr>
          <a:xfrm>
            <a:off x="1014413" y="422275"/>
            <a:ext cx="9136062" cy="1517650"/>
          </a:xfrm>
        </p:spPr>
        <p:txBody>
          <a:bodyPr/>
          <a:lstStyle/>
          <a:p>
            <a:pPr eaLnBrk="1" hangingPunct="1">
              <a:defRPr/>
            </a:pPr>
            <a:r>
              <a:rPr lang="en-US" dirty="0"/>
              <a:t>Implications for managers</a:t>
            </a:r>
            <a:endParaRPr lang="en-AU" altLang="zh-TW" dirty="0">
              <a:ea typeface="PMingLiU" pitchFamily="18" charset="-120"/>
            </a:endParaRPr>
          </a:p>
        </p:txBody>
      </p:sp>
      <p:sp>
        <p:nvSpPr>
          <p:cNvPr id="30723" name="Rectangle 3">
            <a:extLst>
              <a:ext uri="{FF2B5EF4-FFF2-40B4-BE49-F238E27FC236}">
                <a16:creationId xmlns:a16="http://schemas.microsoft.com/office/drawing/2014/main" id="{5018BF8F-E971-48F3-8637-F83BEA59574C}"/>
              </a:ext>
            </a:extLst>
          </p:cNvPr>
          <p:cNvSpPr>
            <a:spLocks noGrp="1" noChangeArrowheads="1"/>
          </p:cNvSpPr>
          <p:nvPr>
            <p:ph type="body" idx="4294967295"/>
          </p:nvPr>
        </p:nvSpPr>
        <p:spPr>
          <a:xfrm>
            <a:off x="250701" y="2066727"/>
            <a:ext cx="7951787" cy="4975225"/>
          </a:xfrm>
        </p:spPr>
        <p:txBody>
          <a:bodyPr>
            <a:normAutofit/>
          </a:bodyPr>
          <a:lstStyle/>
          <a:p>
            <a:pPr eaLnBrk="1" hangingPunct="1">
              <a:defRPr/>
            </a:pPr>
            <a:r>
              <a:rPr lang="en-AU" altLang="zh-TW" sz="2600" dirty="0">
                <a:latin typeface="Arial" panose="020B0604020202020204" pitchFamily="34" charset="0"/>
                <a:ea typeface="PMingLiU" pitchFamily="18" charset="-120"/>
                <a:cs typeface="Arial" panose="020B0604020202020204" pitchFamily="34" charset="0"/>
              </a:rPr>
              <a:t>But… </a:t>
            </a:r>
          </a:p>
          <a:p>
            <a:pPr lvl="1" eaLnBrk="1" hangingPunct="1">
              <a:defRPr/>
            </a:pPr>
            <a:r>
              <a:rPr lang="en-AU" altLang="zh-TW" sz="2600" dirty="0">
                <a:latin typeface="Arial" panose="020B0604020202020204" pitchFamily="34" charset="0"/>
                <a:ea typeface="PMingLiU" pitchFamily="18" charset="-120"/>
                <a:cs typeface="Arial" panose="020B0604020202020204" pitchFamily="34" charset="0"/>
              </a:rPr>
              <a:t>Different researchers &amp; writers do not always approach the concept of a business model in a similar way…</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157270D-7B7D-4D23-9D99-DD10097CAADB}"/>
              </a:ext>
            </a:extLst>
          </p:cNvPr>
          <p:cNvSpPr>
            <a:spLocks noGrp="1" noChangeArrowheads="1"/>
          </p:cNvSpPr>
          <p:nvPr>
            <p:ph type="title" idx="4294967295"/>
          </p:nvPr>
        </p:nvSpPr>
        <p:spPr>
          <a:xfrm>
            <a:off x="0" y="769938"/>
            <a:ext cx="6529388" cy="544512"/>
          </a:xfrm>
        </p:spPr>
        <p:txBody>
          <a:bodyPr>
            <a:normAutofit fontScale="90000"/>
          </a:bodyPr>
          <a:lstStyle/>
          <a:p>
            <a:pPr eaLnBrk="1" hangingPunct="1">
              <a:defRPr/>
            </a:pPr>
            <a:r>
              <a:rPr lang="en-GB" altLang="en-US" dirty="0"/>
              <a:t>Business model</a:t>
            </a:r>
            <a:endParaRPr lang="en-US" altLang="en-US" dirty="0"/>
          </a:p>
        </p:txBody>
      </p:sp>
      <p:sp>
        <p:nvSpPr>
          <p:cNvPr id="20483" name="Rectangle 3">
            <a:extLst>
              <a:ext uri="{FF2B5EF4-FFF2-40B4-BE49-F238E27FC236}">
                <a16:creationId xmlns:a16="http://schemas.microsoft.com/office/drawing/2014/main" id="{6EFB713C-A01B-48B7-95BD-5BA3E9C7D785}"/>
              </a:ext>
            </a:extLst>
          </p:cNvPr>
          <p:cNvSpPr>
            <a:spLocks noGrp="1" noChangeArrowheads="1"/>
          </p:cNvSpPr>
          <p:nvPr>
            <p:ph type="body" idx="4294967295"/>
          </p:nvPr>
        </p:nvSpPr>
        <p:spPr>
          <a:xfrm>
            <a:off x="0" y="1778000"/>
            <a:ext cx="8713788" cy="5473700"/>
          </a:xfrm>
        </p:spPr>
        <p:txBody>
          <a:bodyPr/>
          <a:lstStyle/>
          <a:p>
            <a:pPr marL="420317" indent="-420317">
              <a:buFont typeface="Wingdings" panose="05000000000000000000" pitchFamily="2" charset="2"/>
              <a:buNone/>
              <a:defRPr/>
            </a:pPr>
            <a:r>
              <a:rPr lang="en-US" sz="3000" dirty="0" err="1">
                <a:effectLst/>
              </a:rPr>
              <a:t>Timmers</a:t>
            </a:r>
            <a:r>
              <a:rPr lang="en-US" sz="3000" dirty="0">
                <a:effectLst/>
              </a:rPr>
              <a:t> (1999) defines a </a:t>
            </a:r>
            <a:r>
              <a:rPr lang="en-US" altLang="en-US" sz="3000" dirty="0">
                <a:effectLst/>
              </a:rPr>
              <a:t>‘</a:t>
            </a:r>
            <a:r>
              <a:rPr lang="en-US" sz="3000" dirty="0">
                <a:effectLst/>
              </a:rPr>
              <a:t>business model</a:t>
            </a:r>
            <a:r>
              <a:rPr lang="en-US" altLang="en-US" sz="3000" dirty="0">
                <a:effectLst/>
              </a:rPr>
              <a:t>’</a:t>
            </a:r>
            <a:r>
              <a:rPr lang="en-US" sz="3000" dirty="0">
                <a:effectLst/>
              </a:rPr>
              <a:t> as:</a:t>
            </a:r>
          </a:p>
          <a:p>
            <a:pPr marL="323830" indent="-323830">
              <a:buFont typeface="Wingdings" panose="05000000000000000000" pitchFamily="2" charset="2"/>
              <a:buNone/>
              <a:defRPr/>
            </a:pPr>
            <a:r>
              <a:rPr lang="en-US" sz="3000" dirty="0">
                <a:effectLst/>
              </a:rPr>
              <a:t>	An architecture for product, service and information flows, including a description of the various business actors and their roles; and a description of the potential benefits for the various business actors; and a description of the sources of revenue</a:t>
            </a:r>
            <a:r>
              <a:rPr lang="en-US" sz="3000" dirty="0">
                <a:solidFill>
                  <a:schemeClr val="bg1"/>
                </a:solidFill>
                <a:effectLst/>
              </a:rPr>
              <a:t>..</a:t>
            </a:r>
          </a:p>
          <a:p>
            <a:pPr marL="323830" indent="-323830">
              <a:buFont typeface="Wingdings" panose="05000000000000000000" pitchFamily="2" charset="2"/>
              <a:buNone/>
              <a:defRPr/>
            </a:pPr>
            <a:endParaRPr lang="en-US" sz="3000" dirty="0">
              <a:solidFill>
                <a:schemeClr val="bg1"/>
              </a:solidFill>
              <a:effectLst/>
            </a:endParaRPr>
          </a:p>
          <a:p>
            <a:pPr marL="323830" indent="-323830">
              <a:buFont typeface="Wingdings" panose="05000000000000000000" pitchFamily="2" charset="2"/>
              <a:buNone/>
              <a:defRPr/>
            </a:pPr>
            <a:r>
              <a:rPr lang="en-US" sz="3000" dirty="0">
                <a:effectLst/>
              </a:rPr>
              <a:t>	</a:t>
            </a:r>
          </a:p>
          <a:p>
            <a:pPr marL="323830" indent="-323830">
              <a:buFont typeface="Wingdings" panose="05000000000000000000" pitchFamily="2" charset="2"/>
              <a:buNone/>
              <a:defRPr/>
            </a:pPr>
            <a:endParaRPr lang="en-US" sz="3000" dirty="0">
              <a:solidFill>
                <a:schemeClr val="bg1"/>
              </a:solidFill>
              <a:effectLst/>
            </a:endParaRPr>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4A5649-0E05-3D7D-9118-F4F77F9DF949}"/>
              </a:ext>
            </a:extLst>
          </p:cNvPr>
          <p:cNvSpPr txBox="1"/>
          <p:nvPr/>
        </p:nvSpPr>
        <p:spPr>
          <a:xfrm>
            <a:off x="466725" y="842591"/>
            <a:ext cx="7344816" cy="738664"/>
          </a:xfrm>
          <a:prstGeom prst="rect">
            <a:avLst/>
          </a:prstGeom>
          <a:noFill/>
        </p:spPr>
        <p:txBody>
          <a:bodyPr wrap="square" rtlCol="0">
            <a:spAutoFit/>
          </a:bodyPr>
          <a:lstStyle/>
          <a:p>
            <a:r>
              <a:rPr lang="en-GB" sz="4200" dirty="0">
                <a:latin typeface="Arial" panose="020B0604020202020204" pitchFamily="34" charset="0"/>
                <a:cs typeface="Arial" panose="020B0604020202020204" pitchFamily="34" charset="0"/>
              </a:rPr>
              <a:t>Papers to Review</a:t>
            </a:r>
          </a:p>
        </p:txBody>
      </p:sp>
      <p:sp>
        <p:nvSpPr>
          <p:cNvPr id="4" name="TextBox 3">
            <a:extLst>
              <a:ext uri="{FF2B5EF4-FFF2-40B4-BE49-F238E27FC236}">
                <a16:creationId xmlns:a16="http://schemas.microsoft.com/office/drawing/2014/main" id="{DBA3F8CB-7658-CE6A-8F57-CF86C8A378C0}"/>
              </a:ext>
            </a:extLst>
          </p:cNvPr>
          <p:cNvSpPr txBox="1"/>
          <p:nvPr/>
        </p:nvSpPr>
        <p:spPr>
          <a:xfrm>
            <a:off x="394717" y="2570783"/>
            <a:ext cx="7920880" cy="3108543"/>
          </a:xfrm>
          <a:prstGeom prst="rect">
            <a:avLst/>
          </a:prstGeom>
          <a:noFill/>
        </p:spPr>
        <p:txBody>
          <a:bodyPr wrap="square">
            <a:spAutoFit/>
          </a:bodyPr>
          <a:lstStyle/>
          <a:p>
            <a:pPr algn="l"/>
            <a:r>
              <a:rPr lang="en-GB" sz="2800" b="1" i="0" dirty="0">
                <a:solidFill>
                  <a:srgbClr val="1D2125"/>
                </a:solidFill>
                <a:effectLst/>
                <a:latin typeface="Arial" panose="020B0604020202020204" pitchFamily="34" charset="0"/>
                <a:cs typeface="Arial" panose="020B0604020202020204" pitchFamily="34" charset="0"/>
              </a:rPr>
              <a:t>Activity 1 - </a:t>
            </a:r>
            <a:r>
              <a:rPr lang="en-GB" sz="2800" b="0" i="0" dirty="0">
                <a:solidFill>
                  <a:srgbClr val="1D2125"/>
                </a:solidFill>
                <a:effectLst/>
                <a:latin typeface="Arial" panose="020B0604020202020204" pitchFamily="34" charset="0"/>
                <a:cs typeface="Arial" panose="020B0604020202020204" pitchFamily="34" charset="0"/>
              </a:rPr>
              <a:t>Review the paper on business models.  Summarise key themes and examples.</a:t>
            </a:r>
            <a:endParaRPr lang="en-GB" sz="2800" b="1" i="0" dirty="0">
              <a:solidFill>
                <a:srgbClr val="1D2125"/>
              </a:solidFill>
              <a:effectLst/>
              <a:latin typeface="Arial" panose="020B0604020202020204" pitchFamily="34" charset="0"/>
              <a:cs typeface="Arial" panose="020B0604020202020204" pitchFamily="34" charset="0"/>
            </a:endParaRPr>
          </a:p>
          <a:p>
            <a:pPr algn="l"/>
            <a:endParaRPr lang="en-GB" sz="2800" b="1" dirty="0">
              <a:solidFill>
                <a:srgbClr val="1D2125"/>
              </a:solidFill>
              <a:latin typeface="Arial" panose="020B0604020202020204" pitchFamily="34" charset="0"/>
              <a:cs typeface="Arial" panose="020B0604020202020204" pitchFamily="34" charset="0"/>
            </a:endParaRPr>
          </a:p>
          <a:p>
            <a:pPr algn="l"/>
            <a:r>
              <a:rPr lang="en-GB" sz="2800" b="1" i="0" dirty="0">
                <a:solidFill>
                  <a:srgbClr val="1D2125"/>
                </a:solidFill>
                <a:effectLst/>
                <a:latin typeface="Arial" panose="020B0604020202020204" pitchFamily="34" charset="0"/>
                <a:cs typeface="Arial" panose="020B0604020202020204" pitchFamily="34" charset="0"/>
              </a:rPr>
              <a:t>Activity 2 </a:t>
            </a:r>
            <a:r>
              <a:rPr lang="en-GB" sz="2800" b="0" i="0" dirty="0">
                <a:solidFill>
                  <a:srgbClr val="1D2125"/>
                </a:solidFill>
                <a:effectLst/>
                <a:latin typeface="Arial" panose="020B0604020202020204" pitchFamily="34" charset="0"/>
                <a:cs typeface="Arial" panose="020B0604020202020204" pitchFamily="34" charset="0"/>
              </a:rPr>
              <a:t> Review the paper on business models for the music industry.</a:t>
            </a:r>
          </a:p>
          <a:p>
            <a:pPr algn="l"/>
            <a:r>
              <a:rPr lang="en-GB" sz="2800" b="0" i="0" dirty="0">
                <a:solidFill>
                  <a:srgbClr val="1D2125"/>
                </a:solidFill>
                <a:effectLst/>
                <a:latin typeface="Arial" panose="020B0604020202020204" pitchFamily="34" charset="0"/>
                <a:cs typeface="Arial" panose="020B0604020202020204" pitchFamily="34" charset="0"/>
              </a:rPr>
              <a:t>State and discuss the business models in the context of the music industry. </a:t>
            </a:r>
          </a:p>
        </p:txBody>
      </p:sp>
    </p:spTree>
    <p:extLst>
      <p:ext uri="{BB962C8B-B14F-4D97-AF65-F5344CB8AC3E}">
        <p14:creationId xmlns:p14="http://schemas.microsoft.com/office/powerpoint/2010/main" val="3993498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144B5F-62A2-2B0C-C4E7-18B105D0832F}"/>
              </a:ext>
            </a:extLst>
          </p:cNvPr>
          <p:cNvSpPr txBox="1"/>
          <p:nvPr/>
        </p:nvSpPr>
        <p:spPr>
          <a:xfrm>
            <a:off x="250701" y="626567"/>
            <a:ext cx="8424936" cy="1877437"/>
          </a:xfrm>
          <a:prstGeom prst="rect">
            <a:avLst/>
          </a:prstGeom>
          <a:noFill/>
        </p:spPr>
        <p:txBody>
          <a:bodyPr wrap="square" rtlCol="0">
            <a:spAutoFit/>
          </a:bodyPr>
          <a:lstStyle/>
          <a:p>
            <a:r>
              <a:rPr lang="en-GB" sz="4200" dirty="0">
                <a:latin typeface="Arial" panose="020B0604020202020204" pitchFamily="34" charset="0"/>
                <a:cs typeface="Arial" panose="020B0604020202020204" pitchFamily="34" charset="0"/>
              </a:rPr>
              <a:t>Business Models</a:t>
            </a:r>
          </a:p>
          <a:p>
            <a:endParaRPr lang="en-GB" sz="4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Exercise – Review Practical Examples</a:t>
            </a:r>
          </a:p>
        </p:txBody>
      </p:sp>
      <p:sp>
        <p:nvSpPr>
          <p:cNvPr id="3" name="TextBox 2">
            <a:extLst>
              <a:ext uri="{FF2B5EF4-FFF2-40B4-BE49-F238E27FC236}">
                <a16:creationId xmlns:a16="http://schemas.microsoft.com/office/drawing/2014/main" id="{875E7A2F-C1BC-8F0C-417A-CD8DF1BBB7D7}"/>
              </a:ext>
            </a:extLst>
          </p:cNvPr>
          <p:cNvSpPr txBox="1"/>
          <p:nvPr/>
        </p:nvSpPr>
        <p:spPr>
          <a:xfrm>
            <a:off x="250701" y="3290863"/>
            <a:ext cx="9001000" cy="4154984"/>
          </a:xfrm>
          <a:prstGeom prst="rect">
            <a:avLst/>
          </a:prstGeom>
          <a:noFill/>
        </p:spPr>
        <p:txBody>
          <a:bodyPr wrap="square" rtlCol="0">
            <a:spAutoFit/>
          </a:bodyPr>
          <a:lstStyle/>
          <a:p>
            <a:r>
              <a:rPr lang="en-GB" sz="2400" dirty="0">
                <a:solidFill>
                  <a:srgbClr val="0066CC"/>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https://articles.bplans.com/what-is-a-business-model-business-models-explained/</a:t>
            </a:r>
            <a:endParaRPr lang="en-GB" sz="2400" dirty="0">
              <a:solidFill>
                <a:srgbClr val="0066CC"/>
              </a:solidFill>
              <a:latin typeface="Arial" panose="020B0604020202020204" pitchFamily="34" charset="0"/>
              <a:cs typeface="Arial" panose="020B0604020202020204" pitchFamily="34" charset="0"/>
            </a:endParaRPr>
          </a:p>
          <a:p>
            <a:endParaRPr lang="en-GB" sz="2400" dirty="0">
              <a:solidFill>
                <a:srgbClr val="0066CC"/>
              </a:solidFill>
              <a:latin typeface="Arial" panose="020B0604020202020204" pitchFamily="34" charset="0"/>
              <a:cs typeface="Arial" panose="020B0604020202020204" pitchFamily="34" charset="0"/>
            </a:endParaRPr>
          </a:p>
          <a:p>
            <a:r>
              <a:rPr lang="en-GB" sz="2400" dirty="0">
                <a:solidFill>
                  <a:srgbClr val="0066CC"/>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https://bstratgyhub.com/50-types-of-business-models-the-best-examples-of-companies-using-it/</a:t>
            </a:r>
            <a:endParaRPr lang="en-GB" sz="2400" dirty="0">
              <a:solidFill>
                <a:srgbClr val="0066CC"/>
              </a:solidFill>
              <a:latin typeface="Arial" panose="020B0604020202020204" pitchFamily="34" charset="0"/>
              <a:cs typeface="Arial" panose="020B0604020202020204" pitchFamily="34" charset="0"/>
            </a:endParaRPr>
          </a:p>
          <a:p>
            <a:endParaRPr lang="en-GB" sz="2400" dirty="0">
              <a:solidFill>
                <a:srgbClr val="0066CC"/>
              </a:solidFill>
              <a:latin typeface="Arial" panose="020B0604020202020204" pitchFamily="34" charset="0"/>
              <a:cs typeface="Arial" panose="020B0604020202020204" pitchFamily="34" charset="0"/>
            </a:endParaRPr>
          </a:p>
          <a:p>
            <a:pPr algn="l"/>
            <a:r>
              <a:rPr lang="en-GB" sz="2400" b="0" i="0" dirty="0">
                <a:solidFill>
                  <a:srgbClr val="0066CC"/>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https://www.boardofinnovation.com/guides/50-business-model-examples/</a:t>
            </a:r>
            <a:r>
              <a:rPr lang="en-GB" sz="2400" b="0" i="0" dirty="0">
                <a:solidFill>
                  <a:srgbClr val="0066CC"/>
                </a:solidFill>
                <a:effectLst/>
                <a:latin typeface="Arial" panose="020B0604020202020204" pitchFamily="34" charset="0"/>
                <a:cs typeface="Arial" panose="020B0604020202020204" pitchFamily="34" charset="0"/>
              </a:rPr>
              <a:t>  </a:t>
            </a:r>
          </a:p>
          <a:p>
            <a:pPr algn="l"/>
            <a:br>
              <a:rPr lang="en-GB" sz="2400" dirty="0">
                <a:latin typeface="Arial" panose="020B0604020202020204" pitchFamily="34" charset="0"/>
                <a:cs typeface="Arial" panose="020B0604020202020204" pitchFamily="34" charset="0"/>
              </a:rPr>
            </a:br>
            <a:endParaRPr lang="en-GB" sz="2400" dirty="0">
              <a:solidFill>
                <a:srgbClr val="0066CC"/>
              </a:solidFill>
              <a:latin typeface="Arial" panose="020B0604020202020204" pitchFamily="34" charset="0"/>
              <a:cs typeface="Arial" panose="020B0604020202020204" pitchFamily="34" charset="0"/>
            </a:endParaRPr>
          </a:p>
          <a:p>
            <a:endParaRPr lang="en-GB" sz="2400" dirty="0">
              <a:solidFill>
                <a:srgbClr val="0066C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58845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a:extLst>
              <a:ext uri="{FF2B5EF4-FFF2-40B4-BE49-F238E27FC236}">
                <a16:creationId xmlns:a16="http://schemas.microsoft.com/office/drawing/2014/main" id="{FF8F4629-7F22-40DC-860A-ECA3449CE599}"/>
              </a:ext>
            </a:extLst>
          </p:cNvPr>
          <p:cNvSpPr>
            <a:spLocks noGrp="1" noChangeArrowheads="1"/>
          </p:cNvSpPr>
          <p:nvPr>
            <p:ph type="body" idx="4294967295"/>
          </p:nvPr>
        </p:nvSpPr>
        <p:spPr>
          <a:xfrm>
            <a:off x="538734" y="2858815"/>
            <a:ext cx="9611741" cy="4311650"/>
          </a:xfrm>
          <a:noFill/>
        </p:spPr>
        <p:txBody>
          <a:bodyPr/>
          <a:lstStyle/>
          <a:p>
            <a:pPr eaLnBrk="1" hangingPunct="1">
              <a:lnSpc>
                <a:spcPct val="80000"/>
              </a:lnSpc>
              <a:buFont typeface="Wingdings" panose="05000000000000000000" pitchFamily="2" charset="2"/>
              <a:buNone/>
            </a:pPr>
            <a:r>
              <a:rPr lang="en-GB" altLang="zh-CN" sz="3200" dirty="0">
                <a:effectLst/>
                <a:latin typeface="Arial" panose="020B0604020202020204" pitchFamily="34" charset="0"/>
                <a:ea typeface="宋体" panose="02010600030101010101" pitchFamily="2" charset="-122"/>
                <a:cs typeface="Arial" panose="020B0604020202020204" pitchFamily="34" charset="0"/>
              </a:rPr>
              <a:t>	</a:t>
            </a:r>
            <a:r>
              <a:rPr lang="en-GB" altLang="zh-CN" sz="3200" dirty="0" err="1">
                <a:effectLst/>
                <a:latin typeface="Arial" panose="020B0604020202020204" pitchFamily="34" charset="0"/>
                <a:ea typeface="宋体" panose="02010600030101010101" pitchFamily="2" charset="-122"/>
                <a:cs typeface="Arial" panose="020B0604020202020204" pitchFamily="34" charset="0"/>
              </a:rPr>
              <a:t>Timmers</a:t>
            </a:r>
            <a:r>
              <a:rPr lang="en-GB" altLang="zh-CN" sz="3200" dirty="0">
                <a:effectLst/>
                <a:latin typeface="Arial" panose="020B0604020202020204" pitchFamily="34" charset="0"/>
                <a:ea typeface="宋体" panose="02010600030101010101" pitchFamily="2" charset="-122"/>
                <a:cs typeface="Arial" panose="020B0604020202020204" pitchFamily="34" charset="0"/>
              </a:rPr>
              <a:t> (1999)  an extract from Electronic Commerce Strategies and models for B-2-B Trading (2000).  Amazon and the value chain paper</a:t>
            </a:r>
          </a:p>
          <a:p>
            <a:pPr eaLnBrk="1" hangingPunct="1">
              <a:lnSpc>
                <a:spcPct val="80000"/>
              </a:lnSpc>
              <a:buFont typeface="Wingdings" panose="05000000000000000000" pitchFamily="2" charset="2"/>
              <a:buNone/>
            </a:pPr>
            <a:endParaRPr lang="en-GB" altLang="zh-CN" sz="3200" dirty="0">
              <a:effectLst/>
              <a:latin typeface="Arial" panose="020B0604020202020204" pitchFamily="34" charset="0"/>
              <a:ea typeface="宋体" panose="02010600030101010101" pitchFamily="2" charset="-122"/>
              <a:cs typeface="Arial" panose="020B0604020202020204" pitchFamily="34" charset="0"/>
            </a:endParaRPr>
          </a:p>
        </p:txBody>
      </p:sp>
      <p:sp>
        <p:nvSpPr>
          <p:cNvPr id="2" name="TextBox 1"/>
          <p:cNvSpPr txBox="1"/>
          <p:nvPr/>
        </p:nvSpPr>
        <p:spPr>
          <a:xfrm>
            <a:off x="1114797" y="986607"/>
            <a:ext cx="6048672" cy="1323439"/>
          </a:xfrm>
          <a:prstGeom prst="rect">
            <a:avLst/>
          </a:prstGeom>
          <a:noFill/>
        </p:spPr>
        <p:txBody>
          <a:bodyPr wrap="square" rtlCol="0">
            <a:spAutoFit/>
          </a:bodyPr>
          <a:lstStyle/>
          <a:p>
            <a:r>
              <a:rPr lang="en-GB" sz="4000" dirty="0"/>
              <a:t>Reference</a:t>
            </a:r>
          </a:p>
          <a:p>
            <a:endParaRPr lang="en-GB" sz="4000"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6309</Words>
  <Application>Microsoft Office PowerPoint</Application>
  <PresentationFormat>Custom</PresentationFormat>
  <Paragraphs>370</Paragraphs>
  <Slides>25</Slides>
  <Notes>20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Arial-BoldMT</vt:lpstr>
      <vt:lpstr>ElsevierGulliver</vt:lpstr>
      <vt:lpstr>Arial</vt:lpstr>
      <vt:lpstr>Calibri</vt:lpstr>
      <vt:lpstr>Tahoma</vt:lpstr>
      <vt:lpstr>Times</vt:lpstr>
      <vt:lpstr>Times New Roman</vt:lpstr>
      <vt:lpstr>Trebuchet MS</vt:lpstr>
      <vt:lpstr>Wingdings</vt:lpstr>
      <vt:lpstr>Wingdings 3</vt:lpstr>
      <vt:lpstr>Facet</vt:lpstr>
      <vt:lpstr>SBUS6004 E-Business Strategy </vt:lpstr>
      <vt:lpstr>PowerPoint Presentation</vt:lpstr>
      <vt:lpstr>e-Business Model Classification</vt:lpstr>
      <vt:lpstr>e-Business/ Digital Business Model Classification</vt:lpstr>
      <vt:lpstr>PowerPoint Presentation</vt:lpstr>
      <vt:lpstr>Changing Business Models</vt:lpstr>
      <vt:lpstr>e-Business Model Types</vt:lpstr>
      <vt:lpstr>e-Business Model Classification</vt:lpstr>
      <vt:lpstr>Types of Business Models</vt:lpstr>
      <vt:lpstr>Types of E-Business Models</vt:lpstr>
      <vt:lpstr>Key Ingredients of A Business Model</vt:lpstr>
      <vt:lpstr>Key Ingredients of A Business Model</vt:lpstr>
      <vt:lpstr>Key Ingredients of A Business Model</vt:lpstr>
      <vt:lpstr>Examples of business models</vt:lpstr>
      <vt:lpstr>Examples of business models</vt:lpstr>
      <vt:lpstr>Examples of business models</vt:lpstr>
      <vt:lpstr>Examples of business models</vt:lpstr>
      <vt:lpstr>New business imperatives Dominating business models</vt:lpstr>
      <vt:lpstr>Emergining business models General classification of business models innovation</vt:lpstr>
      <vt:lpstr>Implications for managers</vt:lpstr>
      <vt:lpstr>Implications for managers</vt:lpstr>
      <vt:lpstr>Business model</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SBUS6004 E-Business Strategy</dc:title>
  <dc:creator>Roisin Mullins</dc:creator>
  <cp:lastModifiedBy>Roisin Mullins</cp:lastModifiedBy>
  <cp:revision>24</cp:revision>
  <dcterms:created xsi:type="dcterms:W3CDTF">2021-01-09T18:28:48Z</dcterms:created>
  <dcterms:modified xsi:type="dcterms:W3CDTF">2023-11-01T19:32:54Z</dcterms:modified>
</cp:coreProperties>
</file>