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Lst>
  <p:sldIdLst>
    <p:sldId id="270" r:id="rId3"/>
    <p:sldId id="268" r:id="rId4"/>
    <p:sldId id="258" r:id="rId5"/>
    <p:sldId id="269" r:id="rId6"/>
    <p:sldId id="271" r:id="rId7"/>
    <p:sldId id="259" r:id="rId8"/>
    <p:sldId id="257" r:id="rId9"/>
    <p:sldId id="260" r:id="rId10"/>
    <p:sldId id="261" r:id="rId11"/>
    <p:sldId id="262" r:id="rId12"/>
    <p:sldId id="263" r:id="rId13"/>
    <p:sldId id="272" r:id="rId14"/>
    <p:sldId id="266" r:id="rId15"/>
    <p:sldId id="274" r:id="rId16"/>
    <p:sldId id="281" r:id="rId17"/>
    <p:sldId id="273" r:id="rId18"/>
    <p:sldId id="264" r:id="rId19"/>
    <p:sldId id="265" r:id="rId20"/>
    <p:sldId id="275" r:id="rId21"/>
    <p:sldId id="276" r:id="rId22"/>
    <p:sldId id="277" r:id="rId23"/>
    <p:sldId id="278"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708280-F0C2-5FAA-5999-0212D453DA5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65D822A-0983-529C-88B6-A7B43396501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940F2AC-5699-9A25-9441-7D61171AF6E2}"/>
              </a:ext>
            </a:extLst>
          </p:cNvPr>
          <p:cNvSpPr>
            <a:spLocks noGrp="1"/>
          </p:cNvSpPr>
          <p:nvPr>
            <p:ph type="dt" sz="half" idx="10"/>
          </p:nvPr>
        </p:nvSpPr>
        <p:spPr/>
        <p:txBody>
          <a:bodyPr/>
          <a:lstStyle/>
          <a:p>
            <a:fld id="{7276176B-227F-495A-A6A4-A98EBB71AC14}" type="datetimeFigureOut">
              <a:rPr lang="en-GB" smtClean="0"/>
              <a:t>29/05/2022</a:t>
            </a:fld>
            <a:endParaRPr lang="en-GB"/>
          </a:p>
        </p:txBody>
      </p:sp>
      <p:sp>
        <p:nvSpPr>
          <p:cNvPr id="5" name="Footer Placeholder 4">
            <a:extLst>
              <a:ext uri="{FF2B5EF4-FFF2-40B4-BE49-F238E27FC236}">
                <a16:creationId xmlns:a16="http://schemas.microsoft.com/office/drawing/2014/main" id="{F584754D-8E3E-4B38-27A6-2D2275F7DFF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3115736-425E-24F0-A81F-792F440547B1}"/>
              </a:ext>
            </a:extLst>
          </p:cNvPr>
          <p:cNvSpPr>
            <a:spLocks noGrp="1"/>
          </p:cNvSpPr>
          <p:nvPr>
            <p:ph type="sldNum" sz="quarter" idx="12"/>
          </p:nvPr>
        </p:nvSpPr>
        <p:spPr/>
        <p:txBody>
          <a:bodyPr/>
          <a:lstStyle/>
          <a:p>
            <a:fld id="{9E8F7CFF-3F64-4A54-B972-24E2F7601C55}" type="slidenum">
              <a:rPr lang="en-GB" smtClean="0"/>
              <a:t>‹#›</a:t>
            </a:fld>
            <a:endParaRPr lang="en-GB"/>
          </a:p>
        </p:txBody>
      </p:sp>
    </p:spTree>
    <p:extLst>
      <p:ext uri="{BB962C8B-B14F-4D97-AF65-F5344CB8AC3E}">
        <p14:creationId xmlns:p14="http://schemas.microsoft.com/office/powerpoint/2010/main" val="471390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9E75FA-511B-B685-55DB-54047607BFC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212DB2B-00CA-283C-577F-9F271350344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D0A2988-C305-AEDC-186E-FA7351EB849C}"/>
              </a:ext>
            </a:extLst>
          </p:cNvPr>
          <p:cNvSpPr>
            <a:spLocks noGrp="1"/>
          </p:cNvSpPr>
          <p:nvPr>
            <p:ph type="dt" sz="half" idx="10"/>
          </p:nvPr>
        </p:nvSpPr>
        <p:spPr/>
        <p:txBody>
          <a:bodyPr/>
          <a:lstStyle/>
          <a:p>
            <a:fld id="{7276176B-227F-495A-A6A4-A98EBB71AC14}" type="datetimeFigureOut">
              <a:rPr lang="en-GB" smtClean="0"/>
              <a:t>29/05/2022</a:t>
            </a:fld>
            <a:endParaRPr lang="en-GB"/>
          </a:p>
        </p:txBody>
      </p:sp>
      <p:sp>
        <p:nvSpPr>
          <p:cNvPr id="5" name="Footer Placeholder 4">
            <a:extLst>
              <a:ext uri="{FF2B5EF4-FFF2-40B4-BE49-F238E27FC236}">
                <a16:creationId xmlns:a16="http://schemas.microsoft.com/office/drawing/2014/main" id="{C34DA627-6D26-9317-34B4-E8CBCD00E03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804D5BC-C255-3F96-116A-B20E00E7A507}"/>
              </a:ext>
            </a:extLst>
          </p:cNvPr>
          <p:cNvSpPr>
            <a:spLocks noGrp="1"/>
          </p:cNvSpPr>
          <p:nvPr>
            <p:ph type="sldNum" sz="quarter" idx="12"/>
          </p:nvPr>
        </p:nvSpPr>
        <p:spPr/>
        <p:txBody>
          <a:bodyPr/>
          <a:lstStyle/>
          <a:p>
            <a:fld id="{9E8F7CFF-3F64-4A54-B972-24E2F7601C55}" type="slidenum">
              <a:rPr lang="en-GB" smtClean="0"/>
              <a:t>‹#›</a:t>
            </a:fld>
            <a:endParaRPr lang="en-GB"/>
          </a:p>
        </p:txBody>
      </p:sp>
    </p:spTree>
    <p:extLst>
      <p:ext uri="{BB962C8B-B14F-4D97-AF65-F5344CB8AC3E}">
        <p14:creationId xmlns:p14="http://schemas.microsoft.com/office/powerpoint/2010/main" val="19951971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DD0023-72F6-7F9B-2C76-B9E75B260CD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FC6E7C3-E513-975D-2682-3C9FBDA3AFB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3F1F28A-49EB-A87D-7F86-2FB937FF6AC5}"/>
              </a:ext>
            </a:extLst>
          </p:cNvPr>
          <p:cNvSpPr>
            <a:spLocks noGrp="1"/>
          </p:cNvSpPr>
          <p:nvPr>
            <p:ph type="dt" sz="half" idx="10"/>
          </p:nvPr>
        </p:nvSpPr>
        <p:spPr/>
        <p:txBody>
          <a:bodyPr/>
          <a:lstStyle/>
          <a:p>
            <a:fld id="{7276176B-227F-495A-A6A4-A98EBB71AC14}" type="datetimeFigureOut">
              <a:rPr lang="en-GB" smtClean="0"/>
              <a:t>29/05/2022</a:t>
            </a:fld>
            <a:endParaRPr lang="en-GB"/>
          </a:p>
        </p:txBody>
      </p:sp>
      <p:sp>
        <p:nvSpPr>
          <p:cNvPr id="5" name="Footer Placeholder 4">
            <a:extLst>
              <a:ext uri="{FF2B5EF4-FFF2-40B4-BE49-F238E27FC236}">
                <a16:creationId xmlns:a16="http://schemas.microsoft.com/office/drawing/2014/main" id="{FD015974-03BF-DAD3-73EA-05EB7F141B1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3557F52-966C-F8AA-E63F-E5BE4060309E}"/>
              </a:ext>
            </a:extLst>
          </p:cNvPr>
          <p:cNvSpPr>
            <a:spLocks noGrp="1"/>
          </p:cNvSpPr>
          <p:nvPr>
            <p:ph type="sldNum" sz="quarter" idx="12"/>
          </p:nvPr>
        </p:nvSpPr>
        <p:spPr/>
        <p:txBody>
          <a:bodyPr/>
          <a:lstStyle/>
          <a:p>
            <a:fld id="{9E8F7CFF-3F64-4A54-B972-24E2F7601C55}" type="slidenum">
              <a:rPr lang="en-GB" smtClean="0"/>
              <a:t>‹#›</a:t>
            </a:fld>
            <a:endParaRPr lang="en-GB"/>
          </a:p>
        </p:txBody>
      </p:sp>
    </p:spTree>
    <p:extLst>
      <p:ext uri="{BB962C8B-B14F-4D97-AF65-F5344CB8AC3E}">
        <p14:creationId xmlns:p14="http://schemas.microsoft.com/office/powerpoint/2010/main" val="14377154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ECF4DC-286D-3E18-CD8C-D7D0609E039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F1DF35C-6AB3-09F5-E3EF-4C5A8DC4009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2145722-4EBB-A05E-A283-F0B9B76194D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DB48D6C-7090-1984-6C37-76E46B065689}"/>
              </a:ext>
            </a:extLst>
          </p:cNvPr>
          <p:cNvSpPr>
            <a:spLocks noGrp="1"/>
          </p:cNvSpPr>
          <p:nvPr>
            <p:ph type="dt" sz="half" idx="10"/>
          </p:nvPr>
        </p:nvSpPr>
        <p:spPr/>
        <p:txBody>
          <a:bodyPr/>
          <a:lstStyle/>
          <a:p>
            <a:fld id="{7276176B-227F-495A-A6A4-A98EBB71AC14}" type="datetimeFigureOut">
              <a:rPr lang="en-GB" smtClean="0"/>
              <a:t>29/05/2022</a:t>
            </a:fld>
            <a:endParaRPr lang="en-GB"/>
          </a:p>
        </p:txBody>
      </p:sp>
      <p:sp>
        <p:nvSpPr>
          <p:cNvPr id="6" name="Footer Placeholder 5">
            <a:extLst>
              <a:ext uri="{FF2B5EF4-FFF2-40B4-BE49-F238E27FC236}">
                <a16:creationId xmlns:a16="http://schemas.microsoft.com/office/drawing/2014/main" id="{3DF9D0D2-186C-1EC5-F1BB-551D0C977B0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8928E41-CAA8-A678-F956-A4A4B8A492EF}"/>
              </a:ext>
            </a:extLst>
          </p:cNvPr>
          <p:cNvSpPr>
            <a:spLocks noGrp="1"/>
          </p:cNvSpPr>
          <p:nvPr>
            <p:ph type="sldNum" sz="quarter" idx="12"/>
          </p:nvPr>
        </p:nvSpPr>
        <p:spPr/>
        <p:txBody>
          <a:bodyPr/>
          <a:lstStyle/>
          <a:p>
            <a:fld id="{9E8F7CFF-3F64-4A54-B972-24E2F7601C55}" type="slidenum">
              <a:rPr lang="en-GB" smtClean="0"/>
              <a:t>‹#›</a:t>
            </a:fld>
            <a:endParaRPr lang="en-GB"/>
          </a:p>
        </p:txBody>
      </p:sp>
    </p:spTree>
    <p:extLst>
      <p:ext uri="{BB962C8B-B14F-4D97-AF65-F5344CB8AC3E}">
        <p14:creationId xmlns:p14="http://schemas.microsoft.com/office/powerpoint/2010/main" val="34805535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F1C7F9-00B8-9DCC-9ED6-2E21A0D2F69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EDF8492-BB15-7B41-1615-E2D14C0B710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A5F6EA3-85A9-3F9C-1E96-FAAB8689267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360DC59-485C-E135-2F82-3555E91CDA0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426C174-AD32-6BC2-7E35-F6371D7DC5C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71EC5CF-C802-7817-9E6A-00B6C8F06649}"/>
              </a:ext>
            </a:extLst>
          </p:cNvPr>
          <p:cNvSpPr>
            <a:spLocks noGrp="1"/>
          </p:cNvSpPr>
          <p:nvPr>
            <p:ph type="dt" sz="half" idx="10"/>
          </p:nvPr>
        </p:nvSpPr>
        <p:spPr/>
        <p:txBody>
          <a:bodyPr/>
          <a:lstStyle/>
          <a:p>
            <a:fld id="{7276176B-227F-495A-A6A4-A98EBB71AC14}" type="datetimeFigureOut">
              <a:rPr lang="en-GB" smtClean="0"/>
              <a:t>29/05/2022</a:t>
            </a:fld>
            <a:endParaRPr lang="en-GB"/>
          </a:p>
        </p:txBody>
      </p:sp>
      <p:sp>
        <p:nvSpPr>
          <p:cNvPr id="8" name="Footer Placeholder 7">
            <a:extLst>
              <a:ext uri="{FF2B5EF4-FFF2-40B4-BE49-F238E27FC236}">
                <a16:creationId xmlns:a16="http://schemas.microsoft.com/office/drawing/2014/main" id="{E7BB6374-B8E8-EEF7-7E77-2377000EFAD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A48A579-719B-268F-F67B-5C730EF8FBA2}"/>
              </a:ext>
            </a:extLst>
          </p:cNvPr>
          <p:cNvSpPr>
            <a:spLocks noGrp="1"/>
          </p:cNvSpPr>
          <p:nvPr>
            <p:ph type="sldNum" sz="quarter" idx="12"/>
          </p:nvPr>
        </p:nvSpPr>
        <p:spPr/>
        <p:txBody>
          <a:bodyPr/>
          <a:lstStyle/>
          <a:p>
            <a:fld id="{9E8F7CFF-3F64-4A54-B972-24E2F7601C55}" type="slidenum">
              <a:rPr lang="en-GB" smtClean="0"/>
              <a:t>‹#›</a:t>
            </a:fld>
            <a:endParaRPr lang="en-GB"/>
          </a:p>
        </p:txBody>
      </p:sp>
    </p:spTree>
    <p:extLst>
      <p:ext uri="{BB962C8B-B14F-4D97-AF65-F5344CB8AC3E}">
        <p14:creationId xmlns:p14="http://schemas.microsoft.com/office/powerpoint/2010/main" val="5982822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83B377-5EC2-9CC7-2559-930789E8FA2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5FB4878-93D4-0AB6-2207-26AEA79807CC}"/>
              </a:ext>
            </a:extLst>
          </p:cNvPr>
          <p:cNvSpPr>
            <a:spLocks noGrp="1"/>
          </p:cNvSpPr>
          <p:nvPr>
            <p:ph type="dt" sz="half" idx="10"/>
          </p:nvPr>
        </p:nvSpPr>
        <p:spPr/>
        <p:txBody>
          <a:bodyPr/>
          <a:lstStyle/>
          <a:p>
            <a:fld id="{7276176B-227F-495A-A6A4-A98EBB71AC14}" type="datetimeFigureOut">
              <a:rPr lang="en-GB" smtClean="0"/>
              <a:t>29/05/2022</a:t>
            </a:fld>
            <a:endParaRPr lang="en-GB"/>
          </a:p>
        </p:txBody>
      </p:sp>
      <p:sp>
        <p:nvSpPr>
          <p:cNvPr id="4" name="Footer Placeholder 3">
            <a:extLst>
              <a:ext uri="{FF2B5EF4-FFF2-40B4-BE49-F238E27FC236}">
                <a16:creationId xmlns:a16="http://schemas.microsoft.com/office/drawing/2014/main" id="{E53072FF-45A1-5DB6-2BAA-3631CC1D589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EFB55D5-560A-07B1-324E-6CD8804072ED}"/>
              </a:ext>
            </a:extLst>
          </p:cNvPr>
          <p:cNvSpPr>
            <a:spLocks noGrp="1"/>
          </p:cNvSpPr>
          <p:nvPr>
            <p:ph type="sldNum" sz="quarter" idx="12"/>
          </p:nvPr>
        </p:nvSpPr>
        <p:spPr/>
        <p:txBody>
          <a:bodyPr/>
          <a:lstStyle/>
          <a:p>
            <a:fld id="{9E8F7CFF-3F64-4A54-B972-24E2F7601C55}" type="slidenum">
              <a:rPr lang="en-GB" smtClean="0"/>
              <a:t>‹#›</a:t>
            </a:fld>
            <a:endParaRPr lang="en-GB"/>
          </a:p>
        </p:txBody>
      </p:sp>
    </p:spTree>
    <p:extLst>
      <p:ext uri="{BB962C8B-B14F-4D97-AF65-F5344CB8AC3E}">
        <p14:creationId xmlns:p14="http://schemas.microsoft.com/office/powerpoint/2010/main" val="12047500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C315986-42FD-EAA6-65E8-0BAF3EE46028}"/>
              </a:ext>
            </a:extLst>
          </p:cNvPr>
          <p:cNvSpPr>
            <a:spLocks noGrp="1"/>
          </p:cNvSpPr>
          <p:nvPr>
            <p:ph type="dt" sz="half" idx="10"/>
          </p:nvPr>
        </p:nvSpPr>
        <p:spPr/>
        <p:txBody>
          <a:bodyPr/>
          <a:lstStyle/>
          <a:p>
            <a:fld id="{7276176B-227F-495A-A6A4-A98EBB71AC14}" type="datetimeFigureOut">
              <a:rPr lang="en-GB" smtClean="0"/>
              <a:t>29/05/2022</a:t>
            </a:fld>
            <a:endParaRPr lang="en-GB"/>
          </a:p>
        </p:txBody>
      </p:sp>
      <p:sp>
        <p:nvSpPr>
          <p:cNvPr id="3" name="Footer Placeholder 2">
            <a:extLst>
              <a:ext uri="{FF2B5EF4-FFF2-40B4-BE49-F238E27FC236}">
                <a16:creationId xmlns:a16="http://schemas.microsoft.com/office/drawing/2014/main" id="{F07CE376-0202-32A0-11E6-34429AFC1DF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BE7EFB3-66B3-283A-96F9-CA378DAACAD8}"/>
              </a:ext>
            </a:extLst>
          </p:cNvPr>
          <p:cNvSpPr>
            <a:spLocks noGrp="1"/>
          </p:cNvSpPr>
          <p:nvPr>
            <p:ph type="sldNum" sz="quarter" idx="12"/>
          </p:nvPr>
        </p:nvSpPr>
        <p:spPr/>
        <p:txBody>
          <a:bodyPr/>
          <a:lstStyle/>
          <a:p>
            <a:fld id="{9E8F7CFF-3F64-4A54-B972-24E2F7601C55}" type="slidenum">
              <a:rPr lang="en-GB" smtClean="0"/>
              <a:t>‹#›</a:t>
            </a:fld>
            <a:endParaRPr lang="en-GB"/>
          </a:p>
        </p:txBody>
      </p:sp>
    </p:spTree>
    <p:extLst>
      <p:ext uri="{BB962C8B-B14F-4D97-AF65-F5344CB8AC3E}">
        <p14:creationId xmlns:p14="http://schemas.microsoft.com/office/powerpoint/2010/main" val="39654374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CDABD6-06C1-E7DB-4A0F-847AD9BC4F5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4C19DF2-4B4A-C5B0-0940-8A1621BA7E4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1EBC038-A5A9-2ED5-6DFE-A0236B9DFAB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F0AB3CA-AB87-E086-A6A9-3128E21B8BDE}"/>
              </a:ext>
            </a:extLst>
          </p:cNvPr>
          <p:cNvSpPr>
            <a:spLocks noGrp="1"/>
          </p:cNvSpPr>
          <p:nvPr>
            <p:ph type="dt" sz="half" idx="10"/>
          </p:nvPr>
        </p:nvSpPr>
        <p:spPr/>
        <p:txBody>
          <a:bodyPr/>
          <a:lstStyle/>
          <a:p>
            <a:fld id="{7276176B-227F-495A-A6A4-A98EBB71AC14}" type="datetimeFigureOut">
              <a:rPr lang="en-GB" smtClean="0"/>
              <a:t>29/05/2022</a:t>
            </a:fld>
            <a:endParaRPr lang="en-GB"/>
          </a:p>
        </p:txBody>
      </p:sp>
      <p:sp>
        <p:nvSpPr>
          <p:cNvPr id="6" name="Footer Placeholder 5">
            <a:extLst>
              <a:ext uri="{FF2B5EF4-FFF2-40B4-BE49-F238E27FC236}">
                <a16:creationId xmlns:a16="http://schemas.microsoft.com/office/drawing/2014/main" id="{3A9C68E6-66DD-B498-9F48-0513FD7EA43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2E3A958-D37F-93B1-FEFE-2000AF552DA9}"/>
              </a:ext>
            </a:extLst>
          </p:cNvPr>
          <p:cNvSpPr>
            <a:spLocks noGrp="1"/>
          </p:cNvSpPr>
          <p:nvPr>
            <p:ph type="sldNum" sz="quarter" idx="12"/>
          </p:nvPr>
        </p:nvSpPr>
        <p:spPr/>
        <p:txBody>
          <a:bodyPr/>
          <a:lstStyle/>
          <a:p>
            <a:fld id="{9E8F7CFF-3F64-4A54-B972-24E2F7601C55}" type="slidenum">
              <a:rPr lang="en-GB" smtClean="0"/>
              <a:t>‹#›</a:t>
            </a:fld>
            <a:endParaRPr lang="en-GB"/>
          </a:p>
        </p:txBody>
      </p:sp>
    </p:spTree>
    <p:extLst>
      <p:ext uri="{BB962C8B-B14F-4D97-AF65-F5344CB8AC3E}">
        <p14:creationId xmlns:p14="http://schemas.microsoft.com/office/powerpoint/2010/main" val="34749223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3B684E-7E56-07D9-6CF6-4AE699417A9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04FD651-513F-9A17-7EF0-48E71E9151D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FAD8724-A2A9-E45A-0AC8-6A53E6388DF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0D2559D-8CCE-0646-E7F1-8CEFF684F276}"/>
              </a:ext>
            </a:extLst>
          </p:cNvPr>
          <p:cNvSpPr>
            <a:spLocks noGrp="1"/>
          </p:cNvSpPr>
          <p:nvPr>
            <p:ph type="dt" sz="half" idx="10"/>
          </p:nvPr>
        </p:nvSpPr>
        <p:spPr/>
        <p:txBody>
          <a:bodyPr/>
          <a:lstStyle/>
          <a:p>
            <a:fld id="{7276176B-227F-495A-A6A4-A98EBB71AC14}" type="datetimeFigureOut">
              <a:rPr lang="en-GB" smtClean="0"/>
              <a:t>29/05/2022</a:t>
            </a:fld>
            <a:endParaRPr lang="en-GB"/>
          </a:p>
        </p:txBody>
      </p:sp>
      <p:sp>
        <p:nvSpPr>
          <p:cNvPr id="6" name="Footer Placeholder 5">
            <a:extLst>
              <a:ext uri="{FF2B5EF4-FFF2-40B4-BE49-F238E27FC236}">
                <a16:creationId xmlns:a16="http://schemas.microsoft.com/office/drawing/2014/main" id="{51F46E3E-3AC1-D15A-D880-8AFF651FEDA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743AE97-765A-B984-F4A3-F8226AA32531}"/>
              </a:ext>
            </a:extLst>
          </p:cNvPr>
          <p:cNvSpPr>
            <a:spLocks noGrp="1"/>
          </p:cNvSpPr>
          <p:nvPr>
            <p:ph type="sldNum" sz="quarter" idx="12"/>
          </p:nvPr>
        </p:nvSpPr>
        <p:spPr/>
        <p:txBody>
          <a:bodyPr/>
          <a:lstStyle/>
          <a:p>
            <a:fld id="{9E8F7CFF-3F64-4A54-B972-24E2F7601C55}" type="slidenum">
              <a:rPr lang="en-GB" smtClean="0"/>
              <a:t>‹#›</a:t>
            </a:fld>
            <a:endParaRPr lang="en-GB"/>
          </a:p>
        </p:txBody>
      </p:sp>
    </p:spTree>
    <p:extLst>
      <p:ext uri="{BB962C8B-B14F-4D97-AF65-F5344CB8AC3E}">
        <p14:creationId xmlns:p14="http://schemas.microsoft.com/office/powerpoint/2010/main" val="8271980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867FA8-4E34-B60B-3A3B-895FF647431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6A333A3-F722-78DB-6A4E-8C5EF906D57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2A76FE4-A845-DB3F-F412-C7DA29013F73}"/>
              </a:ext>
            </a:extLst>
          </p:cNvPr>
          <p:cNvSpPr>
            <a:spLocks noGrp="1"/>
          </p:cNvSpPr>
          <p:nvPr>
            <p:ph type="dt" sz="half" idx="10"/>
          </p:nvPr>
        </p:nvSpPr>
        <p:spPr/>
        <p:txBody>
          <a:bodyPr/>
          <a:lstStyle/>
          <a:p>
            <a:fld id="{7276176B-227F-495A-A6A4-A98EBB71AC14}" type="datetimeFigureOut">
              <a:rPr lang="en-GB" smtClean="0"/>
              <a:t>29/05/2022</a:t>
            </a:fld>
            <a:endParaRPr lang="en-GB"/>
          </a:p>
        </p:txBody>
      </p:sp>
      <p:sp>
        <p:nvSpPr>
          <p:cNvPr id="5" name="Footer Placeholder 4">
            <a:extLst>
              <a:ext uri="{FF2B5EF4-FFF2-40B4-BE49-F238E27FC236}">
                <a16:creationId xmlns:a16="http://schemas.microsoft.com/office/drawing/2014/main" id="{EDD99DC8-3EB3-6A9A-7F05-EEB11A9A742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A430BBE-555D-9FBB-4DED-F51F4C6AC83D}"/>
              </a:ext>
            </a:extLst>
          </p:cNvPr>
          <p:cNvSpPr>
            <a:spLocks noGrp="1"/>
          </p:cNvSpPr>
          <p:nvPr>
            <p:ph type="sldNum" sz="quarter" idx="12"/>
          </p:nvPr>
        </p:nvSpPr>
        <p:spPr/>
        <p:txBody>
          <a:bodyPr/>
          <a:lstStyle/>
          <a:p>
            <a:fld id="{9E8F7CFF-3F64-4A54-B972-24E2F7601C55}" type="slidenum">
              <a:rPr lang="en-GB" smtClean="0"/>
              <a:t>‹#›</a:t>
            </a:fld>
            <a:endParaRPr lang="en-GB"/>
          </a:p>
        </p:txBody>
      </p:sp>
    </p:spTree>
    <p:extLst>
      <p:ext uri="{BB962C8B-B14F-4D97-AF65-F5344CB8AC3E}">
        <p14:creationId xmlns:p14="http://schemas.microsoft.com/office/powerpoint/2010/main" val="20419949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6618A51-414B-DC16-266A-A60A4DEDFA2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E55CD93-9275-246D-BC60-880DFCC236C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55A32A7-FDF0-D292-E5F6-F80FFAA96B63}"/>
              </a:ext>
            </a:extLst>
          </p:cNvPr>
          <p:cNvSpPr>
            <a:spLocks noGrp="1"/>
          </p:cNvSpPr>
          <p:nvPr>
            <p:ph type="dt" sz="half" idx="10"/>
          </p:nvPr>
        </p:nvSpPr>
        <p:spPr/>
        <p:txBody>
          <a:bodyPr/>
          <a:lstStyle/>
          <a:p>
            <a:fld id="{7276176B-227F-495A-A6A4-A98EBB71AC14}" type="datetimeFigureOut">
              <a:rPr lang="en-GB" smtClean="0"/>
              <a:t>29/05/2022</a:t>
            </a:fld>
            <a:endParaRPr lang="en-GB"/>
          </a:p>
        </p:txBody>
      </p:sp>
      <p:sp>
        <p:nvSpPr>
          <p:cNvPr id="5" name="Footer Placeholder 4">
            <a:extLst>
              <a:ext uri="{FF2B5EF4-FFF2-40B4-BE49-F238E27FC236}">
                <a16:creationId xmlns:a16="http://schemas.microsoft.com/office/drawing/2014/main" id="{6B3E51D1-9508-8C91-F108-0F34E23DC2C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4F60E24-5626-4AC5-04BB-FDBD452D4FA3}"/>
              </a:ext>
            </a:extLst>
          </p:cNvPr>
          <p:cNvSpPr>
            <a:spLocks noGrp="1"/>
          </p:cNvSpPr>
          <p:nvPr>
            <p:ph type="sldNum" sz="quarter" idx="12"/>
          </p:nvPr>
        </p:nvSpPr>
        <p:spPr/>
        <p:txBody>
          <a:bodyPr/>
          <a:lstStyle/>
          <a:p>
            <a:fld id="{9E8F7CFF-3F64-4A54-B972-24E2F7601C55}" type="slidenum">
              <a:rPr lang="en-GB" smtClean="0"/>
              <a:t>‹#›</a:t>
            </a:fld>
            <a:endParaRPr lang="en-GB"/>
          </a:p>
        </p:txBody>
      </p:sp>
    </p:spTree>
    <p:extLst>
      <p:ext uri="{BB962C8B-B14F-4D97-AF65-F5344CB8AC3E}">
        <p14:creationId xmlns:p14="http://schemas.microsoft.com/office/powerpoint/2010/main" val="35844775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7288604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223202A-4779-441F-8F9F-9AE782C3EC5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6DDE013-2B09-18E1-53AF-563A43C0958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D722762-CA8A-BA74-CAF2-9397B47144B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276176B-227F-495A-A6A4-A98EBB71AC14}" type="datetimeFigureOut">
              <a:rPr lang="en-GB" smtClean="0"/>
              <a:t>29/05/2022</a:t>
            </a:fld>
            <a:endParaRPr lang="en-GB"/>
          </a:p>
        </p:txBody>
      </p:sp>
      <p:sp>
        <p:nvSpPr>
          <p:cNvPr id="5" name="Footer Placeholder 4">
            <a:extLst>
              <a:ext uri="{FF2B5EF4-FFF2-40B4-BE49-F238E27FC236}">
                <a16:creationId xmlns:a16="http://schemas.microsoft.com/office/drawing/2014/main" id="{6307E4F9-3E3C-173C-79BA-C08FF38CE67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D6870F2-FBBE-E3D9-919D-FD7F665371B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E8F7CFF-3F64-4A54-B972-24E2F7601C55}" type="slidenum">
              <a:rPr lang="en-GB" smtClean="0"/>
              <a:t>‹#›</a:t>
            </a:fld>
            <a:endParaRPr lang="en-GB"/>
          </a:p>
        </p:txBody>
      </p:sp>
    </p:spTree>
    <p:extLst>
      <p:ext uri="{BB962C8B-B14F-4D97-AF65-F5344CB8AC3E}">
        <p14:creationId xmlns:p14="http://schemas.microsoft.com/office/powerpoint/2010/main" val="11024303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3" name="Picture 2" descr="Logo&#10;&#10;Description automatically generated">
            <a:extLst>
              <a:ext uri="{FF2B5EF4-FFF2-40B4-BE49-F238E27FC236}">
                <a16:creationId xmlns:a16="http://schemas.microsoft.com/office/drawing/2014/main" id="{47E74D59-17D6-0A47-B35E-CD9AE2C71A27}"/>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6099540"/>
      </p:ext>
    </p:extLst>
  </p:cSld>
  <p:clrMap bg1="lt1" tx1="dk1" bg2="lt2" tx2="dk2" accent1="accent1" accent2="accent2" accent3="accent3" accent4="accent4" accent5="accent5" accent6="accent6" hlink="hlink" folHlink="folHlink"/>
  <p:sldLayoutIdLst>
    <p:sldLayoutId id="2147483662"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hyperlink" Target="https://cpdonline.co.uk/knowledge-base/care/effective-communication/"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DEF7D649-B50A-41A8-96C7-FD9489807A48}"/>
              </a:ext>
            </a:extLst>
          </p:cNvPr>
          <p:cNvSpPr txBox="1"/>
          <p:nvPr/>
        </p:nvSpPr>
        <p:spPr>
          <a:xfrm>
            <a:off x="2542094" y="5280435"/>
            <a:ext cx="6433794" cy="1649811"/>
          </a:xfrm>
          <a:prstGeom prst="rect">
            <a:avLst/>
          </a:prstGeom>
          <a:noFill/>
        </p:spPr>
        <p:txBody>
          <a:bodyPr wrap="square">
            <a:spAutoFit/>
          </a:bodyPr>
          <a:lstStyle/>
          <a:p>
            <a:pPr defTabSz="457200">
              <a:lnSpc>
                <a:spcPct val="107000"/>
              </a:lnSpc>
              <a:spcAft>
                <a:spcPts val="800"/>
              </a:spcAft>
            </a:pPr>
            <a:r>
              <a:rPr lang="en-GB" sz="3200" dirty="0">
                <a:solidFill>
                  <a:srgbClr val="E7E6E6"/>
                </a:solidFill>
                <a:latin typeface="Calibri" panose="020F0502020204030204" pitchFamily="34" charset="0"/>
                <a:ea typeface="Calibri" panose="020F0502020204030204" pitchFamily="34" charset="0"/>
                <a:cs typeface="Times New Roman" panose="02020603050405020304" pitchFamily="18" charset="0"/>
              </a:rPr>
              <a:t>BMSW 4002 EFFECTIVE TEAM WORK and COMMUNICATION – H&amp;SC </a:t>
            </a:r>
            <a:r>
              <a:rPr lang="en-GB" sz="3200">
                <a:solidFill>
                  <a:srgbClr val="E7E6E6"/>
                </a:solidFill>
                <a:latin typeface="Calibri" panose="020F0502020204030204" pitchFamily="34" charset="0"/>
                <a:ea typeface="Calibri" panose="020F0502020204030204" pitchFamily="34" charset="0"/>
                <a:cs typeface="Times New Roman" panose="02020603050405020304" pitchFamily="18" charset="0"/>
              </a:rPr>
              <a:t>WEEK 3.1</a:t>
            </a:r>
            <a:endParaRPr lang="en-GB" sz="3200" dirty="0">
              <a:solidFill>
                <a:srgbClr val="E7E6E6"/>
              </a:solidFill>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594348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C218DF-978E-EF2F-E121-611B14DDE49B}"/>
              </a:ext>
            </a:extLst>
          </p:cNvPr>
          <p:cNvSpPr>
            <a:spLocks noGrp="1"/>
          </p:cNvSpPr>
          <p:nvPr>
            <p:ph type="title"/>
          </p:nvPr>
        </p:nvSpPr>
        <p:spPr/>
        <p:txBody>
          <a:bodyPr/>
          <a:lstStyle/>
          <a:p>
            <a:r>
              <a:rPr lang="en-GB" b="1" u="sng" dirty="0"/>
              <a:t>HEALTH and SOCIAL CARE</a:t>
            </a:r>
          </a:p>
        </p:txBody>
      </p:sp>
      <p:sp>
        <p:nvSpPr>
          <p:cNvPr id="3" name="Content Placeholder 2">
            <a:extLst>
              <a:ext uri="{FF2B5EF4-FFF2-40B4-BE49-F238E27FC236}">
                <a16:creationId xmlns:a16="http://schemas.microsoft.com/office/drawing/2014/main" id="{FB5BBF82-6C3A-76AB-15BC-1282DFA5649D}"/>
              </a:ext>
            </a:extLst>
          </p:cNvPr>
          <p:cNvSpPr>
            <a:spLocks noGrp="1"/>
          </p:cNvSpPr>
          <p:nvPr>
            <p:ph idx="1"/>
          </p:nvPr>
        </p:nvSpPr>
        <p:spPr>
          <a:xfrm>
            <a:off x="838200" y="1600200"/>
            <a:ext cx="10515600" cy="2744789"/>
          </a:xfrm>
        </p:spPr>
        <p:txBody>
          <a:bodyPr>
            <a:normAutofit/>
          </a:bodyPr>
          <a:lstStyle/>
          <a:p>
            <a:r>
              <a:rPr lang="en-GB" sz="4600" dirty="0"/>
              <a:t>What do we mean by HEALTH CARE?</a:t>
            </a:r>
            <a:endParaRPr lang="en-GB" sz="4600" dirty="0">
              <a:solidFill>
                <a:srgbClr val="0070C0"/>
              </a:solidFill>
            </a:endParaRPr>
          </a:p>
          <a:p>
            <a:r>
              <a:rPr lang="en-GB" sz="4600" dirty="0"/>
              <a:t>(Students work together to define the term -5 minutes)</a:t>
            </a:r>
          </a:p>
          <a:p>
            <a:endParaRPr lang="en-GB" sz="4600" dirty="0"/>
          </a:p>
          <a:p>
            <a:endParaRPr lang="en-GB" sz="4400" dirty="0"/>
          </a:p>
        </p:txBody>
      </p:sp>
      <p:pic>
        <p:nvPicPr>
          <p:cNvPr id="1026" name="Picture 2" descr="See the source image">
            <a:extLst>
              <a:ext uri="{FF2B5EF4-FFF2-40B4-BE49-F238E27FC236}">
                <a16:creationId xmlns:a16="http://schemas.microsoft.com/office/drawing/2014/main" id="{D96B4D9C-C1ED-15DA-3B33-6A805F3D1A9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19750" y="2925762"/>
            <a:ext cx="5997574" cy="29606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13120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37A09D-945F-CD77-9776-69C20501420C}"/>
              </a:ext>
            </a:extLst>
          </p:cNvPr>
          <p:cNvSpPr>
            <a:spLocks noGrp="1"/>
          </p:cNvSpPr>
          <p:nvPr>
            <p:ph type="title"/>
          </p:nvPr>
        </p:nvSpPr>
        <p:spPr/>
        <p:txBody>
          <a:bodyPr/>
          <a:lstStyle/>
          <a:p>
            <a:r>
              <a:rPr lang="en-GB" sz="4400" u="sng" kern="1800" dirty="0">
                <a:effectLst/>
                <a:latin typeface="inherit"/>
                <a:ea typeface="Times New Roman" panose="02020603050405020304" pitchFamily="18" charset="0"/>
                <a:cs typeface="Segoe UI" panose="020B0502040204020203" pitchFamily="34" charset="0"/>
              </a:rPr>
              <a:t>Health and Social Care</a:t>
            </a:r>
            <a:endParaRPr lang="en-GB" dirty="0"/>
          </a:p>
        </p:txBody>
      </p:sp>
      <p:sp>
        <p:nvSpPr>
          <p:cNvPr id="3" name="Content Placeholder 2">
            <a:extLst>
              <a:ext uri="{FF2B5EF4-FFF2-40B4-BE49-F238E27FC236}">
                <a16:creationId xmlns:a16="http://schemas.microsoft.com/office/drawing/2014/main" id="{27B04929-3EA0-D9C8-B818-FBCE3FC50568}"/>
              </a:ext>
            </a:extLst>
          </p:cNvPr>
          <p:cNvSpPr>
            <a:spLocks noGrp="1"/>
          </p:cNvSpPr>
          <p:nvPr>
            <p:ph idx="1"/>
          </p:nvPr>
        </p:nvSpPr>
        <p:spPr/>
        <p:txBody>
          <a:bodyPr>
            <a:normAutofit/>
          </a:bodyPr>
          <a:lstStyle/>
          <a:p>
            <a:pPr>
              <a:lnSpc>
                <a:spcPct val="107000"/>
              </a:lnSpc>
              <a:spcAft>
                <a:spcPts val="1800"/>
              </a:spcAft>
            </a:pPr>
            <a:r>
              <a:rPr lang="en-GB" sz="4000" b="1" u="sng" dirty="0">
                <a:solidFill>
                  <a:srgbClr val="00B050"/>
                </a:solidFill>
                <a:effectLst/>
                <a:latin typeface="Segoe UI" panose="020B0502040204020203" pitchFamily="34" charset="0"/>
                <a:ea typeface="Times New Roman" panose="02020603050405020304" pitchFamily="18" charset="0"/>
                <a:cs typeface="Times New Roman" panose="02020603050405020304" pitchFamily="18" charset="0"/>
              </a:rPr>
              <a:t>Health care </a:t>
            </a:r>
            <a:r>
              <a:rPr lang="en-GB" sz="4000" dirty="0">
                <a:solidFill>
                  <a:srgbClr val="3A3A3A"/>
                </a:solidFill>
                <a:effectLst/>
                <a:latin typeface="Segoe UI" panose="020B0502040204020203" pitchFamily="34" charset="0"/>
                <a:ea typeface="Times New Roman" panose="02020603050405020304" pitchFamily="18" charset="0"/>
                <a:cs typeface="Times New Roman" panose="02020603050405020304" pitchFamily="18" charset="0"/>
              </a:rPr>
              <a:t>is the treatment of ill health and medical conditions.</a:t>
            </a:r>
            <a:endParaRPr lang="en-GB" sz="40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7135992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4E3661-E43D-6AEA-E8DE-F76A18446AA9}"/>
              </a:ext>
            </a:extLst>
          </p:cNvPr>
          <p:cNvSpPr>
            <a:spLocks noGrp="1"/>
          </p:cNvSpPr>
          <p:nvPr>
            <p:ph type="title"/>
          </p:nvPr>
        </p:nvSpPr>
        <p:spPr/>
        <p:txBody>
          <a:bodyPr/>
          <a:lstStyle/>
          <a:p>
            <a:r>
              <a:rPr lang="en-GB" b="1" u="sng" dirty="0"/>
              <a:t>HEALTH and SOCIAL CARE</a:t>
            </a:r>
          </a:p>
        </p:txBody>
      </p:sp>
      <p:pic>
        <p:nvPicPr>
          <p:cNvPr id="1030" name="Picture 6" descr="See the source image">
            <a:extLst>
              <a:ext uri="{FF2B5EF4-FFF2-40B4-BE49-F238E27FC236}">
                <a16:creationId xmlns:a16="http://schemas.microsoft.com/office/drawing/2014/main" id="{ECBE3B99-16AC-65C0-191F-3F4333B617D9}"/>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943600" y="1825625"/>
            <a:ext cx="6000750" cy="4351338"/>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24A36113-7281-5C19-AEBC-9C9CF030C86E}"/>
              </a:ext>
            </a:extLst>
          </p:cNvPr>
          <p:cNvSpPr txBox="1"/>
          <p:nvPr/>
        </p:nvSpPr>
        <p:spPr>
          <a:xfrm>
            <a:off x="1056444" y="3154406"/>
            <a:ext cx="4563122" cy="3321230"/>
          </a:xfrm>
          <a:prstGeom prst="rect">
            <a:avLst/>
          </a:prstGeom>
          <a:noFill/>
        </p:spPr>
        <p:txBody>
          <a:bodyPr wrap="square">
            <a:spAutoFit/>
          </a:bodyPr>
          <a:lstStyle/>
          <a:p>
            <a:pPr>
              <a:lnSpc>
                <a:spcPct val="107000"/>
              </a:lnSpc>
              <a:spcAft>
                <a:spcPts val="800"/>
              </a:spcAft>
            </a:pPr>
            <a:r>
              <a:rPr lang="en-GB" sz="4800" dirty="0">
                <a:effectLst/>
                <a:latin typeface="Calibri" panose="020F0502020204030204" pitchFamily="34" charset="0"/>
                <a:ea typeface="Calibri" panose="020F0502020204030204" pitchFamily="34" charset="0"/>
                <a:cs typeface="Times New Roman" panose="02020603050405020304" pitchFamily="18" charset="0"/>
              </a:rPr>
              <a:t>What do we mean by Social Care?</a:t>
            </a:r>
          </a:p>
          <a:p>
            <a:pPr>
              <a:lnSpc>
                <a:spcPct val="107000"/>
              </a:lnSpc>
              <a:spcAft>
                <a:spcPts val="800"/>
              </a:spcAft>
            </a:pPr>
            <a:r>
              <a:rPr lang="en-GB" sz="4800" dirty="0">
                <a:effectLst/>
                <a:latin typeface="Calibri" panose="020F0502020204030204" pitchFamily="34" charset="0"/>
                <a:ea typeface="Calibri" panose="020F0502020204030204" pitchFamily="34" charset="0"/>
                <a:cs typeface="Times New Roman" panose="02020603050405020304" pitchFamily="18" charset="0"/>
              </a:rPr>
              <a:t>5 minutes</a:t>
            </a:r>
          </a:p>
        </p:txBody>
      </p:sp>
    </p:spTree>
    <p:extLst>
      <p:ext uri="{BB962C8B-B14F-4D97-AF65-F5344CB8AC3E}">
        <p14:creationId xmlns:p14="http://schemas.microsoft.com/office/powerpoint/2010/main" val="12454722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D4C1BB-3CD4-DFC3-D3A9-611ECD3B3DA2}"/>
              </a:ext>
            </a:extLst>
          </p:cNvPr>
          <p:cNvSpPr>
            <a:spLocks noGrp="1"/>
          </p:cNvSpPr>
          <p:nvPr>
            <p:ph type="title"/>
          </p:nvPr>
        </p:nvSpPr>
        <p:spPr/>
        <p:txBody>
          <a:bodyPr/>
          <a:lstStyle/>
          <a:p>
            <a:r>
              <a:rPr lang="en-GB" b="1" u="sng" dirty="0"/>
              <a:t>HEALTH and SOCIAL CARE</a:t>
            </a:r>
            <a:endParaRPr lang="en-GB" dirty="0"/>
          </a:p>
        </p:txBody>
      </p:sp>
      <p:sp>
        <p:nvSpPr>
          <p:cNvPr id="3" name="Content Placeholder 2">
            <a:extLst>
              <a:ext uri="{FF2B5EF4-FFF2-40B4-BE49-F238E27FC236}">
                <a16:creationId xmlns:a16="http://schemas.microsoft.com/office/drawing/2014/main" id="{0657149B-9618-6D33-C9F8-70B4F2B71437}"/>
              </a:ext>
            </a:extLst>
          </p:cNvPr>
          <p:cNvSpPr>
            <a:spLocks noGrp="1"/>
          </p:cNvSpPr>
          <p:nvPr>
            <p:ph idx="1"/>
          </p:nvPr>
        </p:nvSpPr>
        <p:spPr/>
        <p:txBody>
          <a:bodyPr>
            <a:normAutofit/>
          </a:bodyPr>
          <a:lstStyle/>
          <a:p>
            <a:r>
              <a:rPr lang="en-GB" sz="4800" b="1" u="sng" dirty="0">
                <a:solidFill>
                  <a:srgbClr val="00B050"/>
                </a:solidFill>
                <a:latin typeface="Segoe UI" panose="020B0502040204020203" pitchFamily="34" charset="0"/>
                <a:ea typeface="Times New Roman" panose="02020603050405020304" pitchFamily="18" charset="0"/>
                <a:cs typeface="Times New Roman" panose="02020603050405020304" pitchFamily="18" charset="0"/>
              </a:rPr>
              <a:t>Social care </a:t>
            </a:r>
            <a:r>
              <a:rPr lang="en-GB" sz="4800" dirty="0">
                <a:solidFill>
                  <a:srgbClr val="3A3A3A"/>
                </a:solidFill>
                <a:latin typeface="Segoe UI" panose="020B0502040204020203" pitchFamily="34" charset="0"/>
                <a:ea typeface="Times New Roman" panose="02020603050405020304" pitchFamily="18" charset="0"/>
                <a:cs typeface="Times New Roman" panose="02020603050405020304" pitchFamily="18" charset="0"/>
              </a:rPr>
              <a:t>is the care and support of vulnerable people (with or without ill health and medical conditions) such as elderly people or children.</a:t>
            </a:r>
            <a:endParaRPr lang="en-GB" sz="4800" dirty="0"/>
          </a:p>
        </p:txBody>
      </p:sp>
      <p:sp>
        <p:nvSpPr>
          <p:cNvPr id="5" name="TextBox 4">
            <a:extLst>
              <a:ext uri="{FF2B5EF4-FFF2-40B4-BE49-F238E27FC236}">
                <a16:creationId xmlns:a16="http://schemas.microsoft.com/office/drawing/2014/main" id="{6306ED8C-515E-DFA9-BB9F-B04D416DCA73}"/>
              </a:ext>
            </a:extLst>
          </p:cNvPr>
          <p:cNvSpPr txBox="1"/>
          <p:nvPr/>
        </p:nvSpPr>
        <p:spPr>
          <a:xfrm>
            <a:off x="943253" y="2166775"/>
            <a:ext cx="6094520" cy="717632"/>
          </a:xfrm>
          <a:prstGeom prst="rect">
            <a:avLst/>
          </a:prstGeom>
          <a:noFill/>
        </p:spPr>
        <p:txBody>
          <a:bodyPr wrap="square">
            <a:spAutoFit/>
          </a:bodyPr>
          <a:lstStyle/>
          <a:p>
            <a:pPr>
              <a:lnSpc>
                <a:spcPct val="107000"/>
              </a:lnSpc>
              <a:spcAft>
                <a:spcPts val="1800"/>
              </a:spcAft>
            </a:pPr>
            <a:r>
              <a:rPr lang="en-GB" sz="4000" dirty="0">
                <a:solidFill>
                  <a:srgbClr val="3A3A3A"/>
                </a:solidFill>
                <a:effectLst/>
                <a:latin typeface="Segoe UI" panose="020B0502040204020203" pitchFamily="34" charset="0"/>
                <a:ea typeface="Times New Roman" panose="02020603050405020304" pitchFamily="18" charset="0"/>
                <a:cs typeface="Times New Roman" panose="02020603050405020304" pitchFamily="18" charset="0"/>
              </a:rPr>
              <a:t>.</a:t>
            </a:r>
            <a:endParaRPr lang="en-GB" sz="4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148980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C022B0-6A1E-9A7D-7600-A2E290463CE9}"/>
              </a:ext>
            </a:extLst>
          </p:cNvPr>
          <p:cNvSpPr>
            <a:spLocks noGrp="1"/>
          </p:cNvSpPr>
          <p:nvPr>
            <p:ph type="title"/>
          </p:nvPr>
        </p:nvSpPr>
        <p:spPr/>
        <p:txBody>
          <a:bodyPr>
            <a:normAutofit/>
          </a:bodyPr>
          <a:lstStyle/>
          <a:p>
            <a:r>
              <a:rPr lang="en-GB" sz="4800" u="sng" kern="1800" dirty="0">
                <a:effectLst/>
                <a:latin typeface="inherit"/>
                <a:ea typeface="Times New Roman" panose="02020603050405020304" pitchFamily="18" charset="0"/>
                <a:cs typeface="Segoe UI" panose="020B0502040204020203" pitchFamily="34" charset="0"/>
              </a:rPr>
              <a:t>Communication in Health and Social Care</a:t>
            </a:r>
            <a:endParaRPr lang="en-GB" sz="4800" dirty="0"/>
          </a:p>
        </p:txBody>
      </p:sp>
      <p:sp>
        <p:nvSpPr>
          <p:cNvPr id="3" name="Content Placeholder 2">
            <a:extLst>
              <a:ext uri="{FF2B5EF4-FFF2-40B4-BE49-F238E27FC236}">
                <a16:creationId xmlns:a16="http://schemas.microsoft.com/office/drawing/2014/main" id="{1F06DCD6-1841-4B86-4751-2918A822D87A}"/>
              </a:ext>
            </a:extLst>
          </p:cNvPr>
          <p:cNvSpPr>
            <a:spLocks noGrp="1"/>
          </p:cNvSpPr>
          <p:nvPr>
            <p:ph idx="1"/>
          </p:nvPr>
        </p:nvSpPr>
        <p:spPr/>
        <p:txBody>
          <a:bodyPr>
            <a:normAutofit/>
          </a:bodyPr>
          <a:lstStyle/>
          <a:p>
            <a:r>
              <a:rPr lang="en-GB" sz="4000" dirty="0"/>
              <a:t>What do we mean by </a:t>
            </a:r>
            <a:r>
              <a:rPr lang="en-GB" sz="4000" u="sng" dirty="0"/>
              <a:t>Communication</a:t>
            </a:r>
            <a:r>
              <a:rPr lang="en-GB" sz="4800" dirty="0"/>
              <a:t>?</a:t>
            </a:r>
          </a:p>
          <a:p>
            <a:pPr marL="0" indent="0">
              <a:buNone/>
            </a:pPr>
            <a:r>
              <a:rPr lang="en-GB" sz="4800" dirty="0"/>
              <a:t>5 mins.</a:t>
            </a:r>
          </a:p>
        </p:txBody>
      </p:sp>
    </p:spTree>
    <p:extLst>
      <p:ext uri="{BB962C8B-B14F-4D97-AF65-F5344CB8AC3E}">
        <p14:creationId xmlns:p14="http://schemas.microsoft.com/office/powerpoint/2010/main" val="35591457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BA5E38-E1F7-C634-D4B6-57DBCF515773}"/>
              </a:ext>
            </a:extLst>
          </p:cNvPr>
          <p:cNvSpPr>
            <a:spLocks noGrp="1"/>
          </p:cNvSpPr>
          <p:nvPr>
            <p:ph type="title"/>
          </p:nvPr>
        </p:nvSpPr>
        <p:spPr/>
        <p:txBody>
          <a:bodyPr>
            <a:normAutofit/>
          </a:bodyPr>
          <a:lstStyle/>
          <a:p>
            <a:r>
              <a:rPr lang="en-GB" sz="4800" u="sng" kern="1800" dirty="0">
                <a:effectLst/>
                <a:latin typeface="inherit"/>
                <a:ea typeface="Times New Roman" panose="02020603050405020304" pitchFamily="18" charset="0"/>
                <a:cs typeface="Segoe UI" panose="020B0502040204020203" pitchFamily="34" charset="0"/>
              </a:rPr>
              <a:t>Communication in Health and Social Care</a:t>
            </a:r>
            <a:endParaRPr lang="en-GB" sz="4800" u="sng" dirty="0"/>
          </a:p>
        </p:txBody>
      </p:sp>
      <p:sp>
        <p:nvSpPr>
          <p:cNvPr id="3" name="Content Placeholder 2">
            <a:extLst>
              <a:ext uri="{FF2B5EF4-FFF2-40B4-BE49-F238E27FC236}">
                <a16:creationId xmlns:a16="http://schemas.microsoft.com/office/drawing/2014/main" id="{7BC45B9F-2449-74E0-F62B-AF4ECCF6EAE3}"/>
              </a:ext>
            </a:extLst>
          </p:cNvPr>
          <p:cNvSpPr>
            <a:spLocks noGrp="1"/>
          </p:cNvSpPr>
          <p:nvPr>
            <p:ph idx="1"/>
          </p:nvPr>
        </p:nvSpPr>
        <p:spPr/>
        <p:txBody>
          <a:bodyPr>
            <a:normAutofit lnSpcReduction="10000"/>
          </a:bodyPr>
          <a:lstStyle/>
          <a:p>
            <a:r>
              <a:rPr lang="en-GB" sz="4400" dirty="0">
                <a:solidFill>
                  <a:srgbClr val="0070C0"/>
                </a:solidFill>
                <a:effectLst/>
                <a:latin typeface="Segoe UI" panose="020B0502040204020203" pitchFamily="34" charset="0"/>
                <a:ea typeface="Times New Roman" panose="02020603050405020304" pitchFamily="18" charset="0"/>
                <a:cs typeface="Times New Roman" panose="02020603050405020304" pitchFamily="18" charset="0"/>
              </a:rPr>
              <a:t>Communication is the process used to exchange information</a:t>
            </a:r>
          </a:p>
          <a:p>
            <a:r>
              <a:rPr lang="en-GB" sz="4400" dirty="0">
                <a:solidFill>
                  <a:srgbClr val="0070C0"/>
                </a:solidFill>
                <a:latin typeface="Segoe UI" panose="020B0502040204020203" pitchFamily="34" charset="0"/>
                <a:ea typeface="Times New Roman" panose="02020603050405020304" pitchFamily="18" charset="0"/>
                <a:cs typeface="Times New Roman" panose="02020603050405020304" pitchFamily="18" charset="0"/>
              </a:rPr>
              <a:t>Communication</a:t>
            </a:r>
            <a:r>
              <a:rPr lang="en-GB" sz="4400" dirty="0">
                <a:solidFill>
                  <a:srgbClr val="0070C0"/>
                </a:solidFill>
                <a:effectLst/>
                <a:latin typeface="Segoe UI" panose="020B0502040204020203" pitchFamily="34" charset="0"/>
                <a:ea typeface="Times New Roman" panose="02020603050405020304" pitchFamily="18" charset="0"/>
                <a:cs typeface="Times New Roman" panose="02020603050405020304" pitchFamily="18" charset="0"/>
              </a:rPr>
              <a:t> is considered </a:t>
            </a:r>
            <a:r>
              <a:rPr lang="en-GB" sz="4400" u="sng" dirty="0">
                <a:solidFill>
                  <a:srgbClr val="0070C0"/>
                </a:solidFill>
                <a:effectLst/>
                <a:latin typeface="Segoe UI" panose="020B0502040204020203" pitchFamily="34" charset="0"/>
                <a:ea typeface="Times New Roman" panose="02020603050405020304" pitchFamily="18" charset="0"/>
                <a:cs typeface="Times New Roman" panose="02020603050405020304" pitchFamily="18" charset="0"/>
              </a:rPr>
              <a:t>effective</a:t>
            </a:r>
            <a:r>
              <a:rPr lang="en-GB" sz="4400" dirty="0">
                <a:solidFill>
                  <a:srgbClr val="0070C0"/>
                </a:solidFill>
                <a:effectLst/>
                <a:latin typeface="Segoe UI" panose="020B0502040204020203" pitchFamily="34" charset="0"/>
                <a:ea typeface="Times New Roman" panose="02020603050405020304" pitchFamily="18" charset="0"/>
                <a:cs typeface="Times New Roman" panose="02020603050405020304" pitchFamily="18" charset="0"/>
              </a:rPr>
              <a:t> when both parties - the sender and the receiver - give the same or very similar meaning to the message being conveyed.</a:t>
            </a:r>
            <a:endParaRPr lang="en-GB" sz="44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1124398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A37D2F-58D4-D894-428E-E33EDC737C24}"/>
              </a:ext>
            </a:extLst>
          </p:cNvPr>
          <p:cNvSpPr>
            <a:spLocks noGrp="1"/>
          </p:cNvSpPr>
          <p:nvPr>
            <p:ph type="title"/>
          </p:nvPr>
        </p:nvSpPr>
        <p:spPr/>
        <p:txBody>
          <a:bodyPr/>
          <a:lstStyle/>
          <a:p>
            <a:r>
              <a:rPr lang="en-GB" sz="4400" u="sng" kern="1800" dirty="0">
                <a:effectLst/>
                <a:latin typeface="inherit"/>
                <a:ea typeface="Times New Roman" panose="02020603050405020304" pitchFamily="18" charset="0"/>
                <a:cs typeface="Segoe UI" panose="020B0502040204020203" pitchFamily="34" charset="0"/>
              </a:rPr>
              <a:t>Communication in Health and Social Care</a:t>
            </a:r>
            <a:endParaRPr lang="en-GB" dirty="0"/>
          </a:p>
        </p:txBody>
      </p:sp>
      <p:sp>
        <p:nvSpPr>
          <p:cNvPr id="3" name="Content Placeholder 2">
            <a:extLst>
              <a:ext uri="{FF2B5EF4-FFF2-40B4-BE49-F238E27FC236}">
                <a16:creationId xmlns:a16="http://schemas.microsoft.com/office/drawing/2014/main" id="{AE4DBD0A-9C8D-95C3-D54D-CB2262D734A6}"/>
              </a:ext>
            </a:extLst>
          </p:cNvPr>
          <p:cNvSpPr>
            <a:spLocks noGrp="1"/>
          </p:cNvSpPr>
          <p:nvPr>
            <p:ph idx="1"/>
          </p:nvPr>
        </p:nvSpPr>
        <p:spPr/>
        <p:txBody>
          <a:bodyPr/>
          <a:lstStyle/>
          <a:p>
            <a:pPr>
              <a:lnSpc>
                <a:spcPct val="107000"/>
              </a:lnSpc>
              <a:spcAft>
                <a:spcPts val="800"/>
              </a:spcAft>
            </a:pPr>
            <a:r>
              <a:rPr lang="en-GB" sz="3200" b="1" dirty="0">
                <a:solidFill>
                  <a:srgbClr val="3A3A3A"/>
                </a:solidFill>
                <a:effectLst/>
                <a:latin typeface="Segoe UI" panose="020B0502040204020203" pitchFamily="34" charset="0"/>
                <a:ea typeface="Times New Roman" panose="02020603050405020304" pitchFamily="18" charset="0"/>
                <a:cs typeface="Times New Roman" panose="02020603050405020304" pitchFamily="18" charset="0"/>
              </a:rPr>
              <a:t>Communication in health and social care settings can be divided into two types:</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3200" dirty="0">
                <a:solidFill>
                  <a:srgbClr val="3A3A3A"/>
                </a:solidFill>
                <a:effectLst/>
                <a:latin typeface="Segoe UI" panose="020B0502040204020203" pitchFamily="34" charset="0"/>
                <a:ea typeface="Times New Roman" panose="02020603050405020304" pitchFamily="18" charset="0"/>
                <a:cs typeface="Times New Roman" panose="02020603050405020304" pitchFamily="18" charset="0"/>
              </a:rPr>
              <a:t>Communication between health and social care workers.</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3200" dirty="0">
                <a:solidFill>
                  <a:srgbClr val="3A3A3A"/>
                </a:solidFill>
                <a:effectLst/>
                <a:latin typeface="Segoe UI" panose="020B0502040204020203" pitchFamily="34" charset="0"/>
                <a:ea typeface="Times New Roman" panose="02020603050405020304" pitchFamily="18" charset="0"/>
                <a:cs typeface="Times New Roman" panose="02020603050405020304" pitchFamily="18" charset="0"/>
              </a:rPr>
              <a:t>Communication between the patient (and/or family members) and health and social care workers.</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40141233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C6759D-992B-A592-0AC0-C69B14E085DD}"/>
              </a:ext>
            </a:extLst>
          </p:cNvPr>
          <p:cNvSpPr>
            <a:spLocks noGrp="1"/>
          </p:cNvSpPr>
          <p:nvPr>
            <p:ph type="title"/>
          </p:nvPr>
        </p:nvSpPr>
        <p:spPr/>
        <p:txBody>
          <a:bodyPr/>
          <a:lstStyle/>
          <a:p>
            <a:r>
              <a:rPr lang="en-GB" sz="4400" u="sng" kern="1800" dirty="0">
                <a:effectLst/>
                <a:latin typeface="inherit"/>
                <a:ea typeface="Times New Roman" panose="02020603050405020304" pitchFamily="18" charset="0"/>
                <a:cs typeface="Segoe UI" panose="020B0502040204020203" pitchFamily="34" charset="0"/>
              </a:rPr>
              <a:t>Communication in Health and Social Care</a:t>
            </a:r>
            <a:endParaRPr lang="en-GB" dirty="0"/>
          </a:p>
        </p:txBody>
      </p:sp>
      <p:sp>
        <p:nvSpPr>
          <p:cNvPr id="3" name="Content Placeholder 2">
            <a:extLst>
              <a:ext uri="{FF2B5EF4-FFF2-40B4-BE49-F238E27FC236}">
                <a16:creationId xmlns:a16="http://schemas.microsoft.com/office/drawing/2014/main" id="{2BDABB66-8BF5-E9F8-DBDC-A27529BA079E}"/>
              </a:ext>
            </a:extLst>
          </p:cNvPr>
          <p:cNvSpPr>
            <a:spLocks noGrp="1"/>
          </p:cNvSpPr>
          <p:nvPr>
            <p:ph idx="1"/>
          </p:nvPr>
        </p:nvSpPr>
        <p:spPr/>
        <p:txBody>
          <a:bodyPr/>
          <a:lstStyle/>
          <a:p>
            <a:r>
              <a:rPr lang="en-GB" sz="4000" dirty="0">
                <a:solidFill>
                  <a:srgbClr val="3A3A3A"/>
                </a:solidFill>
                <a:effectLst/>
                <a:latin typeface="Segoe UI" panose="020B0502040204020203" pitchFamily="34" charset="0"/>
                <a:ea typeface="Times New Roman" panose="02020603050405020304" pitchFamily="18" charset="0"/>
                <a:cs typeface="Times New Roman" panose="02020603050405020304" pitchFamily="18" charset="0"/>
              </a:rPr>
              <a:t>Remember: Communication within health and social care settings is considered </a:t>
            </a:r>
            <a:r>
              <a:rPr lang="en-GB" sz="4000" u="sng" dirty="0">
                <a:solidFill>
                  <a:srgbClr val="3A3A3A"/>
                </a:solidFill>
                <a:effectLst/>
                <a:latin typeface="Segoe UI" panose="020B0502040204020203" pitchFamily="34" charset="0"/>
                <a:ea typeface="Times New Roman" panose="02020603050405020304" pitchFamily="18" charset="0"/>
                <a:cs typeface="Times New Roman" panose="02020603050405020304" pitchFamily="18" charset="0"/>
              </a:rPr>
              <a:t>effective</a:t>
            </a:r>
            <a:r>
              <a:rPr lang="en-GB" sz="4000" dirty="0">
                <a:solidFill>
                  <a:srgbClr val="3A3A3A"/>
                </a:solidFill>
                <a:effectLst/>
                <a:latin typeface="Segoe UI" panose="020B0502040204020203" pitchFamily="34" charset="0"/>
                <a:ea typeface="Times New Roman" panose="02020603050405020304" pitchFamily="18" charset="0"/>
                <a:cs typeface="Times New Roman" panose="02020603050405020304" pitchFamily="18" charset="0"/>
              </a:rPr>
              <a:t> when the receiver, either the patient, family member, or the health and social care worker, understands clearly the message being conveyed by the sender</a:t>
            </a:r>
            <a:r>
              <a:rPr lang="en-GB" sz="4400" dirty="0">
                <a:solidFill>
                  <a:srgbClr val="3A3A3A"/>
                </a:solidFill>
                <a:effectLst/>
                <a:latin typeface="Segoe UI" panose="020B0502040204020203" pitchFamily="34" charset="0"/>
                <a:ea typeface="Times New Roman" panose="02020603050405020304" pitchFamily="18" charset="0"/>
                <a:cs typeface="Times New Roman" panose="02020603050405020304" pitchFamily="18" charset="0"/>
              </a:rPr>
              <a:t>.</a:t>
            </a:r>
            <a:endParaRPr lang="en-GB" sz="44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3631615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8A5921-C548-F93C-F0A0-E4F4FF3578DB}"/>
              </a:ext>
            </a:extLst>
          </p:cNvPr>
          <p:cNvSpPr>
            <a:spLocks noGrp="1"/>
          </p:cNvSpPr>
          <p:nvPr>
            <p:ph type="title"/>
          </p:nvPr>
        </p:nvSpPr>
        <p:spPr/>
        <p:txBody>
          <a:bodyPr/>
          <a:lstStyle/>
          <a:p>
            <a:r>
              <a:rPr lang="en-GB" sz="4400" u="sng" kern="1800" dirty="0">
                <a:effectLst/>
                <a:latin typeface="inherit"/>
                <a:ea typeface="Times New Roman" panose="02020603050405020304" pitchFamily="18" charset="0"/>
                <a:cs typeface="Segoe UI" panose="020B0502040204020203" pitchFamily="34" charset="0"/>
              </a:rPr>
              <a:t>Communication in Health and Social Care</a:t>
            </a:r>
            <a:endParaRPr lang="en-GB" dirty="0"/>
          </a:p>
        </p:txBody>
      </p:sp>
      <p:sp>
        <p:nvSpPr>
          <p:cNvPr id="3" name="Content Placeholder 2">
            <a:extLst>
              <a:ext uri="{FF2B5EF4-FFF2-40B4-BE49-F238E27FC236}">
                <a16:creationId xmlns:a16="http://schemas.microsoft.com/office/drawing/2014/main" id="{B025B0D4-A679-8465-2B5D-25D357BC7404}"/>
              </a:ext>
            </a:extLst>
          </p:cNvPr>
          <p:cNvSpPr>
            <a:spLocks noGrp="1"/>
          </p:cNvSpPr>
          <p:nvPr>
            <p:ph idx="1"/>
          </p:nvPr>
        </p:nvSpPr>
        <p:spPr/>
        <p:txBody>
          <a:bodyPr>
            <a:normAutofit fontScale="92500"/>
          </a:bodyPr>
          <a:lstStyle/>
          <a:p>
            <a:r>
              <a:rPr lang="en-GB" sz="4000" b="1" i="1" dirty="0">
                <a:solidFill>
                  <a:srgbClr val="3A3A3A"/>
                </a:solidFill>
                <a:effectLst/>
                <a:latin typeface="Segoe UI" panose="020B0502040204020203" pitchFamily="34" charset="0"/>
                <a:ea typeface="Times New Roman" panose="02020603050405020304" pitchFamily="18" charset="0"/>
                <a:cs typeface="Times New Roman" panose="02020603050405020304" pitchFamily="18" charset="0"/>
              </a:rPr>
              <a:t>Why is effective communication within H&amp;SC important?</a:t>
            </a:r>
          </a:p>
          <a:p>
            <a:r>
              <a:rPr lang="en-GB" sz="4000" dirty="0">
                <a:solidFill>
                  <a:srgbClr val="3A3A3A"/>
                </a:solidFill>
                <a:effectLst/>
                <a:latin typeface="Segoe UI" panose="020B0502040204020203" pitchFamily="34" charset="0"/>
                <a:ea typeface="Times New Roman" panose="02020603050405020304" pitchFamily="18" charset="0"/>
                <a:cs typeface="Times New Roman" panose="02020603050405020304" pitchFamily="18" charset="0"/>
              </a:rPr>
              <a:t>Effective communication within health and social care settings is very important because it can have a direct, or indirect, impact on the health and social care provided, the overall wellbeing of the patient, and on the relationships with patients, family members or colleagues.</a:t>
            </a:r>
            <a:endParaRPr lang="en-GB" sz="40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0538850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E55507-0905-1FF7-0960-70077ADEFFDF}"/>
              </a:ext>
            </a:extLst>
          </p:cNvPr>
          <p:cNvSpPr>
            <a:spLocks noGrp="1"/>
          </p:cNvSpPr>
          <p:nvPr>
            <p:ph type="title"/>
          </p:nvPr>
        </p:nvSpPr>
        <p:spPr/>
        <p:txBody>
          <a:bodyPr/>
          <a:lstStyle/>
          <a:p>
            <a:r>
              <a:rPr lang="en-GB" sz="4400" u="sng" kern="1800" dirty="0">
                <a:effectLst/>
                <a:latin typeface="inherit"/>
                <a:ea typeface="Times New Roman" panose="02020603050405020304" pitchFamily="18" charset="0"/>
                <a:cs typeface="Segoe UI" panose="020B0502040204020203" pitchFamily="34" charset="0"/>
              </a:rPr>
              <a:t>Communication in Health and Social Care</a:t>
            </a:r>
            <a:endParaRPr lang="en-GB" dirty="0"/>
          </a:p>
        </p:txBody>
      </p:sp>
      <p:sp>
        <p:nvSpPr>
          <p:cNvPr id="3" name="Content Placeholder 2">
            <a:extLst>
              <a:ext uri="{FF2B5EF4-FFF2-40B4-BE49-F238E27FC236}">
                <a16:creationId xmlns:a16="http://schemas.microsoft.com/office/drawing/2014/main" id="{6B862979-ABDD-401E-344E-B83126252212}"/>
              </a:ext>
            </a:extLst>
          </p:cNvPr>
          <p:cNvSpPr>
            <a:spLocks noGrp="1"/>
          </p:cNvSpPr>
          <p:nvPr>
            <p:ph idx="1"/>
          </p:nvPr>
        </p:nvSpPr>
        <p:spPr/>
        <p:txBody>
          <a:bodyPr/>
          <a:lstStyle/>
          <a:p>
            <a:r>
              <a:rPr lang="en-GB" sz="4000" dirty="0">
                <a:solidFill>
                  <a:srgbClr val="3A3A3A"/>
                </a:solidFill>
                <a:effectLst/>
                <a:latin typeface="Segoe UI" panose="020B0502040204020203" pitchFamily="34" charset="0"/>
                <a:ea typeface="Times New Roman" panose="02020603050405020304" pitchFamily="18" charset="0"/>
                <a:cs typeface="Times New Roman" panose="02020603050405020304" pitchFamily="18" charset="0"/>
              </a:rPr>
              <a:t>Many people may have difficulties in understanding information provided because of language barriers, limited literacy, physical conditions (such as brain damage) or age.</a:t>
            </a:r>
            <a:endParaRPr lang="en-GB" sz="4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dirty="0"/>
          </a:p>
        </p:txBody>
      </p:sp>
    </p:spTree>
    <p:extLst>
      <p:ext uri="{BB962C8B-B14F-4D97-AF65-F5344CB8AC3E}">
        <p14:creationId xmlns:p14="http://schemas.microsoft.com/office/powerpoint/2010/main" val="9134122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4787AD-9EAE-E725-090E-B5080408FD9A}"/>
              </a:ext>
            </a:extLst>
          </p:cNvPr>
          <p:cNvSpPr>
            <a:spLocks noGrp="1"/>
          </p:cNvSpPr>
          <p:nvPr>
            <p:ph type="title"/>
          </p:nvPr>
        </p:nvSpPr>
        <p:spPr/>
        <p:txBody>
          <a:bodyPr/>
          <a:lstStyle/>
          <a:p>
            <a:r>
              <a:rPr lang="en-GB" sz="4400" u="sng" kern="1800" dirty="0">
                <a:effectLst/>
                <a:latin typeface="inherit"/>
                <a:ea typeface="Times New Roman" panose="02020603050405020304" pitchFamily="18" charset="0"/>
                <a:cs typeface="Segoe UI" panose="020B0502040204020203" pitchFamily="34" charset="0"/>
              </a:rPr>
              <a:t>Communication in Health and Social Care</a:t>
            </a:r>
            <a:endParaRPr lang="en-GB" dirty="0"/>
          </a:p>
        </p:txBody>
      </p:sp>
      <p:sp>
        <p:nvSpPr>
          <p:cNvPr id="3" name="Content Placeholder 2">
            <a:extLst>
              <a:ext uri="{FF2B5EF4-FFF2-40B4-BE49-F238E27FC236}">
                <a16:creationId xmlns:a16="http://schemas.microsoft.com/office/drawing/2014/main" id="{C6FAAC65-0240-DFB7-1DDA-6B0189C694E1}"/>
              </a:ext>
            </a:extLst>
          </p:cNvPr>
          <p:cNvSpPr>
            <a:spLocks noGrp="1"/>
          </p:cNvSpPr>
          <p:nvPr>
            <p:ph idx="1"/>
          </p:nvPr>
        </p:nvSpPr>
        <p:spPr/>
        <p:txBody>
          <a:bodyPr/>
          <a:lstStyle/>
          <a:p>
            <a:r>
              <a:rPr lang="en-GB" sz="3600" dirty="0">
                <a:solidFill>
                  <a:srgbClr val="3A3A3A"/>
                </a:solidFill>
                <a:effectLst/>
                <a:latin typeface="Segoe UI" panose="020B0502040204020203" pitchFamily="34" charset="0"/>
                <a:ea typeface="Times New Roman" panose="02020603050405020304" pitchFamily="18" charset="0"/>
                <a:cs typeface="Times New Roman" panose="02020603050405020304" pitchFamily="18" charset="0"/>
              </a:rPr>
              <a:t>Admission to a nursing home, a foster care home or health facility is a stressful event that involves a noticeable change in lifestyle that requires support</a:t>
            </a:r>
            <a:r>
              <a:rPr lang="en-GB" sz="3600">
                <a:solidFill>
                  <a:srgbClr val="3A3A3A"/>
                </a:solidFill>
                <a:effectLst/>
                <a:latin typeface="Segoe UI" panose="020B0502040204020203" pitchFamily="34" charset="0"/>
                <a:ea typeface="Times New Roman" panose="02020603050405020304" pitchFamily="18" charset="0"/>
                <a:cs typeface="Times New Roman" panose="02020603050405020304" pitchFamily="18" charset="0"/>
              </a:rPr>
              <a:t>. </a:t>
            </a:r>
          </a:p>
          <a:p>
            <a:r>
              <a:rPr lang="en-GB" sz="3600">
                <a:solidFill>
                  <a:srgbClr val="3A3A3A"/>
                </a:solidFill>
                <a:effectLst/>
                <a:latin typeface="Segoe UI" panose="020B0502040204020203" pitchFamily="34" charset="0"/>
                <a:ea typeface="Times New Roman" panose="02020603050405020304" pitchFamily="18" charset="0"/>
                <a:cs typeface="Times New Roman" panose="02020603050405020304" pitchFamily="18" charset="0"/>
              </a:rPr>
              <a:t>Those </a:t>
            </a:r>
            <a:r>
              <a:rPr lang="en-GB" sz="3600" dirty="0">
                <a:solidFill>
                  <a:srgbClr val="3A3A3A"/>
                </a:solidFill>
                <a:effectLst/>
                <a:latin typeface="Segoe UI" panose="020B0502040204020203" pitchFamily="34" charset="0"/>
                <a:ea typeface="Times New Roman" panose="02020603050405020304" pitchFamily="18" charset="0"/>
                <a:cs typeface="Times New Roman" panose="02020603050405020304" pitchFamily="18" charset="0"/>
              </a:rPr>
              <a:t>affected by a disease are often overwhelmed by fear for their own health and can become irritable, and therefore need reassurance from others.</a:t>
            </a:r>
            <a:endParaRPr lang="en-GB" sz="36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4513317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32DD2F-80EF-2918-1EB6-7E9B814940D6}"/>
              </a:ext>
            </a:extLst>
          </p:cNvPr>
          <p:cNvSpPr>
            <a:spLocks noGrp="1"/>
          </p:cNvSpPr>
          <p:nvPr>
            <p:ph type="title"/>
          </p:nvPr>
        </p:nvSpPr>
        <p:spPr/>
        <p:txBody>
          <a:bodyPr/>
          <a:lstStyle/>
          <a:p>
            <a:r>
              <a:rPr lang="en-GB" sz="4400" u="sng" kern="1800" dirty="0">
                <a:effectLst/>
                <a:latin typeface="inherit"/>
                <a:ea typeface="Times New Roman" panose="02020603050405020304" pitchFamily="18" charset="0"/>
                <a:cs typeface="Segoe UI" panose="020B0502040204020203" pitchFamily="34" charset="0"/>
              </a:rPr>
              <a:t>Communication in Health and Social Care</a:t>
            </a:r>
            <a:endParaRPr lang="en-GB" dirty="0"/>
          </a:p>
        </p:txBody>
      </p:sp>
      <p:sp>
        <p:nvSpPr>
          <p:cNvPr id="3" name="Content Placeholder 2">
            <a:extLst>
              <a:ext uri="{FF2B5EF4-FFF2-40B4-BE49-F238E27FC236}">
                <a16:creationId xmlns:a16="http://schemas.microsoft.com/office/drawing/2014/main" id="{5AC353A8-7333-2D3B-05B0-0964F78DC3EB}"/>
              </a:ext>
            </a:extLst>
          </p:cNvPr>
          <p:cNvSpPr>
            <a:spLocks noGrp="1"/>
          </p:cNvSpPr>
          <p:nvPr>
            <p:ph idx="1"/>
          </p:nvPr>
        </p:nvSpPr>
        <p:spPr/>
        <p:txBody>
          <a:bodyPr>
            <a:normAutofit fontScale="77500" lnSpcReduction="20000"/>
          </a:bodyPr>
          <a:lstStyle/>
          <a:p>
            <a:pPr>
              <a:lnSpc>
                <a:spcPct val="107000"/>
              </a:lnSpc>
              <a:spcAft>
                <a:spcPts val="1800"/>
              </a:spcAft>
            </a:pPr>
            <a:r>
              <a:rPr lang="en-GB" sz="2600" b="1" i="1" dirty="0">
                <a:solidFill>
                  <a:srgbClr val="3A3A3A"/>
                </a:solidFill>
                <a:effectLst/>
                <a:latin typeface="Segoe UI" panose="020B0502040204020203" pitchFamily="34" charset="0"/>
                <a:ea typeface="Times New Roman" panose="02020603050405020304" pitchFamily="18" charset="0"/>
                <a:cs typeface="Times New Roman" panose="02020603050405020304" pitchFamily="18" charset="0"/>
              </a:rPr>
              <a:t>It is important to understand that health and social care settings can be the source of anxiety and fear for patients for different reasons</a:t>
            </a:r>
            <a:r>
              <a:rPr lang="en-GB" sz="1800" b="1" dirty="0">
                <a:solidFill>
                  <a:srgbClr val="3A3A3A"/>
                </a:solidFill>
                <a:effectLst/>
                <a:latin typeface="Segoe UI" panose="020B0502040204020203" pitchFamily="34" charset="0"/>
                <a:ea typeface="Times New Roman" panose="02020603050405020304" pitchFamily="18" charset="0"/>
                <a:cs typeface="Times New Roman" panose="02020603050405020304" pitchFamily="18" charset="0"/>
              </a:rPr>
              <a:t>: </a:t>
            </a:r>
          </a:p>
          <a:p>
            <a:pPr marL="0" indent="0">
              <a:lnSpc>
                <a:spcPct val="107000"/>
              </a:lnSpc>
              <a:spcAft>
                <a:spcPts val="1800"/>
              </a:spcAft>
              <a:buNone/>
            </a:pPr>
            <a:r>
              <a:rPr lang="en-GB" sz="2600" b="1" dirty="0">
                <a:solidFill>
                  <a:srgbClr val="3A3A3A"/>
                </a:solidFill>
                <a:latin typeface="Segoe UI" panose="020B0502040204020203" pitchFamily="34" charset="0"/>
                <a:ea typeface="Times New Roman" panose="02020603050405020304" pitchFamily="18" charset="0"/>
                <a:cs typeface="Times New Roman" panose="02020603050405020304" pitchFamily="18" charset="0"/>
              </a:rPr>
              <a:t>They may have worry </a:t>
            </a:r>
            <a:endParaRPr lang="en-GB" sz="2600" b="1"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3200" dirty="0">
                <a:solidFill>
                  <a:srgbClr val="3A3A3A"/>
                </a:solidFill>
                <a:effectLst/>
                <a:latin typeface="Segoe UI" panose="020B0502040204020203" pitchFamily="34" charset="0"/>
                <a:ea typeface="Times New Roman" panose="02020603050405020304" pitchFamily="18" charset="0"/>
                <a:cs typeface="Times New Roman" panose="02020603050405020304" pitchFamily="18" charset="0"/>
              </a:rPr>
              <a:t>About their health and life.</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3200" dirty="0">
                <a:solidFill>
                  <a:srgbClr val="3A3A3A"/>
                </a:solidFill>
                <a:effectLst/>
                <a:latin typeface="Segoe UI" panose="020B0502040204020203" pitchFamily="34" charset="0"/>
                <a:ea typeface="Times New Roman" panose="02020603050405020304" pitchFamily="18" charset="0"/>
                <a:cs typeface="Times New Roman" panose="02020603050405020304" pitchFamily="18" charset="0"/>
              </a:rPr>
              <a:t>The Distance from family and daily habits.</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3200" dirty="0">
                <a:solidFill>
                  <a:srgbClr val="3A3A3A"/>
                </a:solidFill>
                <a:effectLst/>
                <a:latin typeface="Segoe UI" panose="020B0502040204020203" pitchFamily="34" charset="0"/>
                <a:ea typeface="Times New Roman" panose="02020603050405020304" pitchFamily="18" charset="0"/>
                <a:cs typeface="Times New Roman" panose="02020603050405020304" pitchFamily="18" charset="0"/>
              </a:rPr>
              <a:t>Noises.</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3500" dirty="0">
                <a:solidFill>
                  <a:srgbClr val="3A3A3A"/>
                </a:solidFill>
                <a:effectLst/>
                <a:latin typeface="Segoe UI" panose="020B0502040204020203" pitchFamily="34" charset="0"/>
                <a:ea typeface="Times New Roman" panose="02020603050405020304" pitchFamily="18" charset="0"/>
                <a:cs typeface="Times New Roman" panose="02020603050405020304" pitchFamily="18" charset="0"/>
              </a:rPr>
              <a:t>Considerable limitation of personal space and privacy.</a:t>
            </a:r>
            <a:endParaRPr lang="en-GB" sz="35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3500">
                <a:solidFill>
                  <a:srgbClr val="3A3A3A"/>
                </a:solidFill>
                <a:effectLst/>
                <a:latin typeface="Segoe UI" panose="020B0502040204020203" pitchFamily="34" charset="0"/>
                <a:ea typeface="Times New Roman" panose="02020603050405020304" pitchFamily="18" charset="0"/>
                <a:cs typeface="Times New Roman" panose="02020603050405020304" pitchFamily="18" charset="0"/>
              </a:rPr>
              <a:t>The Impersonal </a:t>
            </a:r>
            <a:r>
              <a:rPr lang="en-GB" sz="3500" dirty="0">
                <a:solidFill>
                  <a:srgbClr val="3A3A3A"/>
                </a:solidFill>
                <a:effectLst/>
                <a:latin typeface="Segoe UI" panose="020B0502040204020203" pitchFamily="34" charset="0"/>
                <a:ea typeface="Times New Roman" panose="02020603050405020304" pitchFamily="18" charset="0"/>
                <a:cs typeface="Times New Roman" panose="02020603050405020304" pitchFamily="18" charset="0"/>
              </a:rPr>
              <a:t>and cold environment.</a:t>
            </a:r>
            <a:endParaRPr lang="en-GB" sz="35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24745007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F9C008-17CD-E423-E5C7-901D558BD967}"/>
              </a:ext>
            </a:extLst>
          </p:cNvPr>
          <p:cNvSpPr>
            <a:spLocks noGrp="1"/>
          </p:cNvSpPr>
          <p:nvPr>
            <p:ph type="title"/>
          </p:nvPr>
        </p:nvSpPr>
        <p:spPr>
          <a:xfrm>
            <a:off x="838200" y="365125"/>
            <a:ext cx="10515600" cy="1037547"/>
          </a:xfrm>
        </p:spPr>
        <p:txBody>
          <a:bodyPr/>
          <a:lstStyle/>
          <a:p>
            <a:r>
              <a:rPr lang="en-GB" sz="4400" u="sng" kern="1800" dirty="0">
                <a:effectLst/>
                <a:latin typeface="inherit"/>
                <a:ea typeface="Times New Roman" panose="02020603050405020304" pitchFamily="18" charset="0"/>
                <a:cs typeface="Segoe UI" panose="020B0502040204020203" pitchFamily="34" charset="0"/>
              </a:rPr>
              <a:t>Communication in Health and Social Care</a:t>
            </a:r>
            <a:endParaRPr lang="en-GB" dirty="0"/>
          </a:p>
        </p:txBody>
      </p:sp>
      <p:pic>
        <p:nvPicPr>
          <p:cNvPr id="1026" name="Picture 2" descr="Image result for Edvard Munch Original Scream Painting">
            <a:extLst>
              <a:ext uri="{FF2B5EF4-FFF2-40B4-BE49-F238E27FC236}">
                <a16:creationId xmlns:a16="http://schemas.microsoft.com/office/drawing/2014/main" id="{FE8FD4CE-68E3-7097-B63D-66826827F76C}"/>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32660" y="1402672"/>
            <a:ext cx="10891052" cy="4800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85494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66BB85-15F9-19D1-4904-076783CE00C3}"/>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D4CD3783-C9D3-167E-9814-9B49DA6DF99E}"/>
              </a:ext>
            </a:extLst>
          </p:cNvPr>
          <p:cNvSpPr>
            <a:spLocks noGrp="1"/>
          </p:cNvSpPr>
          <p:nvPr>
            <p:ph idx="1"/>
          </p:nvPr>
        </p:nvSpPr>
        <p:spPr/>
        <p:txBody>
          <a:bodyPr>
            <a:normAutofit lnSpcReduction="10000"/>
          </a:bodyPr>
          <a:lstStyle/>
          <a:p>
            <a:pPr>
              <a:lnSpc>
                <a:spcPct val="107000"/>
              </a:lnSpc>
              <a:spcAft>
                <a:spcPts val="1125"/>
              </a:spcAft>
            </a:pPr>
            <a:r>
              <a:rPr lang="en-GB" sz="2800" dirty="0">
                <a:solidFill>
                  <a:srgbClr val="6E6E6E"/>
                </a:solidFill>
                <a:effectLst/>
                <a:latin typeface="Open Sans" panose="020B0606030504020204" pitchFamily="34" charset="0"/>
                <a:ea typeface="Times New Roman" panose="02020603050405020304" pitchFamily="18" charset="0"/>
                <a:cs typeface="Times New Roman" panose="02020603050405020304" pitchFamily="18" charset="0"/>
              </a:rPr>
              <a:t>‘Being anxious or having depression in care homes has become more prevalent. A report from the independent Mental Health Taskforce to the NHS in England stated that </a:t>
            </a:r>
            <a:r>
              <a:rPr lang="en-GB" sz="2800" b="1" dirty="0">
                <a:solidFill>
                  <a:srgbClr val="6E6E6E"/>
                </a:solidFill>
                <a:effectLst/>
                <a:latin typeface="Open Sans" panose="020B0606030504020204" pitchFamily="34" charset="0"/>
                <a:ea typeface="Times New Roman" panose="02020603050405020304" pitchFamily="18" charset="0"/>
                <a:cs typeface="Times New Roman" panose="02020603050405020304" pitchFamily="18" charset="0"/>
              </a:rPr>
              <a:t>“40% of older people living in care homes are affected by depression”.</a:t>
            </a:r>
            <a:r>
              <a:rPr lang="en-GB" sz="2800" dirty="0">
                <a:solidFill>
                  <a:srgbClr val="6E6E6E"/>
                </a:solidFill>
                <a:effectLst/>
                <a:latin typeface="Open Sans" panose="020B0606030504020204" pitchFamily="34" charset="0"/>
                <a:ea typeface="Times New Roman" panose="02020603050405020304" pitchFamily="18" charset="0"/>
                <a:cs typeface="Times New Roman" panose="02020603050405020304" pitchFamily="18" charset="0"/>
              </a:rPr>
              <a:t> Finding out about tests and treatment you’ll need, not seeing your family as often and the fear of the unknown are some factors that affect the way the patient feels’.</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r>
              <a:rPr lang="en-GB" dirty="0"/>
              <a:t> (Etherington 2020)</a:t>
            </a:r>
          </a:p>
        </p:txBody>
      </p:sp>
    </p:spTree>
    <p:extLst>
      <p:ext uri="{BB962C8B-B14F-4D97-AF65-F5344CB8AC3E}">
        <p14:creationId xmlns:p14="http://schemas.microsoft.com/office/powerpoint/2010/main" val="38053210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D2149-55E8-95C4-4A4D-D8E1BC94060B}"/>
              </a:ext>
            </a:extLst>
          </p:cNvPr>
          <p:cNvSpPr>
            <a:spLocks noGrp="1"/>
          </p:cNvSpPr>
          <p:nvPr>
            <p:ph type="title"/>
          </p:nvPr>
        </p:nvSpPr>
        <p:spPr/>
        <p:txBody>
          <a:bodyPr/>
          <a:lstStyle/>
          <a:p>
            <a:r>
              <a:rPr lang="en-GB" sz="4400" u="sng" kern="1800" dirty="0">
                <a:effectLst/>
                <a:latin typeface="inherit"/>
                <a:ea typeface="Times New Roman" panose="02020603050405020304" pitchFamily="18" charset="0"/>
                <a:cs typeface="Segoe UI" panose="020B0502040204020203" pitchFamily="34" charset="0"/>
              </a:rPr>
              <a:t>Communication in Health and Social Care</a:t>
            </a:r>
            <a:endParaRPr lang="en-GB" dirty="0"/>
          </a:p>
        </p:txBody>
      </p:sp>
      <p:sp>
        <p:nvSpPr>
          <p:cNvPr id="3" name="Content Placeholder 2">
            <a:extLst>
              <a:ext uri="{FF2B5EF4-FFF2-40B4-BE49-F238E27FC236}">
                <a16:creationId xmlns:a16="http://schemas.microsoft.com/office/drawing/2014/main" id="{FB484656-054D-5615-82FE-15F46F0D451F}"/>
              </a:ext>
            </a:extLst>
          </p:cNvPr>
          <p:cNvSpPr>
            <a:spLocks noGrp="1"/>
          </p:cNvSpPr>
          <p:nvPr>
            <p:ph idx="1"/>
          </p:nvPr>
        </p:nvSpPr>
        <p:spPr/>
        <p:txBody>
          <a:bodyPr/>
          <a:lstStyle/>
          <a:p>
            <a:r>
              <a:rPr lang="en-GB" sz="4400" dirty="0">
                <a:solidFill>
                  <a:srgbClr val="3A3A3A"/>
                </a:solidFill>
                <a:effectLst/>
                <a:latin typeface="Segoe UI" panose="020B0502040204020203" pitchFamily="34" charset="0"/>
                <a:ea typeface="Times New Roman" panose="02020603050405020304" pitchFamily="18" charset="0"/>
                <a:cs typeface="Times New Roman" panose="02020603050405020304" pitchFamily="18" charset="0"/>
              </a:rPr>
              <a:t>Patients usually react to this environment with the same behaviour used in any other situation of anxiety and stress, and for some individuals who are very emotional, they may need more time to decrease their anxiety to acceptable levels.</a:t>
            </a:r>
            <a:endParaRPr lang="en-GB" sz="44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7902804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57AC1B-F610-14F7-159A-10A412AFBF3C}"/>
              </a:ext>
            </a:extLst>
          </p:cNvPr>
          <p:cNvSpPr>
            <a:spLocks noGrp="1"/>
          </p:cNvSpPr>
          <p:nvPr>
            <p:ph type="title"/>
          </p:nvPr>
        </p:nvSpPr>
        <p:spPr/>
        <p:txBody>
          <a:bodyPr/>
          <a:lstStyle/>
          <a:p>
            <a:r>
              <a:rPr lang="en-GB" sz="4400" u="sng" kern="1800" dirty="0">
                <a:effectLst/>
                <a:latin typeface="inherit"/>
                <a:ea typeface="Times New Roman" panose="02020603050405020304" pitchFamily="18" charset="0"/>
                <a:cs typeface="Segoe UI" panose="020B0502040204020203" pitchFamily="34" charset="0"/>
              </a:rPr>
              <a:t>Communication in Health and Social Care</a:t>
            </a:r>
            <a:endParaRPr lang="en-GB" dirty="0"/>
          </a:p>
        </p:txBody>
      </p:sp>
      <p:sp>
        <p:nvSpPr>
          <p:cNvPr id="3" name="Content Placeholder 2">
            <a:extLst>
              <a:ext uri="{FF2B5EF4-FFF2-40B4-BE49-F238E27FC236}">
                <a16:creationId xmlns:a16="http://schemas.microsoft.com/office/drawing/2014/main" id="{1FFA0555-FD5F-1D4B-781F-7FD78584AD94}"/>
              </a:ext>
            </a:extLst>
          </p:cNvPr>
          <p:cNvSpPr>
            <a:spLocks noGrp="1"/>
          </p:cNvSpPr>
          <p:nvPr>
            <p:ph idx="1"/>
          </p:nvPr>
        </p:nvSpPr>
        <p:spPr/>
        <p:txBody>
          <a:bodyPr/>
          <a:lstStyle/>
          <a:p>
            <a:r>
              <a:rPr lang="en-GB" sz="4400" dirty="0">
                <a:solidFill>
                  <a:srgbClr val="3A3A3A"/>
                </a:solidFill>
                <a:effectLst/>
                <a:latin typeface="Segoe UI" panose="020B0502040204020203" pitchFamily="34" charset="0"/>
                <a:ea typeface="Times New Roman" panose="02020603050405020304" pitchFamily="18" charset="0"/>
                <a:cs typeface="Times New Roman" panose="02020603050405020304" pitchFamily="18" charset="0"/>
              </a:rPr>
              <a:t>Knowing how to communicate effectively with patients, and learning the dynamics of interpersonal relationships is essential for health and social care workers to perform their work to the highest standard.</a:t>
            </a:r>
            <a:endParaRPr lang="en-GB" sz="44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18407023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14B8FD-0C9A-696E-6839-5257470CBA1D}"/>
              </a:ext>
            </a:extLst>
          </p:cNvPr>
          <p:cNvSpPr>
            <a:spLocks noGrp="1"/>
          </p:cNvSpPr>
          <p:nvPr>
            <p:ph type="title"/>
          </p:nvPr>
        </p:nvSpPr>
        <p:spPr/>
        <p:txBody>
          <a:bodyPr/>
          <a:lstStyle/>
          <a:p>
            <a:r>
              <a:rPr lang="en-GB" sz="4400" u="sng" kern="1800" dirty="0">
                <a:effectLst/>
                <a:latin typeface="inherit"/>
                <a:ea typeface="Times New Roman" panose="02020603050405020304" pitchFamily="18" charset="0"/>
                <a:cs typeface="Segoe UI" panose="020B0502040204020203" pitchFamily="34" charset="0"/>
              </a:rPr>
              <a:t>Communication in Health and Social Care</a:t>
            </a:r>
            <a:endParaRPr lang="en-GB" dirty="0"/>
          </a:p>
        </p:txBody>
      </p:sp>
      <p:sp>
        <p:nvSpPr>
          <p:cNvPr id="3" name="Content Placeholder 2">
            <a:extLst>
              <a:ext uri="{FF2B5EF4-FFF2-40B4-BE49-F238E27FC236}">
                <a16:creationId xmlns:a16="http://schemas.microsoft.com/office/drawing/2014/main" id="{54B00ADB-DA9C-B1CE-A4C2-8B07BC03A139}"/>
              </a:ext>
            </a:extLst>
          </p:cNvPr>
          <p:cNvSpPr>
            <a:spLocks noGrp="1"/>
          </p:cNvSpPr>
          <p:nvPr>
            <p:ph idx="1"/>
          </p:nvPr>
        </p:nvSpPr>
        <p:spPr/>
        <p:txBody>
          <a:bodyPr>
            <a:normAutofit fontScale="92500" lnSpcReduction="10000"/>
          </a:bodyPr>
          <a:lstStyle/>
          <a:p>
            <a:pPr>
              <a:lnSpc>
                <a:spcPct val="107000"/>
              </a:lnSpc>
              <a:spcAft>
                <a:spcPts val="800"/>
              </a:spcAft>
            </a:pPr>
            <a:r>
              <a:rPr lang="en-GB" sz="3200" b="1" dirty="0">
                <a:solidFill>
                  <a:srgbClr val="0070C0"/>
                </a:solidFill>
                <a:effectLst/>
                <a:latin typeface="Segoe UI" panose="020B0502040204020203" pitchFamily="34" charset="0"/>
                <a:ea typeface="Times New Roman" panose="02020603050405020304" pitchFamily="18" charset="0"/>
                <a:cs typeface="Times New Roman" panose="02020603050405020304" pitchFamily="18" charset="0"/>
              </a:rPr>
              <a:t>WHY IS EFFECTIVE COMMUNICATION IMPORTANT?</a:t>
            </a:r>
          </a:p>
          <a:p>
            <a:pPr>
              <a:lnSpc>
                <a:spcPct val="107000"/>
              </a:lnSpc>
              <a:spcAft>
                <a:spcPts val="800"/>
              </a:spcAft>
            </a:pPr>
            <a:r>
              <a:rPr lang="en-GB" sz="3200" b="1" dirty="0">
                <a:solidFill>
                  <a:srgbClr val="3A3A3A"/>
                </a:solidFill>
                <a:effectLst/>
                <a:latin typeface="Segoe UI" panose="020B0502040204020203" pitchFamily="34" charset="0"/>
                <a:ea typeface="Times New Roman" panose="02020603050405020304" pitchFamily="18" charset="0"/>
                <a:cs typeface="Times New Roman" panose="02020603050405020304" pitchFamily="18" charset="0"/>
              </a:rPr>
              <a:t>Effective communication enables:</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3200" dirty="0">
                <a:solidFill>
                  <a:srgbClr val="3A3A3A"/>
                </a:solidFill>
                <a:effectLst/>
                <a:latin typeface="Segoe UI" panose="020B0502040204020203" pitchFamily="34" charset="0"/>
                <a:ea typeface="Times New Roman" panose="02020603050405020304" pitchFamily="18" charset="0"/>
                <a:cs typeface="Times New Roman" panose="02020603050405020304" pitchFamily="18" charset="0"/>
              </a:rPr>
              <a:t>The exchange of clear information and instructions on care needs.</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3200" dirty="0">
                <a:solidFill>
                  <a:srgbClr val="3A3A3A"/>
                </a:solidFill>
                <a:effectLst/>
                <a:latin typeface="Segoe UI" panose="020B0502040204020203" pitchFamily="34" charset="0"/>
                <a:ea typeface="Times New Roman" panose="02020603050405020304" pitchFamily="18" charset="0"/>
                <a:cs typeface="Times New Roman" panose="02020603050405020304" pitchFamily="18" charset="0"/>
              </a:rPr>
              <a:t>The provision of direct (or indirect) emotional support to the patient (or family members) or colleagues.</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3200" dirty="0">
                <a:solidFill>
                  <a:srgbClr val="3A3A3A"/>
                </a:solidFill>
                <a:effectLst/>
                <a:latin typeface="Segoe UI" panose="020B0502040204020203" pitchFamily="34" charset="0"/>
                <a:ea typeface="Times New Roman" panose="02020603050405020304" pitchFamily="18" charset="0"/>
                <a:cs typeface="Times New Roman" panose="02020603050405020304" pitchFamily="18" charset="0"/>
              </a:rPr>
              <a:t>The development of positive relationships.</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9691405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21F34B-830C-EC5F-FC1C-D0407527C338}"/>
              </a:ext>
            </a:extLst>
          </p:cNvPr>
          <p:cNvSpPr>
            <a:spLocks noGrp="1"/>
          </p:cNvSpPr>
          <p:nvPr>
            <p:ph type="title"/>
          </p:nvPr>
        </p:nvSpPr>
        <p:spPr/>
        <p:txBody>
          <a:bodyPr/>
          <a:lstStyle/>
          <a:p>
            <a:r>
              <a:rPr lang="en-GB" sz="4400" u="sng" kern="1800" dirty="0">
                <a:effectLst/>
                <a:latin typeface="inherit"/>
                <a:ea typeface="Times New Roman" panose="02020603050405020304" pitchFamily="18" charset="0"/>
                <a:cs typeface="Segoe UI" panose="020B0502040204020203" pitchFamily="34" charset="0"/>
              </a:rPr>
              <a:t>Communication in Health and Social Care</a:t>
            </a:r>
            <a:endParaRPr lang="en-GB" dirty="0"/>
          </a:p>
        </p:txBody>
      </p:sp>
      <p:sp>
        <p:nvSpPr>
          <p:cNvPr id="4" name="TextBox 3">
            <a:extLst>
              <a:ext uri="{FF2B5EF4-FFF2-40B4-BE49-F238E27FC236}">
                <a16:creationId xmlns:a16="http://schemas.microsoft.com/office/drawing/2014/main" id="{A5EC5C9D-3D07-9A2C-D722-E8847B685765}"/>
              </a:ext>
            </a:extLst>
          </p:cNvPr>
          <p:cNvSpPr txBox="1"/>
          <p:nvPr/>
        </p:nvSpPr>
        <p:spPr>
          <a:xfrm>
            <a:off x="159797" y="1608669"/>
            <a:ext cx="11594237" cy="4852290"/>
          </a:xfrm>
          <a:prstGeom prst="rect">
            <a:avLst/>
          </a:prstGeom>
          <a:noFill/>
        </p:spPr>
        <p:txBody>
          <a:bodyPr wrap="square">
            <a:spAutoFit/>
          </a:bodyPr>
          <a:lstStyle/>
          <a:p>
            <a:pPr>
              <a:lnSpc>
                <a:spcPct val="107000"/>
              </a:lnSpc>
              <a:spcAft>
                <a:spcPts val="800"/>
              </a:spcAft>
            </a:pPr>
            <a:r>
              <a:rPr lang="en-GB" sz="2800" dirty="0">
                <a:solidFill>
                  <a:srgbClr val="3A3A3A"/>
                </a:solidFill>
                <a:effectLst/>
                <a:latin typeface="Segoe UI" panose="020B0502040204020203" pitchFamily="34" charset="0"/>
                <a:ea typeface="Times New Roman" panose="02020603050405020304" pitchFamily="18" charset="0"/>
                <a:cs typeface="Times New Roman" panose="02020603050405020304" pitchFamily="18" charset="0"/>
              </a:rPr>
              <a:t>For these reasons, to ensure efficient communication, health and social care workers must understand the difficulties that patients face in adapting to their new environment and support them using different strategies, </a:t>
            </a:r>
            <a:r>
              <a:rPr lang="en-GB" sz="2800" b="1" dirty="0">
                <a:solidFill>
                  <a:srgbClr val="3A3A3A"/>
                </a:solidFill>
                <a:effectLst/>
                <a:latin typeface="Segoe UI" panose="020B0502040204020203" pitchFamily="34" charset="0"/>
                <a:ea typeface="Times New Roman" panose="02020603050405020304" pitchFamily="18" charset="0"/>
                <a:cs typeface="Times New Roman" panose="02020603050405020304" pitchFamily="18" charset="0"/>
              </a:rPr>
              <a:t>such as:</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3200" u="sng" dirty="0">
                <a:solidFill>
                  <a:srgbClr val="3A3A3A"/>
                </a:solidFill>
                <a:effectLst/>
                <a:latin typeface="Segoe UI" panose="020B0502040204020203" pitchFamily="34" charset="0"/>
                <a:ea typeface="Times New Roman" panose="02020603050405020304" pitchFamily="18" charset="0"/>
                <a:cs typeface="Times New Roman" panose="02020603050405020304" pitchFamily="18" charset="0"/>
              </a:rPr>
              <a:t>Listening </a:t>
            </a:r>
            <a:r>
              <a:rPr lang="en-GB" sz="3200" dirty="0">
                <a:solidFill>
                  <a:srgbClr val="3A3A3A"/>
                </a:solidFill>
                <a:effectLst/>
                <a:latin typeface="Segoe UI" panose="020B0502040204020203" pitchFamily="34" charset="0"/>
                <a:ea typeface="Times New Roman" panose="02020603050405020304" pitchFamily="18" charset="0"/>
                <a:cs typeface="Times New Roman" panose="02020603050405020304" pitchFamily="18" charset="0"/>
              </a:rPr>
              <a:t>to the patients and creating some space to let them express their emotions.</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3200" u="sng" dirty="0">
                <a:solidFill>
                  <a:srgbClr val="3A3A3A"/>
                </a:solidFill>
                <a:effectLst/>
                <a:latin typeface="Segoe UI" panose="020B0502040204020203" pitchFamily="34" charset="0"/>
                <a:ea typeface="Times New Roman" panose="02020603050405020304" pitchFamily="18" charset="0"/>
                <a:cs typeface="Times New Roman" panose="02020603050405020304" pitchFamily="18" charset="0"/>
              </a:rPr>
              <a:t>Reassuring</a:t>
            </a:r>
            <a:r>
              <a:rPr lang="en-GB" sz="3200" dirty="0">
                <a:solidFill>
                  <a:srgbClr val="3A3A3A"/>
                </a:solidFill>
                <a:effectLst/>
                <a:latin typeface="Segoe UI" panose="020B0502040204020203" pitchFamily="34" charset="0"/>
                <a:ea typeface="Times New Roman" panose="02020603050405020304" pitchFamily="18" charset="0"/>
                <a:cs typeface="Times New Roman" panose="02020603050405020304" pitchFamily="18" charset="0"/>
              </a:rPr>
              <a:t> and calming patients in moments of fear.</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3200" u="sng" dirty="0">
                <a:solidFill>
                  <a:srgbClr val="3A3A3A"/>
                </a:solidFill>
                <a:effectLst/>
                <a:latin typeface="Segoe UI" panose="020B0502040204020203" pitchFamily="34" charset="0"/>
                <a:ea typeface="Times New Roman" panose="02020603050405020304" pitchFamily="18" charset="0"/>
                <a:cs typeface="Times New Roman" panose="02020603050405020304" pitchFamily="18" charset="0"/>
              </a:rPr>
              <a:t>Helping</a:t>
            </a:r>
            <a:r>
              <a:rPr lang="en-GB" sz="3200" dirty="0">
                <a:solidFill>
                  <a:srgbClr val="3A3A3A"/>
                </a:solidFill>
                <a:effectLst/>
                <a:latin typeface="Segoe UI" panose="020B0502040204020203" pitchFamily="34" charset="0"/>
                <a:ea typeface="Times New Roman" panose="02020603050405020304" pitchFamily="18" charset="0"/>
                <a:cs typeface="Times New Roman" panose="02020603050405020304" pitchFamily="18" charset="0"/>
              </a:rPr>
              <a:t> patients to stay active and facilitate connection with others, if applicable, to prevent isolation.</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428913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E421AE-0692-303B-BC80-289908223DF2}"/>
              </a:ext>
            </a:extLst>
          </p:cNvPr>
          <p:cNvSpPr>
            <a:spLocks noGrp="1"/>
          </p:cNvSpPr>
          <p:nvPr>
            <p:ph type="title"/>
          </p:nvPr>
        </p:nvSpPr>
        <p:spPr/>
        <p:txBody>
          <a:bodyPr/>
          <a:lstStyle/>
          <a:p>
            <a:r>
              <a:rPr lang="en-GB" sz="4400" u="sng" kern="1800" dirty="0">
                <a:effectLst/>
                <a:latin typeface="inherit"/>
                <a:ea typeface="Times New Roman" panose="02020603050405020304" pitchFamily="18" charset="0"/>
                <a:cs typeface="Segoe UI" panose="020B0502040204020203" pitchFamily="34" charset="0"/>
              </a:rPr>
              <a:t>Communication in Health and Social Care</a:t>
            </a:r>
            <a:endParaRPr lang="en-GB" dirty="0"/>
          </a:p>
        </p:txBody>
      </p:sp>
      <p:sp>
        <p:nvSpPr>
          <p:cNvPr id="3" name="Content Placeholder 2">
            <a:extLst>
              <a:ext uri="{FF2B5EF4-FFF2-40B4-BE49-F238E27FC236}">
                <a16:creationId xmlns:a16="http://schemas.microsoft.com/office/drawing/2014/main" id="{391A3F74-EEA4-8FD5-E4D7-10DFB0F90A7B}"/>
              </a:ext>
            </a:extLst>
          </p:cNvPr>
          <p:cNvSpPr>
            <a:spLocks noGrp="1"/>
          </p:cNvSpPr>
          <p:nvPr>
            <p:ph idx="1"/>
          </p:nvPr>
        </p:nvSpPr>
        <p:spPr/>
        <p:txBody>
          <a:bodyPr/>
          <a:lstStyle/>
          <a:p>
            <a:r>
              <a:rPr lang="en-GB" sz="4400" u="sng" dirty="0">
                <a:solidFill>
                  <a:srgbClr val="3A3A3A"/>
                </a:solidFill>
                <a:effectLst/>
                <a:latin typeface="Segoe UI" panose="020B0502040204020203" pitchFamily="34" charset="0"/>
                <a:ea typeface="Times New Roman" panose="02020603050405020304" pitchFamily="18" charset="0"/>
                <a:cs typeface="Times New Roman" panose="02020603050405020304" pitchFamily="18" charset="0"/>
              </a:rPr>
              <a:t>Supporting</a:t>
            </a:r>
            <a:r>
              <a:rPr lang="en-GB" sz="4400" dirty="0">
                <a:solidFill>
                  <a:srgbClr val="3A3A3A"/>
                </a:solidFill>
                <a:effectLst/>
                <a:latin typeface="Segoe UI" panose="020B0502040204020203" pitchFamily="34" charset="0"/>
                <a:ea typeface="Times New Roman" panose="02020603050405020304" pitchFamily="18" charset="0"/>
                <a:cs typeface="Times New Roman" panose="02020603050405020304" pitchFamily="18" charset="0"/>
              </a:rPr>
              <a:t> patients in this phase is key to creating a safe environment in which they are ready to pay attention to any form of clear communication related to their care and what is being done in the facility for them.</a:t>
            </a:r>
            <a:endParaRPr lang="en-GB" sz="44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1978483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08198E-D1B8-735C-7B39-D7DBB5594069}"/>
              </a:ext>
            </a:extLst>
          </p:cNvPr>
          <p:cNvSpPr>
            <a:spLocks noGrp="1"/>
          </p:cNvSpPr>
          <p:nvPr>
            <p:ph type="title"/>
          </p:nvPr>
        </p:nvSpPr>
        <p:spPr/>
        <p:txBody>
          <a:bodyPr/>
          <a:lstStyle/>
          <a:p>
            <a:r>
              <a:rPr lang="en-GB" sz="4400" u="sng" kern="1800" dirty="0">
                <a:effectLst/>
                <a:latin typeface="inherit"/>
                <a:ea typeface="Times New Roman" panose="02020603050405020304" pitchFamily="18" charset="0"/>
                <a:cs typeface="Segoe UI" panose="020B0502040204020203" pitchFamily="34" charset="0"/>
              </a:rPr>
              <a:t>Communication in Health and Social Care</a:t>
            </a:r>
            <a:endParaRPr lang="en-GB" dirty="0"/>
          </a:p>
        </p:txBody>
      </p:sp>
      <p:sp>
        <p:nvSpPr>
          <p:cNvPr id="3" name="Content Placeholder 2">
            <a:extLst>
              <a:ext uri="{FF2B5EF4-FFF2-40B4-BE49-F238E27FC236}">
                <a16:creationId xmlns:a16="http://schemas.microsoft.com/office/drawing/2014/main" id="{0078AA39-17AC-507F-180D-CF52601B394B}"/>
              </a:ext>
            </a:extLst>
          </p:cNvPr>
          <p:cNvSpPr>
            <a:spLocks noGrp="1"/>
          </p:cNvSpPr>
          <p:nvPr>
            <p:ph idx="1"/>
          </p:nvPr>
        </p:nvSpPr>
        <p:spPr/>
        <p:txBody>
          <a:bodyPr>
            <a:normAutofit fontScale="70000" lnSpcReduction="20000"/>
          </a:bodyPr>
          <a:lstStyle/>
          <a:p>
            <a:pPr>
              <a:lnSpc>
                <a:spcPct val="107000"/>
              </a:lnSpc>
              <a:spcAft>
                <a:spcPts val="1125"/>
              </a:spcAft>
            </a:pPr>
            <a:r>
              <a:rPr lang="en-GB" sz="2800" b="1" u="sng" dirty="0">
                <a:solidFill>
                  <a:srgbClr val="6E6E6E"/>
                </a:solidFill>
                <a:effectLst/>
                <a:latin typeface="Open Sans" panose="020B0606030504020204" pitchFamily="34" charset="0"/>
                <a:ea typeface="Times New Roman" panose="02020603050405020304" pitchFamily="18" charset="0"/>
                <a:cs typeface="Times New Roman" panose="02020603050405020304" pitchFamily="18" charset="0"/>
              </a:rPr>
              <a:t>COMMUNICATING with Colleagues and Co-workers</a:t>
            </a:r>
          </a:p>
          <a:p>
            <a:pPr>
              <a:lnSpc>
                <a:spcPct val="107000"/>
              </a:lnSpc>
              <a:spcAft>
                <a:spcPts val="1125"/>
              </a:spcAft>
            </a:pPr>
            <a:r>
              <a:rPr lang="en-GB" sz="3600" dirty="0">
                <a:solidFill>
                  <a:srgbClr val="6E6E6E"/>
                </a:solidFill>
                <a:effectLst/>
                <a:latin typeface="Open Sans" panose="020B0606030504020204" pitchFamily="34" charset="0"/>
                <a:ea typeface="Times New Roman" panose="02020603050405020304" pitchFamily="18" charset="0"/>
                <a:cs typeface="Times New Roman" panose="02020603050405020304" pitchFamily="18" charset="0"/>
              </a:rPr>
              <a:t>In a healthcare environment communicating effectively with colleagues and co-workers is important. Poor communication skills can lead to errors such as mistakes on tests and prescribing and administering the wrong medicines. </a:t>
            </a:r>
          </a:p>
          <a:p>
            <a:pPr>
              <a:lnSpc>
                <a:spcPct val="107000"/>
              </a:lnSpc>
              <a:spcAft>
                <a:spcPts val="1125"/>
              </a:spcAft>
            </a:pPr>
            <a:r>
              <a:rPr lang="en-GB" sz="3600" dirty="0">
                <a:solidFill>
                  <a:srgbClr val="6E6E6E"/>
                </a:solidFill>
                <a:effectLst/>
                <a:latin typeface="Open Sans" panose="020B0606030504020204" pitchFamily="34" charset="0"/>
                <a:ea typeface="Times New Roman" panose="02020603050405020304" pitchFamily="18" charset="0"/>
                <a:cs typeface="Times New Roman" panose="02020603050405020304" pitchFamily="18" charset="0"/>
              </a:rPr>
              <a:t>Research by the Nursing Times, the UK’s leading healthcare magazine tells us that these mistakes cost approximately £1 billion per year (Etherington, 2020). Learning to communicate effectively with colleagues should be a top priority for a care business.</a:t>
            </a:r>
            <a:endParaRPr lang="en-GB" sz="36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br>
              <a:rPr lang="en-GB" sz="4000" dirty="0">
                <a:solidFill>
                  <a:srgbClr val="4D4D4D"/>
                </a:solidFill>
                <a:effectLst/>
                <a:latin typeface="inherit"/>
                <a:ea typeface="Times New Roman" panose="02020603050405020304" pitchFamily="18" charset="0"/>
                <a:cs typeface="Open Sans" panose="020B0606030504020204" pitchFamily="34" charset="0"/>
              </a:rPr>
            </a:br>
            <a:endParaRPr lang="en-GB" dirty="0"/>
          </a:p>
        </p:txBody>
      </p:sp>
    </p:spTree>
    <p:extLst>
      <p:ext uri="{BB962C8B-B14F-4D97-AF65-F5344CB8AC3E}">
        <p14:creationId xmlns:p14="http://schemas.microsoft.com/office/powerpoint/2010/main" val="41776936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F209F5-8BEE-DF81-96F0-FA2C522AFA6F}"/>
              </a:ext>
            </a:extLst>
          </p:cNvPr>
          <p:cNvSpPr>
            <a:spLocks noGrp="1"/>
          </p:cNvSpPr>
          <p:nvPr>
            <p:ph type="title"/>
          </p:nvPr>
        </p:nvSpPr>
        <p:spPr/>
        <p:txBody>
          <a:bodyPr/>
          <a:lstStyle/>
          <a:p>
            <a:r>
              <a:rPr lang="en-GB" sz="4400" u="sng" kern="1800" dirty="0">
                <a:effectLst/>
                <a:latin typeface="inherit"/>
                <a:ea typeface="Times New Roman" panose="02020603050405020304" pitchFamily="18" charset="0"/>
                <a:cs typeface="Segoe UI" panose="020B0502040204020203" pitchFamily="34" charset="0"/>
              </a:rPr>
              <a:t>Communication in Health and Social Care</a:t>
            </a:r>
            <a:endParaRPr lang="en-GB" dirty="0"/>
          </a:p>
        </p:txBody>
      </p:sp>
      <p:sp>
        <p:nvSpPr>
          <p:cNvPr id="3" name="Content Placeholder 2">
            <a:extLst>
              <a:ext uri="{FF2B5EF4-FFF2-40B4-BE49-F238E27FC236}">
                <a16:creationId xmlns:a16="http://schemas.microsoft.com/office/drawing/2014/main" id="{4ACED9C3-5E23-04D5-0183-1FA3BEF23CC3}"/>
              </a:ext>
            </a:extLst>
          </p:cNvPr>
          <p:cNvSpPr>
            <a:spLocks noGrp="1"/>
          </p:cNvSpPr>
          <p:nvPr>
            <p:ph idx="1"/>
          </p:nvPr>
        </p:nvSpPr>
        <p:spPr/>
        <p:txBody>
          <a:bodyPr>
            <a:normAutofit/>
          </a:bodyPr>
          <a:lstStyle/>
          <a:p>
            <a:r>
              <a:rPr lang="en-GB" u="sng" dirty="0"/>
              <a:t>References</a:t>
            </a:r>
          </a:p>
          <a:p>
            <a:pPr>
              <a:lnSpc>
                <a:spcPct val="107000"/>
              </a:lnSpc>
              <a:spcAft>
                <a:spcPts val="800"/>
              </a:spcAft>
            </a:pPr>
            <a:r>
              <a:rPr lang="en-GB" sz="2800" dirty="0">
                <a:solidFill>
                  <a:srgbClr val="595959"/>
                </a:solidFill>
                <a:effectLst/>
                <a:latin typeface="Segoe UI" panose="020B0502040204020203" pitchFamily="34" charset="0"/>
                <a:ea typeface="Times New Roman" panose="02020603050405020304" pitchFamily="18" charset="0"/>
                <a:cs typeface="Times New Roman" panose="02020603050405020304" pitchFamily="18" charset="0"/>
              </a:rPr>
              <a:t>Lee, E. (2021)  </a:t>
            </a:r>
            <a:r>
              <a:rPr lang="en-GB" sz="2800" i="1" dirty="0">
                <a:solidFill>
                  <a:srgbClr val="595959"/>
                </a:solidFill>
                <a:effectLst/>
                <a:latin typeface="Segoe UI" panose="020B0502040204020203" pitchFamily="34" charset="0"/>
                <a:ea typeface="Times New Roman" panose="02020603050405020304" pitchFamily="18" charset="0"/>
                <a:cs typeface="Times New Roman" panose="02020603050405020304" pitchFamily="18" charset="0"/>
              </a:rPr>
              <a:t>Effective Communication </a:t>
            </a:r>
            <a:r>
              <a:rPr lang="en-GB" i="1" dirty="0">
                <a:solidFill>
                  <a:srgbClr val="595959"/>
                </a:solidFill>
                <a:latin typeface="Segoe UI" panose="020B0502040204020203" pitchFamily="34" charset="0"/>
                <a:ea typeface="Times New Roman" panose="02020603050405020304" pitchFamily="18" charset="0"/>
                <a:cs typeface="Times New Roman" panose="02020603050405020304" pitchFamily="18" charset="0"/>
              </a:rPr>
              <a:t>in Health and Social Care</a:t>
            </a:r>
            <a:r>
              <a:rPr lang="en-GB" dirty="0">
                <a:solidFill>
                  <a:srgbClr val="595959"/>
                </a:solidFill>
                <a:latin typeface="Segoe UI" panose="020B0502040204020203" pitchFamily="34" charset="0"/>
                <a:ea typeface="Times New Roman" panose="02020603050405020304" pitchFamily="18" charset="0"/>
                <a:cs typeface="Times New Roman" panose="02020603050405020304" pitchFamily="18" charset="0"/>
              </a:rPr>
              <a:t>. </a:t>
            </a:r>
            <a:r>
              <a:rPr lang="en-GB" sz="2800" dirty="0">
                <a:solidFill>
                  <a:srgbClr val="595959"/>
                </a:solidFill>
                <a:effectLst/>
                <a:latin typeface="Segoe UI" panose="020B0502040204020203" pitchFamily="34" charset="0"/>
                <a:ea typeface="Times New Roman" panose="02020603050405020304" pitchFamily="18" charset="0"/>
                <a:cs typeface="Times New Roman" panose="02020603050405020304" pitchFamily="18" charset="0"/>
              </a:rPr>
              <a:t>CPD online College. Available at </a:t>
            </a:r>
            <a:r>
              <a:rPr lang="en-GB" sz="2800" dirty="0">
                <a:solidFill>
                  <a:srgbClr val="595959"/>
                </a:solidFill>
                <a:effectLst/>
                <a:latin typeface="Segoe UI" panose="020B0502040204020203" pitchFamily="34" charset="0"/>
                <a:ea typeface="Times New Roman" panose="02020603050405020304" pitchFamily="18" charset="0"/>
                <a:cs typeface="Times New Roman" panose="02020603050405020304" pitchFamily="18" charset="0"/>
                <a:hlinkClick r:id="rId2"/>
              </a:rPr>
              <a:t>https://cpdonline.co.uk/knowledge-base/care/effective-communication/</a:t>
            </a:r>
            <a:endParaRPr lang="en-GB" sz="2800" dirty="0">
              <a:solidFill>
                <a:srgbClr val="595959"/>
              </a:solidFill>
              <a:effectLst/>
              <a:latin typeface="Segoe UI" panose="020B0502040204020203" pitchFamily="34" charset="0"/>
              <a:ea typeface="Times New Roman" panose="02020603050405020304" pitchFamily="18" charset="0"/>
              <a:cs typeface="Times New Roman" panose="02020603050405020304" pitchFamily="18" charset="0"/>
            </a:endParaRPr>
          </a:p>
          <a:p>
            <a:pPr algn="l"/>
            <a:r>
              <a:rPr lang="en-GB" dirty="0">
                <a:solidFill>
                  <a:srgbClr val="006621"/>
                </a:solidFill>
                <a:latin typeface="Roboto" panose="02000000000000000000" pitchFamily="2" charset="0"/>
              </a:rPr>
              <a:t>Etherington, T. (2020) </a:t>
            </a:r>
            <a:r>
              <a:rPr lang="en-GB" i="1" dirty="0">
                <a:solidFill>
                  <a:srgbClr val="006621"/>
                </a:solidFill>
                <a:latin typeface="Roboto" panose="02000000000000000000" pitchFamily="2" charset="0"/>
              </a:rPr>
              <a:t>Effective</a:t>
            </a:r>
            <a:r>
              <a:rPr kumimoji="0" lang="en-GB" sz="2800" b="0" i="1" u="none" strike="noStrike" kern="1200" cap="none" spc="0" normalizeH="0" baseline="0" noProof="0" dirty="0">
                <a:ln>
                  <a:noFill/>
                </a:ln>
                <a:solidFill>
                  <a:srgbClr val="595959"/>
                </a:solidFill>
                <a:effectLst/>
                <a:uLnTx/>
                <a:uFillTx/>
                <a:latin typeface="Segoe UI" panose="020B0502040204020203" pitchFamily="34" charset="0"/>
                <a:ea typeface="Times New Roman" panose="02020603050405020304" pitchFamily="18" charset="0"/>
                <a:cs typeface="Times New Roman" panose="02020603050405020304" pitchFamily="18" charset="0"/>
              </a:rPr>
              <a:t> Communication in Health and Social Care. </a:t>
            </a:r>
            <a:r>
              <a:rPr kumimoji="0" lang="en-GB" sz="2800" b="0" u="none" strike="noStrike" kern="1200" cap="none" spc="0" normalizeH="0" baseline="0" noProof="0" dirty="0">
                <a:ln>
                  <a:noFill/>
                </a:ln>
                <a:solidFill>
                  <a:srgbClr val="595959"/>
                </a:solidFill>
                <a:effectLst/>
                <a:uLnTx/>
                <a:uFillTx/>
                <a:latin typeface="Segoe UI" panose="020B0502040204020203" pitchFamily="34" charset="0"/>
                <a:ea typeface="Times New Roman" panose="02020603050405020304" pitchFamily="18" charset="0"/>
                <a:cs typeface="Times New Roman" panose="02020603050405020304" pitchFamily="18" charset="0"/>
              </a:rPr>
              <a:t>Available at</a:t>
            </a:r>
            <a:r>
              <a:rPr kumimoji="0" lang="en-GB" sz="2800" b="0" i="1" u="none" strike="noStrike" kern="1200" cap="none" spc="0" normalizeH="0" baseline="0" noProof="0" dirty="0">
                <a:ln>
                  <a:noFill/>
                </a:ln>
                <a:solidFill>
                  <a:srgbClr val="595959"/>
                </a:solidFill>
                <a:effectLst/>
                <a:uLnTx/>
                <a:uFillTx/>
                <a:latin typeface="Segoe UI" panose="020B0502040204020203" pitchFamily="34" charset="0"/>
                <a:ea typeface="Times New Roman" panose="02020603050405020304" pitchFamily="18" charset="0"/>
                <a:cs typeface="Times New Roman" panose="02020603050405020304" pitchFamily="18" charset="0"/>
              </a:rPr>
              <a:t>:</a:t>
            </a:r>
            <a:r>
              <a:rPr lang="en-GB" dirty="0">
                <a:solidFill>
                  <a:srgbClr val="006621"/>
                </a:solidFill>
                <a:latin typeface="Roboto" panose="02000000000000000000" pitchFamily="2" charset="0"/>
              </a:rPr>
              <a:t> </a:t>
            </a:r>
            <a:r>
              <a:rPr lang="en-GB" b="0" i="0" dirty="0">
                <a:solidFill>
                  <a:srgbClr val="0070C0"/>
                </a:solidFill>
                <a:effectLst/>
                <a:latin typeface="Roboto" panose="02000000000000000000" pitchFamily="2" charset="0"/>
              </a:rPr>
              <a:t>https://www.theaccessgroup.com/</a:t>
            </a:r>
            <a:r>
              <a:rPr lang="en-GB" b="0" i="0" dirty="0" err="1">
                <a:solidFill>
                  <a:srgbClr val="0070C0"/>
                </a:solidFill>
                <a:effectLst/>
                <a:latin typeface="Roboto" panose="02000000000000000000" pitchFamily="2" charset="0"/>
              </a:rPr>
              <a:t>en-gb</a:t>
            </a:r>
            <a:r>
              <a:rPr lang="en-GB" b="0" i="0" dirty="0">
                <a:solidFill>
                  <a:srgbClr val="0070C0"/>
                </a:solidFill>
                <a:effectLst/>
                <a:latin typeface="Roboto" panose="02000000000000000000" pitchFamily="2" charset="0"/>
              </a:rPr>
              <a:t>/blog/</a:t>
            </a:r>
            <a:r>
              <a:rPr lang="en-GB" b="0" i="0" dirty="0" err="1">
                <a:solidFill>
                  <a:srgbClr val="0070C0"/>
                </a:solidFill>
                <a:effectLst/>
                <a:latin typeface="Roboto" panose="02000000000000000000" pitchFamily="2" charset="0"/>
              </a:rPr>
              <a:t>hsc</a:t>
            </a:r>
            <a:r>
              <a:rPr lang="en-GB" b="0" i="0" dirty="0">
                <a:solidFill>
                  <a:srgbClr val="0070C0"/>
                </a:solidFill>
                <a:effectLst/>
                <a:latin typeface="Roboto" panose="02000000000000000000" pitchFamily="2" charset="0"/>
              </a:rPr>
              <a:t>-effective-com…</a:t>
            </a:r>
          </a:p>
          <a:p>
            <a:pPr>
              <a:lnSpc>
                <a:spcPct val="107000"/>
              </a:lnSpc>
              <a:spcAft>
                <a:spcPts val="800"/>
              </a:spcAft>
            </a:pP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u="sng" dirty="0"/>
          </a:p>
        </p:txBody>
      </p:sp>
    </p:spTree>
    <p:extLst>
      <p:ext uri="{BB962C8B-B14F-4D97-AF65-F5344CB8AC3E}">
        <p14:creationId xmlns:p14="http://schemas.microsoft.com/office/powerpoint/2010/main" val="163249086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Holding PAg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104</TotalTime>
  <Words>995</Words>
  <Application>Microsoft Office PowerPoint</Application>
  <PresentationFormat>Widescreen</PresentationFormat>
  <Paragraphs>69</Paragraphs>
  <Slides>22</Slides>
  <Notes>0</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22</vt:i4>
      </vt:variant>
    </vt:vector>
  </HeadingPairs>
  <TitlesOfParts>
    <vt:vector size="32" baseType="lpstr">
      <vt:lpstr>Arial</vt:lpstr>
      <vt:lpstr>Calibri</vt:lpstr>
      <vt:lpstr>Calibri Light</vt:lpstr>
      <vt:lpstr>inherit</vt:lpstr>
      <vt:lpstr>Open Sans</vt:lpstr>
      <vt:lpstr>Roboto</vt:lpstr>
      <vt:lpstr>Segoe UI</vt:lpstr>
      <vt:lpstr>Symbol</vt:lpstr>
      <vt:lpstr>Office Theme</vt:lpstr>
      <vt:lpstr>Holding PAge</vt:lpstr>
      <vt:lpstr>PowerPoint Presentation</vt:lpstr>
      <vt:lpstr>HEALTH and SOCIAL CARE</vt:lpstr>
      <vt:lpstr>Health and Social Care</vt:lpstr>
      <vt:lpstr>HEALTH and SOCIAL CARE</vt:lpstr>
      <vt:lpstr>HEALTH and SOCIAL CARE</vt:lpstr>
      <vt:lpstr>Communication in Health and Social Care</vt:lpstr>
      <vt:lpstr>Communication in Health and Social Care</vt:lpstr>
      <vt:lpstr>Communication in Health and Social Care</vt:lpstr>
      <vt:lpstr>Communication in Health and Social Care</vt:lpstr>
      <vt:lpstr>Communication in Health and Social Care</vt:lpstr>
      <vt:lpstr>Communication in Health and Social Care</vt:lpstr>
      <vt:lpstr>Communication in Health and Social Care</vt:lpstr>
      <vt:lpstr>Communication in Health and Social Care</vt:lpstr>
      <vt:lpstr>Communication in Health and Social Care</vt:lpstr>
      <vt:lpstr>PowerPoint Presentation</vt:lpstr>
      <vt:lpstr>Communication in Health and Social Care</vt:lpstr>
      <vt:lpstr>Communication in Health and Social Care</vt:lpstr>
      <vt:lpstr>Communication in Health and Social Care</vt:lpstr>
      <vt:lpstr>Communication in Health and Social Care</vt:lpstr>
      <vt:lpstr>Communication in Health and Social Care</vt:lpstr>
      <vt:lpstr>Communication in Health and Social Care</vt:lpstr>
      <vt:lpstr>Communication in Health and Social Care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Lloyd Beharry</dc:creator>
  <cp:lastModifiedBy>Lloyd Beharry</cp:lastModifiedBy>
  <cp:revision>34</cp:revision>
  <dcterms:created xsi:type="dcterms:W3CDTF">2022-05-17T06:52:23Z</dcterms:created>
  <dcterms:modified xsi:type="dcterms:W3CDTF">2022-05-29T13:16:32Z</dcterms:modified>
</cp:coreProperties>
</file>