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1" r:id="rId5"/>
    <p:sldId id="260" r:id="rId6"/>
    <p:sldId id="264" r:id="rId7"/>
    <p:sldId id="267" r:id="rId8"/>
    <p:sldId id="266" r:id="rId9"/>
    <p:sldId id="265" r:id="rId10"/>
    <p:sldId id="268" r:id="rId11"/>
    <p:sldId id="269" r:id="rId12"/>
    <p:sldId id="270" r:id="rId13"/>
    <p:sldId id="272" r:id="rId14"/>
    <p:sldId id="273" r:id="rId15"/>
    <p:sldId id="271" r:id="rId16"/>
    <p:sldId id="275" r:id="rId17"/>
    <p:sldId id="277" r:id="rId18"/>
    <p:sldId id="276" r:id="rId19"/>
    <p:sldId id="279" r:id="rId20"/>
    <p:sldId id="280" r:id="rId21"/>
    <p:sldId id="281" r:id="rId22"/>
    <p:sldId id="283" r:id="rId23"/>
    <p:sldId id="284" r:id="rId24"/>
    <p:sldId id="285" r:id="rId25"/>
    <p:sldId id="288" r:id="rId26"/>
    <p:sldId id="262" r:id="rId27"/>
    <p:sldId id="28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80560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7341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3123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4327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4865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9290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2201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9348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90406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667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0612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pPr/>
              <a:t>‹#›</a:t>
            </a:fld>
            <a:endParaRPr lang="en-GB" altLang="en-US"/>
          </a:p>
        </p:txBody>
      </p:sp>
    </p:spTree>
    <p:extLst>
      <p:ext uri="{BB962C8B-B14F-4D97-AF65-F5344CB8AC3E}">
        <p14:creationId xmlns:p14="http://schemas.microsoft.com/office/powerpoint/2010/main" val="1805862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17/10/2017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19001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4.xml"/><Relationship Id="rId5" Type="http://schemas.openxmlformats.org/officeDocument/2006/relationships/image" Target="../media/image29.jpeg"/><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0"/>
            <a:ext cx="7772400" cy="4509120"/>
          </a:xfrm>
        </p:spPr>
        <p:txBody>
          <a:bodyPr>
            <a:normAutofit/>
          </a:bodyPr>
          <a:lstStyle/>
          <a:p>
            <a:pPr>
              <a:lnSpc>
                <a:spcPct val="115000"/>
              </a:lnSpc>
            </a:pPr>
            <a:r>
              <a:rPr lang="en-US" b="1" dirty="0">
                <a:ea typeface="Times New Roman"/>
                <a:cs typeface="Calibri"/>
              </a:rPr>
              <a:t>West meets East: At the Borders of the </a:t>
            </a:r>
            <a:r>
              <a:rPr lang="en-US" b="1" i="1" dirty="0" err="1">
                <a:ea typeface="Times New Roman"/>
                <a:cs typeface="Calibri"/>
              </a:rPr>
              <a:t>Oikoumen</a:t>
            </a:r>
            <a:r>
              <a:rPr lang="en-US" b="1" i="1" dirty="0" err="1">
                <a:ea typeface="Times New Roman"/>
                <a:cs typeface="Times New Roman"/>
              </a:rPr>
              <a:t>ē</a:t>
            </a:r>
            <a:r>
              <a:rPr lang="en-US" b="1" i="1" dirty="0">
                <a:ea typeface="Times New Roman"/>
                <a:cs typeface="Times New Roman"/>
              </a:rPr>
              <a:t>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Lecture 5 – </a:t>
            </a:r>
            <a:r>
              <a:rPr lang="en-US" sz="2800" b="1" dirty="0">
                <a:ea typeface="Times New Roman"/>
                <a:cs typeface="Calibri"/>
              </a:rPr>
              <a:t>The Graeco-Bactrian K</a:t>
            </a:r>
            <a:r>
              <a:rPr lang="en-US" sz="2800" b="1" dirty="0" smtClean="0">
                <a:ea typeface="Times New Roman"/>
                <a:cs typeface="Calibri"/>
              </a:rPr>
              <a:t>ings</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71600" y="6093296"/>
            <a:ext cx="6400800" cy="648072"/>
          </a:xfrm>
        </p:spPr>
        <p:txBody>
          <a:bodyPr>
            <a:normAutofit lnSpcReduction="10000"/>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341260" y="3063997"/>
            <a:ext cx="4032448" cy="3078311"/>
          </a:xfrm>
          <a:prstGeom prst="rect">
            <a:avLst/>
          </a:prstGeom>
        </p:spPr>
      </p:pic>
      <p:pic>
        <p:nvPicPr>
          <p:cNvPr id="5" name="Picture 4"/>
          <p:cNvPicPr>
            <a:picLocks noChangeAspect="1"/>
          </p:cNvPicPr>
          <p:nvPr/>
        </p:nvPicPr>
        <p:blipFill>
          <a:blip r:embed="rId3"/>
          <a:stretch>
            <a:fillRect/>
          </a:stretch>
        </p:blipFill>
        <p:spPr>
          <a:xfrm>
            <a:off x="4718248" y="3079455"/>
            <a:ext cx="1512527" cy="3078311"/>
          </a:xfrm>
          <a:prstGeom prst="rect">
            <a:avLst/>
          </a:prstGeom>
        </p:spPr>
      </p:pic>
      <p:pic>
        <p:nvPicPr>
          <p:cNvPr id="6" name="Picture 5"/>
          <p:cNvPicPr>
            <a:picLocks noChangeAspect="1"/>
          </p:cNvPicPr>
          <p:nvPr/>
        </p:nvPicPr>
        <p:blipFill rotWithShape="1">
          <a:blip r:embed="rId4"/>
          <a:srcRect l="14265" r="3715"/>
          <a:stretch/>
        </p:blipFill>
        <p:spPr>
          <a:xfrm>
            <a:off x="6575315" y="3063997"/>
            <a:ext cx="2245157" cy="3109229"/>
          </a:xfrm>
          <a:prstGeom prst="rect">
            <a:avLst/>
          </a:prstGeom>
        </p:spPr>
      </p:pic>
    </p:spTree>
    <p:extLst>
      <p:ext uri="{BB962C8B-B14F-4D97-AF65-F5344CB8AC3E}">
        <p14:creationId xmlns:p14="http://schemas.microsoft.com/office/powerpoint/2010/main" val="775322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Greeks in Bactria – </a:t>
            </a:r>
            <a:br>
              <a:rPr lang="en-GB" b="1" dirty="0" smtClean="0"/>
            </a:br>
            <a:r>
              <a:rPr lang="en-GB" b="1" dirty="0" smtClean="0"/>
              <a:t>The Aftermath of Alexander</a:t>
            </a:r>
            <a:endParaRPr lang="en-GB" b="1" dirty="0"/>
          </a:p>
        </p:txBody>
      </p:sp>
      <p:sp>
        <p:nvSpPr>
          <p:cNvPr id="3" name="Content Placeholder 2"/>
          <p:cNvSpPr>
            <a:spLocks noGrp="1"/>
          </p:cNvSpPr>
          <p:nvPr>
            <p:ph sz="half" idx="1"/>
          </p:nvPr>
        </p:nvSpPr>
        <p:spPr>
          <a:xfrm>
            <a:off x="0" y="1772816"/>
            <a:ext cx="5292080" cy="5085184"/>
          </a:xfrm>
        </p:spPr>
        <p:txBody>
          <a:bodyPr>
            <a:normAutofit fontScale="92500" lnSpcReduction="20000"/>
          </a:bodyPr>
          <a:lstStyle/>
          <a:p>
            <a:r>
              <a:rPr lang="en-GB" dirty="0" smtClean="0"/>
              <a:t>Population of those that survived the two rebellions / failed exoduses to the west.</a:t>
            </a:r>
          </a:p>
          <a:p>
            <a:endParaRPr lang="en-GB" sz="200" dirty="0"/>
          </a:p>
          <a:p>
            <a:r>
              <a:rPr lang="en-GB" dirty="0" smtClean="0"/>
              <a:t>Potentially very small number of Greeks that remained of those settled in Bactria by the Persians (and not massacred by Alexander).</a:t>
            </a:r>
          </a:p>
          <a:p>
            <a:endParaRPr lang="en-GB" sz="200" dirty="0"/>
          </a:p>
          <a:p>
            <a:r>
              <a:rPr lang="en-GB" dirty="0" smtClean="0"/>
              <a:t>Those Greeks that remained most likely concentrated in the Oxus valley</a:t>
            </a:r>
            <a:r>
              <a:rPr lang="en-GB" dirty="0"/>
              <a:t> </a:t>
            </a:r>
            <a:r>
              <a:rPr lang="en-GB" dirty="0" smtClean="0"/>
              <a:t>(Amu Darya = Oxus River). </a:t>
            </a:r>
          </a:p>
          <a:p>
            <a:endParaRPr lang="en-GB" sz="200" dirty="0"/>
          </a:p>
          <a:p>
            <a:r>
              <a:rPr lang="en-GB" dirty="0" smtClean="0"/>
              <a:t>Absence of involvement of </a:t>
            </a:r>
            <a:r>
              <a:rPr lang="en-GB" dirty="0" err="1" smtClean="0"/>
              <a:t>Bactro-Sogdian</a:t>
            </a:r>
            <a:r>
              <a:rPr lang="en-GB" dirty="0" smtClean="0"/>
              <a:t> satrap in conflict between </a:t>
            </a:r>
            <a:r>
              <a:rPr lang="en-GB" dirty="0" err="1" smtClean="0"/>
              <a:t>Eumenes</a:t>
            </a:r>
            <a:r>
              <a:rPr lang="en-GB" dirty="0" smtClean="0"/>
              <a:t> and </a:t>
            </a:r>
            <a:r>
              <a:rPr lang="en-GB" dirty="0" err="1" smtClean="0"/>
              <a:t>Antigonus</a:t>
            </a:r>
            <a:r>
              <a:rPr lang="en-GB" dirty="0" smtClean="0"/>
              <a:t> the-One-Eyed. </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92080" y="1772816"/>
            <a:ext cx="3659701" cy="4608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0970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80120"/>
          </a:xfrm>
        </p:spPr>
        <p:txBody>
          <a:bodyPr/>
          <a:lstStyle/>
          <a:p>
            <a:r>
              <a:rPr lang="en-GB" b="1" dirty="0" smtClean="0"/>
              <a:t>Seleucus </a:t>
            </a:r>
            <a:r>
              <a:rPr lang="en-GB" b="1" dirty="0" err="1" smtClean="0"/>
              <a:t>Nicator</a:t>
            </a:r>
            <a:r>
              <a:rPr lang="en-GB" b="1" dirty="0" smtClean="0"/>
              <a:t> in </a:t>
            </a:r>
            <a:r>
              <a:rPr lang="en-GB" b="1" dirty="0"/>
              <a:t>	</a:t>
            </a:r>
            <a:r>
              <a:rPr lang="en-GB" b="1" dirty="0" smtClean="0"/>
              <a:t>Central Asia</a:t>
            </a:r>
            <a:endParaRPr lang="en-GB" b="1" dirty="0"/>
          </a:p>
        </p:txBody>
      </p:sp>
      <p:sp>
        <p:nvSpPr>
          <p:cNvPr id="3" name="Content Placeholder 2"/>
          <p:cNvSpPr>
            <a:spLocks noGrp="1"/>
          </p:cNvSpPr>
          <p:nvPr>
            <p:ph idx="1"/>
          </p:nvPr>
        </p:nvSpPr>
        <p:spPr>
          <a:xfrm>
            <a:off x="0" y="1052736"/>
            <a:ext cx="9144000" cy="5805264"/>
          </a:xfrm>
        </p:spPr>
        <p:txBody>
          <a:bodyPr>
            <a:normAutofit fontScale="77500" lnSpcReduction="20000"/>
          </a:bodyPr>
          <a:lstStyle/>
          <a:p>
            <a:r>
              <a:rPr lang="en-GB" dirty="0" smtClean="0"/>
              <a:t>Between 308 to 305 BC Seleucus was able to take control of Babylonia and then extend into central Asia.</a:t>
            </a:r>
          </a:p>
          <a:p>
            <a:pPr marL="0" indent="0">
              <a:buNone/>
            </a:pPr>
            <a:endParaRPr lang="en-GB" sz="700" dirty="0"/>
          </a:p>
          <a:p>
            <a:pPr marL="0" indent="0">
              <a:buNone/>
            </a:pPr>
            <a:r>
              <a:rPr lang="en-GB" dirty="0" smtClean="0"/>
              <a:t>“</a:t>
            </a:r>
            <a:r>
              <a:rPr lang="en-GB" dirty="0"/>
              <a:t>But when </a:t>
            </a:r>
            <a:r>
              <a:rPr lang="en-GB" dirty="0" err="1"/>
              <a:t>Nicanor</a:t>
            </a:r>
            <a:r>
              <a:rPr lang="en-GB" dirty="0"/>
              <a:t>, the general in Media, gathered about him from Media and Persia and the neighbouring lands more than ten thousand foot soldiers and about seven thousand horse, Seleucus set out at full speed to oppose the enemy… When night </a:t>
            </a:r>
            <a:r>
              <a:rPr lang="en-GB" dirty="0" smtClean="0"/>
              <a:t>came </a:t>
            </a:r>
            <a:r>
              <a:rPr lang="en-GB" dirty="0"/>
              <a:t>and the army of </a:t>
            </a:r>
            <a:r>
              <a:rPr lang="en-GB" dirty="0" err="1"/>
              <a:t>Nicanor</a:t>
            </a:r>
            <a:r>
              <a:rPr lang="en-GB" dirty="0"/>
              <a:t> was keeping </a:t>
            </a:r>
            <a:r>
              <a:rPr lang="en-GB" dirty="0" smtClean="0"/>
              <a:t>a… negligent </a:t>
            </a:r>
            <a:r>
              <a:rPr lang="en-GB" dirty="0"/>
              <a:t>guard, Seleucus fell on them suddenly, causing great confusion and panic</a:t>
            </a:r>
            <a:r>
              <a:rPr lang="en-GB" dirty="0" smtClean="0"/>
              <a:t>… </a:t>
            </a:r>
            <a:r>
              <a:rPr lang="en-GB" dirty="0"/>
              <a:t>most of the soldiers went over to </a:t>
            </a:r>
            <a:r>
              <a:rPr lang="en-GB" dirty="0" smtClean="0"/>
              <a:t>Seleucus…” – </a:t>
            </a:r>
            <a:r>
              <a:rPr lang="en-GB" b="1" dirty="0" err="1" smtClean="0"/>
              <a:t>Diodorus</a:t>
            </a:r>
            <a:r>
              <a:rPr lang="en-GB" b="1" dirty="0" smtClean="0"/>
              <a:t> </a:t>
            </a:r>
            <a:r>
              <a:rPr lang="en-GB" b="1" dirty="0" err="1" smtClean="0"/>
              <a:t>Siculus</a:t>
            </a:r>
            <a:r>
              <a:rPr lang="en-GB" b="1" dirty="0" smtClean="0"/>
              <a:t> 19.92</a:t>
            </a:r>
            <a:r>
              <a:rPr lang="en-GB" dirty="0" smtClean="0"/>
              <a:t>.</a:t>
            </a:r>
          </a:p>
          <a:p>
            <a:pPr marL="0" indent="0">
              <a:buNone/>
            </a:pPr>
            <a:endParaRPr lang="en-GB" sz="700" dirty="0" smtClean="0"/>
          </a:p>
          <a:p>
            <a:pPr marL="0" indent="0">
              <a:buNone/>
            </a:pPr>
            <a:r>
              <a:rPr lang="en-GB" dirty="0" smtClean="0"/>
              <a:t>“In </a:t>
            </a:r>
            <a:r>
              <a:rPr lang="en-GB" dirty="0"/>
              <a:t>this way Seleucus became king of Babylonia. He also acquired the kingdom of Media, slaying with his own hand in battle </a:t>
            </a:r>
            <a:r>
              <a:rPr lang="en-GB" dirty="0" err="1" smtClean="0"/>
              <a:t>Nicanor</a:t>
            </a:r>
            <a:r>
              <a:rPr lang="en-GB" dirty="0"/>
              <a:t> whom </a:t>
            </a:r>
            <a:r>
              <a:rPr lang="en-GB" dirty="0" err="1"/>
              <a:t>Antigonus</a:t>
            </a:r>
            <a:r>
              <a:rPr lang="en-GB" dirty="0"/>
              <a:t> had left as satrap of that </a:t>
            </a:r>
            <a:r>
              <a:rPr lang="en-GB" dirty="0" smtClean="0"/>
              <a:t>country. </a:t>
            </a:r>
            <a:r>
              <a:rPr lang="en-GB" dirty="0"/>
              <a:t>He afterward waged many wars with Macedonians and </a:t>
            </a:r>
            <a:r>
              <a:rPr lang="en-GB" dirty="0" smtClean="0"/>
              <a:t>barbarians… </a:t>
            </a:r>
            <a:r>
              <a:rPr lang="en-GB" dirty="0" smtClean="0"/>
              <a:t>he </a:t>
            </a:r>
            <a:r>
              <a:rPr lang="en-GB" dirty="0"/>
              <a:t>acquired Mesopotamia, Armenia, </a:t>
            </a:r>
            <a:r>
              <a:rPr lang="en-GB" dirty="0" smtClean="0"/>
              <a:t>‘Seleucid’ </a:t>
            </a:r>
            <a:r>
              <a:rPr lang="en-GB" dirty="0"/>
              <a:t>Cappadocia, Persis, Parthia, Bactria, Arabia, </a:t>
            </a:r>
            <a:r>
              <a:rPr lang="en-GB" dirty="0" err="1"/>
              <a:t>Tapouria</a:t>
            </a:r>
            <a:r>
              <a:rPr lang="en-GB" dirty="0"/>
              <a:t>, Sogdia, </a:t>
            </a:r>
            <a:r>
              <a:rPr lang="en-GB" dirty="0" err="1"/>
              <a:t>Arachosia</a:t>
            </a:r>
            <a:r>
              <a:rPr lang="en-GB" dirty="0"/>
              <a:t>, </a:t>
            </a:r>
            <a:r>
              <a:rPr lang="en-GB" dirty="0" err="1"/>
              <a:t>Hyrcania</a:t>
            </a:r>
            <a:r>
              <a:rPr lang="en-GB" dirty="0"/>
              <a:t>, and other adjacent peoples that had been subdued by Alexander, as far as the river </a:t>
            </a:r>
            <a:r>
              <a:rPr lang="en-GB" dirty="0" smtClean="0"/>
              <a:t>Indus...” – </a:t>
            </a:r>
            <a:r>
              <a:rPr lang="en-GB" b="1" dirty="0" smtClean="0"/>
              <a:t>Appian </a:t>
            </a:r>
            <a:r>
              <a:rPr lang="en-GB" b="1" i="1" dirty="0" smtClean="0"/>
              <a:t>Syr. </a:t>
            </a:r>
            <a:r>
              <a:rPr lang="en-GB" b="1" dirty="0" smtClean="0"/>
              <a:t>55</a:t>
            </a:r>
            <a:r>
              <a:rPr lang="en-GB" dirty="0" smtClean="0"/>
              <a:t>. </a:t>
            </a:r>
            <a:r>
              <a:rPr lang="en-GB" dirty="0"/>
              <a:t> </a:t>
            </a:r>
          </a:p>
        </p:txBody>
      </p:sp>
    </p:spTree>
    <p:extLst>
      <p:ext uri="{BB962C8B-B14F-4D97-AF65-F5344CB8AC3E}">
        <p14:creationId xmlns:p14="http://schemas.microsoft.com/office/powerpoint/2010/main" val="3629068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Indigenous Reassertion</a:t>
            </a:r>
            <a:endParaRPr lang="en-GB" b="1" dirty="0"/>
          </a:p>
        </p:txBody>
      </p:sp>
      <p:sp>
        <p:nvSpPr>
          <p:cNvPr id="5" name="Content Placeholder 4"/>
          <p:cNvSpPr>
            <a:spLocks noGrp="1"/>
          </p:cNvSpPr>
          <p:nvPr>
            <p:ph sz="half" idx="1"/>
          </p:nvPr>
        </p:nvSpPr>
        <p:spPr>
          <a:xfrm>
            <a:off x="107504" y="1484784"/>
            <a:ext cx="4388296" cy="5256584"/>
          </a:xfrm>
        </p:spPr>
        <p:txBody>
          <a:bodyPr>
            <a:normAutofit fontScale="92500" lnSpcReduction="10000"/>
          </a:bodyPr>
          <a:lstStyle/>
          <a:p>
            <a:r>
              <a:rPr lang="en-GB" dirty="0" smtClean="0"/>
              <a:t>Weakening of central authority since Alexander.</a:t>
            </a:r>
          </a:p>
          <a:p>
            <a:endParaRPr lang="en-GB" sz="500" dirty="0"/>
          </a:p>
          <a:p>
            <a:r>
              <a:rPr lang="en-GB" dirty="0" smtClean="0"/>
              <a:t>Presence of indigenous dynasts seen from coin issues – </a:t>
            </a:r>
            <a:r>
              <a:rPr lang="en-GB" dirty="0" err="1" smtClean="0"/>
              <a:t>Sophytos</a:t>
            </a:r>
            <a:r>
              <a:rPr lang="en-GB" dirty="0" smtClean="0"/>
              <a:t> and </a:t>
            </a:r>
            <a:r>
              <a:rPr lang="en-GB" dirty="0" err="1" smtClean="0"/>
              <a:t>Wakhshuvar</a:t>
            </a:r>
            <a:r>
              <a:rPr lang="en-GB" dirty="0" smtClean="0"/>
              <a:t>. </a:t>
            </a:r>
          </a:p>
          <a:p>
            <a:endParaRPr lang="en-GB" sz="500" dirty="0"/>
          </a:p>
          <a:p>
            <a:r>
              <a:rPr lang="en-GB" dirty="0" err="1" smtClean="0"/>
              <a:t>Wakhshuvar</a:t>
            </a:r>
            <a:r>
              <a:rPr lang="en-GB" dirty="0" smtClean="0"/>
              <a:t> coins – gold </a:t>
            </a:r>
            <a:r>
              <a:rPr lang="en-GB" dirty="0" err="1" smtClean="0"/>
              <a:t>staters</a:t>
            </a:r>
            <a:r>
              <a:rPr lang="en-GB" dirty="0" smtClean="0"/>
              <a:t> of Macedonian style and fabric – image Persian (</a:t>
            </a:r>
            <a:r>
              <a:rPr lang="en-GB" dirty="0" err="1" smtClean="0"/>
              <a:t>satrapal</a:t>
            </a:r>
            <a:r>
              <a:rPr lang="en-GB" dirty="0" smtClean="0"/>
              <a:t>) tiara and name </a:t>
            </a:r>
            <a:r>
              <a:rPr lang="en-GB" i="1" dirty="0" err="1" smtClean="0"/>
              <a:t>V</a:t>
            </a:r>
            <a:r>
              <a:rPr lang="en-GB" i="1" dirty="0" err="1" smtClean="0">
                <a:latin typeface="Times New Roman"/>
                <a:cs typeface="Times New Roman"/>
              </a:rPr>
              <a:t>ḥšvr</a:t>
            </a:r>
            <a:r>
              <a:rPr lang="en-GB" i="1" dirty="0" smtClean="0">
                <a:latin typeface="Times New Roman"/>
                <a:cs typeface="Times New Roman"/>
              </a:rPr>
              <a:t> </a:t>
            </a:r>
            <a:r>
              <a:rPr lang="en-GB" dirty="0" smtClean="0">
                <a:cs typeface="Times New Roman"/>
              </a:rPr>
              <a:t>in Aramaic.</a:t>
            </a:r>
          </a:p>
          <a:p>
            <a:endParaRPr lang="en-GB" sz="500" dirty="0">
              <a:cs typeface="Times New Roman"/>
            </a:endParaRPr>
          </a:p>
          <a:p>
            <a:r>
              <a:rPr lang="en-GB" dirty="0" smtClean="0">
                <a:cs typeface="Times New Roman"/>
              </a:rPr>
              <a:t>Potentially Alexander’s father in law </a:t>
            </a:r>
            <a:r>
              <a:rPr lang="en-GB" dirty="0" err="1" smtClean="0">
                <a:cs typeface="Times New Roman"/>
              </a:rPr>
              <a:t>Oxyartes</a:t>
            </a:r>
            <a:r>
              <a:rPr lang="en-GB" dirty="0" smtClean="0">
                <a:cs typeface="Times New Roman"/>
              </a:rPr>
              <a:t>. </a:t>
            </a:r>
            <a:r>
              <a:rPr lang="en-GB" dirty="0" smtClean="0"/>
              <a:t> </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0" y="1600200"/>
            <a:ext cx="4320480"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77159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r>
              <a:rPr lang="en-GB" b="1" dirty="0" smtClean="0"/>
              <a:t>Seleucid Colonisation in Central Asia</a:t>
            </a:r>
            <a:endParaRPr lang="en-GB" b="1" dirty="0"/>
          </a:p>
        </p:txBody>
      </p:sp>
      <p:sp>
        <p:nvSpPr>
          <p:cNvPr id="3" name="Content Placeholder 2"/>
          <p:cNvSpPr>
            <a:spLocks noGrp="1"/>
          </p:cNvSpPr>
          <p:nvPr>
            <p:ph sz="half" idx="1"/>
          </p:nvPr>
        </p:nvSpPr>
        <p:spPr>
          <a:xfrm>
            <a:off x="179512" y="1052736"/>
            <a:ext cx="4176464" cy="4702832"/>
          </a:xfrm>
        </p:spPr>
        <p:txBody>
          <a:bodyPr>
            <a:normAutofit fontScale="77500" lnSpcReduction="20000"/>
          </a:bodyPr>
          <a:lstStyle/>
          <a:p>
            <a:r>
              <a:rPr lang="en-GB" dirty="0" smtClean="0"/>
              <a:t>The years 294-281 a major phase in Seleucid intervention in central Asia.</a:t>
            </a:r>
          </a:p>
          <a:p>
            <a:endParaRPr lang="en-GB" sz="1000" dirty="0"/>
          </a:p>
          <a:p>
            <a:r>
              <a:rPr lang="en-GB" dirty="0" smtClean="0"/>
              <a:t>Antiochus I sent by his father, with his wife </a:t>
            </a:r>
            <a:r>
              <a:rPr lang="en-GB" dirty="0" err="1" smtClean="0"/>
              <a:t>Stratonice</a:t>
            </a:r>
            <a:r>
              <a:rPr lang="en-GB" dirty="0" smtClean="0"/>
              <a:t>, to manage the Upper Satrapies.</a:t>
            </a:r>
          </a:p>
          <a:p>
            <a:endParaRPr lang="en-GB" sz="1000" dirty="0"/>
          </a:p>
          <a:p>
            <a:r>
              <a:rPr lang="en-GB" dirty="0" smtClean="0"/>
              <a:t>Graeco-Macedonian colonies abandoned, neglected or destroyed since Alexander’s death are refounded and renamed.   </a:t>
            </a:r>
            <a:endParaRPr lang="en-GB" dirty="0"/>
          </a:p>
        </p:txBody>
      </p:sp>
      <p:sp>
        <p:nvSpPr>
          <p:cNvPr id="4" name="Content Placeholder 3"/>
          <p:cNvSpPr>
            <a:spLocks noGrp="1"/>
          </p:cNvSpPr>
          <p:nvPr>
            <p:ph sz="half" idx="2"/>
          </p:nvPr>
        </p:nvSpPr>
        <p:spPr>
          <a:xfrm>
            <a:off x="4427984" y="1052736"/>
            <a:ext cx="4464496" cy="4392488"/>
          </a:xfrm>
        </p:spPr>
        <p:txBody>
          <a:bodyPr>
            <a:normAutofit fontScale="77500" lnSpcReduction="20000"/>
          </a:bodyPr>
          <a:lstStyle/>
          <a:p>
            <a:r>
              <a:rPr lang="en-GB" dirty="0" smtClean="0"/>
              <a:t>Survey and excavation of nearly 40 early Seleucid sites in Afghanistan, Turkmenistan and Uzbekistan – most notably </a:t>
            </a:r>
            <a:r>
              <a:rPr lang="en-GB" dirty="0" err="1" smtClean="0"/>
              <a:t>A</a:t>
            </a:r>
            <a:r>
              <a:rPr lang="en-GB" dirty="0" err="1" smtClean="0">
                <a:cs typeface="Times New Roman"/>
              </a:rPr>
              <a:t>ï</a:t>
            </a:r>
            <a:r>
              <a:rPr lang="en-GB" dirty="0" smtClean="0">
                <a:cs typeface="Times New Roman"/>
              </a:rPr>
              <a:t> </a:t>
            </a:r>
            <a:r>
              <a:rPr lang="en-GB" dirty="0" err="1" smtClean="0">
                <a:cs typeface="Times New Roman"/>
              </a:rPr>
              <a:t>Khanoum</a:t>
            </a:r>
            <a:r>
              <a:rPr lang="en-GB" dirty="0" smtClean="0">
                <a:cs typeface="Times New Roman"/>
              </a:rPr>
              <a:t>.</a:t>
            </a:r>
          </a:p>
          <a:p>
            <a:pPr marL="0" indent="0">
              <a:buNone/>
            </a:pPr>
            <a:endParaRPr lang="en-GB" sz="1100" dirty="0">
              <a:cs typeface="Times New Roman"/>
            </a:endParaRPr>
          </a:p>
          <a:p>
            <a:pPr marL="0" indent="0">
              <a:buNone/>
            </a:pPr>
            <a:r>
              <a:rPr lang="en-GB" dirty="0">
                <a:cs typeface="Times New Roman"/>
              </a:rPr>
              <a:t>“</a:t>
            </a:r>
            <a:r>
              <a:rPr lang="en-GB" dirty="0" err="1" smtClean="0">
                <a:cs typeface="Times New Roman"/>
              </a:rPr>
              <a:t>Margiana</a:t>
            </a:r>
            <a:r>
              <a:rPr lang="en-GB" dirty="0" smtClean="0">
                <a:cs typeface="Times New Roman"/>
              </a:rPr>
              <a:t> [Turkmenistan] </a:t>
            </a:r>
            <a:r>
              <a:rPr lang="en-GB" dirty="0">
                <a:cs typeface="Times New Roman"/>
              </a:rPr>
              <a:t>is similar to this </a:t>
            </a:r>
            <a:r>
              <a:rPr lang="en-GB" dirty="0" smtClean="0">
                <a:cs typeface="Times New Roman"/>
              </a:rPr>
              <a:t>country [Aria], </a:t>
            </a:r>
            <a:r>
              <a:rPr lang="en-GB" dirty="0">
                <a:cs typeface="Times New Roman"/>
              </a:rPr>
              <a:t>although its plain is surrounded by deserts. Admiring its fertility, Antiochus </a:t>
            </a:r>
            <a:r>
              <a:rPr lang="en-GB" dirty="0" err="1" smtClean="0">
                <a:cs typeface="Times New Roman"/>
              </a:rPr>
              <a:t>Soter</a:t>
            </a:r>
            <a:r>
              <a:rPr lang="en-GB" dirty="0" smtClean="0">
                <a:cs typeface="Times New Roman"/>
              </a:rPr>
              <a:t> </a:t>
            </a:r>
            <a:r>
              <a:rPr lang="en-GB" dirty="0">
                <a:cs typeface="Times New Roman"/>
              </a:rPr>
              <a:t>enclosed a circuit of fifteen hundred stadia with a wall and founded a city </a:t>
            </a:r>
            <a:r>
              <a:rPr lang="en-GB" dirty="0" err="1">
                <a:cs typeface="Times New Roman"/>
              </a:rPr>
              <a:t>Antiocheia</a:t>
            </a:r>
            <a:r>
              <a:rPr lang="en-GB" dirty="0" smtClean="0">
                <a:cs typeface="Times New Roman"/>
              </a:rPr>
              <a:t>.” – </a:t>
            </a:r>
            <a:r>
              <a:rPr lang="en-GB" b="1" dirty="0" smtClean="0">
                <a:cs typeface="Times New Roman"/>
              </a:rPr>
              <a:t>Strabo </a:t>
            </a:r>
            <a:r>
              <a:rPr lang="en-GB" b="1" i="1" dirty="0" smtClean="0">
                <a:cs typeface="Times New Roman"/>
              </a:rPr>
              <a:t>Geog. </a:t>
            </a:r>
            <a:r>
              <a:rPr lang="en-GB" b="1" dirty="0" smtClean="0">
                <a:cs typeface="Times New Roman"/>
              </a:rPr>
              <a:t>11.10.2</a:t>
            </a:r>
            <a:r>
              <a:rPr lang="en-GB" dirty="0" smtClean="0">
                <a:cs typeface="Times New Roman"/>
              </a:rPr>
              <a:t>.</a:t>
            </a:r>
            <a:endParaRPr lang="en-GB" dirty="0"/>
          </a:p>
        </p:txBody>
      </p:sp>
      <p:sp>
        <p:nvSpPr>
          <p:cNvPr id="5" name="Content Placeholder 2"/>
          <p:cNvSpPr txBox="1">
            <a:spLocks/>
          </p:cNvSpPr>
          <p:nvPr/>
        </p:nvSpPr>
        <p:spPr>
          <a:xfrm>
            <a:off x="107504" y="4581128"/>
            <a:ext cx="8928992" cy="213285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dirty="0" smtClean="0"/>
              <a:t>“He [Seleucus] built cities throughout the entire length of his dominions and named sixteen of them Antioch after his father, five Laodicea after his mother, nine after himself, and four after his wives, that is, three </a:t>
            </a:r>
            <a:r>
              <a:rPr lang="en-GB" sz="2200" dirty="0" err="1" smtClean="0"/>
              <a:t>Apamea</a:t>
            </a:r>
            <a:r>
              <a:rPr lang="en-GB" sz="2200" dirty="0" smtClean="0"/>
              <a:t> and one </a:t>
            </a:r>
            <a:r>
              <a:rPr lang="en-GB" sz="2200" dirty="0" err="1" smtClean="0"/>
              <a:t>Stratonice</a:t>
            </a:r>
            <a:r>
              <a:rPr lang="en-GB" sz="2200" dirty="0" smtClean="0"/>
              <a:t>… </a:t>
            </a:r>
            <a:r>
              <a:rPr lang="en-GB" sz="2200" dirty="0" smtClean="0"/>
              <a:t>To others he gave names from Greece or Macedonia, or from his own exploits, or in honour of Alexander… in India </a:t>
            </a:r>
            <a:r>
              <a:rPr lang="en-GB" sz="2200" dirty="0" err="1" smtClean="0"/>
              <a:t>Alexandropolis</a:t>
            </a:r>
            <a:r>
              <a:rPr lang="en-GB" sz="2200" dirty="0" smtClean="0"/>
              <a:t>; among the Scythians an Alexandria </a:t>
            </a:r>
            <a:r>
              <a:rPr lang="en-GB" sz="2200" dirty="0" err="1" smtClean="0"/>
              <a:t>Eschate</a:t>
            </a:r>
            <a:r>
              <a:rPr lang="en-GB" sz="2200" dirty="0" smtClean="0"/>
              <a:t>…” – </a:t>
            </a:r>
            <a:r>
              <a:rPr lang="en-GB" sz="2200" b="1" dirty="0" smtClean="0"/>
              <a:t>Appian </a:t>
            </a:r>
            <a:r>
              <a:rPr lang="en-GB" sz="2200" b="1" i="1" dirty="0" smtClean="0"/>
              <a:t>Syr. </a:t>
            </a:r>
            <a:r>
              <a:rPr lang="en-GB" sz="2200" b="1" dirty="0" smtClean="0"/>
              <a:t>57</a:t>
            </a:r>
            <a:r>
              <a:rPr lang="en-GB" sz="2200" dirty="0" smtClean="0"/>
              <a:t>.</a:t>
            </a:r>
            <a:endParaRPr lang="en-GB" sz="2200" dirty="0"/>
          </a:p>
        </p:txBody>
      </p:sp>
    </p:spTree>
    <p:extLst>
      <p:ext uri="{BB962C8B-B14F-4D97-AF65-F5344CB8AC3E}">
        <p14:creationId xmlns:p14="http://schemas.microsoft.com/office/powerpoint/2010/main" val="3091902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120680"/>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Break-Away Kingdom</a:t>
            </a:r>
            <a:r>
              <a:rPr lang="en-GB" sz="6000" b="1" i="1" dirty="0" smtClean="0"/>
              <a:t> </a:t>
            </a:r>
          </a:p>
        </p:txBody>
      </p:sp>
    </p:spTree>
    <p:extLst>
      <p:ext uri="{BB962C8B-B14F-4D97-AF65-F5344CB8AC3E}">
        <p14:creationId xmlns:p14="http://schemas.microsoft.com/office/powerpoint/2010/main" val="234542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496944" cy="1143000"/>
          </a:xfrm>
        </p:spPr>
        <p:txBody>
          <a:bodyPr>
            <a:normAutofit fontScale="90000"/>
          </a:bodyPr>
          <a:lstStyle/>
          <a:p>
            <a:r>
              <a:rPr lang="en-GB" b="1" dirty="0" smtClean="0"/>
              <a:t>Evidence for Graeco-Bactrian </a:t>
            </a:r>
            <a:br>
              <a:rPr lang="en-GB" b="1" dirty="0" smtClean="0"/>
            </a:br>
            <a:r>
              <a:rPr lang="en-GB" b="1" dirty="0" smtClean="0"/>
              <a:t>and Indo-Greek Kings</a:t>
            </a:r>
            <a:endParaRPr lang="en-GB" b="1" dirty="0"/>
          </a:p>
        </p:txBody>
      </p:sp>
      <p:sp>
        <p:nvSpPr>
          <p:cNvPr id="3" name="Content Placeholder 2"/>
          <p:cNvSpPr>
            <a:spLocks noGrp="1"/>
          </p:cNvSpPr>
          <p:nvPr>
            <p:ph idx="1"/>
          </p:nvPr>
        </p:nvSpPr>
        <p:spPr>
          <a:xfrm>
            <a:off x="251520" y="1600200"/>
            <a:ext cx="8640960" cy="5069160"/>
          </a:xfrm>
        </p:spPr>
        <p:txBody>
          <a:bodyPr>
            <a:normAutofit lnSpcReduction="10000"/>
          </a:bodyPr>
          <a:lstStyle/>
          <a:p>
            <a:r>
              <a:rPr lang="en-GB" altLang="en-US" dirty="0"/>
              <a:t>Very little textual evidence of the Graeco-Bactrian and Indo-Greek kings, only seven of them are </a:t>
            </a:r>
            <a:r>
              <a:rPr lang="en-GB" altLang="en-US" dirty="0" smtClean="0"/>
              <a:t>mentioned – </a:t>
            </a:r>
            <a:r>
              <a:rPr lang="en-GB" altLang="en-US" dirty="0" err="1" smtClean="0"/>
              <a:t>Diodotus</a:t>
            </a:r>
            <a:r>
              <a:rPr lang="en-GB" altLang="en-US" dirty="0" smtClean="0"/>
              <a:t> I and II, Euthydemus I, Demetrius [I or II?], Eucratides the Great, </a:t>
            </a:r>
            <a:r>
              <a:rPr lang="en-GB" altLang="en-US" dirty="0" err="1" smtClean="0"/>
              <a:t>Apollodotus</a:t>
            </a:r>
            <a:r>
              <a:rPr lang="en-GB" altLang="en-US" dirty="0" smtClean="0"/>
              <a:t> I and Meander I.</a:t>
            </a:r>
            <a:endParaRPr lang="en-GB" altLang="en-US" dirty="0"/>
          </a:p>
          <a:p>
            <a:pPr>
              <a:buFontTx/>
              <a:buNone/>
            </a:pPr>
            <a:endParaRPr lang="en-GB" altLang="en-US" sz="1000" dirty="0"/>
          </a:p>
          <a:p>
            <a:r>
              <a:rPr lang="en-GB" altLang="en-US" dirty="0"/>
              <a:t>Western literary references include - Justin 41.4-6; </a:t>
            </a:r>
            <a:r>
              <a:rPr lang="en-GB" altLang="en-US" i="1" dirty="0"/>
              <a:t>PME </a:t>
            </a:r>
            <a:r>
              <a:rPr lang="en-GB" altLang="en-US" dirty="0"/>
              <a:t>47; Polybius </a:t>
            </a:r>
            <a:r>
              <a:rPr lang="en-GB" altLang="en-US" i="1" dirty="0"/>
              <a:t>Histories </a:t>
            </a:r>
            <a:r>
              <a:rPr lang="en-GB" altLang="en-US" dirty="0"/>
              <a:t>10.49, 11.39; Strabo 11.9.2-3, 11.11.1-2, 15.1.3; </a:t>
            </a:r>
            <a:r>
              <a:rPr lang="en-GB" altLang="en-US" dirty="0" err="1"/>
              <a:t>Aelian</a:t>
            </a:r>
            <a:r>
              <a:rPr lang="en-GB" altLang="en-US" dirty="0"/>
              <a:t> </a:t>
            </a:r>
            <a:r>
              <a:rPr lang="en-GB" altLang="en-US" i="1" dirty="0"/>
              <a:t>On Animals </a:t>
            </a:r>
            <a:r>
              <a:rPr lang="en-GB" altLang="en-US" dirty="0"/>
              <a:t>15.8.</a:t>
            </a:r>
          </a:p>
          <a:p>
            <a:endParaRPr lang="en-GB" altLang="en-US" sz="1000" dirty="0"/>
          </a:p>
          <a:p>
            <a:r>
              <a:rPr lang="en-GB" altLang="en-US" dirty="0"/>
              <a:t>Coin finds of </a:t>
            </a:r>
            <a:r>
              <a:rPr lang="en-GB" altLang="en-US" dirty="0" smtClean="0"/>
              <a:t>about 40 kings and 2 queens.</a:t>
            </a:r>
            <a:endParaRPr lang="en-GB" dirty="0"/>
          </a:p>
        </p:txBody>
      </p:sp>
    </p:spTree>
    <p:extLst>
      <p:ext uri="{BB962C8B-B14F-4D97-AF65-F5344CB8AC3E}">
        <p14:creationId xmlns:p14="http://schemas.microsoft.com/office/powerpoint/2010/main" val="1095376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ChangeArrowheads="1"/>
          </p:cNvSpPr>
          <p:nvPr>
            <p:ph type="title"/>
          </p:nvPr>
        </p:nvSpPr>
        <p:spPr/>
        <p:txBody>
          <a:bodyPr/>
          <a:lstStyle/>
          <a:p>
            <a:r>
              <a:rPr lang="en-GB" altLang="en-US" b="1" dirty="0"/>
              <a:t>Revolt of Bactria</a:t>
            </a:r>
          </a:p>
        </p:txBody>
      </p:sp>
      <p:sp>
        <p:nvSpPr>
          <p:cNvPr id="27653" name="Rectangle 5"/>
          <p:cNvSpPr>
            <a:spLocks noGrp="1" noChangeArrowheads="1"/>
          </p:cNvSpPr>
          <p:nvPr>
            <p:ph type="body" sz="half" idx="1"/>
          </p:nvPr>
        </p:nvSpPr>
        <p:spPr>
          <a:xfrm>
            <a:off x="0" y="1600200"/>
            <a:ext cx="5580112" cy="5257800"/>
          </a:xfrm>
        </p:spPr>
        <p:txBody>
          <a:bodyPr>
            <a:normAutofit lnSpcReduction="10000"/>
          </a:bodyPr>
          <a:lstStyle/>
          <a:p>
            <a:r>
              <a:rPr lang="en-GB" altLang="en-US" sz="2800" dirty="0" smtClean="0"/>
              <a:t>Beginning around 250 BC see start of a process leading to an independent kingdom.</a:t>
            </a:r>
          </a:p>
          <a:p>
            <a:endParaRPr lang="en-GB" altLang="en-US" sz="500" dirty="0" smtClean="0"/>
          </a:p>
          <a:p>
            <a:r>
              <a:rPr lang="en-GB" altLang="en-US" sz="2800" dirty="0" err="1" smtClean="0"/>
              <a:t>Diodotus</a:t>
            </a:r>
            <a:r>
              <a:rPr lang="en-GB" altLang="en-US" sz="2800" dirty="0" smtClean="0"/>
              <a:t> </a:t>
            </a:r>
            <a:r>
              <a:rPr lang="en-GB" altLang="en-US" sz="2800" dirty="0"/>
              <a:t>I – name of Antiochus II.</a:t>
            </a:r>
          </a:p>
          <a:p>
            <a:endParaRPr lang="en-GB" altLang="en-US" sz="500" dirty="0"/>
          </a:p>
          <a:p>
            <a:r>
              <a:rPr lang="en-GB" altLang="en-US" sz="2800" dirty="0" err="1"/>
              <a:t>Diodotus</a:t>
            </a:r>
            <a:r>
              <a:rPr lang="en-GB" altLang="en-US" sz="2800" dirty="0"/>
              <a:t> II – Adopts title </a:t>
            </a:r>
            <a:r>
              <a:rPr lang="en-GB" altLang="en-US" sz="2800" i="1" dirty="0" err="1"/>
              <a:t>Basileus</a:t>
            </a:r>
            <a:r>
              <a:rPr lang="en-GB" altLang="en-US" sz="2800" i="1" dirty="0"/>
              <a:t> </a:t>
            </a:r>
            <a:r>
              <a:rPr lang="en-GB" altLang="en-US" sz="2800" dirty="0"/>
              <a:t>for himself and for his father Posthumously</a:t>
            </a:r>
            <a:r>
              <a:rPr lang="en-GB" altLang="en-US" sz="2800" dirty="0" smtClean="0"/>
              <a:t>.</a:t>
            </a:r>
          </a:p>
          <a:p>
            <a:endParaRPr lang="en-GB" altLang="en-US" sz="500" dirty="0"/>
          </a:p>
          <a:p>
            <a:pPr marL="0" indent="0">
              <a:buNone/>
            </a:pPr>
            <a:r>
              <a:rPr lang="en-GB" altLang="en-US" sz="2800" dirty="0" smtClean="0"/>
              <a:t>“</a:t>
            </a:r>
            <a:r>
              <a:rPr lang="en-GB" altLang="en-US" sz="2800" dirty="0"/>
              <a:t>‘At he same </a:t>
            </a:r>
            <a:r>
              <a:rPr lang="en-GB" altLang="en-US" sz="2800" dirty="0" smtClean="0"/>
              <a:t>period [as </a:t>
            </a:r>
            <a:r>
              <a:rPr lang="en-GB" altLang="en-US" sz="2800" dirty="0" err="1" smtClean="0"/>
              <a:t>Arsaces</a:t>
            </a:r>
            <a:r>
              <a:rPr lang="en-GB" altLang="en-US" sz="2800" dirty="0" smtClean="0"/>
              <a:t>], </a:t>
            </a:r>
            <a:r>
              <a:rPr lang="en-GB" altLang="en-US" sz="2800" dirty="0"/>
              <a:t>also, </a:t>
            </a:r>
            <a:r>
              <a:rPr lang="en-GB" altLang="en-US" sz="2800" dirty="0" err="1"/>
              <a:t>Theodotus</a:t>
            </a:r>
            <a:r>
              <a:rPr lang="en-GB" altLang="en-US" sz="2800" dirty="0"/>
              <a:t> [</a:t>
            </a:r>
            <a:r>
              <a:rPr lang="en-GB" altLang="en-US" sz="2800" dirty="0" err="1"/>
              <a:t>Diodotus</a:t>
            </a:r>
            <a:r>
              <a:rPr lang="en-GB" altLang="en-US" sz="2800" dirty="0"/>
              <a:t>], governor of the thousand cities of Bactria revolted, and assumed the title of King</a:t>
            </a:r>
            <a:r>
              <a:rPr lang="en-GB" altLang="en-US" sz="2800" dirty="0" smtClean="0"/>
              <a:t>.” – </a:t>
            </a:r>
            <a:r>
              <a:rPr lang="en-GB" altLang="en-US" sz="2800" b="1" dirty="0" smtClean="0"/>
              <a:t>Justin 41.4</a:t>
            </a:r>
            <a:r>
              <a:rPr lang="en-GB" altLang="en-US" sz="2800" dirty="0" smtClean="0"/>
              <a:t>. </a:t>
            </a:r>
            <a:endParaRPr lang="en-GB" altLang="en-US" sz="2800" dirty="0"/>
          </a:p>
        </p:txBody>
      </p:sp>
      <p:pic>
        <p:nvPicPr>
          <p:cNvPr id="27656" name="Picture 8" descr="Diodotus I"/>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652120" y="1700808"/>
            <a:ext cx="3168650" cy="230425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7657" name="Picture 9" descr="Diodotus II"/>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5652120" y="4221088"/>
            <a:ext cx="3167063" cy="222203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7658" name="Rectangle 10"/>
          <p:cNvSpPr>
            <a:spLocks noChangeArrowheads="1"/>
          </p:cNvSpPr>
          <p:nvPr/>
        </p:nvSpPr>
        <p:spPr bwMode="auto">
          <a:xfrm>
            <a:off x="6372200" y="6470040"/>
            <a:ext cx="1943100" cy="73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r>
              <a:rPr lang="en-GB" altLang="en-US" sz="1200" dirty="0">
                <a:solidFill>
                  <a:schemeClr val="tx1"/>
                </a:solidFill>
                <a:latin typeface="+mn-lt"/>
              </a:rPr>
              <a:t>Images from Holt (1999).</a:t>
            </a:r>
            <a:r>
              <a:rPr lang="en-GB" altLang="en-US" dirty="0">
                <a:solidFill>
                  <a:schemeClr val="tx1"/>
                </a:solidFill>
                <a:latin typeface="+mn-lt"/>
              </a:rPr>
              <a:t> </a:t>
            </a:r>
          </a:p>
        </p:txBody>
      </p:sp>
    </p:spTree>
    <p:extLst>
      <p:ext uri="{BB962C8B-B14F-4D97-AF65-F5344CB8AC3E}">
        <p14:creationId xmlns:p14="http://schemas.microsoft.com/office/powerpoint/2010/main" val="3233904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The Usurper Usurped</a:t>
            </a:r>
            <a:endParaRPr lang="en-GB" b="1" dirty="0"/>
          </a:p>
        </p:txBody>
      </p:sp>
      <p:sp>
        <p:nvSpPr>
          <p:cNvPr id="4" name="Content Placeholder 3"/>
          <p:cNvSpPr>
            <a:spLocks noGrp="1"/>
          </p:cNvSpPr>
          <p:nvPr>
            <p:ph sz="half" idx="1"/>
          </p:nvPr>
        </p:nvSpPr>
        <p:spPr>
          <a:xfrm>
            <a:off x="0" y="2419844"/>
            <a:ext cx="5220072" cy="4438156"/>
          </a:xfrm>
        </p:spPr>
        <p:txBody>
          <a:bodyPr>
            <a:normAutofit fontScale="85000" lnSpcReduction="20000"/>
          </a:bodyPr>
          <a:lstStyle/>
          <a:p>
            <a:pPr marL="0" indent="0">
              <a:buNone/>
            </a:pPr>
            <a:endParaRPr lang="en-GB" altLang="en-US" sz="600" dirty="0"/>
          </a:p>
          <a:p>
            <a:pPr marL="0" indent="0">
              <a:buNone/>
            </a:pPr>
            <a:r>
              <a:rPr lang="en-GB" altLang="en-US" dirty="0" smtClean="0"/>
              <a:t>“</a:t>
            </a:r>
            <a:r>
              <a:rPr lang="en-GB" dirty="0"/>
              <a:t>One Arsaces, a man of uncertain origin, but of undisputed bravery, happened to arise at this time… invaded Parthia…Not long after, too, he made himself master of </a:t>
            </a:r>
            <a:r>
              <a:rPr lang="en-GB" dirty="0" err="1" smtClean="0"/>
              <a:t>Hyrcania</a:t>
            </a:r>
            <a:r>
              <a:rPr lang="en-GB" dirty="0" smtClean="0"/>
              <a:t> [northern Iran, SW Turkmenistan], </a:t>
            </a:r>
            <a:r>
              <a:rPr lang="en-GB" dirty="0"/>
              <a:t>and thus, invested with authority over two nations, raised a large army, through fear of Seleucus and </a:t>
            </a:r>
            <a:r>
              <a:rPr lang="en-GB" dirty="0" err="1" smtClean="0"/>
              <a:t>Theodotus</a:t>
            </a:r>
            <a:r>
              <a:rPr lang="en-GB" dirty="0" smtClean="0"/>
              <a:t> [</a:t>
            </a:r>
            <a:r>
              <a:rPr lang="en-GB" dirty="0" err="1" smtClean="0"/>
              <a:t>Diodotus</a:t>
            </a:r>
            <a:r>
              <a:rPr lang="en-GB" dirty="0" smtClean="0"/>
              <a:t>], </a:t>
            </a:r>
            <a:r>
              <a:rPr lang="en-GB" dirty="0"/>
              <a:t>king of the Bactrians. But being soon relieved of his fears by the death of </a:t>
            </a:r>
            <a:r>
              <a:rPr lang="en-GB" dirty="0" err="1"/>
              <a:t>Theodotus</a:t>
            </a:r>
            <a:r>
              <a:rPr lang="en-GB" dirty="0"/>
              <a:t>, he made peace and an alliance with his son, who was also named </a:t>
            </a:r>
            <a:r>
              <a:rPr lang="en-GB" dirty="0" err="1"/>
              <a:t>Theodotus</a:t>
            </a:r>
            <a:r>
              <a:rPr lang="en-GB" dirty="0"/>
              <a:t> </a:t>
            </a:r>
            <a:r>
              <a:rPr lang="en-GB" dirty="0" smtClean="0"/>
              <a:t>…” – </a:t>
            </a:r>
            <a:r>
              <a:rPr lang="en-GB" b="1" dirty="0" smtClean="0"/>
              <a:t>Justin 41.4</a:t>
            </a:r>
            <a:r>
              <a:rPr lang="en-GB" dirty="0" smtClean="0"/>
              <a:t>.</a:t>
            </a:r>
            <a:endParaRPr lang="en-GB" altLang="en-US" dirty="0"/>
          </a:p>
          <a:p>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2564904"/>
            <a:ext cx="3764856" cy="3960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7"/>
          <p:cNvSpPr>
            <a:spLocks noChangeArrowheads="1"/>
          </p:cNvSpPr>
          <p:nvPr/>
        </p:nvSpPr>
        <p:spPr bwMode="auto">
          <a:xfrm>
            <a:off x="4932040" y="6525344"/>
            <a:ext cx="4052888" cy="259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1200" b="0" i="0" u="none" strike="noStrike" kern="0" cap="none" spc="0" normalizeH="0" baseline="0" noProof="0" dirty="0" smtClean="0">
                <a:ln>
                  <a:noFill/>
                </a:ln>
                <a:solidFill>
                  <a:srgbClr val="000000"/>
                </a:solidFill>
                <a:effectLst/>
                <a:uLnTx/>
                <a:uFillTx/>
                <a:latin typeface="+mn-lt"/>
              </a:rPr>
              <a:t>Image from Holt (1999).</a:t>
            </a:r>
          </a:p>
        </p:txBody>
      </p:sp>
      <p:sp>
        <p:nvSpPr>
          <p:cNvPr id="3" name="Rectangle 2"/>
          <p:cNvSpPr/>
          <p:nvPr/>
        </p:nvSpPr>
        <p:spPr>
          <a:xfrm>
            <a:off x="179512" y="1268760"/>
            <a:ext cx="8805416" cy="1151084"/>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800" dirty="0"/>
              <a:t>Euthydemus</a:t>
            </a:r>
            <a:r>
              <a:rPr lang="en-GB" altLang="en-US" sz="2800" dirty="0" smtClean="0">
                <a:solidFill>
                  <a:prstClr val="black"/>
                </a:solidFill>
              </a:rPr>
              <a:t> </a:t>
            </a:r>
            <a:r>
              <a:rPr lang="en-GB" altLang="en-US" sz="2800" dirty="0">
                <a:solidFill>
                  <a:prstClr val="black"/>
                </a:solidFill>
              </a:rPr>
              <a:t>I seizes the throne from </a:t>
            </a:r>
            <a:r>
              <a:rPr lang="en-GB" altLang="en-US" sz="2800" dirty="0" err="1">
                <a:solidFill>
                  <a:prstClr val="black"/>
                </a:solidFill>
              </a:rPr>
              <a:t>Diodotus</a:t>
            </a:r>
            <a:r>
              <a:rPr lang="en-GB" altLang="en-US" sz="2800" dirty="0">
                <a:solidFill>
                  <a:prstClr val="black"/>
                </a:solidFill>
              </a:rPr>
              <a:t> II.</a:t>
            </a:r>
          </a:p>
          <a:p>
            <a:pPr marL="342900" lvl="0" indent="-342900">
              <a:spcBef>
                <a:spcPct val="20000"/>
              </a:spcBef>
              <a:buFont typeface="Arial" panose="020B0604020202020204" pitchFamily="34" charset="0"/>
              <a:buChar char="•"/>
            </a:pPr>
            <a:endParaRPr lang="en-GB" sz="600" dirty="0">
              <a:solidFill>
                <a:prstClr val="black"/>
              </a:solidFill>
            </a:endParaRPr>
          </a:p>
          <a:p>
            <a:pPr marL="342900" lvl="0" indent="-342900">
              <a:spcBef>
                <a:spcPct val="20000"/>
              </a:spcBef>
              <a:buFont typeface="Arial" panose="020B0604020202020204" pitchFamily="34" charset="0"/>
              <a:buChar char="•"/>
            </a:pPr>
            <a:r>
              <a:rPr lang="en-GB" altLang="en-US" sz="2800" dirty="0">
                <a:solidFill>
                  <a:prstClr val="black"/>
                </a:solidFill>
              </a:rPr>
              <a:t>Failure of </a:t>
            </a:r>
            <a:r>
              <a:rPr lang="en-GB" altLang="en-US" sz="2800" dirty="0" err="1">
                <a:solidFill>
                  <a:prstClr val="black"/>
                </a:solidFill>
              </a:rPr>
              <a:t>Diodotus</a:t>
            </a:r>
            <a:r>
              <a:rPr lang="en-GB" altLang="en-US" sz="2800" dirty="0">
                <a:solidFill>
                  <a:prstClr val="black"/>
                </a:solidFill>
              </a:rPr>
              <a:t>’ Parthian Policy?</a:t>
            </a:r>
          </a:p>
        </p:txBody>
      </p:sp>
    </p:spTree>
    <p:extLst>
      <p:ext uri="{BB962C8B-B14F-4D97-AF65-F5344CB8AC3E}">
        <p14:creationId xmlns:p14="http://schemas.microsoft.com/office/powerpoint/2010/main" val="2747816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Antiochus III Takes to the Field</a:t>
            </a:r>
            <a:endParaRPr lang="en-GB" b="1" dirty="0"/>
          </a:p>
        </p:txBody>
      </p:sp>
      <p:sp>
        <p:nvSpPr>
          <p:cNvPr id="3" name="Content Placeholder 2"/>
          <p:cNvSpPr>
            <a:spLocks noGrp="1"/>
          </p:cNvSpPr>
          <p:nvPr>
            <p:ph idx="1"/>
          </p:nvPr>
        </p:nvSpPr>
        <p:spPr>
          <a:xfrm>
            <a:off x="107504" y="1600200"/>
            <a:ext cx="8928992" cy="5141168"/>
          </a:xfrm>
        </p:spPr>
        <p:txBody>
          <a:bodyPr>
            <a:normAutofit fontScale="92500" lnSpcReduction="20000"/>
          </a:bodyPr>
          <a:lstStyle/>
          <a:p>
            <a:r>
              <a:rPr lang="en-GB" altLang="en-US" dirty="0"/>
              <a:t>Antiochus marches east to put down revolts in </a:t>
            </a:r>
            <a:r>
              <a:rPr lang="en-GB" altLang="en-US" dirty="0" err="1" smtClean="0"/>
              <a:t>Hyrcania</a:t>
            </a:r>
            <a:r>
              <a:rPr lang="en-GB" altLang="en-US" dirty="0"/>
              <a:t>,</a:t>
            </a:r>
            <a:r>
              <a:rPr lang="en-GB" altLang="en-US" dirty="0" smtClean="0"/>
              <a:t> </a:t>
            </a:r>
            <a:r>
              <a:rPr lang="en-GB" altLang="en-US" dirty="0"/>
              <a:t>Parthia, and </a:t>
            </a:r>
            <a:r>
              <a:rPr lang="en-GB" altLang="en-US" dirty="0" smtClean="0"/>
              <a:t>Bactria. </a:t>
            </a:r>
          </a:p>
          <a:p>
            <a:endParaRPr lang="en-GB" sz="1000" dirty="0"/>
          </a:p>
          <a:p>
            <a:r>
              <a:rPr lang="en-GB" altLang="en-US" dirty="0"/>
              <a:t>Antiochus defeats Euthydemus’ 10,000 strong cavalry </a:t>
            </a:r>
            <a:r>
              <a:rPr lang="en-GB" altLang="en-US" dirty="0" smtClean="0"/>
              <a:t>force in initial engagement; the latter retreats to Bactra – </a:t>
            </a:r>
            <a:r>
              <a:rPr lang="en-GB" altLang="en-US" b="1" dirty="0" smtClean="0"/>
              <a:t>Polybius 10.49</a:t>
            </a:r>
            <a:r>
              <a:rPr lang="en-GB" altLang="en-US" dirty="0" smtClean="0"/>
              <a:t>.</a:t>
            </a:r>
          </a:p>
          <a:p>
            <a:endParaRPr lang="en-GB" sz="1000" dirty="0"/>
          </a:p>
          <a:p>
            <a:pPr marL="0" indent="0">
              <a:buNone/>
            </a:pPr>
            <a:r>
              <a:rPr lang="en-GB" dirty="0" smtClean="0"/>
              <a:t>“For </a:t>
            </a:r>
            <a:r>
              <a:rPr lang="en-GB" dirty="0" err="1"/>
              <a:t>Euthydemus</a:t>
            </a:r>
            <a:r>
              <a:rPr lang="en-GB" dirty="0"/>
              <a:t> himself was a native of Magnesia, and he now, in defending himself to </a:t>
            </a:r>
            <a:r>
              <a:rPr lang="en-GB" dirty="0" err="1"/>
              <a:t>Teleas</a:t>
            </a:r>
            <a:r>
              <a:rPr lang="en-GB" dirty="0"/>
              <a:t>, said that Antiochus was not justified in attempting to deprive him of his kingdom, as he himself had never revolted against the king, but after others had revolted he had possessed himself of the throne of Bactria by destroying their descendants</a:t>
            </a:r>
            <a:r>
              <a:rPr lang="en-GB" dirty="0" smtClean="0"/>
              <a:t>.” – </a:t>
            </a:r>
            <a:r>
              <a:rPr lang="en-GB" b="1" dirty="0" smtClean="0"/>
              <a:t>Polybius 11.34</a:t>
            </a:r>
            <a:r>
              <a:rPr lang="en-GB" dirty="0" smtClean="0"/>
              <a:t>.</a:t>
            </a:r>
            <a:endParaRPr lang="en-GB" dirty="0"/>
          </a:p>
        </p:txBody>
      </p:sp>
    </p:spTree>
    <p:extLst>
      <p:ext uri="{BB962C8B-B14F-4D97-AF65-F5344CB8AC3E}">
        <p14:creationId xmlns:p14="http://schemas.microsoft.com/office/powerpoint/2010/main" val="1537924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928992" cy="6480720"/>
          </a:xfrm>
        </p:spPr>
        <p:txBody>
          <a:bodyPr>
            <a:normAutofit fontScale="92500" lnSpcReduction="10000"/>
          </a:bodyPr>
          <a:lstStyle/>
          <a:p>
            <a:pPr marL="0" indent="0">
              <a:buNone/>
            </a:pPr>
            <a:r>
              <a:rPr lang="en-GB" dirty="0" smtClean="0"/>
              <a:t>“…entreating </a:t>
            </a:r>
            <a:r>
              <a:rPr lang="en-GB" dirty="0"/>
              <a:t>Antiochus not to grudge him the name and state of king, </a:t>
            </a:r>
            <a:r>
              <a:rPr lang="en-GB" dirty="0" smtClean="0"/>
              <a:t>because </a:t>
            </a:r>
            <a:r>
              <a:rPr lang="en-GB" b="1" dirty="0"/>
              <a:t>if he did not yield to this request, neither of them would be safe</a:t>
            </a:r>
            <a:r>
              <a:rPr lang="en-GB" b="1" dirty="0" smtClean="0"/>
              <a:t>; </a:t>
            </a:r>
            <a:r>
              <a:rPr lang="en-GB" b="1" dirty="0"/>
              <a:t>for considerable hordes of Nomads were approaching</a:t>
            </a:r>
            <a:r>
              <a:rPr lang="en-GB" dirty="0"/>
              <a:t>, and this was not only a grave danger to both of them, but if they consented to admit them, the country would certainly relapse into </a:t>
            </a:r>
            <a:r>
              <a:rPr lang="en-GB" dirty="0" smtClean="0"/>
              <a:t>barbarism… </a:t>
            </a:r>
            <a:r>
              <a:rPr lang="en-GB" b="1" dirty="0"/>
              <a:t>Euthydemus sent off his son Demetrius to ratify the </a:t>
            </a:r>
            <a:r>
              <a:rPr lang="en-GB" b="1" dirty="0" smtClean="0"/>
              <a:t>agreement</a:t>
            </a:r>
            <a:r>
              <a:rPr lang="en-GB" dirty="0" smtClean="0"/>
              <a:t>… [Antiochus] </a:t>
            </a:r>
            <a:r>
              <a:rPr lang="en-GB" dirty="0"/>
              <a:t>promised to give him one of his daughters in marriage and </a:t>
            </a:r>
            <a:r>
              <a:rPr lang="en-GB" b="1" dirty="0"/>
              <a:t>next gave permission to his father to style himself king</a:t>
            </a:r>
            <a:r>
              <a:rPr lang="en-GB" dirty="0" smtClean="0"/>
              <a:t>. A</a:t>
            </a:r>
            <a:r>
              <a:rPr lang="en-GB" dirty="0"/>
              <a:t>fter making a written treaty concerning other points and entering into a sworn alliance, Antiochus took his departure, serving out generous rations of corn to his troops and </a:t>
            </a:r>
            <a:r>
              <a:rPr lang="en-GB" b="1" dirty="0"/>
              <a:t>adding to his own the elephants belonging to </a:t>
            </a:r>
            <a:r>
              <a:rPr lang="en-GB" b="1" dirty="0" err="1"/>
              <a:t>Euthydemus</a:t>
            </a:r>
            <a:r>
              <a:rPr lang="en-GB" dirty="0" smtClean="0"/>
              <a:t>.” - </a:t>
            </a:r>
            <a:r>
              <a:rPr lang="en-GB" dirty="0"/>
              <a:t> </a:t>
            </a:r>
            <a:r>
              <a:rPr lang="en-GB" b="1" dirty="0"/>
              <a:t>Polybius 11.34</a:t>
            </a:r>
            <a:r>
              <a:rPr lang="en-GB" dirty="0"/>
              <a:t>.</a:t>
            </a:r>
          </a:p>
          <a:p>
            <a:pPr marL="0" indent="0">
              <a:buNone/>
            </a:pPr>
            <a:endParaRPr lang="en-GB" dirty="0"/>
          </a:p>
        </p:txBody>
      </p:sp>
    </p:spTree>
    <p:extLst>
      <p:ext uri="{BB962C8B-B14F-4D97-AF65-F5344CB8AC3E}">
        <p14:creationId xmlns:p14="http://schemas.microsoft.com/office/powerpoint/2010/main" val="646841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Antiochus and the </a:t>
            </a:r>
            <a:r>
              <a:rPr lang="en-GB" b="1" dirty="0" err="1" smtClean="0"/>
              <a:t>Maurya</a:t>
            </a:r>
            <a:endParaRPr lang="en-GB" b="1" dirty="0"/>
          </a:p>
        </p:txBody>
      </p:sp>
      <p:sp>
        <p:nvSpPr>
          <p:cNvPr id="33795" name="Rectangle 3"/>
          <p:cNvSpPr>
            <a:spLocks noGrp="1" noChangeArrowheads="1"/>
          </p:cNvSpPr>
          <p:nvPr>
            <p:ph idx="1"/>
          </p:nvPr>
        </p:nvSpPr>
        <p:spPr>
          <a:xfrm>
            <a:off x="179512" y="1600200"/>
            <a:ext cx="8784976" cy="5213176"/>
          </a:xfrm>
        </p:spPr>
        <p:txBody>
          <a:bodyPr>
            <a:normAutofit fontScale="85000" lnSpcReduction="20000"/>
          </a:bodyPr>
          <a:lstStyle/>
          <a:p>
            <a:r>
              <a:rPr lang="en-GB" altLang="en-US" sz="3400" dirty="0" smtClean="0"/>
              <a:t>First Seleucid ruler to come </a:t>
            </a:r>
            <a:r>
              <a:rPr lang="en-GB" altLang="en-US" sz="3400" dirty="0" smtClean="0"/>
              <a:t>to the </a:t>
            </a:r>
            <a:r>
              <a:rPr lang="en-GB" altLang="en-US" sz="3400" dirty="0" smtClean="0"/>
              <a:t>border </a:t>
            </a:r>
            <a:r>
              <a:rPr lang="en-GB" altLang="en-US" sz="3400" dirty="0" smtClean="0"/>
              <a:t>of the </a:t>
            </a:r>
            <a:r>
              <a:rPr lang="en-GB" altLang="en-US" sz="3400" dirty="0" smtClean="0"/>
              <a:t>Mauryan kingdom since Seleucus </a:t>
            </a:r>
            <a:r>
              <a:rPr lang="en-GB" altLang="en-US" sz="3400" dirty="0" smtClean="0"/>
              <a:t>I?</a:t>
            </a:r>
            <a:endParaRPr lang="en-GB" altLang="en-US" sz="3400" dirty="0" smtClean="0"/>
          </a:p>
          <a:p>
            <a:endParaRPr lang="en-GB" altLang="en-US" sz="1100" dirty="0" smtClean="0"/>
          </a:p>
          <a:p>
            <a:r>
              <a:rPr lang="en-GB" altLang="en-US" sz="3400" dirty="0" smtClean="0"/>
              <a:t>Antiochus </a:t>
            </a:r>
            <a:r>
              <a:rPr lang="en-GB" altLang="en-US" sz="3400" dirty="0"/>
              <a:t>III renews the earlier family alliance with the </a:t>
            </a:r>
            <a:r>
              <a:rPr lang="en-GB" altLang="en-US" sz="3400" dirty="0" err="1" smtClean="0"/>
              <a:t>Mauryan</a:t>
            </a:r>
            <a:r>
              <a:rPr lang="en-GB" altLang="en-US" sz="3400" dirty="0" smtClean="0"/>
              <a:t> </a:t>
            </a:r>
            <a:r>
              <a:rPr lang="en-GB" altLang="en-US" sz="3400" dirty="0"/>
              <a:t>Empire.</a:t>
            </a:r>
          </a:p>
          <a:p>
            <a:pPr>
              <a:buFontTx/>
              <a:buNone/>
            </a:pPr>
            <a:endParaRPr lang="en-GB" altLang="en-US" sz="1100" dirty="0"/>
          </a:p>
          <a:p>
            <a:pPr marL="0" indent="0">
              <a:buNone/>
            </a:pPr>
            <a:r>
              <a:rPr lang="en-GB" altLang="en-US" sz="3400" dirty="0" smtClean="0"/>
              <a:t>“Crossing </a:t>
            </a:r>
            <a:r>
              <a:rPr lang="en-GB" altLang="en-US" sz="3400" dirty="0"/>
              <a:t>the </a:t>
            </a:r>
            <a:r>
              <a:rPr lang="en-GB" altLang="en-US" sz="3400" dirty="0" smtClean="0"/>
              <a:t>Caucasus [the Hindu Kush] </a:t>
            </a:r>
            <a:r>
              <a:rPr lang="en-GB" altLang="en-US" sz="3400" dirty="0"/>
              <a:t>he descended into India and </a:t>
            </a:r>
            <a:r>
              <a:rPr lang="en-GB" altLang="en-US" sz="3400" b="1" dirty="0"/>
              <a:t>renewed his alliance with </a:t>
            </a:r>
            <a:r>
              <a:rPr lang="en-GB" altLang="en-US" sz="3400" b="1" dirty="0" err="1"/>
              <a:t>Sophagasenus</a:t>
            </a:r>
            <a:r>
              <a:rPr lang="en-GB" altLang="en-US" sz="3400" b="1" dirty="0"/>
              <a:t> the Indian king</a:t>
            </a:r>
            <a:r>
              <a:rPr lang="en-GB" altLang="en-US" sz="3400" dirty="0"/>
              <a:t>. </a:t>
            </a:r>
            <a:r>
              <a:rPr lang="en-GB" altLang="en-US" sz="3400" b="1" dirty="0"/>
              <a:t>Here he procured more elephants, </a:t>
            </a:r>
            <a:r>
              <a:rPr lang="en-GB" altLang="en-US" sz="3400" b="1" dirty="0" smtClean="0"/>
              <a:t>raising their number to a </a:t>
            </a:r>
            <a:r>
              <a:rPr lang="en-GB" altLang="en-US" sz="3400" b="1" dirty="0"/>
              <a:t>total force of </a:t>
            </a:r>
            <a:r>
              <a:rPr lang="en-GB" altLang="en-US" sz="3400" b="1" dirty="0" smtClean="0"/>
              <a:t>one hundred </a:t>
            </a:r>
            <a:r>
              <a:rPr lang="en-GB" altLang="en-US" sz="3400" b="1" dirty="0"/>
              <a:t>and </a:t>
            </a:r>
            <a:r>
              <a:rPr lang="en-GB" altLang="en-US" sz="3400" b="1" dirty="0" smtClean="0"/>
              <a:t>fifty</a:t>
            </a:r>
            <a:r>
              <a:rPr lang="en-GB" altLang="en-US" sz="3400" dirty="0" smtClean="0"/>
              <a:t>, and provisioned his army once more on the spot. He himself broke camp with his troops, </a:t>
            </a:r>
            <a:r>
              <a:rPr lang="en-GB" altLang="en-US" sz="3400" b="1" dirty="0" smtClean="0"/>
              <a:t>leaving behind </a:t>
            </a:r>
            <a:r>
              <a:rPr lang="en-GB" altLang="en-US" sz="3400" b="1" dirty="0" err="1" smtClean="0"/>
              <a:t>Androsthenes</a:t>
            </a:r>
            <a:r>
              <a:rPr lang="en-GB" altLang="en-US" sz="3400" b="1" dirty="0" smtClean="0"/>
              <a:t> of </a:t>
            </a:r>
            <a:r>
              <a:rPr lang="en-GB" altLang="en-US" sz="3400" b="1" dirty="0" err="1" smtClean="0"/>
              <a:t>Cyzicus</a:t>
            </a:r>
            <a:r>
              <a:rPr lang="en-GB" altLang="en-US" sz="3400" b="1" dirty="0" smtClean="0"/>
              <a:t> to bring back the treasure which the </a:t>
            </a:r>
            <a:r>
              <a:rPr lang="en-GB" altLang="en-US" sz="3400" b="1" dirty="0"/>
              <a:t>king </a:t>
            </a:r>
            <a:r>
              <a:rPr lang="en-GB" altLang="en-US" sz="3400" dirty="0" smtClean="0"/>
              <a:t>[</a:t>
            </a:r>
            <a:r>
              <a:rPr lang="en-GB" altLang="en-US" sz="3400" dirty="0" err="1" smtClean="0"/>
              <a:t>Sophagasenus</a:t>
            </a:r>
            <a:r>
              <a:rPr lang="en-GB" altLang="en-US" sz="3400" dirty="0" smtClean="0"/>
              <a:t>] </a:t>
            </a:r>
            <a:r>
              <a:rPr lang="en-GB" altLang="en-US" sz="3400" b="1" dirty="0" smtClean="0"/>
              <a:t>had agreed to give him</a:t>
            </a:r>
            <a:r>
              <a:rPr lang="en-GB" altLang="en-US" sz="3400" dirty="0" smtClean="0"/>
              <a:t>.” </a:t>
            </a:r>
            <a:r>
              <a:rPr lang="en-GB" altLang="en-US" sz="3400" dirty="0"/>
              <a:t>– </a:t>
            </a:r>
            <a:r>
              <a:rPr lang="en-GB" altLang="en-US" sz="3400" b="1" dirty="0"/>
              <a:t>Polybius </a:t>
            </a:r>
            <a:r>
              <a:rPr lang="en-GB" altLang="en-US" sz="3400" b="1" dirty="0" smtClean="0"/>
              <a:t>11.34.11-12</a:t>
            </a:r>
            <a:r>
              <a:rPr lang="en-GB" altLang="en-US" sz="3400" dirty="0" smtClean="0"/>
              <a:t>.</a:t>
            </a:r>
            <a:endParaRPr lang="en-GB" altLang="en-US" sz="2800" dirty="0"/>
          </a:p>
        </p:txBody>
      </p:sp>
    </p:spTree>
    <p:extLst>
      <p:ext uri="{BB962C8B-B14F-4D97-AF65-F5344CB8AC3E}">
        <p14:creationId xmlns:p14="http://schemas.microsoft.com/office/powerpoint/2010/main" val="2914011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Barbarian Threat</a:t>
            </a:r>
            <a:endParaRPr lang="en-GB" b="1" dirty="0"/>
          </a:p>
        </p:txBody>
      </p:sp>
      <p:sp>
        <p:nvSpPr>
          <p:cNvPr id="4" name="Content Placeholder 3"/>
          <p:cNvSpPr>
            <a:spLocks noGrp="1"/>
          </p:cNvSpPr>
          <p:nvPr>
            <p:ph sz="half" idx="1"/>
          </p:nvPr>
        </p:nvSpPr>
        <p:spPr>
          <a:xfrm>
            <a:off x="107504" y="1600200"/>
            <a:ext cx="4680520" cy="5141168"/>
          </a:xfrm>
        </p:spPr>
        <p:txBody>
          <a:bodyPr>
            <a:normAutofit lnSpcReduction="10000"/>
          </a:bodyPr>
          <a:lstStyle/>
          <a:p>
            <a:r>
              <a:rPr lang="en-GB" dirty="0"/>
              <a:t>Sogdiana achieved its </a:t>
            </a:r>
            <a:r>
              <a:rPr lang="en-GB"/>
              <a:t>independence </a:t>
            </a:r>
            <a:r>
              <a:rPr lang="en-GB" smtClean="0"/>
              <a:t>from </a:t>
            </a:r>
            <a:r>
              <a:rPr lang="en-GB" dirty="0"/>
              <a:t>Bactria by </a:t>
            </a:r>
            <a:r>
              <a:rPr lang="en-GB" dirty="0" smtClean="0"/>
              <a:t>the late third century and </a:t>
            </a:r>
            <a:r>
              <a:rPr lang="en-GB" dirty="0"/>
              <a:t>early decades of the second century </a:t>
            </a:r>
            <a:r>
              <a:rPr lang="en-GB" dirty="0" smtClean="0"/>
              <a:t>BC.</a:t>
            </a:r>
          </a:p>
          <a:p>
            <a:endParaRPr lang="en-GB" sz="500" dirty="0"/>
          </a:p>
          <a:p>
            <a:r>
              <a:rPr lang="en-GB" dirty="0" smtClean="0"/>
              <a:t>Possible </a:t>
            </a:r>
            <a:r>
              <a:rPr lang="en-GB" dirty="0" err="1" smtClean="0"/>
              <a:t>Sogdian</a:t>
            </a:r>
            <a:r>
              <a:rPr lang="en-GB" dirty="0" smtClean="0"/>
              <a:t> imitations from period of Antiochus III’s siege of Bactra.</a:t>
            </a:r>
          </a:p>
          <a:p>
            <a:endParaRPr lang="en-GB" sz="500" dirty="0"/>
          </a:p>
          <a:p>
            <a:r>
              <a:rPr lang="en-GB" dirty="0" smtClean="0"/>
              <a:t>Imitations diverging in engraving style, weight standard, and capability with the Greek language.</a:t>
            </a:r>
            <a:endParaRPr lang="en-GB" dirty="0"/>
          </a:p>
        </p:txBody>
      </p:sp>
      <p:pic>
        <p:nvPicPr>
          <p:cNvPr id="3074"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923667" y="4293096"/>
            <a:ext cx="4052888" cy="2091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7"/>
          <p:cNvSpPr>
            <a:spLocks noChangeArrowheads="1"/>
          </p:cNvSpPr>
          <p:nvPr/>
        </p:nvSpPr>
        <p:spPr bwMode="auto">
          <a:xfrm>
            <a:off x="4932040" y="6395826"/>
            <a:ext cx="4052888" cy="259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lang="en-GB" altLang="en-US" sz="1200" kern="0" dirty="0" err="1" smtClean="0">
                <a:solidFill>
                  <a:srgbClr val="000000"/>
                </a:solidFill>
                <a:latin typeface="+mn-lt"/>
              </a:rPr>
              <a:t>Sogdian</a:t>
            </a:r>
            <a:r>
              <a:rPr lang="en-GB" altLang="en-US" sz="1200" kern="0" dirty="0" smtClean="0">
                <a:solidFill>
                  <a:srgbClr val="000000"/>
                </a:solidFill>
                <a:latin typeface="+mn-lt"/>
              </a:rPr>
              <a:t> imitation of a coin of </a:t>
            </a:r>
            <a:r>
              <a:rPr lang="en-GB" altLang="en-US" sz="1200" kern="0" dirty="0" err="1" smtClean="0">
                <a:solidFill>
                  <a:srgbClr val="000000"/>
                </a:solidFill>
                <a:latin typeface="+mn-lt"/>
              </a:rPr>
              <a:t>Euthydemus</a:t>
            </a:r>
            <a:r>
              <a:rPr lang="en-GB" altLang="en-US" sz="1200" kern="0" dirty="0" smtClean="0">
                <a:solidFill>
                  <a:srgbClr val="000000"/>
                </a:solidFill>
                <a:latin typeface="+mn-lt"/>
              </a:rPr>
              <a:t> with Aramaic script</a:t>
            </a:r>
            <a:endParaRPr kumimoji="0" lang="en-GB" altLang="en-US" sz="1200" b="0" i="0" u="none" strike="noStrike" kern="0" cap="none" spc="0" normalizeH="0" baseline="0" noProof="0" dirty="0" smtClean="0">
              <a:ln>
                <a:noFill/>
              </a:ln>
              <a:solidFill>
                <a:srgbClr val="000000"/>
              </a:solidFill>
              <a:effectLst/>
              <a:uLnTx/>
              <a:uFillTx/>
              <a:latin typeface="+mn-lt"/>
            </a:endParaRPr>
          </a:p>
        </p:txBody>
      </p:sp>
      <p:pic>
        <p:nvPicPr>
          <p:cNvPr id="3076" name="Picture 4" descr="http://wildwinds.com/coins/greece/baktria/kings/euthydemos_I/Bop_12A.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1700808"/>
            <a:ext cx="4052888" cy="2088232"/>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7"/>
          <p:cNvSpPr>
            <a:spLocks noChangeArrowheads="1"/>
          </p:cNvSpPr>
          <p:nvPr/>
        </p:nvSpPr>
        <p:spPr bwMode="auto">
          <a:xfrm>
            <a:off x="4932040" y="3862984"/>
            <a:ext cx="4052888" cy="259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pPr lvl="0" fontAlgn="base">
              <a:spcBef>
                <a:spcPct val="0"/>
              </a:spcBef>
              <a:spcAft>
                <a:spcPct val="0"/>
              </a:spcAft>
            </a:pPr>
            <a:r>
              <a:rPr lang="en-GB" altLang="en-US" sz="1200" kern="0" dirty="0" err="1">
                <a:solidFill>
                  <a:srgbClr val="000000"/>
                </a:solidFill>
                <a:latin typeface="+mn-lt"/>
              </a:rPr>
              <a:t>Euthydemos</a:t>
            </a:r>
            <a:r>
              <a:rPr lang="en-GB" altLang="en-US" sz="1200" kern="0" dirty="0">
                <a:solidFill>
                  <a:srgbClr val="000000"/>
                </a:solidFill>
                <a:latin typeface="+mn-lt"/>
              </a:rPr>
              <a:t> </a:t>
            </a:r>
            <a:r>
              <a:rPr lang="en-GB" altLang="en-US" sz="1200" kern="0" dirty="0" smtClean="0">
                <a:solidFill>
                  <a:schemeClr val="tx1"/>
                </a:solidFill>
                <a:latin typeface="+mn-lt"/>
              </a:rPr>
              <a:t>I - </a:t>
            </a:r>
            <a:r>
              <a:rPr lang="en-GB" sz="1200" dirty="0">
                <a:solidFill>
                  <a:schemeClr val="tx1"/>
                </a:solidFill>
                <a:latin typeface="+mn-lt"/>
              </a:rPr>
              <a:t>Nude </a:t>
            </a:r>
            <a:r>
              <a:rPr lang="en-GB" sz="1200" dirty="0" err="1">
                <a:solidFill>
                  <a:schemeClr val="tx1"/>
                </a:solidFill>
                <a:latin typeface="+mn-lt"/>
              </a:rPr>
              <a:t>Herakles</a:t>
            </a:r>
            <a:r>
              <a:rPr lang="en-GB" sz="1200" dirty="0">
                <a:solidFill>
                  <a:schemeClr val="tx1"/>
                </a:solidFill>
                <a:latin typeface="+mn-lt"/>
              </a:rPr>
              <a:t> resting on </a:t>
            </a:r>
            <a:r>
              <a:rPr lang="en-GB" sz="1200" dirty="0" err="1">
                <a:solidFill>
                  <a:schemeClr val="tx1"/>
                </a:solidFill>
                <a:latin typeface="+mn-lt"/>
              </a:rPr>
              <a:t>lionskin</a:t>
            </a:r>
            <a:r>
              <a:rPr lang="en-GB" sz="1200" dirty="0">
                <a:solidFill>
                  <a:schemeClr val="tx1"/>
                </a:solidFill>
                <a:latin typeface="+mn-lt"/>
              </a:rPr>
              <a:t> draped over rock, holding club on knee</a:t>
            </a:r>
            <a:r>
              <a:rPr lang="en-GB" altLang="en-US" sz="1200" kern="0" dirty="0" smtClean="0">
                <a:solidFill>
                  <a:schemeClr val="tx1"/>
                </a:solidFill>
                <a:latin typeface="+mn-lt"/>
              </a:rPr>
              <a:t> </a:t>
            </a:r>
            <a:endParaRPr kumimoji="0" lang="en-GB" altLang="en-US" sz="1200" b="0" i="0" u="none" strike="noStrike" kern="0" cap="none" spc="0" normalizeH="0" baseline="0" noProof="0" dirty="0" smtClean="0">
              <a:ln>
                <a:noFill/>
              </a:ln>
              <a:solidFill>
                <a:schemeClr val="tx1"/>
              </a:solidFill>
              <a:effectLst/>
              <a:uLnTx/>
              <a:uFillTx/>
              <a:latin typeface="+mn-lt"/>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0453" y="4305089"/>
            <a:ext cx="4054475" cy="2090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22381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Consolidation of Power</a:t>
            </a:r>
            <a:endParaRPr lang="en-GB" b="1" dirty="0"/>
          </a:p>
        </p:txBody>
      </p:sp>
      <p:sp>
        <p:nvSpPr>
          <p:cNvPr id="4" name="Content Placeholder 3"/>
          <p:cNvSpPr>
            <a:spLocks noGrp="1"/>
          </p:cNvSpPr>
          <p:nvPr>
            <p:ph sz="half" idx="1"/>
          </p:nvPr>
        </p:nvSpPr>
        <p:spPr>
          <a:xfrm>
            <a:off x="179512" y="1600200"/>
            <a:ext cx="4316288" cy="5213176"/>
          </a:xfrm>
        </p:spPr>
        <p:txBody>
          <a:bodyPr>
            <a:normAutofit fontScale="92500" lnSpcReduction="10000"/>
          </a:bodyPr>
          <a:lstStyle/>
          <a:p>
            <a:r>
              <a:rPr lang="en-GB" dirty="0" smtClean="0"/>
              <a:t>Demetrius son of </a:t>
            </a:r>
            <a:r>
              <a:rPr lang="en-GB" dirty="0" err="1" smtClean="0"/>
              <a:t>Euthdemus</a:t>
            </a:r>
            <a:r>
              <a:rPr lang="en-GB" dirty="0" smtClean="0"/>
              <a:t> may be made co-ruler.</a:t>
            </a:r>
          </a:p>
          <a:p>
            <a:endParaRPr lang="en-GB" sz="500" dirty="0"/>
          </a:p>
          <a:p>
            <a:r>
              <a:rPr lang="en-GB" dirty="0" smtClean="0"/>
              <a:t>Extension of dominion into Sogdiana, </a:t>
            </a:r>
            <a:r>
              <a:rPr lang="en-GB" dirty="0" err="1" smtClean="0"/>
              <a:t>Ferghana</a:t>
            </a:r>
            <a:r>
              <a:rPr lang="en-GB" dirty="0" smtClean="0"/>
              <a:t> and </a:t>
            </a:r>
            <a:r>
              <a:rPr lang="en-GB" dirty="0" err="1" smtClean="0"/>
              <a:t>Tarim</a:t>
            </a:r>
            <a:r>
              <a:rPr lang="en-GB" dirty="0" smtClean="0"/>
              <a:t> basin?</a:t>
            </a:r>
          </a:p>
          <a:p>
            <a:pPr marL="0" indent="0">
              <a:buNone/>
            </a:pPr>
            <a:endParaRPr lang="en-GB" sz="500" dirty="0"/>
          </a:p>
          <a:p>
            <a:pPr marL="0" indent="0">
              <a:buNone/>
            </a:pPr>
            <a:r>
              <a:rPr lang="en-GB" dirty="0" smtClean="0"/>
              <a:t>“</a:t>
            </a:r>
            <a:r>
              <a:rPr lang="en-GB" dirty="0"/>
              <a:t>In short, </a:t>
            </a:r>
            <a:r>
              <a:rPr lang="en-GB" dirty="0" err="1"/>
              <a:t>Apollodorus</a:t>
            </a:r>
            <a:r>
              <a:rPr lang="en-GB" dirty="0"/>
              <a:t> says that </a:t>
            </a:r>
            <a:r>
              <a:rPr lang="en-GB" dirty="0" smtClean="0"/>
              <a:t>Bactria </a:t>
            </a:r>
            <a:r>
              <a:rPr lang="en-GB" dirty="0"/>
              <a:t>is the ornament of </a:t>
            </a:r>
            <a:r>
              <a:rPr lang="en-GB" dirty="0" smtClean="0"/>
              <a:t>Aria </a:t>
            </a:r>
            <a:r>
              <a:rPr lang="en-GB" dirty="0"/>
              <a:t>as a whole; and, more than that, they extended their empire even as far as the </a:t>
            </a:r>
            <a:r>
              <a:rPr lang="en-GB" dirty="0" err="1"/>
              <a:t>Seres</a:t>
            </a:r>
            <a:r>
              <a:rPr lang="en-GB" dirty="0"/>
              <a:t> and the </a:t>
            </a:r>
            <a:r>
              <a:rPr lang="en-GB" dirty="0" err="1"/>
              <a:t>Phryni</a:t>
            </a:r>
            <a:r>
              <a:rPr lang="en-GB" dirty="0" smtClean="0"/>
              <a:t>.” – </a:t>
            </a:r>
            <a:r>
              <a:rPr lang="en-GB" b="1" dirty="0" smtClean="0"/>
              <a:t>Strabo </a:t>
            </a:r>
            <a:r>
              <a:rPr lang="en-GB" b="1" i="1" dirty="0" smtClean="0"/>
              <a:t>Geography </a:t>
            </a:r>
            <a:r>
              <a:rPr lang="en-GB" b="1" dirty="0" smtClean="0"/>
              <a:t>11.11.1</a:t>
            </a:r>
            <a:r>
              <a:rPr lang="en-GB" dirty="0" smtClean="0"/>
              <a:t>.</a:t>
            </a:r>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71078" y="1600200"/>
            <a:ext cx="4293410" cy="4997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9958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120680"/>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Bactria: The Land of a Thousand Cities </a:t>
            </a:r>
          </a:p>
        </p:txBody>
      </p:sp>
    </p:spTree>
    <p:extLst>
      <p:ext uri="{BB962C8B-B14F-4D97-AF65-F5344CB8AC3E}">
        <p14:creationId xmlns:p14="http://schemas.microsoft.com/office/powerpoint/2010/main" val="1354012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Locating Bactria in the Sources</a:t>
            </a:r>
            <a:endParaRPr lang="en-GB" b="1" dirty="0"/>
          </a:p>
        </p:txBody>
      </p:sp>
      <p:sp>
        <p:nvSpPr>
          <p:cNvPr id="3" name="Content Placeholder 2"/>
          <p:cNvSpPr>
            <a:spLocks noGrp="1"/>
          </p:cNvSpPr>
          <p:nvPr>
            <p:ph sz="half" idx="1"/>
          </p:nvPr>
        </p:nvSpPr>
        <p:spPr>
          <a:xfrm>
            <a:off x="107504" y="1484784"/>
            <a:ext cx="5040560" cy="5373216"/>
          </a:xfrm>
        </p:spPr>
        <p:txBody>
          <a:bodyPr>
            <a:normAutofit fontScale="77500" lnSpcReduction="20000"/>
          </a:bodyPr>
          <a:lstStyle/>
          <a:p>
            <a:pPr marL="0" indent="0">
              <a:buNone/>
            </a:pPr>
            <a:r>
              <a:rPr lang="en-GB" dirty="0" smtClean="0"/>
              <a:t>“The Oxus crosses Bactria” – </a:t>
            </a:r>
            <a:r>
              <a:rPr lang="en-GB" b="1" dirty="0" smtClean="0"/>
              <a:t>Polybius 10.48.4</a:t>
            </a:r>
            <a:r>
              <a:rPr lang="en-GB" dirty="0" smtClean="0"/>
              <a:t>.</a:t>
            </a:r>
          </a:p>
          <a:p>
            <a:pPr marL="0" indent="0">
              <a:buNone/>
            </a:pPr>
            <a:endParaRPr lang="en-GB" sz="700" dirty="0"/>
          </a:p>
          <a:p>
            <a:pPr marL="0" indent="0">
              <a:buNone/>
            </a:pPr>
            <a:r>
              <a:rPr lang="en-GB" dirty="0" smtClean="0"/>
              <a:t>“…the </a:t>
            </a:r>
            <a:r>
              <a:rPr lang="en-GB" dirty="0" err="1"/>
              <a:t>Sacae</a:t>
            </a:r>
            <a:r>
              <a:rPr lang="en-GB" dirty="0"/>
              <a:t> and the </a:t>
            </a:r>
            <a:r>
              <a:rPr lang="en-GB" dirty="0" err="1"/>
              <a:t>Sogdiani</a:t>
            </a:r>
            <a:r>
              <a:rPr lang="en-GB" dirty="0"/>
              <a:t> are separated from one another by the </a:t>
            </a:r>
            <a:r>
              <a:rPr lang="en-GB" dirty="0" err="1"/>
              <a:t>J</a:t>
            </a:r>
            <a:r>
              <a:rPr lang="en-GB" dirty="0" err="1" smtClean="0"/>
              <a:t>axartes</a:t>
            </a:r>
            <a:r>
              <a:rPr lang="en-GB" dirty="0" smtClean="0"/>
              <a:t> </a:t>
            </a:r>
            <a:r>
              <a:rPr lang="en-GB" dirty="0"/>
              <a:t>River, and the </a:t>
            </a:r>
            <a:r>
              <a:rPr lang="en-GB" dirty="0" err="1"/>
              <a:t>Sogdiani</a:t>
            </a:r>
            <a:r>
              <a:rPr lang="en-GB" dirty="0"/>
              <a:t> and the </a:t>
            </a:r>
            <a:r>
              <a:rPr lang="en-GB" dirty="0" err="1"/>
              <a:t>Bactriani</a:t>
            </a:r>
            <a:r>
              <a:rPr lang="en-GB" dirty="0"/>
              <a:t> by the Oxus </a:t>
            </a:r>
            <a:r>
              <a:rPr lang="en-GB" dirty="0" smtClean="0"/>
              <a:t>River…” – </a:t>
            </a:r>
            <a:r>
              <a:rPr lang="en-GB" b="1" dirty="0" smtClean="0"/>
              <a:t>Strabo </a:t>
            </a:r>
            <a:r>
              <a:rPr lang="en-GB" b="1" i="1" dirty="0" smtClean="0"/>
              <a:t>Geog. </a:t>
            </a:r>
            <a:r>
              <a:rPr lang="en-GB" b="1" dirty="0" smtClean="0"/>
              <a:t>11.8.8</a:t>
            </a:r>
            <a:r>
              <a:rPr lang="en-GB" dirty="0" smtClean="0"/>
              <a:t>.</a:t>
            </a:r>
          </a:p>
          <a:p>
            <a:pPr marL="0" indent="0">
              <a:buNone/>
            </a:pPr>
            <a:endParaRPr lang="en-GB" sz="700" dirty="0"/>
          </a:p>
          <a:p>
            <a:pPr marL="0" indent="0">
              <a:buNone/>
            </a:pPr>
            <a:r>
              <a:rPr lang="en-GB" dirty="0" smtClean="0"/>
              <a:t>“Bactria occupies the side opposite the Hindu Kush… and is bordered by the Oxus. Sogdiana lies beyond…’ – </a:t>
            </a:r>
            <a:r>
              <a:rPr lang="en-GB" b="1" dirty="0" smtClean="0"/>
              <a:t>Pliny </a:t>
            </a:r>
            <a:r>
              <a:rPr lang="en-GB" b="1" i="1" dirty="0" smtClean="0"/>
              <a:t>NH </a:t>
            </a:r>
            <a:r>
              <a:rPr lang="en-GB" b="1" dirty="0" smtClean="0"/>
              <a:t>6.18.47</a:t>
            </a:r>
            <a:r>
              <a:rPr lang="en-GB" dirty="0" smtClean="0"/>
              <a:t>.</a:t>
            </a:r>
          </a:p>
          <a:p>
            <a:pPr marL="0" indent="0">
              <a:buNone/>
            </a:pPr>
            <a:endParaRPr lang="en-GB" sz="700" dirty="0"/>
          </a:p>
          <a:p>
            <a:pPr marL="0" indent="0">
              <a:buNone/>
            </a:pPr>
            <a:r>
              <a:rPr lang="en-GB" dirty="0" smtClean="0"/>
              <a:t>“The </a:t>
            </a:r>
            <a:r>
              <a:rPr lang="en-GB" dirty="0" err="1" smtClean="0"/>
              <a:t>Sogdians</a:t>
            </a:r>
            <a:r>
              <a:rPr lang="en-GB" dirty="0" smtClean="0"/>
              <a:t> are bordered in the west by… a part of Scythia… and in the north as well. In the east by the </a:t>
            </a:r>
            <a:r>
              <a:rPr lang="en-GB" dirty="0" err="1" smtClean="0"/>
              <a:t>Saka</a:t>
            </a:r>
            <a:r>
              <a:rPr lang="en-GB" dirty="0" smtClean="0"/>
              <a:t> along the bend in the </a:t>
            </a:r>
            <a:r>
              <a:rPr lang="en-GB" dirty="0" err="1" smtClean="0"/>
              <a:t>Jaxartes</a:t>
            </a:r>
            <a:r>
              <a:rPr lang="en-GB" dirty="0" smtClean="0"/>
              <a:t>… and in the east and south and again in the west by Bactria along part of the Oxus.” – </a:t>
            </a:r>
            <a:r>
              <a:rPr lang="en-GB" b="1" dirty="0" smtClean="0"/>
              <a:t>Ptolemy </a:t>
            </a:r>
            <a:r>
              <a:rPr lang="en-GB" b="1" i="1" dirty="0" smtClean="0"/>
              <a:t>Geog. </a:t>
            </a:r>
            <a:r>
              <a:rPr lang="en-GB" b="1" dirty="0" smtClean="0"/>
              <a:t>6.12.1</a:t>
            </a:r>
            <a:r>
              <a:rPr lang="en-GB" dirty="0" smtClean="0"/>
              <a:t>.</a:t>
            </a:r>
          </a:p>
          <a:p>
            <a:pPr marL="0" indent="0">
              <a:buNone/>
            </a:pPr>
            <a:endParaRPr lang="en-GB" sz="900" dirty="0"/>
          </a:p>
          <a:p>
            <a:pPr marL="0" indent="0">
              <a:buNone/>
            </a:pP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48064" y="1628800"/>
            <a:ext cx="3816424"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1628800"/>
            <a:ext cx="3822700" cy="504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362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08112"/>
          </a:xfrm>
        </p:spPr>
        <p:txBody>
          <a:bodyPr/>
          <a:lstStyle/>
          <a:p>
            <a:r>
              <a:rPr lang="en-GB" b="1" dirty="0" smtClean="0"/>
              <a:t>The Wealth of Bactria</a:t>
            </a:r>
            <a:endParaRPr lang="en-GB" b="1" dirty="0"/>
          </a:p>
        </p:txBody>
      </p:sp>
      <p:sp>
        <p:nvSpPr>
          <p:cNvPr id="3" name="Content Placeholder 2"/>
          <p:cNvSpPr>
            <a:spLocks noGrp="1"/>
          </p:cNvSpPr>
          <p:nvPr>
            <p:ph idx="1"/>
          </p:nvPr>
        </p:nvSpPr>
        <p:spPr>
          <a:xfrm>
            <a:off x="29344" y="917209"/>
            <a:ext cx="5909929" cy="4095967"/>
          </a:xfrm>
        </p:spPr>
        <p:txBody>
          <a:bodyPr>
            <a:normAutofit fontScale="70000" lnSpcReduction="20000"/>
          </a:bodyPr>
          <a:lstStyle/>
          <a:p>
            <a:pPr marL="0" indent="0">
              <a:buNone/>
            </a:pPr>
            <a:r>
              <a:rPr lang="en-GB" altLang="en-US" dirty="0" smtClean="0"/>
              <a:t>“It </a:t>
            </a:r>
            <a:r>
              <a:rPr lang="en-GB" altLang="en-US" dirty="0"/>
              <a:t>is an extensive country, and produces everything except oil. The Greeks who occasioned its revolt became so powerful by means of the fertility and advantages of the country, that they became masters of Ariana and India, according to </a:t>
            </a:r>
            <a:r>
              <a:rPr lang="en-GB" altLang="en-US" dirty="0" err="1"/>
              <a:t>Apollodorus</a:t>
            </a:r>
            <a:r>
              <a:rPr lang="en-GB" altLang="en-US" dirty="0"/>
              <a:t> of </a:t>
            </a:r>
            <a:r>
              <a:rPr lang="en-GB" altLang="en-US" dirty="0" err="1"/>
              <a:t>Artamita</a:t>
            </a:r>
            <a:r>
              <a:rPr lang="en-GB" altLang="en-US" dirty="0" smtClean="0"/>
              <a:t>.” – </a:t>
            </a:r>
            <a:r>
              <a:rPr lang="en-GB" altLang="en-US" b="1" dirty="0" smtClean="0"/>
              <a:t>Strabo </a:t>
            </a:r>
            <a:r>
              <a:rPr lang="en-GB" altLang="en-US" b="1" i="1" dirty="0" smtClean="0"/>
              <a:t>Geog.</a:t>
            </a:r>
            <a:r>
              <a:rPr lang="en-GB" altLang="en-US" b="1" dirty="0" smtClean="0"/>
              <a:t> 11.11.1</a:t>
            </a:r>
            <a:r>
              <a:rPr lang="en-GB" altLang="en-US" dirty="0" smtClean="0"/>
              <a:t>.</a:t>
            </a:r>
          </a:p>
          <a:p>
            <a:pPr marL="0" indent="0">
              <a:buNone/>
            </a:pPr>
            <a:endParaRPr lang="en-GB" sz="700" b="1" dirty="0"/>
          </a:p>
          <a:p>
            <a:pPr marL="0" indent="0">
              <a:buNone/>
            </a:pPr>
            <a:r>
              <a:rPr lang="en-GB" dirty="0" smtClean="0"/>
              <a:t>“…Bactria, </a:t>
            </a:r>
            <a:r>
              <a:rPr lang="en-GB" dirty="0"/>
              <a:t>at least, lies close to the pass that leads over to </a:t>
            </a:r>
            <a:r>
              <a:rPr lang="en-GB" dirty="0" smtClean="0"/>
              <a:t>India… </a:t>
            </a:r>
            <a:r>
              <a:rPr lang="en-GB" dirty="0"/>
              <a:t>the River Oxus, which divides </a:t>
            </a:r>
            <a:r>
              <a:rPr lang="en-GB" dirty="0" smtClean="0"/>
              <a:t>Bactria </a:t>
            </a:r>
            <a:r>
              <a:rPr lang="en-GB" dirty="0"/>
              <a:t>from Sogdiana, is so easily navigable, they say, that the Indian </a:t>
            </a:r>
            <a:r>
              <a:rPr lang="en-GB" dirty="0" smtClean="0"/>
              <a:t>goods carried </a:t>
            </a:r>
            <a:r>
              <a:rPr lang="en-GB" dirty="0"/>
              <a:t>over the mountains to it is easily brought down to the </a:t>
            </a:r>
            <a:r>
              <a:rPr lang="en-GB" dirty="0" err="1"/>
              <a:t>Hyrcanian</a:t>
            </a:r>
            <a:r>
              <a:rPr lang="en-GB" dirty="0"/>
              <a:t> </a:t>
            </a:r>
            <a:r>
              <a:rPr lang="en-GB" dirty="0" smtClean="0"/>
              <a:t>Sea [Caspian Sea], </a:t>
            </a:r>
            <a:r>
              <a:rPr lang="en-GB" dirty="0"/>
              <a:t>and thence, on the rivers, to the successive regions beyond as far as the </a:t>
            </a:r>
            <a:r>
              <a:rPr lang="en-GB" dirty="0" smtClean="0"/>
              <a:t>Pontus [Black Sea].” (</a:t>
            </a:r>
            <a:r>
              <a:rPr lang="en-GB" b="1" dirty="0" smtClean="0"/>
              <a:t>2.1.14-15</a:t>
            </a:r>
            <a:r>
              <a:rPr lang="en-GB" dirty="0" smtClean="0"/>
              <a:t>).</a:t>
            </a:r>
          </a:p>
          <a:p>
            <a:pPr marL="0" indent="0">
              <a:buNone/>
            </a:pPr>
            <a:endParaRPr lang="en-GB" sz="1300" b="1"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8334" y="917209"/>
            <a:ext cx="3031511" cy="39519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29344" y="5013176"/>
            <a:ext cx="9114656" cy="1844825"/>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Benign climate – can just sow the seed without further labour till harvest - natural dryness of the soil prevents noxious weeds - night dews - soil nutrients. – </a:t>
            </a:r>
            <a:r>
              <a:rPr lang="en-GB" b="1" dirty="0" smtClean="0"/>
              <a:t>Pliny </a:t>
            </a:r>
            <a:r>
              <a:rPr lang="en-GB" b="1" i="1" dirty="0" smtClean="0"/>
              <a:t>NH</a:t>
            </a:r>
            <a:r>
              <a:rPr lang="en-GB" b="1" dirty="0" smtClean="0"/>
              <a:t> 28.50.186</a:t>
            </a:r>
            <a:r>
              <a:rPr lang="en-GB" dirty="0" smtClean="0"/>
              <a:t>. </a:t>
            </a:r>
          </a:p>
          <a:p>
            <a:endParaRPr lang="en-GB" sz="900" dirty="0" smtClean="0"/>
          </a:p>
          <a:p>
            <a:pPr marL="0" indent="0">
              <a:buFont typeface="Arial" panose="020B0604020202020204" pitchFamily="34" charset="0"/>
              <a:buNone/>
            </a:pPr>
            <a:r>
              <a:rPr lang="en-GB" dirty="0" smtClean="0"/>
              <a:t>“…Bactra, or Susa, or </a:t>
            </a:r>
            <a:r>
              <a:rPr lang="en-GB" dirty="0" err="1" smtClean="0"/>
              <a:t>Palibothra</a:t>
            </a:r>
            <a:r>
              <a:rPr lang="en-GB" dirty="0" smtClean="0"/>
              <a:t> [Pataliputra], or in some other famous and wealthy city…” – </a:t>
            </a:r>
            <a:r>
              <a:rPr lang="en-GB" b="1" dirty="0" err="1" smtClean="0"/>
              <a:t>Dio</a:t>
            </a:r>
            <a:r>
              <a:rPr lang="en-GB" b="1" dirty="0" smtClean="0"/>
              <a:t> </a:t>
            </a:r>
            <a:r>
              <a:rPr lang="en-GB" b="1" dirty="0" err="1" smtClean="0"/>
              <a:t>Chrysostum</a:t>
            </a:r>
            <a:r>
              <a:rPr lang="en-GB" b="1" dirty="0" smtClean="0"/>
              <a:t> 12.10.</a:t>
            </a:r>
            <a:endParaRPr lang="en-GB" dirty="0"/>
          </a:p>
        </p:txBody>
      </p:sp>
    </p:spTree>
    <p:extLst>
      <p:ext uri="{BB962C8B-B14F-4D97-AF65-F5344CB8AC3E}">
        <p14:creationId xmlns:p14="http://schemas.microsoft.com/office/powerpoint/2010/main" val="2862037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t>Land of a Thousand Cities?</a:t>
            </a:r>
            <a:endParaRPr lang="en-GB" b="1" dirty="0"/>
          </a:p>
        </p:txBody>
      </p:sp>
      <p:sp>
        <p:nvSpPr>
          <p:cNvPr id="3" name="Content Placeholder 2"/>
          <p:cNvSpPr>
            <a:spLocks noGrp="1"/>
          </p:cNvSpPr>
          <p:nvPr>
            <p:ph idx="1"/>
          </p:nvPr>
        </p:nvSpPr>
        <p:spPr>
          <a:xfrm>
            <a:off x="179512" y="908720"/>
            <a:ext cx="8784976" cy="3384376"/>
          </a:xfrm>
        </p:spPr>
        <p:txBody>
          <a:bodyPr>
            <a:normAutofit fontScale="70000" lnSpcReduction="20000"/>
          </a:bodyPr>
          <a:lstStyle/>
          <a:p>
            <a:r>
              <a:rPr lang="en-GB" dirty="0" smtClean="0"/>
              <a:t>Achaemenid Bactria had populations of sedentary farmers using sophisticated irrigation for agriculture - did the Greeks radically change the landscape?</a:t>
            </a:r>
          </a:p>
          <a:p>
            <a:endParaRPr lang="en-GB" sz="700" dirty="0" smtClean="0"/>
          </a:p>
          <a:p>
            <a:pPr marL="0" indent="0">
              <a:buNone/>
            </a:pPr>
            <a:r>
              <a:rPr lang="en-GB" dirty="0" smtClean="0"/>
              <a:t>“</a:t>
            </a:r>
            <a:r>
              <a:rPr lang="en-GB" dirty="0" err="1"/>
              <a:t>Apollodorus</a:t>
            </a:r>
            <a:r>
              <a:rPr lang="en-GB" dirty="0"/>
              <a:t>, who wrote </a:t>
            </a:r>
            <a:r>
              <a:rPr lang="en-GB" i="1" dirty="0"/>
              <a:t>The </a:t>
            </a:r>
            <a:r>
              <a:rPr lang="en-GB" i="1" dirty="0" err="1" smtClean="0"/>
              <a:t>Parthica</a:t>
            </a:r>
            <a:r>
              <a:rPr lang="en-GB" dirty="0"/>
              <a:t>… </a:t>
            </a:r>
            <a:r>
              <a:rPr lang="en-GB" dirty="0" smtClean="0"/>
              <a:t>[says] that </a:t>
            </a:r>
            <a:r>
              <a:rPr lang="en-GB" dirty="0" err="1"/>
              <a:t>Eucratidas</a:t>
            </a:r>
            <a:r>
              <a:rPr lang="en-GB" dirty="0"/>
              <a:t>, at any rate, held a thousand cities as his subjects. Those other writers, however, say that merely the tribes between the </a:t>
            </a:r>
            <a:r>
              <a:rPr lang="en-GB" dirty="0" err="1"/>
              <a:t>Hydaspes</a:t>
            </a:r>
            <a:r>
              <a:rPr lang="en-GB" dirty="0"/>
              <a:t> and the </a:t>
            </a:r>
            <a:r>
              <a:rPr lang="en-GB" dirty="0" err="1"/>
              <a:t>Hypanis</a:t>
            </a:r>
            <a:r>
              <a:rPr lang="en-GB" dirty="0"/>
              <a:t> were nine in number, and that they had five thousand </a:t>
            </a:r>
            <a:r>
              <a:rPr lang="en-GB" dirty="0" smtClean="0"/>
              <a:t>cities…” – </a:t>
            </a:r>
            <a:r>
              <a:rPr lang="en-GB" b="1" dirty="0" smtClean="0"/>
              <a:t>Strabo </a:t>
            </a:r>
            <a:r>
              <a:rPr lang="en-GB" b="1" i="1" dirty="0" smtClean="0"/>
              <a:t>Geog. </a:t>
            </a:r>
            <a:r>
              <a:rPr lang="en-GB" b="1" dirty="0" smtClean="0"/>
              <a:t>15.1.3</a:t>
            </a:r>
            <a:r>
              <a:rPr lang="en-GB" dirty="0" smtClean="0"/>
              <a:t>.</a:t>
            </a:r>
          </a:p>
          <a:p>
            <a:pPr marL="0" indent="0">
              <a:buNone/>
            </a:pPr>
            <a:endParaRPr lang="en-GB" sz="700" dirty="0"/>
          </a:p>
          <a:p>
            <a:pPr marL="0" indent="0">
              <a:buNone/>
            </a:pPr>
            <a:r>
              <a:rPr lang="en-GB" dirty="0" smtClean="0"/>
              <a:t>“…the </a:t>
            </a:r>
            <a:r>
              <a:rPr lang="en-GB" dirty="0"/>
              <a:t>most powerful dominion of Bactria, peopled with a thousand </a:t>
            </a:r>
            <a:r>
              <a:rPr lang="en-GB" dirty="0" smtClean="0"/>
              <a:t>cities…” – </a:t>
            </a:r>
            <a:r>
              <a:rPr lang="en-GB" b="1" dirty="0" smtClean="0"/>
              <a:t>Justin 41.1</a:t>
            </a:r>
            <a:r>
              <a:rPr lang="en-GB" dirty="0" smtClean="0"/>
              <a:t>.</a:t>
            </a:r>
            <a:endParaRPr lang="en-GB" dirty="0"/>
          </a:p>
        </p:txBody>
      </p:sp>
      <p:sp>
        <p:nvSpPr>
          <p:cNvPr id="4" name="Content Placeholder 2"/>
          <p:cNvSpPr txBox="1">
            <a:spLocks/>
          </p:cNvSpPr>
          <p:nvPr/>
        </p:nvSpPr>
        <p:spPr>
          <a:xfrm>
            <a:off x="0" y="3861048"/>
            <a:ext cx="9144000" cy="299695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b="1" dirty="0" smtClean="0"/>
              <a:t>Eastern Bactria </a:t>
            </a:r>
            <a:r>
              <a:rPr lang="en-GB" dirty="0" smtClean="0"/>
              <a:t>– series of small forts – usually occupying c. 1-1.5 ha (e.g. Arab </a:t>
            </a:r>
            <a:r>
              <a:rPr lang="en-GB" dirty="0" err="1" smtClean="0"/>
              <a:t>Kakul</a:t>
            </a:r>
            <a:r>
              <a:rPr lang="en-GB" dirty="0" smtClean="0"/>
              <a:t>, Kurgan Tepe).</a:t>
            </a:r>
          </a:p>
          <a:p>
            <a:endParaRPr lang="en-GB" sz="500" dirty="0" smtClean="0"/>
          </a:p>
          <a:p>
            <a:r>
              <a:rPr lang="en-GB" b="1" dirty="0" smtClean="0"/>
              <a:t>Bactra (Balkh) </a:t>
            </a:r>
            <a:r>
              <a:rPr lang="en-GB" dirty="0" smtClean="0"/>
              <a:t>- Fluted column with Corinthian capital and Ionic capital found at eastern wall in remains of “lower town” (Tepe </a:t>
            </a:r>
            <a:r>
              <a:rPr lang="en-GB" dirty="0" err="1" smtClean="0"/>
              <a:t>Zargaran</a:t>
            </a:r>
            <a:r>
              <a:rPr lang="en-GB" dirty="0" smtClean="0"/>
              <a:t>). </a:t>
            </a:r>
          </a:p>
          <a:p>
            <a:endParaRPr lang="en-GB" sz="500" dirty="0" smtClean="0"/>
          </a:p>
          <a:p>
            <a:r>
              <a:rPr lang="en-GB" b="1" dirty="0" smtClean="0"/>
              <a:t>Iron Gates (</a:t>
            </a:r>
            <a:r>
              <a:rPr lang="en-GB" b="1" dirty="0" err="1" smtClean="0"/>
              <a:t>Derbent</a:t>
            </a:r>
            <a:r>
              <a:rPr lang="en-GB" b="1" dirty="0" smtClean="0"/>
              <a:t>) and at </a:t>
            </a:r>
            <a:r>
              <a:rPr lang="en-GB" b="1" dirty="0" err="1" smtClean="0"/>
              <a:t>Payon</a:t>
            </a:r>
            <a:r>
              <a:rPr lang="en-GB" b="1" dirty="0" smtClean="0"/>
              <a:t> Kurgan </a:t>
            </a:r>
            <a:r>
              <a:rPr lang="en-GB" dirty="0" smtClean="0"/>
              <a:t>evidence of Greek settlement at entrance to Sogdiana – latter site reveals new settlement.</a:t>
            </a:r>
          </a:p>
          <a:p>
            <a:endParaRPr lang="en-GB" sz="500" dirty="0" smtClean="0"/>
          </a:p>
          <a:p>
            <a:r>
              <a:rPr lang="en-GB" b="1" dirty="0" smtClean="0"/>
              <a:t>Alexandria-of-the-Oxus? - </a:t>
            </a:r>
            <a:r>
              <a:rPr lang="en-GB" b="1" dirty="0" err="1" smtClean="0"/>
              <a:t>Kampyr</a:t>
            </a:r>
            <a:r>
              <a:rPr lang="en-GB" b="1" dirty="0" smtClean="0"/>
              <a:t> Tepe </a:t>
            </a:r>
            <a:r>
              <a:rPr lang="en-GB" dirty="0" smtClean="0"/>
              <a:t>– Greek period citadel – presence of pottery, ostraka and coins – name </a:t>
            </a:r>
            <a:r>
              <a:rPr lang="en-GB" dirty="0" err="1" smtClean="0"/>
              <a:t>Pardagvi</a:t>
            </a:r>
            <a:r>
              <a:rPr lang="en-GB" dirty="0" smtClean="0"/>
              <a:t> derived from </a:t>
            </a:r>
            <a:r>
              <a:rPr lang="en-GB" i="1" dirty="0" err="1" smtClean="0"/>
              <a:t>pandokheion</a:t>
            </a:r>
            <a:r>
              <a:rPr lang="en-GB" i="1" dirty="0" smtClean="0"/>
              <a:t> </a:t>
            </a:r>
            <a:r>
              <a:rPr lang="en-GB" dirty="0" smtClean="0"/>
              <a:t>hostel or refuge for travellers)? </a:t>
            </a:r>
            <a:endParaRPr lang="en-GB" dirty="0"/>
          </a:p>
        </p:txBody>
      </p:sp>
    </p:spTree>
    <p:extLst>
      <p:ext uri="{BB962C8B-B14F-4D97-AF65-F5344CB8AC3E}">
        <p14:creationId xmlns:p14="http://schemas.microsoft.com/office/powerpoint/2010/main" val="68787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Termez</a:t>
            </a:r>
            <a:endParaRPr lang="en-GB" b="1" dirty="0"/>
          </a:p>
        </p:txBody>
      </p:sp>
      <p:sp>
        <p:nvSpPr>
          <p:cNvPr id="3" name="Content Placeholder 2"/>
          <p:cNvSpPr>
            <a:spLocks noGrp="1"/>
          </p:cNvSpPr>
          <p:nvPr>
            <p:ph sz="half" idx="1"/>
          </p:nvPr>
        </p:nvSpPr>
        <p:spPr>
          <a:xfrm>
            <a:off x="0" y="1340768"/>
            <a:ext cx="5436096" cy="5517232"/>
          </a:xfrm>
        </p:spPr>
        <p:txBody>
          <a:bodyPr>
            <a:normAutofit fontScale="92500" lnSpcReduction="20000"/>
          </a:bodyPr>
          <a:lstStyle/>
          <a:p>
            <a:r>
              <a:rPr lang="en-GB" dirty="0" smtClean="0"/>
              <a:t>No obvious identification with any Greek city from the literary sources. </a:t>
            </a:r>
          </a:p>
          <a:p>
            <a:endParaRPr lang="en-GB" sz="500" dirty="0"/>
          </a:p>
          <a:p>
            <a:r>
              <a:rPr lang="en-GB" dirty="0" smtClean="0"/>
              <a:t>Ancient </a:t>
            </a:r>
            <a:r>
              <a:rPr lang="en-GB" dirty="0" err="1" smtClean="0"/>
              <a:t>Termez</a:t>
            </a:r>
            <a:r>
              <a:rPr lang="en-GB" dirty="0" smtClean="0"/>
              <a:t> – citadel area - Graeco-Bactrian ceramics found at bottom of two trenches in 1980s.</a:t>
            </a:r>
          </a:p>
          <a:p>
            <a:endParaRPr lang="en-GB" sz="500" dirty="0"/>
          </a:p>
          <a:p>
            <a:r>
              <a:rPr lang="en-GB" dirty="0" smtClean="0"/>
              <a:t>Parallel of </a:t>
            </a:r>
            <a:r>
              <a:rPr lang="en-GB" dirty="0"/>
              <a:t>ceramics </a:t>
            </a:r>
            <a:r>
              <a:rPr lang="en-GB" dirty="0" smtClean="0"/>
              <a:t>with </a:t>
            </a:r>
            <a:r>
              <a:rPr lang="en-GB" dirty="0" err="1" smtClean="0"/>
              <a:t>Aï</a:t>
            </a:r>
            <a:r>
              <a:rPr lang="en-GB" dirty="0" smtClean="0"/>
              <a:t> </a:t>
            </a:r>
            <a:r>
              <a:rPr lang="en-GB" dirty="0" err="1" smtClean="0"/>
              <a:t>Khanum</a:t>
            </a:r>
            <a:r>
              <a:rPr lang="en-GB" dirty="0" smtClean="0"/>
              <a:t>. </a:t>
            </a:r>
            <a:endParaRPr lang="en-GB" dirty="0"/>
          </a:p>
          <a:p>
            <a:endParaRPr lang="en-GB" sz="500" dirty="0" smtClean="0"/>
          </a:p>
          <a:p>
            <a:r>
              <a:rPr lang="en-GB" dirty="0" smtClean="0"/>
              <a:t>Greek wall enclosed smaller area than later the later citadel – probably place as watch point for river crossing.</a:t>
            </a:r>
          </a:p>
          <a:p>
            <a:endParaRPr lang="en-GB" sz="500" dirty="0"/>
          </a:p>
          <a:p>
            <a:r>
              <a:rPr lang="en-GB" dirty="0" smtClean="0"/>
              <a:t>Remains of Graeco-Buddhist capital from a column – </a:t>
            </a:r>
            <a:r>
              <a:rPr lang="en-GB" dirty="0" err="1" smtClean="0"/>
              <a:t>Kushan</a:t>
            </a:r>
            <a:r>
              <a:rPr lang="en-GB" dirty="0" smtClean="0"/>
              <a:t> period.  </a:t>
            </a:r>
          </a:p>
          <a:p>
            <a:endParaRPr lang="en-GB" sz="500" dirty="0"/>
          </a:p>
          <a:p>
            <a:r>
              <a:rPr lang="en-GB" dirty="0" smtClean="0"/>
              <a:t>Cultic complex may date back to Hellenistic period. </a:t>
            </a:r>
            <a:endParaRPr lang="en-GB" dirty="0"/>
          </a:p>
        </p:txBody>
      </p:sp>
      <p:sp>
        <p:nvSpPr>
          <p:cNvPr id="4" name="Content Placeholder 3"/>
          <p:cNvSpPr>
            <a:spLocks noGrp="1"/>
          </p:cNvSpPr>
          <p:nvPr>
            <p:ph sz="half" idx="2"/>
          </p:nvPr>
        </p:nvSpPr>
        <p:spPr>
          <a:xfrm>
            <a:off x="5148064" y="6525344"/>
            <a:ext cx="3816424" cy="288032"/>
          </a:xfrm>
        </p:spPr>
        <p:txBody>
          <a:bodyPr>
            <a:normAutofit fontScale="92500" lnSpcReduction="20000"/>
          </a:bodyPr>
          <a:lstStyle/>
          <a:p>
            <a:pPr marL="0" indent="0" algn="ctr">
              <a:buNone/>
            </a:pPr>
            <a:r>
              <a:rPr lang="en-GB" sz="1200" dirty="0" smtClean="0"/>
              <a:t>Images from </a:t>
            </a:r>
            <a:r>
              <a:rPr lang="en-GB" sz="1200" dirty="0" err="1"/>
              <a:t>Leriche</a:t>
            </a:r>
            <a:r>
              <a:rPr lang="en-GB" sz="1200" dirty="0"/>
              <a:t>, P. and </a:t>
            </a:r>
            <a:r>
              <a:rPr lang="en-GB" sz="1200" dirty="0" err="1"/>
              <a:t>Pidaev</a:t>
            </a:r>
            <a:r>
              <a:rPr lang="en-GB" sz="1200" dirty="0"/>
              <a:t>, S. 2007</a:t>
            </a:r>
          </a:p>
        </p:txBody>
      </p:sp>
      <p:pic>
        <p:nvPicPr>
          <p:cNvPr id="1027" name="Picture 3" descr="C:\Users\m.cobb\AppData\Local\Microsoft\Windows\Temporary Internet Files\Content.Outlook\P08HD1X4\SKMBT_C28014081815180.jpg"/>
          <p:cNvPicPr>
            <a:picLocks noChangeAspect="1" noChangeArrowheads="1"/>
          </p:cNvPicPr>
          <p:nvPr/>
        </p:nvPicPr>
        <p:blipFill rotWithShape="1">
          <a:blip r:embed="rId2">
            <a:extLst>
              <a:ext uri="{28A0092B-C50C-407E-A947-70E740481C1C}">
                <a14:useLocalDpi xmlns:a14="http://schemas.microsoft.com/office/drawing/2010/main" val="0"/>
              </a:ext>
            </a:extLst>
          </a:blip>
          <a:srcRect l="26940" t="50793" r="22769" b="26826"/>
          <a:stretch/>
        </p:blipFill>
        <p:spPr bwMode="auto">
          <a:xfrm>
            <a:off x="5436096" y="1412777"/>
            <a:ext cx="3600400" cy="244827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1830" y="3861049"/>
            <a:ext cx="3614666" cy="2661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841999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120680"/>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err="1" smtClean="0"/>
              <a:t>A</a:t>
            </a:r>
            <a:r>
              <a:rPr lang="en-GB" sz="6000" b="1" dirty="0" err="1" smtClean="0">
                <a:cs typeface="Times New Roman"/>
              </a:rPr>
              <a:t>ï</a:t>
            </a:r>
            <a:r>
              <a:rPr lang="en-GB" sz="6000" b="1" dirty="0" smtClean="0"/>
              <a:t> </a:t>
            </a:r>
            <a:r>
              <a:rPr lang="en-GB" sz="6000" b="1" dirty="0" err="1" smtClean="0"/>
              <a:t>Khanum</a:t>
            </a:r>
            <a:r>
              <a:rPr lang="en-GB" sz="6000" b="1" dirty="0" smtClean="0"/>
              <a:t> </a:t>
            </a:r>
          </a:p>
        </p:txBody>
      </p:sp>
    </p:spTree>
    <p:extLst>
      <p:ext uri="{BB962C8B-B14F-4D97-AF65-F5344CB8AC3E}">
        <p14:creationId xmlns:p14="http://schemas.microsoft.com/office/powerpoint/2010/main" val="31132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107504" y="116632"/>
            <a:ext cx="4032448" cy="6741368"/>
          </a:xfrm>
        </p:spPr>
        <p:txBody>
          <a:bodyPr>
            <a:normAutofit fontScale="92500" lnSpcReduction="20000"/>
          </a:bodyPr>
          <a:lstStyle/>
          <a:p>
            <a:r>
              <a:rPr lang="en-GB" dirty="0" smtClean="0"/>
              <a:t>Located at the confluence </a:t>
            </a:r>
            <a:r>
              <a:rPr lang="en-GB" dirty="0"/>
              <a:t>of the Amu Darya and </a:t>
            </a:r>
            <a:r>
              <a:rPr lang="en-GB" dirty="0" err="1" smtClean="0"/>
              <a:t>Kokcha</a:t>
            </a:r>
            <a:r>
              <a:rPr lang="en-GB" dirty="0" smtClean="0"/>
              <a:t>.</a:t>
            </a:r>
          </a:p>
          <a:p>
            <a:endParaRPr lang="en-GB" sz="500" dirty="0"/>
          </a:p>
          <a:p>
            <a:r>
              <a:rPr lang="en-GB" dirty="0" smtClean="0"/>
              <a:t>Extensive defences with a citadel at southern point.</a:t>
            </a:r>
          </a:p>
          <a:p>
            <a:endParaRPr lang="en-GB" sz="500" dirty="0"/>
          </a:p>
          <a:p>
            <a:r>
              <a:rPr lang="en-GB" dirty="0" smtClean="0"/>
              <a:t>Mud-brick walls up to 7m thick and reinforced with square towers or rectangular bastions.</a:t>
            </a:r>
          </a:p>
          <a:p>
            <a:endParaRPr lang="en-GB" sz="500" dirty="0"/>
          </a:p>
          <a:p>
            <a:r>
              <a:rPr lang="en-GB" dirty="0" smtClean="0"/>
              <a:t>Palace and ceremonial courtyard and </a:t>
            </a:r>
            <a:r>
              <a:rPr lang="en-GB" dirty="0" err="1" smtClean="0"/>
              <a:t>Propylaea</a:t>
            </a:r>
            <a:r>
              <a:rPr lang="en-GB" dirty="0" smtClean="0"/>
              <a:t>.</a:t>
            </a:r>
          </a:p>
          <a:p>
            <a:endParaRPr lang="en-GB" sz="500" dirty="0"/>
          </a:p>
          <a:p>
            <a:r>
              <a:rPr lang="en-GB" dirty="0" smtClean="0"/>
              <a:t>Greek features - </a:t>
            </a:r>
            <a:r>
              <a:rPr lang="en-GB" i="1" dirty="0" err="1"/>
              <a:t>herōon</a:t>
            </a:r>
            <a:r>
              <a:rPr lang="en-GB" dirty="0"/>
              <a:t>, a mausoleum, </a:t>
            </a:r>
            <a:r>
              <a:rPr lang="en-GB" dirty="0" smtClean="0"/>
              <a:t>a theatre and a gymnasium</a:t>
            </a:r>
            <a:r>
              <a:rPr lang="en-GB" dirty="0"/>
              <a:t>.</a:t>
            </a:r>
            <a:endParaRPr lang="en-GB" dirty="0" smtClean="0"/>
          </a:p>
          <a:p>
            <a:endParaRPr lang="en-GB" sz="500" dirty="0"/>
          </a:p>
          <a:p>
            <a:r>
              <a:rPr lang="en-GB" dirty="0" smtClean="0"/>
              <a:t>Lack of </a:t>
            </a:r>
            <a:r>
              <a:rPr lang="en-GB" dirty="0" err="1" smtClean="0"/>
              <a:t>Hippodamian</a:t>
            </a:r>
            <a:r>
              <a:rPr lang="en-GB" dirty="0" smtClean="0"/>
              <a:t> grid plan in lower town, but orthogonal streets in southern zone. </a:t>
            </a:r>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211960" y="4653136"/>
            <a:ext cx="4720670" cy="20739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descr="http://www.nga.gov/exhibitions/2008/afghanistan/maps/images/aikhanu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116632"/>
            <a:ext cx="4720670"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79807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65530"/>
          </a:xfrm>
        </p:spPr>
        <p:txBody>
          <a:bodyPr/>
          <a:lstStyle/>
          <a:p>
            <a:r>
              <a:rPr lang="en-GB" b="1" dirty="0" smtClean="0"/>
              <a:t>Gymnasium and Theatre</a:t>
            </a:r>
            <a:endParaRPr lang="en-GB" b="1" dirty="0"/>
          </a:p>
        </p:txBody>
      </p:sp>
      <p:sp>
        <p:nvSpPr>
          <p:cNvPr id="4" name="Content Placeholder 3"/>
          <p:cNvSpPr>
            <a:spLocks noGrp="1"/>
          </p:cNvSpPr>
          <p:nvPr>
            <p:ph sz="half" idx="1"/>
          </p:nvPr>
        </p:nvSpPr>
        <p:spPr>
          <a:xfrm>
            <a:off x="1" y="1065530"/>
            <a:ext cx="4648902" cy="2363682"/>
          </a:xfrm>
        </p:spPr>
        <p:txBody>
          <a:bodyPr>
            <a:normAutofit fontScale="85000" lnSpcReduction="20000"/>
          </a:bodyPr>
          <a:lstStyle/>
          <a:p>
            <a:r>
              <a:rPr lang="en-GB" dirty="0" smtClean="0"/>
              <a:t>Gymnasium:</a:t>
            </a:r>
          </a:p>
          <a:p>
            <a:pPr lvl="1"/>
            <a:r>
              <a:rPr lang="en-GB" dirty="0" smtClean="0"/>
              <a:t>Composed of large square courtyard surrounded by buildings. </a:t>
            </a:r>
          </a:p>
          <a:p>
            <a:pPr lvl="1"/>
            <a:r>
              <a:rPr lang="en-GB" dirty="0" smtClean="0"/>
              <a:t>A portico constructed in centre of each side of the courtyard.</a:t>
            </a:r>
          </a:p>
          <a:p>
            <a:pPr lvl="1"/>
            <a:r>
              <a:rPr lang="en-GB" dirty="0" smtClean="0"/>
              <a:t>Six </a:t>
            </a:r>
            <a:r>
              <a:rPr lang="en-GB" dirty="0"/>
              <a:t>columns decorate entrance to the northern portico – two columns stood on the three other sides. </a:t>
            </a:r>
            <a:endParaRPr lang="en-GB" dirty="0" smtClean="0"/>
          </a:p>
          <a:p>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8903" y="1268760"/>
            <a:ext cx="4311465" cy="27877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7474"/>
          <a:stretch/>
        </p:blipFill>
        <p:spPr bwMode="auto">
          <a:xfrm>
            <a:off x="6733400" y="3715039"/>
            <a:ext cx="2258157" cy="31073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2"/>
          <p:cNvSpPr txBox="1">
            <a:spLocks/>
          </p:cNvSpPr>
          <p:nvPr/>
        </p:nvSpPr>
        <p:spPr>
          <a:xfrm>
            <a:off x="5436096" y="5088955"/>
            <a:ext cx="3534544" cy="176904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10" name="Rectangle 9"/>
          <p:cNvSpPr/>
          <p:nvPr/>
        </p:nvSpPr>
        <p:spPr>
          <a:xfrm>
            <a:off x="6555144" y="5973477"/>
            <a:ext cx="2317740" cy="338554"/>
          </a:xfrm>
          <a:prstGeom prst="rect">
            <a:avLst/>
          </a:prstGeom>
        </p:spPr>
        <p:txBody>
          <a:bodyPr wrap="square">
            <a:spAutoFit/>
          </a:bodyPr>
          <a:lstStyle/>
          <a:p>
            <a:pPr algn="ctr"/>
            <a:r>
              <a:rPr lang="en-GB" sz="1600" b="1" dirty="0" err="1" smtClean="0">
                <a:solidFill>
                  <a:srgbClr val="FF0000"/>
                </a:solidFill>
              </a:rPr>
              <a:t>Hermaic</a:t>
            </a:r>
            <a:r>
              <a:rPr lang="en-GB" sz="1600" b="1" dirty="0" smtClean="0">
                <a:solidFill>
                  <a:srgbClr val="FF0000"/>
                </a:solidFill>
              </a:rPr>
              <a:t> pillar</a:t>
            </a:r>
            <a:r>
              <a:rPr lang="en-GB" sz="1600" b="1" dirty="0" smtClean="0">
                <a:solidFill>
                  <a:srgbClr val="FFFF00"/>
                </a:solidFill>
              </a:rPr>
              <a:t>. </a:t>
            </a:r>
            <a:endParaRPr lang="en-GB" sz="1600" b="1" dirty="0">
              <a:solidFill>
                <a:srgbClr val="FFFF00"/>
              </a:solidFill>
            </a:endParaRPr>
          </a:p>
        </p:txBody>
      </p:sp>
      <p:pic>
        <p:nvPicPr>
          <p:cNvPr id="3" name="Picture 2"/>
          <p:cNvPicPr>
            <a:picLocks noChangeAspect="1"/>
          </p:cNvPicPr>
          <p:nvPr/>
        </p:nvPicPr>
        <p:blipFill rotWithShape="1">
          <a:blip r:embed="rId4"/>
          <a:srcRect l="-675" t="1123" r="675" b="23497"/>
          <a:stretch/>
        </p:blipFill>
        <p:spPr>
          <a:xfrm>
            <a:off x="3707904" y="4170550"/>
            <a:ext cx="2872393" cy="2529124"/>
          </a:xfrm>
          <a:prstGeom prst="rect">
            <a:avLst/>
          </a:prstGeom>
        </p:spPr>
      </p:pic>
      <p:sp>
        <p:nvSpPr>
          <p:cNvPr id="11" name="Content Placeholder 4"/>
          <p:cNvSpPr txBox="1">
            <a:spLocks/>
          </p:cNvSpPr>
          <p:nvPr/>
        </p:nvSpPr>
        <p:spPr>
          <a:xfrm>
            <a:off x="1" y="3565424"/>
            <a:ext cx="3715878" cy="3096344"/>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Theatre:</a:t>
            </a:r>
          </a:p>
          <a:p>
            <a:pPr lvl="1"/>
            <a:r>
              <a:rPr lang="en-GB" dirty="0" smtClean="0"/>
              <a:t>Most eastern Greek theatre in Asia.</a:t>
            </a:r>
          </a:p>
          <a:p>
            <a:pPr lvl="1"/>
            <a:r>
              <a:rPr lang="en-GB" dirty="0" smtClean="0"/>
              <a:t>Built in semi-circle with rising tiers.</a:t>
            </a:r>
          </a:p>
          <a:p>
            <a:pPr lvl="1"/>
            <a:r>
              <a:rPr lang="en-GB" dirty="0" smtClean="0"/>
              <a:t>Could probably seat several thousand people.</a:t>
            </a:r>
          </a:p>
          <a:p>
            <a:pPr lvl="1"/>
            <a:r>
              <a:rPr lang="en-GB" i="1" dirty="0" smtClean="0"/>
              <a:t>Loggias </a:t>
            </a:r>
            <a:r>
              <a:rPr lang="en-GB" dirty="0" smtClean="0"/>
              <a:t>located half-way up the row of seats – unusual feature in most Greek theatres.</a:t>
            </a:r>
            <a:endParaRPr lang="en-GB" i="1" dirty="0"/>
          </a:p>
        </p:txBody>
      </p:sp>
    </p:spTree>
    <p:extLst>
      <p:ext uri="{BB962C8B-B14F-4D97-AF65-F5344CB8AC3E}">
        <p14:creationId xmlns:p14="http://schemas.microsoft.com/office/powerpoint/2010/main" val="3485152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Main Temple</a:t>
            </a:r>
            <a:endParaRPr lang="en-GB" b="1" dirty="0"/>
          </a:p>
        </p:txBody>
      </p:sp>
      <p:sp>
        <p:nvSpPr>
          <p:cNvPr id="4" name="Content Placeholder 3"/>
          <p:cNvSpPr>
            <a:spLocks noGrp="1"/>
          </p:cNvSpPr>
          <p:nvPr>
            <p:ph sz="half" idx="1"/>
          </p:nvPr>
        </p:nvSpPr>
        <p:spPr>
          <a:xfrm>
            <a:off x="251520" y="1600200"/>
            <a:ext cx="5040560" cy="3412976"/>
          </a:xfrm>
        </p:spPr>
        <p:txBody>
          <a:bodyPr>
            <a:normAutofit/>
          </a:bodyPr>
          <a:lstStyle/>
          <a:p>
            <a:r>
              <a:rPr lang="en-GB" dirty="0" smtClean="0"/>
              <a:t>Stood on platform – deep niches decorate its thick walls.</a:t>
            </a:r>
          </a:p>
          <a:p>
            <a:endParaRPr lang="en-GB" sz="1000" dirty="0"/>
          </a:p>
          <a:p>
            <a:r>
              <a:rPr lang="en-GB" dirty="0" smtClean="0"/>
              <a:t>Fragments of a cornice fallen from edge of the roof.</a:t>
            </a:r>
          </a:p>
          <a:p>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3995936" y="3356991"/>
            <a:ext cx="3096344" cy="3306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a:xfrm>
            <a:off x="5220072" y="1556792"/>
            <a:ext cx="3744416" cy="28803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Fragments of statue found (notably a </a:t>
            </a:r>
            <a:r>
              <a:rPr lang="en-GB" dirty="0" err="1" smtClean="0"/>
              <a:t>sandelled</a:t>
            </a:r>
            <a:r>
              <a:rPr lang="en-GB" dirty="0" smtClean="0"/>
              <a:t> foot).</a:t>
            </a:r>
          </a:p>
          <a:p>
            <a:endParaRPr lang="en-GB" dirty="0"/>
          </a:p>
        </p:txBody>
      </p:sp>
      <p:sp>
        <p:nvSpPr>
          <p:cNvPr id="8" name="Rectangle 7"/>
          <p:cNvSpPr/>
          <p:nvPr/>
        </p:nvSpPr>
        <p:spPr>
          <a:xfrm>
            <a:off x="251520" y="6525057"/>
            <a:ext cx="3384376" cy="276999"/>
          </a:xfrm>
          <a:prstGeom prst="rect">
            <a:avLst/>
          </a:prstGeom>
        </p:spPr>
        <p:txBody>
          <a:bodyPr wrap="square">
            <a:spAutoFit/>
          </a:bodyPr>
          <a:lstStyle/>
          <a:p>
            <a:pPr algn="ctr"/>
            <a:r>
              <a:rPr lang="en-GB" sz="1200" dirty="0" smtClean="0"/>
              <a:t>Gilded silver plate with Cybele and Nike </a:t>
            </a:r>
            <a:endParaRPr lang="en-GB" sz="1200" dirty="0"/>
          </a:p>
        </p:txBody>
      </p:sp>
      <p:pic>
        <p:nvPicPr>
          <p:cNvPr id="1026" name="Picture 2" descr="http://upload.wikimedia.org/wikipedia/commons/8/80/HeraklesStatuett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7236296" y="2996952"/>
            <a:ext cx="1728192" cy="3528105"/>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6948265" y="6545435"/>
            <a:ext cx="2195736" cy="276999"/>
          </a:xfrm>
          <a:prstGeom prst="rect">
            <a:avLst/>
          </a:prstGeom>
        </p:spPr>
        <p:txBody>
          <a:bodyPr wrap="square">
            <a:spAutoFit/>
          </a:bodyPr>
          <a:lstStyle/>
          <a:p>
            <a:pPr algn="ctr"/>
            <a:r>
              <a:rPr lang="en-GB" sz="1200" dirty="0" smtClean="0"/>
              <a:t>Bronze Heracles </a:t>
            </a:r>
            <a:endParaRPr lang="en-GB" sz="1200" dirty="0"/>
          </a:p>
        </p:txBody>
      </p:sp>
      <p:pic>
        <p:nvPicPr>
          <p:cNvPr id="3" name="Picture 2" descr="http://www.livius.org/a/afghanistan/ai_khanum/ai_khanum_cybele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3789040"/>
            <a:ext cx="3528392" cy="269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3658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Palace</a:t>
            </a:r>
            <a:endParaRPr lang="en-GB" b="1" dirty="0"/>
          </a:p>
        </p:txBody>
      </p:sp>
      <p:sp>
        <p:nvSpPr>
          <p:cNvPr id="4" name="Content Placeholder 3"/>
          <p:cNvSpPr>
            <a:spLocks noGrp="1"/>
          </p:cNvSpPr>
          <p:nvPr>
            <p:ph sz="half" idx="1"/>
          </p:nvPr>
        </p:nvSpPr>
        <p:spPr>
          <a:xfrm>
            <a:off x="389384" y="1556792"/>
            <a:ext cx="3439209" cy="1656184"/>
          </a:xfrm>
        </p:spPr>
        <p:txBody>
          <a:bodyPr>
            <a:normAutofit fontScale="77500" lnSpcReduction="20000"/>
          </a:bodyPr>
          <a:lstStyle/>
          <a:p>
            <a:r>
              <a:rPr lang="en-GB" dirty="0" smtClean="0"/>
              <a:t>Palace enclosure contains great courtyard surrounded by pillars – southern portico opens to monumental hall. </a:t>
            </a:r>
          </a:p>
          <a:p>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444208" y="1556791"/>
            <a:ext cx="2520280" cy="3066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444208" y="4623519"/>
            <a:ext cx="2520280" cy="461665"/>
          </a:xfrm>
          <a:prstGeom prst="rect">
            <a:avLst/>
          </a:prstGeom>
        </p:spPr>
        <p:txBody>
          <a:bodyPr wrap="square">
            <a:spAutoFit/>
          </a:bodyPr>
          <a:lstStyle/>
          <a:p>
            <a:r>
              <a:rPr lang="en-GB" sz="1200" dirty="0" err="1"/>
              <a:t>Aï</a:t>
            </a:r>
            <a:r>
              <a:rPr lang="en-GB" sz="1200" dirty="0"/>
              <a:t> </a:t>
            </a:r>
            <a:r>
              <a:rPr lang="en-GB" sz="1200" dirty="0" err="1"/>
              <a:t>Khanum</a:t>
            </a:r>
            <a:r>
              <a:rPr lang="en-GB" sz="1200" dirty="0"/>
              <a:t>, palace, reception rooms.</a:t>
            </a:r>
          </a:p>
          <a:p>
            <a:r>
              <a:rPr lang="en-GB" sz="1200" dirty="0"/>
              <a:t>Photo © </a:t>
            </a:r>
            <a:r>
              <a:rPr lang="en-GB" sz="1200" dirty="0" err="1"/>
              <a:t>Musée</a:t>
            </a:r>
            <a:r>
              <a:rPr lang="en-GB" sz="1200" dirty="0"/>
              <a:t> </a:t>
            </a:r>
            <a:r>
              <a:rPr lang="en-GB" sz="1200" dirty="0" err="1"/>
              <a:t>Guimet</a:t>
            </a:r>
            <a:endParaRPr lang="en-GB" sz="1200" dirty="0"/>
          </a:p>
        </p:txBody>
      </p:sp>
      <p:pic>
        <p:nvPicPr>
          <p:cNvPr id="1028" name="Picture 4" descr="http://www.utexas.edu/courses/fallofgreece/aikhanumcorinthco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914" y="3068960"/>
            <a:ext cx="3476961" cy="3384376"/>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4"/>
          <p:cNvSpPr txBox="1">
            <a:spLocks/>
          </p:cNvSpPr>
          <p:nvPr/>
        </p:nvSpPr>
        <p:spPr>
          <a:xfrm>
            <a:off x="6377338" y="5116528"/>
            <a:ext cx="2664296" cy="1624839"/>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Treasury found on west side.</a:t>
            </a:r>
          </a:p>
          <a:p>
            <a:endParaRPr lang="en-GB" sz="500" dirty="0" smtClean="0"/>
          </a:p>
          <a:p>
            <a:r>
              <a:rPr lang="en-GB" dirty="0" smtClean="0"/>
              <a:t>Northwest corner private apartments</a:t>
            </a:r>
            <a:endParaRPr lang="en-GB" dirty="0"/>
          </a:p>
        </p:txBody>
      </p:sp>
      <p:sp>
        <p:nvSpPr>
          <p:cNvPr id="6" name="Rectangle 5"/>
          <p:cNvSpPr/>
          <p:nvPr/>
        </p:nvSpPr>
        <p:spPr>
          <a:xfrm>
            <a:off x="683568" y="6464369"/>
            <a:ext cx="2808312" cy="276999"/>
          </a:xfrm>
          <a:prstGeom prst="rect">
            <a:avLst/>
          </a:prstGeom>
        </p:spPr>
        <p:txBody>
          <a:bodyPr wrap="square">
            <a:spAutoFit/>
          </a:bodyPr>
          <a:lstStyle/>
          <a:p>
            <a:pPr algn="ctr"/>
            <a:r>
              <a:rPr lang="en-GB" sz="1200" dirty="0" err="1"/>
              <a:t>Aï</a:t>
            </a:r>
            <a:r>
              <a:rPr lang="en-GB" sz="1200" dirty="0"/>
              <a:t> </a:t>
            </a:r>
            <a:r>
              <a:rPr lang="en-GB" sz="1200" dirty="0" err="1"/>
              <a:t>Khanum</a:t>
            </a:r>
            <a:r>
              <a:rPr lang="en-GB" sz="1200" dirty="0" smtClean="0"/>
              <a:t>, colonnade. </a:t>
            </a:r>
            <a:endParaRPr lang="en-GB" sz="1200" dirty="0"/>
          </a:p>
        </p:txBody>
      </p:sp>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52731" y="1669840"/>
            <a:ext cx="2489448" cy="2047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3864563" y="3717032"/>
            <a:ext cx="2512775" cy="276999"/>
          </a:xfrm>
          <a:prstGeom prst="rect">
            <a:avLst/>
          </a:prstGeom>
        </p:spPr>
        <p:txBody>
          <a:bodyPr wrap="square">
            <a:spAutoFit/>
          </a:bodyPr>
          <a:lstStyle/>
          <a:p>
            <a:pPr algn="ctr"/>
            <a:r>
              <a:rPr lang="en-GB" sz="1200" dirty="0" err="1"/>
              <a:t>Aï</a:t>
            </a:r>
            <a:r>
              <a:rPr lang="en-GB" sz="1200" dirty="0"/>
              <a:t> </a:t>
            </a:r>
            <a:r>
              <a:rPr lang="en-GB" sz="1200" dirty="0" err="1"/>
              <a:t>Khanum</a:t>
            </a:r>
            <a:r>
              <a:rPr lang="en-GB" sz="1200" dirty="0" smtClean="0"/>
              <a:t>, Corinthian capital. </a:t>
            </a:r>
            <a:endParaRPr lang="en-GB" sz="1200" dirty="0"/>
          </a:p>
        </p:txBody>
      </p:sp>
      <p:pic>
        <p:nvPicPr>
          <p:cNvPr id="1031" name="Picture 7" descr="http://www.nga.gov/exhibitions/2008/afghanistan/maps/images/79.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64564" y="4077072"/>
            <a:ext cx="2477616" cy="2376264"/>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3852731" y="6478269"/>
            <a:ext cx="2489449" cy="276999"/>
          </a:xfrm>
          <a:prstGeom prst="rect">
            <a:avLst/>
          </a:prstGeom>
        </p:spPr>
        <p:txBody>
          <a:bodyPr wrap="square">
            <a:spAutoFit/>
          </a:bodyPr>
          <a:lstStyle/>
          <a:p>
            <a:pPr algn="ctr"/>
            <a:r>
              <a:rPr lang="en-GB" sz="1200" dirty="0" err="1"/>
              <a:t>Aï</a:t>
            </a:r>
            <a:r>
              <a:rPr lang="en-GB" sz="1200" dirty="0"/>
              <a:t> </a:t>
            </a:r>
            <a:r>
              <a:rPr lang="en-GB" sz="1200" dirty="0" err="1"/>
              <a:t>Khanum</a:t>
            </a:r>
            <a:r>
              <a:rPr lang="en-GB" sz="1200" dirty="0" smtClean="0"/>
              <a:t>, winged antefix. </a:t>
            </a:r>
            <a:endParaRPr lang="en-GB" sz="1200" dirty="0"/>
          </a:p>
        </p:txBody>
      </p:sp>
    </p:spTree>
    <p:extLst>
      <p:ext uri="{BB962C8B-B14F-4D97-AF65-F5344CB8AC3E}">
        <p14:creationId xmlns:p14="http://schemas.microsoft.com/office/powerpoint/2010/main" val="3485213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Sarcophagus of </a:t>
            </a:r>
            <a:r>
              <a:rPr lang="en-GB" b="1" dirty="0" err="1" smtClean="0"/>
              <a:t>Kineas</a:t>
            </a:r>
            <a:endParaRPr lang="en-GB" b="1" dirty="0"/>
          </a:p>
        </p:txBody>
      </p:sp>
      <p:sp>
        <p:nvSpPr>
          <p:cNvPr id="4" name="Content Placeholder 3"/>
          <p:cNvSpPr>
            <a:spLocks noGrp="1"/>
          </p:cNvSpPr>
          <p:nvPr>
            <p:ph sz="half" idx="1"/>
          </p:nvPr>
        </p:nvSpPr>
        <p:spPr>
          <a:xfrm>
            <a:off x="107504" y="1600200"/>
            <a:ext cx="4248472" cy="5195484"/>
          </a:xfrm>
        </p:spPr>
        <p:txBody>
          <a:bodyPr>
            <a:normAutofit fontScale="77500" lnSpcReduction="20000"/>
          </a:bodyPr>
          <a:lstStyle/>
          <a:p>
            <a:r>
              <a:rPr lang="en-GB" dirty="0"/>
              <a:t>F</a:t>
            </a:r>
            <a:r>
              <a:rPr lang="en-GB" dirty="0" smtClean="0"/>
              <a:t>unerary chapel in lower town – underneath lay </a:t>
            </a:r>
            <a:r>
              <a:rPr lang="en-GB" dirty="0"/>
              <a:t>sarcophagus of </a:t>
            </a:r>
            <a:r>
              <a:rPr lang="en-GB" dirty="0" err="1" smtClean="0"/>
              <a:t>Kineas</a:t>
            </a:r>
            <a:r>
              <a:rPr lang="en-GB" dirty="0" smtClean="0"/>
              <a:t>.</a:t>
            </a:r>
          </a:p>
          <a:p>
            <a:endParaRPr lang="en-GB" sz="600" dirty="0"/>
          </a:p>
          <a:p>
            <a:r>
              <a:rPr lang="en-GB" dirty="0"/>
              <a:t>Greek inscription discovered in the porch, which records the visit of a certain </a:t>
            </a:r>
            <a:r>
              <a:rPr lang="en-GB" dirty="0" err="1" smtClean="0"/>
              <a:t>Clearchos</a:t>
            </a:r>
            <a:r>
              <a:rPr lang="en-GB" dirty="0" smtClean="0"/>
              <a:t>.</a:t>
            </a:r>
          </a:p>
          <a:p>
            <a:endParaRPr lang="en-GB" sz="600" dirty="0"/>
          </a:p>
          <a:p>
            <a:r>
              <a:rPr lang="en-GB" dirty="0"/>
              <a:t>A</a:t>
            </a:r>
            <a:r>
              <a:rPr lang="en-GB" dirty="0" smtClean="0"/>
              <a:t> </a:t>
            </a:r>
            <a:r>
              <a:rPr lang="en-GB" dirty="0"/>
              <a:t>copy of the 150 maxims of wisdom, ascribed to the </a:t>
            </a:r>
            <a:r>
              <a:rPr lang="en-GB" dirty="0" smtClean="0"/>
              <a:t>Seven </a:t>
            </a:r>
            <a:r>
              <a:rPr lang="en-GB" dirty="0"/>
              <a:t>Sages of </a:t>
            </a:r>
            <a:r>
              <a:rPr lang="en-GB" dirty="0" smtClean="0"/>
              <a:t>Greece. </a:t>
            </a:r>
          </a:p>
          <a:p>
            <a:endParaRPr lang="en-GB" sz="600" dirty="0"/>
          </a:p>
          <a:p>
            <a:pPr marL="0" indent="0">
              <a:buNone/>
            </a:pPr>
            <a:r>
              <a:rPr lang="en-GB" dirty="0" smtClean="0"/>
              <a:t>“As </a:t>
            </a:r>
            <a:r>
              <a:rPr lang="en-GB" dirty="0"/>
              <a:t>a child, learn </a:t>
            </a:r>
            <a:r>
              <a:rPr lang="en-GB" dirty="0" smtClean="0"/>
              <a:t>good </a:t>
            </a:r>
            <a:r>
              <a:rPr lang="en-GB" dirty="0"/>
              <a:t>manners, as a young man, learn to control your passions, in middle age, be just, in old age, give good advice, then die without regrets.”</a:t>
            </a:r>
          </a:p>
          <a:p>
            <a:pPr marL="0" indent="0">
              <a:buNone/>
            </a:pPr>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99992" y="4077071"/>
            <a:ext cx="4392488" cy="2418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499992" y="6518685"/>
            <a:ext cx="4320480" cy="276999"/>
          </a:xfrm>
          <a:prstGeom prst="rect">
            <a:avLst/>
          </a:prstGeom>
        </p:spPr>
        <p:txBody>
          <a:bodyPr wrap="square">
            <a:spAutoFit/>
          </a:bodyPr>
          <a:lstStyle/>
          <a:p>
            <a:pPr algn="ctr"/>
            <a:r>
              <a:rPr lang="en-GB" sz="1200" dirty="0" smtClean="0"/>
              <a:t>Inscribed base of stele </a:t>
            </a:r>
            <a:endParaRPr lang="en-GB" sz="1200" dirty="0"/>
          </a:p>
        </p:txBody>
      </p:sp>
      <p:sp>
        <p:nvSpPr>
          <p:cNvPr id="8" name="Content Placeholder 3"/>
          <p:cNvSpPr txBox="1">
            <a:spLocks/>
          </p:cNvSpPr>
          <p:nvPr/>
        </p:nvSpPr>
        <p:spPr>
          <a:xfrm>
            <a:off x="4355976" y="1600200"/>
            <a:ext cx="4680520" cy="2476872"/>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smtClean="0"/>
              <a:t>“These wise sayings of the illustrious men of old have been consecrated at the Scared </a:t>
            </a:r>
            <a:r>
              <a:rPr lang="en-GB" sz="2400" dirty="0" err="1" smtClean="0"/>
              <a:t>Pytho</a:t>
            </a:r>
            <a:r>
              <a:rPr lang="en-GB" sz="2400" dirty="0" smtClean="0"/>
              <a:t>. There, </a:t>
            </a:r>
            <a:r>
              <a:rPr lang="en-GB" sz="2400" dirty="0" err="1" smtClean="0"/>
              <a:t>Clearchos</a:t>
            </a:r>
            <a:r>
              <a:rPr lang="en-GB" sz="2400" dirty="0" smtClean="0"/>
              <a:t> transcribed them carefully, and he displayed them so that they shine far away in the sacred precinct of </a:t>
            </a:r>
            <a:r>
              <a:rPr lang="en-GB" sz="2400" dirty="0" err="1" smtClean="0"/>
              <a:t>Kineas</a:t>
            </a:r>
            <a:r>
              <a:rPr lang="en-GB" dirty="0" smtClean="0"/>
              <a:t>.”</a:t>
            </a:r>
            <a:endParaRPr lang="en-GB" dirty="0"/>
          </a:p>
        </p:txBody>
      </p:sp>
    </p:spTree>
    <p:extLst>
      <p:ext uri="{BB962C8B-B14F-4D97-AF65-F5344CB8AC3E}">
        <p14:creationId xmlns:p14="http://schemas.microsoft.com/office/powerpoint/2010/main" val="11479839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Bibliography (1)</a:t>
            </a:r>
            <a:endParaRPr lang="en-GB" b="1" dirty="0"/>
          </a:p>
        </p:txBody>
      </p:sp>
      <p:sp>
        <p:nvSpPr>
          <p:cNvPr id="3" name="Content Placeholder 2"/>
          <p:cNvSpPr>
            <a:spLocks noGrp="1"/>
          </p:cNvSpPr>
          <p:nvPr>
            <p:ph idx="1"/>
          </p:nvPr>
        </p:nvSpPr>
        <p:spPr>
          <a:xfrm>
            <a:off x="107504" y="1124744"/>
            <a:ext cx="8928992" cy="5733256"/>
          </a:xfrm>
        </p:spPr>
        <p:txBody>
          <a:bodyPr>
            <a:normAutofit fontScale="92500" lnSpcReduction="20000"/>
          </a:bodyPr>
          <a:lstStyle/>
          <a:p>
            <a:r>
              <a:rPr lang="en-GB" dirty="0"/>
              <a:t>Bernard, P. 2011. ‘The Greek Colony at </a:t>
            </a:r>
            <a:r>
              <a:rPr lang="en-GB" dirty="0" err="1"/>
              <a:t>Aï</a:t>
            </a:r>
            <a:r>
              <a:rPr lang="en-GB" dirty="0"/>
              <a:t> </a:t>
            </a:r>
            <a:r>
              <a:rPr lang="en-GB" dirty="0" err="1"/>
              <a:t>Khanum</a:t>
            </a:r>
            <a:r>
              <a:rPr lang="en-GB" dirty="0"/>
              <a:t> and Hellenism in Central Asia’, in </a:t>
            </a:r>
            <a:r>
              <a:rPr lang="en-GB" i="1" dirty="0"/>
              <a:t>Afghanistan: Crossroads of the Ancient World</a:t>
            </a:r>
            <a:r>
              <a:rPr lang="en-GB" dirty="0"/>
              <a:t>, </a:t>
            </a:r>
            <a:r>
              <a:rPr lang="en-GB" dirty="0" err="1"/>
              <a:t>Hiebert</a:t>
            </a:r>
            <a:r>
              <a:rPr lang="en-GB" dirty="0"/>
              <a:t>, F. and </a:t>
            </a:r>
            <a:r>
              <a:rPr lang="en-GB" dirty="0" err="1"/>
              <a:t>Cambon</a:t>
            </a:r>
            <a:r>
              <a:rPr lang="en-GB" dirty="0"/>
              <a:t>, P. (eds.), The British Museum Press: 80-129. </a:t>
            </a:r>
          </a:p>
          <a:p>
            <a:endParaRPr lang="en-GB" sz="600" dirty="0" smtClean="0"/>
          </a:p>
          <a:p>
            <a:r>
              <a:rPr lang="en-GB" dirty="0" smtClean="0"/>
              <a:t>Boardman, J. 2015. </a:t>
            </a:r>
            <a:r>
              <a:rPr lang="en-GB" i="1" dirty="0" smtClean="0"/>
              <a:t>The Greeks in Asia</a:t>
            </a:r>
            <a:r>
              <a:rPr lang="en-GB" dirty="0" smtClean="0"/>
              <a:t>. London: Thames &amp; Hudson.</a:t>
            </a:r>
          </a:p>
          <a:p>
            <a:endParaRPr lang="en-GB" sz="600" dirty="0" smtClean="0"/>
          </a:p>
          <a:p>
            <a:r>
              <a:rPr lang="en-GB" dirty="0" smtClean="0"/>
              <a:t>Holt</a:t>
            </a:r>
            <a:r>
              <a:rPr lang="en-GB" dirty="0"/>
              <a:t>, F. L. 1995. </a:t>
            </a:r>
            <a:r>
              <a:rPr lang="en-GB" i="1" dirty="0"/>
              <a:t>Alexander the Great and Bactria</a:t>
            </a:r>
            <a:r>
              <a:rPr lang="en-GB" dirty="0"/>
              <a:t>. E. J. Brill</a:t>
            </a:r>
            <a:r>
              <a:rPr lang="en-GB" dirty="0" smtClean="0"/>
              <a:t>.</a:t>
            </a:r>
          </a:p>
          <a:p>
            <a:pPr marL="0" lvl="0" indent="0">
              <a:buNone/>
            </a:pPr>
            <a:endParaRPr lang="en-GB" sz="600" dirty="0">
              <a:solidFill>
                <a:prstClr val="black"/>
              </a:solidFill>
            </a:endParaRPr>
          </a:p>
          <a:p>
            <a:pPr lvl="0"/>
            <a:r>
              <a:rPr lang="en-GB" dirty="0" smtClean="0">
                <a:solidFill>
                  <a:prstClr val="black"/>
                </a:solidFill>
              </a:rPr>
              <a:t>Holt, F. L. 1999. </a:t>
            </a:r>
            <a:r>
              <a:rPr lang="en-GB" i="1" dirty="0" smtClean="0">
                <a:solidFill>
                  <a:prstClr val="black"/>
                </a:solidFill>
              </a:rPr>
              <a:t>Thundering Zeus: The Making of Hellenistic Bactria</a:t>
            </a:r>
            <a:r>
              <a:rPr lang="en-GB" dirty="0" smtClean="0">
                <a:solidFill>
                  <a:prstClr val="black"/>
                </a:solidFill>
              </a:rPr>
              <a:t>. University of California Press.</a:t>
            </a:r>
          </a:p>
          <a:p>
            <a:pPr lvl="0"/>
            <a:endParaRPr lang="en-GB" sz="600" dirty="0">
              <a:solidFill>
                <a:prstClr val="black"/>
              </a:solidFill>
            </a:endParaRPr>
          </a:p>
          <a:p>
            <a:r>
              <a:rPr lang="en-GB" dirty="0">
                <a:solidFill>
                  <a:prstClr val="black"/>
                </a:solidFill>
              </a:rPr>
              <a:t>Kosmin, P. J. 2014. </a:t>
            </a:r>
            <a:r>
              <a:rPr lang="en-GB" i="1" dirty="0">
                <a:solidFill>
                  <a:prstClr val="black"/>
                </a:solidFill>
              </a:rPr>
              <a:t>The Land of the Elephant Kings: Space, Territory, and Ideology in the Seleucid Empire</a:t>
            </a:r>
            <a:r>
              <a:rPr lang="en-GB" dirty="0">
                <a:solidFill>
                  <a:prstClr val="black"/>
                </a:solidFill>
              </a:rPr>
              <a:t>. Harvard University Press</a:t>
            </a:r>
            <a:r>
              <a:rPr lang="en-GB" dirty="0" smtClean="0">
                <a:solidFill>
                  <a:prstClr val="black"/>
                </a:solidFill>
              </a:rPr>
              <a:t>.</a:t>
            </a:r>
          </a:p>
          <a:p>
            <a:endParaRPr lang="en-GB" sz="600" dirty="0">
              <a:solidFill>
                <a:prstClr val="black"/>
              </a:solidFill>
            </a:endParaRPr>
          </a:p>
          <a:p>
            <a:pPr lvl="0"/>
            <a:endParaRPr lang="en-GB" dirty="0">
              <a:solidFill>
                <a:prstClr val="black"/>
              </a:solidFill>
            </a:endParaRPr>
          </a:p>
          <a:p>
            <a:endParaRPr lang="en-GB" dirty="0"/>
          </a:p>
          <a:p>
            <a:endParaRPr lang="en-GB" dirty="0"/>
          </a:p>
        </p:txBody>
      </p:sp>
    </p:spTree>
    <p:extLst>
      <p:ext uri="{BB962C8B-B14F-4D97-AF65-F5344CB8AC3E}">
        <p14:creationId xmlns:p14="http://schemas.microsoft.com/office/powerpoint/2010/main" val="2900155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a:bodyPr>
          <a:lstStyle/>
          <a:p>
            <a:r>
              <a:rPr lang="en-GB" b="1" dirty="0"/>
              <a:t>Bibliography </a:t>
            </a:r>
            <a:r>
              <a:rPr lang="en-GB" b="1" dirty="0" smtClean="0"/>
              <a:t>(2)</a:t>
            </a:r>
            <a:endParaRPr lang="en-GB" dirty="0"/>
          </a:p>
        </p:txBody>
      </p:sp>
      <p:sp>
        <p:nvSpPr>
          <p:cNvPr id="3" name="Content Placeholder 2"/>
          <p:cNvSpPr>
            <a:spLocks noGrp="1"/>
          </p:cNvSpPr>
          <p:nvPr>
            <p:ph idx="1"/>
          </p:nvPr>
        </p:nvSpPr>
        <p:spPr>
          <a:xfrm>
            <a:off x="107504" y="836712"/>
            <a:ext cx="8928992" cy="6021288"/>
          </a:xfrm>
        </p:spPr>
        <p:txBody>
          <a:bodyPr>
            <a:normAutofit fontScale="85000" lnSpcReduction="20000"/>
          </a:bodyPr>
          <a:lstStyle/>
          <a:p>
            <a:r>
              <a:rPr lang="en-GB" dirty="0" err="1" smtClean="0"/>
              <a:t>Lecuyot</a:t>
            </a:r>
            <a:r>
              <a:rPr lang="en-GB" dirty="0" smtClean="0"/>
              <a:t>, </a:t>
            </a:r>
            <a:r>
              <a:rPr lang="en-GB" dirty="0"/>
              <a:t>G. 2007</a:t>
            </a:r>
            <a:r>
              <a:rPr lang="en-GB" dirty="0" smtClean="0"/>
              <a:t>. ‘</a:t>
            </a:r>
            <a:r>
              <a:rPr lang="en-GB" dirty="0" err="1" smtClean="0"/>
              <a:t>A</a:t>
            </a:r>
            <a:r>
              <a:rPr lang="en-GB" dirty="0" err="1" smtClean="0">
                <a:cs typeface="Times New Roman"/>
              </a:rPr>
              <a:t>ï</a:t>
            </a:r>
            <a:r>
              <a:rPr lang="en-GB" dirty="0" smtClean="0">
                <a:cs typeface="Times New Roman"/>
              </a:rPr>
              <a:t> </a:t>
            </a:r>
            <a:r>
              <a:rPr lang="en-GB" dirty="0" err="1" smtClean="0">
                <a:cs typeface="Times New Roman"/>
              </a:rPr>
              <a:t>Khanum</a:t>
            </a:r>
            <a:r>
              <a:rPr lang="en-GB" dirty="0" smtClean="0"/>
              <a:t> Reconstructed’,</a:t>
            </a:r>
            <a:r>
              <a:rPr lang="en-GB" sz="3000" dirty="0">
                <a:solidFill>
                  <a:prstClr val="black"/>
                </a:solidFill>
              </a:rPr>
              <a:t> in </a:t>
            </a:r>
            <a:r>
              <a:rPr lang="en-GB" sz="3000" i="1" dirty="0">
                <a:solidFill>
                  <a:prstClr val="black"/>
                </a:solidFill>
              </a:rPr>
              <a:t>After Alexander : Central Asia before Islam</a:t>
            </a:r>
            <a:r>
              <a:rPr lang="en-GB" sz="3000" dirty="0">
                <a:solidFill>
                  <a:prstClr val="black"/>
                </a:solidFill>
              </a:rPr>
              <a:t>, </a:t>
            </a:r>
            <a:r>
              <a:rPr lang="en-GB" sz="3000" dirty="0" err="1">
                <a:solidFill>
                  <a:prstClr val="black"/>
                </a:solidFill>
              </a:rPr>
              <a:t>Cribb</a:t>
            </a:r>
            <a:r>
              <a:rPr lang="en-GB" sz="3000" dirty="0">
                <a:solidFill>
                  <a:prstClr val="black"/>
                </a:solidFill>
              </a:rPr>
              <a:t>, J. and Herrmann, G. (eds.), Proceedings of the British Academy 133</a:t>
            </a:r>
            <a:r>
              <a:rPr lang="en-GB" sz="3000" dirty="0" smtClean="0">
                <a:solidFill>
                  <a:prstClr val="black"/>
                </a:solidFill>
              </a:rPr>
              <a:t>: 155-162.</a:t>
            </a:r>
            <a:r>
              <a:rPr lang="en-GB" dirty="0" smtClean="0"/>
              <a:t> </a:t>
            </a:r>
          </a:p>
          <a:p>
            <a:endParaRPr lang="en-GB" sz="400" dirty="0"/>
          </a:p>
          <a:p>
            <a:r>
              <a:rPr lang="en-GB" dirty="0" err="1"/>
              <a:t>Leriche</a:t>
            </a:r>
            <a:r>
              <a:rPr lang="en-GB" dirty="0"/>
              <a:t>, P. 2007. ‘Bactria, Land of a Thousand Cities’, in </a:t>
            </a:r>
            <a:r>
              <a:rPr lang="en-GB" i="1" dirty="0"/>
              <a:t>After Alexander : Central Asia before Islam</a:t>
            </a:r>
            <a:r>
              <a:rPr lang="en-GB" dirty="0"/>
              <a:t>, Cribb, J. and Herrmann, G. (eds.), Proceedings of the British Academy 133: 121-153. </a:t>
            </a:r>
          </a:p>
          <a:p>
            <a:endParaRPr lang="en-GB" sz="400" dirty="0" smtClean="0"/>
          </a:p>
          <a:p>
            <a:r>
              <a:rPr lang="en-GB" dirty="0" err="1" smtClean="0"/>
              <a:t>Leriche</a:t>
            </a:r>
            <a:r>
              <a:rPr lang="en-GB" dirty="0" smtClean="0"/>
              <a:t>, P. and </a:t>
            </a:r>
            <a:r>
              <a:rPr lang="en-GB" dirty="0" err="1" smtClean="0"/>
              <a:t>Pidaev</a:t>
            </a:r>
            <a:r>
              <a:rPr lang="en-GB" dirty="0" smtClean="0"/>
              <a:t>, S. 2007. ‘</a:t>
            </a:r>
            <a:r>
              <a:rPr lang="en-GB" dirty="0" err="1" smtClean="0"/>
              <a:t>Termez</a:t>
            </a:r>
            <a:r>
              <a:rPr lang="en-GB" dirty="0" smtClean="0"/>
              <a:t> in Antiquity’, </a:t>
            </a:r>
            <a:r>
              <a:rPr lang="en-GB" dirty="0">
                <a:solidFill>
                  <a:prstClr val="black"/>
                </a:solidFill>
              </a:rPr>
              <a:t>in </a:t>
            </a:r>
            <a:r>
              <a:rPr lang="en-GB" i="1" dirty="0">
                <a:solidFill>
                  <a:prstClr val="black"/>
                </a:solidFill>
              </a:rPr>
              <a:t>After Alexander : Central Asia before Islam</a:t>
            </a:r>
            <a:r>
              <a:rPr lang="en-GB" dirty="0">
                <a:solidFill>
                  <a:prstClr val="black"/>
                </a:solidFill>
              </a:rPr>
              <a:t>, </a:t>
            </a:r>
            <a:r>
              <a:rPr lang="en-GB" dirty="0" err="1">
                <a:solidFill>
                  <a:prstClr val="black"/>
                </a:solidFill>
              </a:rPr>
              <a:t>Cribb</a:t>
            </a:r>
            <a:r>
              <a:rPr lang="en-GB" dirty="0">
                <a:solidFill>
                  <a:prstClr val="black"/>
                </a:solidFill>
              </a:rPr>
              <a:t>, J. and Herrmann, G. (eds.), Proceedings of the British Academy 133: </a:t>
            </a:r>
            <a:r>
              <a:rPr lang="en-GB" dirty="0" smtClean="0">
                <a:solidFill>
                  <a:prstClr val="black"/>
                </a:solidFill>
              </a:rPr>
              <a:t>179-211.</a:t>
            </a:r>
          </a:p>
          <a:p>
            <a:endParaRPr lang="en-GB" sz="400" dirty="0" smtClean="0">
              <a:solidFill>
                <a:prstClr val="black"/>
              </a:solidFill>
            </a:endParaRPr>
          </a:p>
          <a:p>
            <a:r>
              <a:rPr lang="en-GB" dirty="0" err="1" smtClean="0">
                <a:solidFill>
                  <a:prstClr val="black"/>
                </a:solidFill>
              </a:rPr>
              <a:t>Mairs</a:t>
            </a:r>
            <a:r>
              <a:rPr lang="en-GB" dirty="0" smtClean="0">
                <a:solidFill>
                  <a:prstClr val="black"/>
                </a:solidFill>
              </a:rPr>
              <a:t>, R. 2011.</a:t>
            </a:r>
            <a:r>
              <a:rPr lang="en-GB" i="1" dirty="0" smtClean="0">
                <a:solidFill>
                  <a:prstClr val="black"/>
                </a:solidFill>
              </a:rPr>
              <a:t>The Archaeological of the Hellenistic Far East: A Survey</a:t>
            </a:r>
            <a:r>
              <a:rPr lang="en-GB" dirty="0" smtClean="0">
                <a:solidFill>
                  <a:prstClr val="black"/>
                </a:solidFill>
              </a:rPr>
              <a:t>. Oxford: BAR International Series 2196.</a:t>
            </a:r>
          </a:p>
          <a:p>
            <a:endParaRPr lang="en-GB" sz="400" dirty="0">
              <a:solidFill>
                <a:prstClr val="black"/>
              </a:solidFill>
            </a:endParaRPr>
          </a:p>
          <a:p>
            <a:r>
              <a:rPr lang="en-GB" dirty="0" err="1" smtClean="0">
                <a:solidFill>
                  <a:prstClr val="black"/>
                </a:solidFill>
              </a:rPr>
              <a:t>Mairs</a:t>
            </a:r>
            <a:r>
              <a:rPr lang="en-GB" dirty="0" smtClean="0">
                <a:solidFill>
                  <a:prstClr val="black"/>
                </a:solidFill>
              </a:rPr>
              <a:t>, R. 2014. </a:t>
            </a:r>
            <a:r>
              <a:rPr lang="en-GB" i="1" dirty="0" smtClean="0">
                <a:solidFill>
                  <a:prstClr val="black"/>
                </a:solidFill>
              </a:rPr>
              <a:t>The Hellenistic Far East: Archaeology, Language, and Identity in Greek Central Asia</a:t>
            </a:r>
            <a:r>
              <a:rPr lang="en-GB" dirty="0" smtClean="0">
                <a:solidFill>
                  <a:prstClr val="black"/>
                </a:solidFill>
              </a:rPr>
              <a:t>. University of California Press.</a:t>
            </a:r>
          </a:p>
          <a:p>
            <a:endParaRPr lang="en-GB" sz="1100" dirty="0">
              <a:solidFill>
                <a:prstClr val="black"/>
              </a:solidFill>
            </a:endParaRPr>
          </a:p>
        </p:txBody>
      </p:sp>
    </p:spTree>
    <p:extLst>
      <p:ext uri="{BB962C8B-B14F-4D97-AF65-F5344CB8AC3E}">
        <p14:creationId xmlns:p14="http://schemas.microsoft.com/office/powerpoint/2010/main" val="3134588867"/>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1781</TotalTime>
  <Words>2488</Words>
  <Application>Microsoft Office PowerPoint</Application>
  <PresentationFormat>On-screen Show (4:3)</PresentationFormat>
  <Paragraphs>207</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Times New Roman</vt:lpstr>
      <vt:lpstr>1_Office Theme</vt:lpstr>
      <vt:lpstr>West meets East: At the Borders of the Oikoumenē and Beyond   Lecture 5 – The Graeco-Bactrian Kings  </vt:lpstr>
      <vt:lpstr>Greeks in Bactria –  The Aftermath of Alexander</vt:lpstr>
      <vt:lpstr>Seleucus Nicator in  Central Asia</vt:lpstr>
      <vt:lpstr>Indigenous Reassertion</vt:lpstr>
      <vt:lpstr>Seleucid Colonisation in Central Asia</vt:lpstr>
      <vt:lpstr>PowerPoint Presentation</vt:lpstr>
      <vt:lpstr>Evidence for Graeco-Bactrian  and Indo-Greek Kings</vt:lpstr>
      <vt:lpstr>Revolt of Bactria</vt:lpstr>
      <vt:lpstr>The Usurper Usurped</vt:lpstr>
      <vt:lpstr>Antiochus III Takes to the Field</vt:lpstr>
      <vt:lpstr>PowerPoint Presentation</vt:lpstr>
      <vt:lpstr>Antiochus and the Maurya</vt:lpstr>
      <vt:lpstr>The Barbarian Threat</vt:lpstr>
      <vt:lpstr>Consolidation of Power</vt:lpstr>
      <vt:lpstr>PowerPoint Presentation</vt:lpstr>
      <vt:lpstr>Locating Bactria in the Sources</vt:lpstr>
      <vt:lpstr>The Wealth of Bactria</vt:lpstr>
      <vt:lpstr>Land of a Thousand Cities?</vt:lpstr>
      <vt:lpstr>Termez</vt:lpstr>
      <vt:lpstr>PowerPoint Presentation</vt:lpstr>
      <vt:lpstr>PowerPoint Presentation</vt:lpstr>
      <vt:lpstr>Gymnasium and Theatre</vt:lpstr>
      <vt:lpstr>Main Temple</vt:lpstr>
      <vt:lpstr>Palace</vt:lpstr>
      <vt:lpstr>The Sarcophagus of Kineas</vt:lpstr>
      <vt:lpstr>Bibliography (1)</vt:lpstr>
      <vt:lpstr>Bibliography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4 – The Graeco-Bactrian kings  </dc:title>
  <dc:creator>Matt</dc:creator>
  <cp:lastModifiedBy>Matthew Cobb</cp:lastModifiedBy>
  <cp:revision>215</cp:revision>
  <dcterms:created xsi:type="dcterms:W3CDTF">2014-07-17T10:21:04Z</dcterms:created>
  <dcterms:modified xsi:type="dcterms:W3CDTF">2017-10-17T09:26:02Z</dcterms:modified>
</cp:coreProperties>
</file>