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9"/>
  </p:notesMasterIdLst>
  <p:handoutMasterIdLst>
    <p:handoutMasterId r:id="rId20"/>
  </p:handoutMasterIdLst>
  <p:sldIdLst>
    <p:sldId id="298" r:id="rId5"/>
    <p:sldId id="283" r:id="rId6"/>
    <p:sldId id="299" r:id="rId7"/>
    <p:sldId id="300" r:id="rId8"/>
    <p:sldId id="301" r:id="rId9"/>
    <p:sldId id="302" r:id="rId10"/>
    <p:sldId id="303" r:id="rId11"/>
    <p:sldId id="304" r:id="rId12"/>
    <p:sldId id="305" r:id="rId13"/>
    <p:sldId id="306" r:id="rId14"/>
    <p:sldId id="307" r:id="rId15"/>
    <p:sldId id="297" r:id="rId16"/>
    <p:sldId id="308" r:id="rId17"/>
    <p:sldId id="29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30" autoAdjust="0"/>
    <p:restoredTop sz="89981" autoAdjust="0"/>
  </p:normalViewPr>
  <p:slideViewPr>
    <p:cSldViewPr snapToGrid="0">
      <p:cViewPr varScale="1">
        <p:scale>
          <a:sx n="82" d="100"/>
          <a:sy n="82" d="100"/>
        </p:scale>
        <p:origin x="624" y="72"/>
      </p:cViewPr>
      <p:guideLst/>
    </p:cSldViewPr>
  </p:slideViewPr>
  <p:outlineViewPr>
    <p:cViewPr>
      <p:scale>
        <a:sx n="33" d="100"/>
        <a:sy n="33" d="100"/>
      </p:scale>
      <p:origin x="0" y="-942"/>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12/3/22</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12/3/22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1</a:t>
            </a:fld>
            <a:endParaRPr lang="en-US" noProof="0"/>
          </a:p>
        </p:txBody>
      </p:sp>
    </p:spTree>
    <p:extLst>
      <p:ext uri="{BB962C8B-B14F-4D97-AF65-F5344CB8AC3E}">
        <p14:creationId xmlns:p14="http://schemas.microsoft.com/office/powerpoint/2010/main" val="926723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Introduction</a:t>
            </a:r>
          </a:p>
          <a:p>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hotel industry refers to the industry that deals in the service of hospitality with guest logging and accommodation. </a:t>
            </a:r>
            <a:r>
              <a:rPr lang="en-GB" sz="1200" kern="1200" dirty="0">
                <a:solidFill>
                  <a:schemeClr val="tx1"/>
                </a:solidFill>
                <a:effectLst/>
                <a:latin typeface="+mn-lt"/>
                <a:ea typeface="+mn-ea"/>
                <a:cs typeface="+mn-cs"/>
              </a:rPr>
              <a:t>There will be at least 187,000 hotels all across the globe by 2022. There are supposedly roughly 17,500,000 hotel rooms in the world. In 2021, the total worth of the hospitality sector worldwide was estimated at about $3.952 trillion (</a:t>
            </a:r>
            <a:r>
              <a:rPr lang="en-GB" sz="1200" kern="1200" dirty="0" err="1">
                <a:solidFill>
                  <a:schemeClr val="tx1"/>
                </a:solidFill>
                <a:effectLst/>
                <a:latin typeface="+mn-lt"/>
                <a:ea typeface="+mn-ea"/>
                <a:cs typeface="+mn-cs"/>
              </a:rPr>
              <a:t>Rajini</a:t>
            </a:r>
            <a:r>
              <a:rPr lang="en-GB" sz="1200" kern="1200" dirty="0">
                <a:solidFill>
                  <a:schemeClr val="tx1"/>
                </a:solidFill>
                <a:effectLst/>
                <a:latin typeface="+mn-lt"/>
                <a:ea typeface="+mn-ea"/>
                <a:cs typeface="+mn-cs"/>
              </a:rPr>
              <a:t>, 2016). The hotel industry in the United Kingdom is worth approximately $16.4 billion. With a growth of 0.3% from 2021 to 2022, the total number of hotels in the United Kingdom reached 9,741 that year (Lu et al., 2016).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includes the importance of employee engagement (EE) in hotel success, along with the definition of engagement and the Maslow hierarchy theoretical model. This presentation will include rewards and recognition, freebies, compensatory time, friendly competition, and development opportunities as some examples of best practices to engage employees in the hotel industry.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3</a:t>
            </a:fld>
            <a:endParaRPr lang="en-US" noProof="0"/>
          </a:p>
        </p:txBody>
      </p:sp>
    </p:spTree>
    <p:extLst>
      <p:ext uri="{BB962C8B-B14F-4D97-AF65-F5344CB8AC3E}">
        <p14:creationId xmlns:p14="http://schemas.microsoft.com/office/powerpoint/2010/main" val="1641230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Importance of Employee Engagement in the Hotel Industry</a:t>
            </a:r>
          </a:p>
          <a:p>
            <a:r>
              <a:rPr lang="en-GB" sz="1200" kern="1200" dirty="0">
                <a:solidFill>
                  <a:schemeClr val="tx1"/>
                </a:solidFill>
                <a:effectLst/>
                <a:latin typeface="+mn-lt"/>
                <a:ea typeface="+mn-ea"/>
                <a:cs typeface="+mn-cs"/>
              </a:rPr>
              <a:t>In light of statistics, 70% of the hotel industry's workers were reported in 2022. When compared to other sectors, this one is ranked 46</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Chanana</a:t>
            </a:r>
            <a:r>
              <a:rPr lang="en-GB" sz="1200" kern="1200" dirty="0">
                <a:solidFill>
                  <a:schemeClr val="tx1"/>
                </a:solidFill>
                <a:effectLst/>
                <a:latin typeface="+mn-lt"/>
                <a:ea typeface="+mn-ea"/>
                <a:cs typeface="+mn-cs"/>
              </a:rPr>
              <a:t>, 2021). The importance of having engaged and enthusiastic workers is not just acknowledged by the hospitality sector but by all businesses. Because of the service-oriented nature of the hotel business, staff members are the only people who can effectively promote the company's establishment. One mistake may mean the difference between a happy and an unhappy client. In the hotel industry, employees with more experience and training are better able to give customers a positive experience, and keeping them interested in their work is the best way to ensure they stick around and are content in their positions (Jung and Yoon, 2016). </a:t>
            </a:r>
            <a:endParaRPr lang="en-US" sz="1200" kern="1200" dirty="0">
              <a:solidFill>
                <a:schemeClr val="tx1"/>
              </a:solidFill>
              <a:effectLst/>
              <a:latin typeface="+mn-lt"/>
              <a:ea typeface="+mn-ea"/>
              <a:cs typeface="+mn-cs"/>
            </a:endParaRPr>
          </a:p>
          <a:p>
            <a:endParaRPr lang="en-US" dirty="0"/>
          </a:p>
          <a:p>
            <a:r>
              <a:rPr lang="en-US" dirty="0"/>
              <a:t>		….. TO BE CONTINUED. </a:t>
            </a:r>
          </a:p>
        </p:txBody>
      </p:sp>
      <p:sp>
        <p:nvSpPr>
          <p:cNvPr id="4" name="Slide Number Placeholder 3"/>
          <p:cNvSpPr>
            <a:spLocks noGrp="1"/>
          </p:cNvSpPr>
          <p:nvPr>
            <p:ph type="sldNum" sz="quarter" idx="10"/>
          </p:nvPr>
        </p:nvSpPr>
        <p:spPr/>
        <p:txBody>
          <a:bodyPr/>
          <a:lstStyle/>
          <a:p>
            <a:fld id="{8530193B-564F-4854-8A52-728F3FB19C85}" type="slidenum">
              <a:rPr lang="en-US" noProof="0" smtClean="0"/>
              <a:t>4</a:t>
            </a:fld>
            <a:endParaRPr lang="en-US" noProof="0"/>
          </a:p>
        </p:txBody>
      </p:sp>
    </p:spTree>
    <p:extLst>
      <p:ext uri="{BB962C8B-B14F-4D97-AF65-F5344CB8AC3E}">
        <p14:creationId xmlns:p14="http://schemas.microsoft.com/office/powerpoint/2010/main" val="2257595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tx1"/>
                </a:solidFill>
                <a:latin typeface="Arial" panose="020B0604020202020204" pitchFamily="34" charset="0"/>
                <a:cs typeface="Arial" panose="020B0604020202020204" pitchFamily="34" charset="0"/>
              </a:rPr>
              <a:t>Importance of Employee Engagement in the Hotel  Industry</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Hotel companies are responsible for attracting, developing, and retaining top talent. A new hire needs training and experience to reach that level of productivity and skill. For instance, a front desk officer who knows what they're doing will be more helpful and welcoming to customers in hotels, which will boost conversions and keep customers satisfied and coming back. Customers will be more willing to try new items on the menu if the wait staff is friendly and knowledgeable. Thus. The importance of employee engagement in the hotel industry specifies that the staff turnover rate, company culture, customer relationships, productivity, and bottom line can all benefit from employee engagement (</a:t>
            </a:r>
            <a:r>
              <a:rPr lang="en-GB" sz="1200" kern="1200" dirty="0" err="1">
                <a:solidFill>
                  <a:schemeClr val="tx1"/>
                </a:solidFill>
                <a:effectLst/>
                <a:latin typeface="+mn-lt"/>
                <a:ea typeface="+mn-ea"/>
                <a:cs typeface="+mn-cs"/>
              </a:rPr>
              <a:t>Ugwu</a:t>
            </a:r>
            <a:r>
              <a:rPr lang="en-GB" sz="1200" kern="1200" dirty="0">
                <a:solidFill>
                  <a:schemeClr val="tx1"/>
                </a:solidFill>
                <a:effectLst/>
                <a:latin typeface="+mn-lt"/>
                <a:ea typeface="+mn-ea"/>
                <a:cs typeface="+mn-cs"/>
              </a:rPr>
              <a:t> et al., 2021). Jeff Bezos, an Amazon owner, believes and quoted in one of his interviews that "the company strives to put the customers first; however, the latest research of Amazon offered new insights that how it might be achieved: thorough employee engagement and their satisfaction at work”. According to the data, a 1.3-point increase in customer satisfaction scores for a company is equivalent to a one-star increase on </a:t>
            </a:r>
            <a:r>
              <a:rPr lang="en-GB" sz="1200" kern="1200" dirty="0" err="1">
                <a:solidFill>
                  <a:schemeClr val="tx1"/>
                </a:solidFill>
                <a:effectLst/>
                <a:latin typeface="+mn-lt"/>
                <a:ea typeface="+mn-ea"/>
                <a:cs typeface="+mn-cs"/>
              </a:rPr>
              <a:t>Glassdoor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Teo</a:t>
            </a:r>
            <a:r>
              <a:rPr lang="en-GB" sz="1200" kern="1200" dirty="0">
                <a:solidFill>
                  <a:schemeClr val="tx1"/>
                </a:solidFill>
                <a:effectLst/>
                <a:latin typeface="+mn-lt"/>
                <a:ea typeface="+mn-ea"/>
                <a:cs typeface="+mn-cs"/>
              </a:rPr>
              <a:t> et al., 2020).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5</a:t>
            </a:fld>
            <a:endParaRPr lang="en-US" noProof="0"/>
          </a:p>
        </p:txBody>
      </p:sp>
    </p:spTree>
    <p:extLst>
      <p:ext uri="{BB962C8B-B14F-4D97-AF65-F5344CB8AC3E}">
        <p14:creationId xmlns:p14="http://schemas.microsoft.com/office/powerpoint/2010/main" val="1541332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dirty="0"/>
              <a:t>Reason- Why It Is Important</a:t>
            </a:r>
          </a:p>
          <a:p>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Employee engagement is critical for the success of the hotel industry. When executed properly, employee engagement initiatives can boost retention rates, company culture, customer relations, output, and bottom line. Taylor (2019) argues that a more engaged workforce in a hotel company is a more effective and efficient workforce. Researchers found that companies reporting greater levels of employee engagement also reported better levels of productivity and consumer satisfaction which results in their repeat visits (Mann and Harter, 2016).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the hotel industry, engaged employees routinely outperform their customers and go above and beyond in their work. They constantly surprise and delight their superiors and customers with their initiative and proactive nature. Workforce members who embody these principles are in high demand in the hospitality sector (</a:t>
            </a:r>
            <a:r>
              <a:rPr lang="en-GB" sz="1200" kern="1200" dirty="0" err="1">
                <a:solidFill>
                  <a:schemeClr val="tx1"/>
                </a:solidFill>
                <a:effectLst/>
                <a:latin typeface="+mn-lt"/>
                <a:ea typeface="+mn-ea"/>
                <a:cs typeface="+mn-cs"/>
              </a:rPr>
              <a:t>Bruns</a:t>
            </a:r>
            <a:r>
              <a:rPr lang="en-GB" sz="1200" kern="1200" dirty="0">
                <a:solidFill>
                  <a:schemeClr val="tx1"/>
                </a:solidFill>
                <a:effectLst/>
                <a:latin typeface="+mn-lt"/>
                <a:ea typeface="+mn-ea"/>
                <a:cs typeface="+mn-cs"/>
              </a:rPr>
              <a:t>-Smith et al., 2015). It is evident that the hotel sector is entirely based on visitors from different nations and races; thus, to provide an experience worth remembering and satisfy their pay worth is one main reason to remain employees engaged at work in a hotel company.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6</a:t>
            </a:fld>
            <a:endParaRPr lang="en-US" noProof="0"/>
          </a:p>
        </p:txBody>
      </p:sp>
    </p:spTree>
    <p:extLst>
      <p:ext uri="{BB962C8B-B14F-4D97-AF65-F5344CB8AC3E}">
        <p14:creationId xmlns:p14="http://schemas.microsoft.com/office/powerpoint/2010/main" val="24897117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Law of Circulation Used In Hotel Industry</a:t>
            </a:r>
          </a:p>
          <a:p>
            <a:r>
              <a:rPr lang="en-US" sz="1200" kern="1200" dirty="0">
                <a:solidFill>
                  <a:schemeClr val="tx1"/>
                </a:solidFill>
                <a:effectLst/>
                <a:latin typeface="+mn-lt"/>
                <a:ea typeface="+mn-ea"/>
                <a:cs typeface="+mn-cs"/>
              </a:rPr>
              <a:t>This law says, In order to receive, keep, or give something, one must first have it himself. Working with a wide variety of customers requires employees with a customer-centric mindset who can tailor their service to each person's specific needs. The ethics, values, and principles of the brands that employees in the hospitality industry represent are central to every service they provide. A visitor who encounters even a single mistake may never return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Rajini</a:t>
            </a:r>
            <a:r>
              <a:rPr lang="en-GB" sz="1200" kern="1200" dirty="0">
                <a:solidFill>
                  <a:schemeClr val="tx1"/>
                </a:solidFill>
                <a:effectLst/>
                <a:latin typeface="+mn-lt"/>
                <a:ea typeface="+mn-ea"/>
                <a:cs typeface="+mn-cs"/>
              </a:rPr>
              <a:t>, 2016).</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When employees are disinterested in their work or rude to guests, it hurts the company's reputation and bottom line. When staff turnover is high, as it is in the hospitality industry, it can be difficult to keep employees invested in the company's success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Ugwu</a:t>
            </a:r>
            <a:r>
              <a:rPr lang="en-GB" sz="1200" kern="1200" dirty="0">
                <a:solidFill>
                  <a:schemeClr val="tx1"/>
                </a:solidFill>
                <a:effectLst/>
                <a:latin typeface="+mn-lt"/>
                <a:ea typeface="+mn-ea"/>
                <a:cs typeface="+mn-cs"/>
              </a:rPr>
              <a:t> et al., 2021).</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7</a:t>
            </a:fld>
            <a:endParaRPr lang="en-US" noProof="0"/>
          </a:p>
        </p:txBody>
      </p:sp>
    </p:spTree>
    <p:extLst>
      <p:ext uri="{BB962C8B-B14F-4D97-AF65-F5344CB8AC3E}">
        <p14:creationId xmlns:p14="http://schemas.microsoft.com/office/powerpoint/2010/main" val="38151345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Definition of Engagement</a:t>
            </a:r>
          </a:p>
          <a:p>
            <a:r>
              <a:rPr lang="en-US" dirty="0"/>
              <a:t>Engagement</a:t>
            </a:r>
            <a:r>
              <a:rPr lang="en-US" sz="1200" kern="1200" dirty="0">
                <a:solidFill>
                  <a:schemeClr val="tx1"/>
                </a:solidFill>
                <a:effectLst/>
                <a:latin typeface="+mn-lt"/>
                <a:ea typeface="+mn-ea"/>
                <a:cs typeface="+mn-cs"/>
              </a:rPr>
              <a:t> is an emotional commitment of an employee towards their organisation. Engagement allows hotels to perform at their best with guest participation by opening communication, boosts productivity, and helps them retain skilled workers. At the same time, just 32% of Americans are enthusiastic about their jobs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Bruns</a:t>
            </a:r>
            <a:r>
              <a:rPr lang="en-GB" sz="1200" kern="1200" dirty="0">
                <a:solidFill>
                  <a:schemeClr val="tx1"/>
                </a:solidFill>
                <a:effectLst/>
                <a:latin typeface="+mn-lt"/>
                <a:ea typeface="+mn-ea"/>
                <a:cs typeface="+mn-cs"/>
              </a:rPr>
              <a:t>-Smith et al., 2015).</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8</a:t>
            </a:fld>
            <a:endParaRPr lang="en-US" noProof="0"/>
          </a:p>
        </p:txBody>
      </p:sp>
    </p:spTree>
    <p:extLst>
      <p:ext uri="{BB962C8B-B14F-4D97-AF65-F5344CB8AC3E}">
        <p14:creationId xmlns:p14="http://schemas.microsoft.com/office/powerpoint/2010/main" val="30189129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One Employee Engagement Theoretical Model</a:t>
            </a:r>
          </a:p>
          <a:p>
            <a:endParaRPr lang="en-US" sz="1200" b="1" i="1"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Maslow’s model</a:t>
            </a:r>
          </a:p>
          <a:p>
            <a:r>
              <a:rPr lang="en-US" sz="1200" kern="1200" dirty="0">
                <a:solidFill>
                  <a:schemeClr val="tx1"/>
                </a:solidFill>
                <a:effectLst/>
                <a:latin typeface="+mn-lt"/>
                <a:ea typeface="+mn-ea"/>
                <a:cs typeface="+mn-cs"/>
              </a:rPr>
              <a:t>Maslow's Hierarchy of Needs, a theory of motivation published in 1943, provides substantial insight into the problems and potential of employee engagement. This model advocate happier customers, less absenteeism, more output, and greater staff retention may be achieved through raising employee engagement. Maslow proposed a hierarchy of needs in which more basic wants had to be met before more complex wants could be addressed. Maslow's theory may be used effectively in many fields because of its clarity, its sensitivity to human nature, and its adaptability </a:t>
            </a:r>
            <a:r>
              <a:rPr lang="en-GB" sz="1200" kern="1200" dirty="0">
                <a:solidFill>
                  <a:schemeClr val="tx1"/>
                </a:solidFill>
                <a:effectLst/>
                <a:latin typeface="+mn-lt"/>
                <a:ea typeface="+mn-ea"/>
                <a:cs typeface="+mn-cs"/>
              </a:rPr>
              <a:t>(Sun and </a:t>
            </a:r>
            <a:r>
              <a:rPr lang="en-GB" sz="1200" kern="1200" dirty="0" err="1">
                <a:solidFill>
                  <a:schemeClr val="tx1"/>
                </a:solidFill>
                <a:effectLst/>
                <a:latin typeface="+mn-lt"/>
                <a:ea typeface="+mn-ea"/>
                <a:cs typeface="+mn-cs"/>
              </a:rPr>
              <a:t>Bunchapattanasakda</a:t>
            </a:r>
            <a:r>
              <a:rPr lang="en-GB" sz="1200" kern="1200" dirty="0">
                <a:solidFill>
                  <a:schemeClr val="tx1"/>
                </a:solidFill>
                <a:effectLst/>
                <a:latin typeface="+mn-lt"/>
                <a:ea typeface="+mn-ea"/>
                <a:cs typeface="+mn-cs"/>
              </a:rPr>
              <a:t>, 2019)</a:t>
            </a:r>
            <a:r>
              <a:rPr lang="en-US" sz="1200" kern="1200" dirty="0">
                <a:solidFill>
                  <a:schemeClr val="tx1"/>
                </a:solidFill>
                <a:effectLst/>
                <a:latin typeface="+mn-lt"/>
                <a:ea typeface="+mn-ea"/>
                <a:cs typeface="+mn-cs"/>
              </a:rPr>
              <a:t>. According to this theory, people are driven to take action in the world by their desire to fulfil one of five basic needs: </a:t>
            </a:r>
            <a:r>
              <a:rPr lang="en-GB" sz="1200" kern="1200" dirty="0">
                <a:solidFill>
                  <a:schemeClr val="tx1"/>
                </a:solidFill>
                <a:effectLst/>
                <a:latin typeface="+mn-lt"/>
                <a:ea typeface="+mn-ea"/>
                <a:cs typeface="+mn-cs"/>
              </a:rPr>
              <a:t>physical, safety, social, esteem, and self-actualisation (fulfilment). </a:t>
            </a:r>
            <a:r>
              <a:rPr lang="en-US" sz="1200" kern="1200" dirty="0">
                <a:solidFill>
                  <a:schemeClr val="tx1"/>
                </a:solidFill>
                <a:effectLst/>
                <a:latin typeface="+mn-lt"/>
                <a:ea typeface="+mn-ea"/>
                <a:cs typeface="+mn-cs"/>
              </a:rPr>
              <a:t>If these requirements can be met to a greater extent, the employee will experience a greater surge in motivation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Rajini</a:t>
            </a:r>
            <a:r>
              <a:rPr lang="en-GB" sz="1200" kern="1200" dirty="0">
                <a:solidFill>
                  <a:schemeClr val="tx1"/>
                </a:solidFill>
                <a:effectLst/>
                <a:latin typeface="+mn-lt"/>
                <a:ea typeface="+mn-ea"/>
                <a:cs typeface="+mn-cs"/>
              </a:rPr>
              <a:t>, 2016).</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model explored that a person's level of interest and satisfaction in their job will remain low until these factors are addressed. Workers expect to be paid fairly and to feel safe at work. On top of that, employees need to know they are valued and appreciated as members of the team. The workforce as a whole has to develop and expand, as well as be creative and prepared to act on its own ideas </a:t>
            </a:r>
            <a:r>
              <a:rPr lang="en-GB" sz="1200" kern="1200" dirty="0">
                <a:solidFill>
                  <a:schemeClr val="tx1"/>
                </a:solidFill>
                <a:effectLst/>
                <a:latin typeface="+mn-lt"/>
                <a:ea typeface="+mn-ea"/>
                <a:cs typeface="+mn-cs"/>
              </a:rPr>
              <a:t>(Osborne and </a:t>
            </a:r>
            <a:r>
              <a:rPr lang="en-GB" sz="1200" kern="1200" dirty="0" err="1">
                <a:solidFill>
                  <a:schemeClr val="tx1"/>
                </a:solidFill>
                <a:effectLst/>
                <a:latin typeface="+mn-lt"/>
                <a:ea typeface="+mn-ea"/>
                <a:cs typeface="+mn-cs"/>
              </a:rPr>
              <a:t>Hammoud</a:t>
            </a:r>
            <a:r>
              <a:rPr lang="en-GB" sz="1200" kern="1200" dirty="0">
                <a:solidFill>
                  <a:schemeClr val="tx1"/>
                </a:solidFill>
                <a:effectLst/>
                <a:latin typeface="+mn-lt"/>
                <a:ea typeface="+mn-ea"/>
                <a:cs typeface="+mn-cs"/>
              </a:rPr>
              <a:t>, 2017)</a:t>
            </a:r>
            <a:r>
              <a:rPr lang="en-US" sz="1200" kern="1200" dirty="0">
                <a:solidFill>
                  <a:schemeClr val="tx1"/>
                </a:solidFill>
                <a:effectLst/>
                <a:latin typeface="+mn-lt"/>
                <a:ea typeface="+mn-ea"/>
                <a:cs typeface="+mn-cs"/>
              </a:rPr>
              <a:t>. In Maslow's hierarchy of requirements, there is no "ultimate need." Employees will be motivated to perform at their best if they feel appreciated and valued with monetary and positive enforcement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Chanana</a:t>
            </a:r>
            <a:r>
              <a:rPr lang="en-GB" sz="1200" kern="1200" dirty="0">
                <a:solidFill>
                  <a:schemeClr val="tx1"/>
                </a:solidFill>
                <a:effectLst/>
                <a:latin typeface="+mn-lt"/>
                <a:ea typeface="+mn-ea"/>
                <a:cs typeface="+mn-cs"/>
              </a:rPr>
              <a:t>, 2021)</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9</a:t>
            </a:fld>
            <a:endParaRPr lang="en-US" noProof="0"/>
          </a:p>
        </p:txBody>
      </p:sp>
    </p:spTree>
    <p:extLst>
      <p:ext uri="{BB962C8B-B14F-4D97-AF65-F5344CB8AC3E}">
        <p14:creationId xmlns:p14="http://schemas.microsoft.com/office/powerpoint/2010/main" val="1530845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Examples of Best Practices to Engage Employees in Hotel Industry</a:t>
            </a:r>
          </a:p>
          <a:p>
            <a:r>
              <a:rPr lang="en-US" sz="1200" b="1" kern="1200" dirty="0">
                <a:solidFill>
                  <a:schemeClr val="tx1"/>
                </a:solidFill>
                <a:effectLst/>
                <a:latin typeface="+mn-lt"/>
                <a:ea typeface="+mn-ea"/>
                <a:cs typeface="+mn-cs"/>
              </a:rPr>
              <a:t>1. Rewards and Recognition</a:t>
            </a:r>
          </a:p>
          <a:p>
            <a:r>
              <a:rPr lang="en-US" sz="1200" kern="1200" dirty="0">
                <a:solidFill>
                  <a:schemeClr val="tx1"/>
                </a:solidFill>
                <a:effectLst/>
                <a:latin typeface="+mn-lt"/>
                <a:ea typeface="+mn-ea"/>
                <a:cs typeface="+mn-cs"/>
              </a:rPr>
              <a:t>One study found discrepancies in how incentives and recognition are most appreciated by those working in the hospitality industry. Therefore, hospitality businesses should think about constructing a flexible incentive and recognition framework. It is important to inspire workers to balance their own needs with those of the hotel company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Rajini</a:t>
            </a:r>
            <a:r>
              <a:rPr lang="en-GB" sz="1200" kern="1200" dirty="0">
                <a:solidFill>
                  <a:schemeClr val="tx1"/>
                </a:solidFill>
                <a:effectLst/>
                <a:latin typeface="+mn-lt"/>
                <a:ea typeface="+mn-ea"/>
                <a:cs typeface="+mn-cs"/>
              </a:rPr>
              <a:t>, 2016)</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In this essence example of best practice would be the implementation of a vantage circle to enrich work culture. Workers can expect rewards like instantaneous acknowledgement, constructive criticism, and health and safety initiatives </a:t>
            </a:r>
            <a:r>
              <a:rPr lang="en-GB" sz="1200" kern="1200" dirty="0">
                <a:solidFill>
                  <a:schemeClr val="tx1"/>
                </a:solidFill>
                <a:effectLst/>
                <a:latin typeface="+mn-lt"/>
                <a:ea typeface="+mn-ea"/>
                <a:cs typeface="+mn-cs"/>
              </a:rPr>
              <a:t>(Taylor, 2019).</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Freebies</a:t>
            </a:r>
          </a:p>
          <a:p>
            <a:r>
              <a:rPr lang="en-US" sz="1200" kern="1200" dirty="0">
                <a:solidFill>
                  <a:schemeClr val="tx1"/>
                </a:solidFill>
                <a:effectLst/>
                <a:latin typeface="+mn-lt"/>
                <a:ea typeface="+mn-ea"/>
                <a:cs typeface="+mn-cs"/>
              </a:rPr>
              <a:t>It is vitally important for the hospitality industry as a whole to be </a:t>
            </a:r>
            <a:r>
              <a:rPr lang="en-US" sz="1200" kern="1200" dirty="0" err="1">
                <a:solidFill>
                  <a:schemeClr val="tx1"/>
                </a:solidFill>
                <a:effectLst/>
                <a:latin typeface="+mn-lt"/>
                <a:ea typeface="+mn-ea"/>
                <a:cs typeface="+mn-cs"/>
              </a:rPr>
              <a:t>recognised</a:t>
            </a:r>
            <a:r>
              <a:rPr lang="en-US" sz="1200" kern="1200" dirty="0">
                <a:solidFill>
                  <a:schemeClr val="tx1"/>
                </a:solidFill>
                <a:effectLst/>
                <a:latin typeface="+mn-lt"/>
                <a:ea typeface="+mn-ea"/>
                <a:cs typeface="+mn-cs"/>
              </a:rPr>
              <a:t> for its efforts. It's vital that everyone, from housekeeping to the front desk, treats guests with the utmost care and respect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Bruns</a:t>
            </a:r>
            <a:r>
              <a:rPr lang="en-GB" sz="1200" kern="1200" dirty="0">
                <a:solidFill>
                  <a:schemeClr val="tx1"/>
                </a:solidFill>
                <a:effectLst/>
                <a:latin typeface="+mn-lt"/>
                <a:ea typeface="+mn-ea"/>
                <a:cs typeface="+mn-cs"/>
              </a:rPr>
              <a:t>-Smith et al., 2015)</a:t>
            </a:r>
            <a:r>
              <a:rPr lang="en-US" sz="1200" kern="1200" dirty="0">
                <a:solidFill>
                  <a:schemeClr val="tx1"/>
                </a:solidFill>
                <a:effectLst/>
                <a:latin typeface="+mn-lt"/>
                <a:ea typeface="+mn-ea"/>
                <a:cs typeface="+mn-cs"/>
              </a:rPr>
              <a:t>. It's a good practice to provide employees with free snacks and drinks throughout the workday. In this essence, staff's morale and productivity will both increase. It's quite an economical and best practice to engage employees in the hotel industry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Rajini</a:t>
            </a:r>
            <a:r>
              <a:rPr lang="en-GB" sz="1200" kern="1200" dirty="0">
                <a:solidFill>
                  <a:schemeClr val="tx1"/>
                </a:solidFill>
                <a:effectLst/>
                <a:latin typeface="+mn-lt"/>
                <a:ea typeface="+mn-ea"/>
                <a:cs typeface="+mn-cs"/>
              </a:rPr>
              <a:t>, 2016).</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10</a:t>
            </a:fld>
            <a:endParaRPr lang="en-US" noProof="0"/>
          </a:p>
        </p:txBody>
      </p:sp>
    </p:spTree>
    <p:extLst>
      <p:ext uri="{BB962C8B-B14F-4D97-AF65-F5344CB8AC3E}">
        <p14:creationId xmlns:p14="http://schemas.microsoft.com/office/powerpoint/2010/main" val="10240973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Examples of Best Practices to Engage Employees in Hotel Industry.</a:t>
            </a:r>
          </a:p>
          <a:p>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3. Compensatory Time</a:t>
            </a:r>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 would be no hotel business without guests with free time and disposable income. Therefore, it is the needs of the consumers that must be </a:t>
            </a:r>
            <a:r>
              <a:rPr lang="en-US" sz="1200" kern="1200" dirty="0" err="1">
                <a:solidFill>
                  <a:schemeClr val="tx1"/>
                </a:solidFill>
                <a:effectLst/>
                <a:latin typeface="+mn-lt"/>
                <a:ea typeface="+mn-ea"/>
                <a:cs typeface="+mn-cs"/>
              </a:rPr>
              <a:t>prioritised</a:t>
            </a:r>
            <a:r>
              <a:rPr lang="en-US" sz="1200" kern="1200" dirty="0">
                <a:solidFill>
                  <a:schemeClr val="tx1"/>
                </a:solidFill>
                <a:effectLst/>
                <a:latin typeface="+mn-lt"/>
                <a:ea typeface="+mn-ea"/>
                <a:cs typeface="+mn-cs"/>
              </a:rPr>
              <a:t>. Therefore, there is consistent work, which may have an effect on the quality of the worker’s life. Because of this, giving a worker in the hospitality industry a short break is often the best practice to keep them engaged </a:t>
            </a:r>
            <a:r>
              <a:rPr lang="en-GB" sz="1200" kern="1200" dirty="0">
                <a:solidFill>
                  <a:schemeClr val="tx1"/>
                </a:solidFill>
                <a:effectLst/>
                <a:latin typeface="+mn-lt"/>
                <a:ea typeface="+mn-ea"/>
                <a:cs typeface="+mn-cs"/>
              </a:rPr>
              <a:t>(Lu et al., 2016).</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4. Development Opportunities</a:t>
            </a:r>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 is a large and diverse workforce involved in the hotel industry. The needs of waiters and hosts are different from those of secretaries, distributors, and managers. Since hotel staff is a reflection of the hotel's commitment to hospitality, it is imperative that they all receive training. Those who work in hospitality often enter at lower levels and rise through the ranks. The hospitality sector places a premium on investing in the growth and education of its staff. It's helpful if they stick to the same routines and methods consistently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Teo</a:t>
            </a:r>
            <a:r>
              <a:rPr lang="en-GB" sz="1200" kern="1200" dirty="0">
                <a:solidFill>
                  <a:schemeClr val="tx1"/>
                </a:solidFill>
                <a:effectLst/>
                <a:latin typeface="+mn-lt"/>
                <a:ea typeface="+mn-ea"/>
                <a:cs typeface="+mn-cs"/>
              </a:rPr>
              <a:t> et al., 2020).</a:t>
            </a:r>
            <a:endParaRPr lang="en-US"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530193B-564F-4854-8A52-728F3FB19C85}" type="slidenum">
              <a:rPr lang="en-US" noProof="0" smtClean="0"/>
              <a:t>11</a:t>
            </a:fld>
            <a:endParaRPr lang="en-US" noProof="0"/>
          </a:p>
        </p:txBody>
      </p:sp>
    </p:spTree>
    <p:extLst>
      <p:ext uri="{BB962C8B-B14F-4D97-AF65-F5344CB8AC3E}">
        <p14:creationId xmlns:p14="http://schemas.microsoft.com/office/powerpoint/2010/main" val="31105820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The term engagement embraces the concept of emotional commitment to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by an employee. The "hotel industry" records and houses guests as a public service. Employee engagement in hospitality affects staff turnover, company culture, customer relationships, productivity, and profitability. Hospitality workers who are engaged exceed customer expectations. The hotel industry relies on its loyal staff. Well-implemented employee engagement initiatives can boost retention, company culture, customer relations, productivity, and profitability. Under the principle of </a:t>
            </a:r>
            <a:r>
              <a:rPr lang="en-GB" sz="1200" kern="1200" dirty="0">
                <a:solidFill>
                  <a:schemeClr val="tx1"/>
                </a:solidFill>
                <a:effectLst/>
                <a:latin typeface="+mn-lt"/>
                <a:ea typeface="+mn-ea"/>
                <a:cs typeface="+mn-cs"/>
              </a:rPr>
              <a:t>Circulation</a:t>
            </a:r>
            <a:r>
              <a:rPr lang="en-US" sz="1200" kern="1200" dirty="0">
                <a:solidFill>
                  <a:schemeClr val="tx1"/>
                </a:solidFill>
                <a:effectLst/>
                <a:latin typeface="+mn-lt"/>
                <a:ea typeface="+mn-ea"/>
                <a:cs typeface="+mn-cs"/>
              </a:rPr>
              <a:t>, one cannot receive, keep, or give something with an item he does not already own. Increasing employee engagement helps achieve Maslow's four business requisites: satisfied customers, fewer absentees, higher output, and a stable workforce. Providing free food and drink to employees all day is a great practice to keep them engaged. A short break can keep hospitality workers engaged. Training is a vital practice for all levels of the hotel staff.</a:t>
            </a:r>
          </a:p>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12</a:t>
            </a:fld>
            <a:endParaRPr lang="en-US" noProof="0"/>
          </a:p>
        </p:txBody>
      </p:sp>
    </p:spTree>
    <p:extLst>
      <p:ext uri="{BB962C8B-B14F-4D97-AF65-F5344CB8AC3E}">
        <p14:creationId xmlns:p14="http://schemas.microsoft.com/office/powerpoint/2010/main" val="13570178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530193B-564F-4854-8A52-728F3FB19C85}" type="slidenum">
              <a:rPr lang="en-US" noProof="0" smtClean="0"/>
              <a:t>13</a:t>
            </a:fld>
            <a:endParaRPr lang="en-US" noProof="0"/>
          </a:p>
        </p:txBody>
      </p:sp>
    </p:spTree>
    <p:extLst>
      <p:ext uri="{BB962C8B-B14F-4D97-AF65-F5344CB8AC3E}">
        <p14:creationId xmlns:p14="http://schemas.microsoft.com/office/powerpoint/2010/main" val="3445563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57760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Click to 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620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04063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Click to 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dirty="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67" r:id="rId13"/>
    <p:sldLayoutId id="2147483668" r:id="rId14"/>
    <p:sldLayoutId id="2147483669" r:id="rId15"/>
    <p:sldLayoutId id="2147483670" r:id="rId16"/>
    <p:sldLayoutId id="2147483671" r:id="rId17"/>
    <p:sldLayoutId id="2147483673" r:id="rId18"/>
    <p:sldLayoutId id="2147483674" r:id="rId19"/>
    <p:sldLayoutId id="2147483654" r:id="rId20"/>
    <p:sldLayoutId id="2147483655" r:id="rId21"/>
    <p:sldLayoutId id="2147483675" r:id="rId22"/>
    <p:sldLayoutId id="2147483672" r:id="rId23"/>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211015" y="53975"/>
            <a:ext cx="9780588" cy="6804025"/>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2989385" y="2865028"/>
            <a:ext cx="8991600" cy="1261295"/>
          </a:xfrm>
        </p:spPr>
        <p:txBody>
          <a:bodyPr/>
          <a:lstStyle/>
          <a:p>
            <a:r>
              <a:rPr lang="en-GB" dirty="0"/>
              <a:t>Employee Engagement </a:t>
            </a:r>
            <a:endParaRPr lang="en-US" dirty="0"/>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2989384" y="4191453"/>
            <a:ext cx="9202615" cy="812438"/>
          </a:xfrm>
        </p:spPr>
        <p:txBody>
          <a:bodyPr/>
          <a:lstStyle/>
          <a:p>
            <a:r>
              <a:rPr lang="en-GB" b="1" dirty="0"/>
              <a:t>Present by: Anamaria Bursuc</a:t>
            </a:r>
          </a:p>
          <a:p>
            <a:r>
              <a:rPr lang="en-GB" b="1" dirty="0"/>
              <a:t>Student number:2122375 </a:t>
            </a:r>
            <a:endParaRPr lang="en-US" dirty="0"/>
          </a:p>
        </p:txBody>
      </p:sp>
      <p:sp>
        <p:nvSpPr>
          <p:cNvPr id="2" name="TextBox 1">
            <a:extLst>
              <a:ext uri="{FF2B5EF4-FFF2-40B4-BE49-F238E27FC236}">
                <a16:creationId xmlns:a16="http://schemas.microsoft.com/office/drawing/2014/main" id="{D0493A5E-355E-2D09-F598-29D2E26D43E8}"/>
              </a:ext>
            </a:extLst>
          </p:cNvPr>
          <p:cNvSpPr txBox="1"/>
          <p:nvPr/>
        </p:nvSpPr>
        <p:spPr>
          <a:xfrm>
            <a:off x="5133219" y="2517624"/>
            <a:ext cx="1828800" cy="1828800"/>
          </a:xfrm>
          <a:prstGeom prst="rect">
            <a:avLst/>
          </a:prstGeom>
          <a:noFill/>
        </p:spPr>
        <p:txBody>
          <a:bodyPr wrap="square" rtlCol="0">
            <a:spAutoFit/>
          </a:bodyPr>
          <a:lstStyle/>
          <a:p>
            <a:pPr algn="l"/>
            <a:endParaRPr lang="en-RO" dirty="0"/>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432000" y="700391"/>
            <a:ext cx="5472000" cy="4967721"/>
          </a:xfrm>
        </p:spPr>
        <p:txBody>
          <a:bodyPr/>
          <a:lstStyle/>
          <a:p>
            <a:pPr marL="0" indent="0">
              <a:buNone/>
            </a:pPr>
            <a:endParaRPr lang="en-US" sz="3600" dirty="0"/>
          </a:p>
          <a:p>
            <a:pPr marL="0" indent="0">
              <a:buNone/>
            </a:pPr>
            <a:endParaRPr lang="en-US" sz="3600" dirty="0"/>
          </a:p>
          <a:p>
            <a:pPr marL="0" indent="0">
              <a:buNone/>
            </a:pPr>
            <a:endParaRPr lang="en-US" sz="3600" dirty="0"/>
          </a:p>
          <a:p>
            <a:pPr marL="0" indent="0">
              <a:buNone/>
            </a:pPr>
            <a:endParaRPr lang="en-US" sz="3600" dirty="0"/>
          </a:p>
          <a:p>
            <a:endParaRPr lang="en-US" dirty="0"/>
          </a:p>
          <a:p>
            <a:pPr marL="0" indent="0">
              <a:buNone/>
            </a:pPr>
            <a:endParaRPr lang="en-US" dirty="0"/>
          </a:p>
          <a:p>
            <a:pPr marL="0" indent="0">
              <a:buNone/>
            </a:pPr>
            <a:endParaRPr lang="en-US" dirty="0"/>
          </a:p>
          <a:p>
            <a:pPr marL="0" indent="0">
              <a:buNone/>
            </a:pPr>
            <a:endParaRPr lang="en-US" sz="3600" dirty="0"/>
          </a:p>
          <a:p>
            <a:pPr marL="0" indent="0">
              <a:buNone/>
            </a:pPr>
            <a:r>
              <a:rPr lang="en-US" sz="3600" dirty="0"/>
              <a:t>Contents:</a:t>
            </a:r>
          </a:p>
          <a:p>
            <a:r>
              <a:rPr lang="en-US" b="1" dirty="0"/>
              <a:t>Introduction</a:t>
            </a:r>
          </a:p>
          <a:p>
            <a:r>
              <a:rPr lang="en-US" b="1" dirty="0"/>
              <a:t>Importance of Employee Engagement in the Hotel Industry.</a:t>
            </a:r>
          </a:p>
          <a:p>
            <a:r>
              <a:rPr lang="en-US" b="1" dirty="0"/>
              <a:t>Reason- Why It Is Important</a:t>
            </a:r>
          </a:p>
          <a:p>
            <a:r>
              <a:rPr lang="en-US" b="1" dirty="0"/>
              <a:t>Law of Circulation Used In Hotel Industry</a:t>
            </a:r>
          </a:p>
          <a:p>
            <a:r>
              <a:rPr lang="en-US" b="1" dirty="0"/>
              <a:t>Definition of Engagement</a:t>
            </a:r>
          </a:p>
          <a:p>
            <a:r>
              <a:rPr lang="en-GB" b="1" dirty="0"/>
              <a:t>Maslow’s </a:t>
            </a:r>
            <a:r>
              <a:rPr lang="en-US" b="1" dirty="0"/>
              <a:t>Employee Engagement Theoretical Model.</a:t>
            </a:r>
          </a:p>
          <a:p>
            <a:r>
              <a:rPr lang="en-US" b="1" dirty="0"/>
              <a:t>Examples of Best Practices to Engage Employees in Hotel Industry </a:t>
            </a:r>
          </a:p>
          <a:p>
            <a:r>
              <a:rPr lang="en-US" b="1" dirty="0"/>
              <a:t>Conclusion.</a:t>
            </a:r>
          </a:p>
          <a:p>
            <a:endParaRPr lang="en-US" b="1" dirty="0"/>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a:stretch>
            <a:fillRect/>
          </a:stretch>
        </p:blipFill>
        <p:spPr/>
      </p:pic>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2</a:t>
            </a:fld>
            <a:endParaRPr lang="en-US" dirty="0"/>
          </a:p>
        </p:txBody>
      </p:sp>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Introduction</a:t>
            </a:r>
          </a:p>
        </p:txBody>
      </p:sp>
      <p:sp>
        <p:nvSpPr>
          <p:cNvPr id="5" name="Content Placeholder 4"/>
          <p:cNvSpPr>
            <a:spLocks noGrp="1"/>
          </p:cNvSpPr>
          <p:nvPr>
            <p:ph sz="half" idx="1"/>
          </p:nvPr>
        </p:nvSpPr>
        <p:spPr>
          <a:xfrm>
            <a:off x="432000" y="1381328"/>
            <a:ext cx="5472000" cy="4286784"/>
          </a:xfrm>
        </p:spPr>
        <p:txBody>
          <a:bodyPr/>
          <a:lstStyle/>
          <a:p>
            <a:r>
              <a:rPr lang="en-US" dirty="0"/>
              <a:t>The hotel industry refers to the industry that deals in the service of hospitality .</a:t>
            </a:r>
          </a:p>
          <a:p>
            <a:r>
              <a:rPr lang="en-GB" dirty="0"/>
              <a:t>There will be at least 187,000 hotels all across the globe by 2022.</a:t>
            </a:r>
          </a:p>
          <a:p>
            <a:r>
              <a:rPr lang="en-GB" dirty="0"/>
              <a:t> There are supposedly roughly 17,500,000 hotel rooms in the world.</a:t>
            </a:r>
          </a:p>
          <a:p>
            <a:r>
              <a:rPr lang="en-GB" dirty="0"/>
              <a:t> In 2021, the total worth of the hospitality sector worldwide was estimated at about $3.952 trillion (</a:t>
            </a:r>
            <a:r>
              <a:rPr lang="en-GB" dirty="0" err="1"/>
              <a:t>Rajini</a:t>
            </a:r>
            <a:r>
              <a:rPr lang="en-GB" dirty="0"/>
              <a:t>, 2016). </a:t>
            </a:r>
          </a:p>
          <a:p>
            <a:r>
              <a:rPr lang="en-GB" dirty="0"/>
              <a:t>The hotel industry in the United Kingdom is worth approximately $16.4 billion (Lu et al., 2016). </a:t>
            </a:r>
          </a:p>
          <a:p>
            <a:endParaRPr lang="en-US" dirty="0"/>
          </a:p>
        </p:txBody>
      </p:sp>
      <p:sp>
        <p:nvSpPr>
          <p:cNvPr id="6" name="Footer Placeholder 5"/>
          <p:cNvSpPr>
            <a:spLocks noGrp="1"/>
          </p:cNvSpPr>
          <p:nvPr>
            <p:ph type="ftr" sz="quarter" idx="13"/>
          </p:nvPr>
        </p:nvSpPr>
        <p:spPr/>
        <p:txBody>
          <a:bodyPr/>
          <a:lstStyle/>
          <a:p>
            <a:r>
              <a:rPr lang="en-US" noProof="0" dirty="0"/>
              <a:t>Employee Engagement</a:t>
            </a:r>
          </a:p>
        </p:txBody>
      </p:sp>
      <p:sp>
        <p:nvSpPr>
          <p:cNvPr id="7" name="Slide Number Placeholder 6"/>
          <p:cNvSpPr>
            <a:spLocks noGrp="1"/>
          </p:cNvSpPr>
          <p:nvPr>
            <p:ph type="sldNum" sz="quarter" idx="33"/>
          </p:nvPr>
        </p:nvSpPr>
        <p:spPr/>
        <p:txBody>
          <a:bodyPr/>
          <a:lstStyle/>
          <a:p>
            <a:fld id="{19B51A1E-902D-48AF-9020-955120F399B6}" type="slidenum">
              <a:rPr lang="en-US" noProof="0" smtClean="0"/>
              <a:pPr/>
              <a:t>3</a:t>
            </a:fld>
            <a:endParaRPr lang="en-US" noProof="0" dirty="0"/>
          </a:p>
        </p:txBody>
      </p:sp>
    </p:spTree>
    <p:extLst>
      <p:ext uri="{BB962C8B-B14F-4D97-AF65-F5344CB8AC3E}">
        <p14:creationId xmlns:p14="http://schemas.microsoft.com/office/powerpoint/2010/main" val="969672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0" y="1954644"/>
            <a:ext cx="5849565" cy="1722412"/>
          </a:xfrm>
        </p:spPr>
        <p:txBody>
          <a:bodyPr/>
          <a:lstStyle/>
          <a:p>
            <a:pPr algn="ctr"/>
            <a:r>
              <a:rPr lang="en-US" sz="3200" b="0" dirty="0">
                <a:solidFill>
                  <a:schemeClr val="tx1"/>
                </a:solidFill>
                <a:latin typeface="Arial" panose="020B0604020202020204" pitchFamily="34" charset="0"/>
                <a:cs typeface="Arial" panose="020B0604020202020204" pitchFamily="34" charset="0"/>
              </a:rPr>
              <a:t>Importance of Employee Engagement in the Hotel  Industry</a:t>
            </a:r>
            <a:br>
              <a:rPr lang="en-US" sz="3200" b="0" dirty="0">
                <a:solidFill>
                  <a:srgbClr val="00B0F0"/>
                </a:solidFill>
              </a:rPr>
            </a:br>
            <a:endParaRPr lang="en-US" sz="3200" b="0" dirty="0">
              <a:solidFill>
                <a:srgbClr val="00B0F0"/>
              </a:solidFill>
            </a:endParaRPr>
          </a:p>
        </p:txBody>
      </p:sp>
      <p:sp>
        <p:nvSpPr>
          <p:cNvPr id="5" name="Content Placeholder 4"/>
          <p:cNvSpPr>
            <a:spLocks noGrp="1"/>
          </p:cNvSpPr>
          <p:nvPr>
            <p:ph sz="half" idx="1"/>
          </p:nvPr>
        </p:nvSpPr>
        <p:spPr>
          <a:xfrm>
            <a:off x="432000" y="1954644"/>
            <a:ext cx="5472000" cy="3713468"/>
          </a:xfrm>
        </p:spPr>
        <p:txBody>
          <a:bodyPr/>
          <a:lstStyle/>
          <a:p>
            <a:r>
              <a:rPr lang="en-GB" dirty="0"/>
              <a:t>Staff members are the only people who can effectively promote the company's establishment.</a:t>
            </a:r>
          </a:p>
          <a:p>
            <a:r>
              <a:rPr lang="en-GB" dirty="0"/>
              <a:t>One mistake may mean the difference between a happy and an unhappy client.</a:t>
            </a:r>
          </a:p>
          <a:p>
            <a:r>
              <a:rPr lang="en-GB" dirty="0"/>
              <a:t> In the hotel industry, employees with more experience and training are better able to give customers a positive experience.</a:t>
            </a:r>
          </a:p>
          <a:p>
            <a:r>
              <a:rPr lang="en-GB" dirty="0"/>
              <a:t>Keeping employee interested in their work is the best way to ensure they stick around and are content in their positions (Jung and Yoon, 2016). </a:t>
            </a:r>
            <a:endParaRPr lang="en-US" dirty="0"/>
          </a:p>
          <a:p>
            <a:endParaRPr lang="en-US" dirty="0"/>
          </a:p>
        </p:txBody>
      </p:sp>
      <p:sp>
        <p:nvSpPr>
          <p:cNvPr id="6" name="Footer Placeholder 5"/>
          <p:cNvSpPr>
            <a:spLocks noGrp="1"/>
          </p:cNvSpPr>
          <p:nvPr>
            <p:ph type="ftr" sz="quarter" idx="13"/>
          </p:nvPr>
        </p:nvSpPr>
        <p:spPr/>
        <p:txBody>
          <a:bodyPr/>
          <a:lstStyle/>
          <a:p>
            <a:r>
              <a:rPr lang="en-US" dirty="0"/>
              <a:t>Employee Engagement</a:t>
            </a:r>
          </a:p>
        </p:txBody>
      </p:sp>
      <p:sp>
        <p:nvSpPr>
          <p:cNvPr id="7" name="Slide Number Placeholder 6"/>
          <p:cNvSpPr>
            <a:spLocks noGrp="1"/>
          </p:cNvSpPr>
          <p:nvPr>
            <p:ph type="sldNum" sz="quarter" idx="33"/>
          </p:nvPr>
        </p:nvSpPr>
        <p:spPr/>
        <p:txBody>
          <a:bodyPr/>
          <a:lstStyle/>
          <a:p>
            <a:fld id="{19B51A1E-902D-48AF-9020-955120F399B6}" type="slidenum">
              <a:rPr lang="en-US" noProof="0" smtClean="0"/>
              <a:pPr/>
              <a:t>4</a:t>
            </a:fld>
            <a:endParaRPr lang="en-US" noProof="0" dirty="0"/>
          </a:p>
        </p:txBody>
      </p:sp>
    </p:spTree>
    <p:extLst>
      <p:ext uri="{BB962C8B-B14F-4D97-AF65-F5344CB8AC3E}">
        <p14:creationId xmlns:p14="http://schemas.microsoft.com/office/powerpoint/2010/main" val="1234944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0" y="1954644"/>
            <a:ext cx="5849565" cy="1722412"/>
          </a:xfrm>
        </p:spPr>
        <p:txBody>
          <a:bodyPr/>
          <a:lstStyle/>
          <a:p>
            <a:pPr algn="ctr"/>
            <a:r>
              <a:rPr lang="en-US" sz="3200" b="0" dirty="0">
                <a:solidFill>
                  <a:schemeClr val="tx1"/>
                </a:solidFill>
                <a:latin typeface="Arial" panose="020B0604020202020204" pitchFamily="34" charset="0"/>
                <a:cs typeface="Arial" panose="020B0604020202020204" pitchFamily="34" charset="0"/>
              </a:rPr>
              <a:t>Importance of Employee Engagement in the Hotel  Industry</a:t>
            </a:r>
            <a:br>
              <a:rPr lang="en-US" sz="3200" b="0" dirty="0">
                <a:solidFill>
                  <a:srgbClr val="00B0F0"/>
                </a:solidFill>
              </a:rPr>
            </a:br>
            <a:endParaRPr lang="en-US" sz="3200" b="0" dirty="0">
              <a:solidFill>
                <a:srgbClr val="00B0F0"/>
              </a:solidFill>
            </a:endParaRPr>
          </a:p>
        </p:txBody>
      </p:sp>
      <p:sp>
        <p:nvSpPr>
          <p:cNvPr id="5" name="Content Placeholder 4"/>
          <p:cNvSpPr>
            <a:spLocks noGrp="1"/>
          </p:cNvSpPr>
          <p:nvPr>
            <p:ph sz="half" idx="1"/>
          </p:nvPr>
        </p:nvSpPr>
        <p:spPr>
          <a:xfrm>
            <a:off x="432000" y="436419"/>
            <a:ext cx="5472000" cy="5668112"/>
          </a:xfrm>
        </p:spPr>
        <p:txBody>
          <a:bodyPr/>
          <a:lstStyle/>
          <a:p>
            <a:r>
              <a:rPr lang="en-GB" dirty="0"/>
              <a:t>A front desk officer who knows what they're doing will be more helpful and welcoming to customers in hotels.</a:t>
            </a:r>
          </a:p>
          <a:p>
            <a:r>
              <a:rPr lang="en-GB" dirty="0"/>
              <a:t>It boost conversions and keep customers satisfied and coming back.</a:t>
            </a:r>
          </a:p>
          <a:p>
            <a:r>
              <a:rPr lang="en-GB" dirty="0"/>
              <a:t>Customers will be more willing to try new items on the menu if the wait staff is friendly and knowledgeable.</a:t>
            </a:r>
          </a:p>
          <a:p>
            <a:r>
              <a:rPr lang="en-GB" dirty="0"/>
              <a:t>Jeff Bezos, an Amazon owner, believes “customer satisfaction might be achieved: thorough employee engagement and their satisfaction at work”. </a:t>
            </a:r>
          </a:p>
          <a:p>
            <a:r>
              <a:rPr lang="en-GB" dirty="0"/>
              <a:t>According to the data, a 1.3-point increase in customer satisfaction scores for a company is equivalent to a one-star increase on </a:t>
            </a:r>
            <a:r>
              <a:rPr lang="en-GB" dirty="0" err="1"/>
              <a:t>Glassdoor</a:t>
            </a:r>
            <a:r>
              <a:rPr lang="en-GB" dirty="0"/>
              <a:t> (</a:t>
            </a:r>
            <a:r>
              <a:rPr lang="en-GB" dirty="0" err="1"/>
              <a:t>Teo</a:t>
            </a:r>
            <a:r>
              <a:rPr lang="en-GB" dirty="0"/>
              <a:t> et al., 2020). </a:t>
            </a:r>
            <a:endParaRPr lang="en-US" dirty="0"/>
          </a:p>
        </p:txBody>
      </p:sp>
      <p:sp>
        <p:nvSpPr>
          <p:cNvPr id="6" name="Footer Placeholder 5"/>
          <p:cNvSpPr>
            <a:spLocks noGrp="1"/>
          </p:cNvSpPr>
          <p:nvPr>
            <p:ph type="ftr" sz="quarter" idx="13"/>
          </p:nvPr>
        </p:nvSpPr>
        <p:spPr/>
        <p:txBody>
          <a:bodyPr/>
          <a:lstStyle/>
          <a:p>
            <a:r>
              <a:rPr lang="en-US" dirty="0"/>
              <a:t>Employee Engagement</a:t>
            </a:r>
          </a:p>
        </p:txBody>
      </p:sp>
      <p:sp>
        <p:nvSpPr>
          <p:cNvPr id="7" name="Slide Number Placeholder 6"/>
          <p:cNvSpPr>
            <a:spLocks noGrp="1"/>
          </p:cNvSpPr>
          <p:nvPr>
            <p:ph type="sldNum" sz="quarter" idx="33"/>
          </p:nvPr>
        </p:nvSpPr>
        <p:spPr/>
        <p:txBody>
          <a:bodyPr/>
          <a:lstStyle/>
          <a:p>
            <a:fld id="{19B51A1E-902D-48AF-9020-955120F399B6}" type="slidenum">
              <a:rPr lang="en-US" noProof="0" smtClean="0"/>
              <a:pPr/>
              <a:t>5</a:t>
            </a:fld>
            <a:endParaRPr lang="en-US" noProof="0" dirty="0"/>
          </a:p>
        </p:txBody>
      </p:sp>
    </p:spTree>
    <p:extLst>
      <p:ext uri="{BB962C8B-B14F-4D97-AF65-F5344CB8AC3E}">
        <p14:creationId xmlns:p14="http://schemas.microsoft.com/office/powerpoint/2010/main" val="3089622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0" y="1954644"/>
            <a:ext cx="5849565" cy="1722412"/>
          </a:xfrm>
        </p:spPr>
        <p:txBody>
          <a:bodyPr/>
          <a:lstStyle/>
          <a:p>
            <a:pPr algn="ctr"/>
            <a:r>
              <a:rPr lang="en-US" sz="3200" i="1" dirty="0"/>
              <a:t>Reason- Why It Is Important</a:t>
            </a:r>
            <a:br>
              <a:rPr lang="en-US" sz="3200" i="1" dirty="0"/>
            </a:br>
            <a:br>
              <a:rPr lang="en-US" sz="3200" b="0" dirty="0">
                <a:solidFill>
                  <a:srgbClr val="00B0F0"/>
                </a:solidFill>
              </a:rPr>
            </a:br>
            <a:endParaRPr lang="en-US" sz="3200" b="0" dirty="0">
              <a:solidFill>
                <a:srgbClr val="00B0F0"/>
              </a:solidFill>
            </a:endParaRPr>
          </a:p>
        </p:txBody>
      </p:sp>
      <p:sp>
        <p:nvSpPr>
          <p:cNvPr id="5" name="Content Placeholder 4"/>
          <p:cNvSpPr>
            <a:spLocks noGrp="1"/>
          </p:cNvSpPr>
          <p:nvPr>
            <p:ph sz="half" idx="1"/>
          </p:nvPr>
        </p:nvSpPr>
        <p:spPr>
          <a:xfrm>
            <a:off x="432000" y="1195754"/>
            <a:ext cx="5472000" cy="4472358"/>
          </a:xfrm>
        </p:spPr>
        <p:txBody>
          <a:bodyPr/>
          <a:lstStyle/>
          <a:p>
            <a:r>
              <a:rPr lang="en-GB" dirty="0"/>
              <a:t>Its initiatives can boost retention rates, company culture, customer relations, output, and bottom line.</a:t>
            </a:r>
          </a:p>
          <a:p>
            <a:r>
              <a:rPr lang="en-GB" dirty="0"/>
              <a:t>It engaged workforce in a hotel company is a more effective and efficient workforce. </a:t>
            </a:r>
          </a:p>
          <a:p>
            <a:r>
              <a:rPr lang="en-GB" dirty="0"/>
              <a:t>Better levels of productivity and consumer satisfaction which results in their repeat visits (Mann and Harter, 2016). </a:t>
            </a:r>
            <a:endParaRPr lang="en-US" dirty="0"/>
          </a:p>
          <a:p>
            <a:r>
              <a:rPr lang="en-GB" dirty="0"/>
              <a:t>Workforce members embody the principles that are in high demand in the hospitality sector (</a:t>
            </a:r>
            <a:r>
              <a:rPr lang="en-GB" dirty="0" err="1"/>
              <a:t>Bruns</a:t>
            </a:r>
            <a:r>
              <a:rPr lang="en-GB" dirty="0"/>
              <a:t>-Smith et al., 2015). </a:t>
            </a:r>
          </a:p>
          <a:p>
            <a:r>
              <a:rPr lang="en-GB" dirty="0"/>
              <a:t>For hotel sector provide an experience worth remembering and satisfy their pay worth is one main reason to remain employees engaged at work in a hotel company. </a:t>
            </a:r>
            <a:endParaRPr lang="en-US" dirty="0"/>
          </a:p>
          <a:p>
            <a:endParaRPr lang="en-US" dirty="0"/>
          </a:p>
        </p:txBody>
      </p:sp>
      <p:sp>
        <p:nvSpPr>
          <p:cNvPr id="6" name="Footer Placeholder 5"/>
          <p:cNvSpPr>
            <a:spLocks noGrp="1"/>
          </p:cNvSpPr>
          <p:nvPr>
            <p:ph type="ftr" sz="quarter" idx="13"/>
          </p:nvPr>
        </p:nvSpPr>
        <p:spPr/>
        <p:txBody>
          <a:bodyPr/>
          <a:lstStyle/>
          <a:p>
            <a:r>
              <a:rPr lang="en-US" dirty="0"/>
              <a:t>Employee Engagement</a:t>
            </a:r>
          </a:p>
        </p:txBody>
      </p:sp>
      <p:sp>
        <p:nvSpPr>
          <p:cNvPr id="7" name="Slide Number Placeholder 6"/>
          <p:cNvSpPr>
            <a:spLocks noGrp="1"/>
          </p:cNvSpPr>
          <p:nvPr>
            <p:ph type="sldNum" sz="quarter" idx="33"/>
          </p:nvPr>
        </p:nvSpPr>
        <p:spPr/>
        <p:txBody>
          <a:bodyPr/>
          <a:lstStyle/>
          <a:p>
            <a:fld id="{19B51A1E-902D-48AF-9020-955120F399B6}" type="slidenum">
              <a:rPr lang="en-US" noProof="0" smtClean="0"/>
              <a:pPr/>
              <a:t>6</a:t>
            </a:fld>
            <a:endParaRPr lang="en-US" noProof="0" dirty="0"/>
          </a:p>
        </p:txBody>
      </p:sp>
    </p:spTree>
    <p:extLst>
      <p:ext uri="{BB962C8B-B14F-4D97-AF65-F5344CB8AC3E}">
        <p14:creationId xmlns:p14="http://schemas.microsoft.com/office/powerpoint/2010/main" val="3806970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0" y="1954644"/>
            <a:ext cx="5849565" cy="1722412"/>
          </a:xfrm>
        </p:spPr>
        <p:txBody>
          <a:bodyPr/>
          <a:lstStyle/>
          <a:p>
            <a:r>
              <a:rPr lang="en-US" sz="3200" dirty="0"/>
              <a:t>Law of Circulation Used In Hotel Industry</a:t>
            </a:r>
          </a:p>
        </p:txBody>
      </p:sp>
      <p:sp>
        <p:nvSpPr>
          <p:cNvPr id="5" name="Content Placeholder 4"/>
          <p:cNvSpPr>
            <a:spLocks noGrp="1"/>
          </p:cNvSpPr>
          <p:nvPr>
            <p:ph sz="half" idx="1"/>
          </p:nvPr>
        </p:nvSpPr>
        <p:spPr>
          <a:xfrm>
            <a:off x="432000" y="0"/>
            <a:ext cx="5472000" cy="5668112"/>
          </a:xfrm>
        </p:spPr>
        <p:txBody>
          <a:bodyPr/>
          <a:lstStyle/>
          <a:p>
            <a:r>
              <a:rPr lang="en-US" dirty="0"/>
              <a:t>This law says, In order to receive, keep, or give something, one must first have it himself. </a:t>
            </a:r>
          </a:p>
          <a:p>
            <a:r>
              <a:rPr lang="en-US" dirty="0"/>
              <a:t>Working with a wide variety of customers requires employees with a customer-centric mindset.</a:t>
            </a:r>
          </a:p>
          <a:p>
            <a:r>
              <a:rPr lang="en-US" dirty="0"/>
              <a:t>The ethics, values, and principles of the brands that employees in the hospitality industry represent are central to every service they provide.</a:t>
            </a:r>
          </a:p>
          <a:p>
            <a:r>
              <a:rPr lang="en-US" dirty="0"/>
              <a:t> A visitor who encounters even a single mistake may never return </a:t>
            </a:r>
            <a:r>
              <a:rPr lang="en-GB" dirty="0"/>
              <a:t>(</a:t>
            </a:r>
            <a:r>
              <a:rPr lang="en-GB" dirty="0" err="1"/>
              <a:t>Rajini</a:t>
            </a:r>
            <a:r>
              <a:rPr lang="en-GB" dirty="0"/>
              <a:t>, 2016).</a:t>
            </a:r>
            <a:endParaRPr lang="en-US" dirty="0"/>
          </a:p>
          <a:p>
            <a:r>
              <a:rPr lang="en-US" dirty="0"/>
              <a:t>When employees are disinterested in their work or rude to guests, it hurts the company's reputation and bottom line. </a:t>
            </a:r>
          </a:p>
          <a:p>
            <a:r>
              <a:rPr lang="en-US" dirty="0"/>
              <a:t>When staff turnover is high, as it is in the hospitality industry, it can be difficult to keep employees invested in the company's success </a:t>
            </a:r>
            <a:r>
              <a:rPr lang="en-GB" dirty="0"/>
              <a:t>(</a:t>
            </a:r>
            <a:r>
              <a:rPr lang="en-GB" dirty="0" err="1"/>
              <a:t>Ugwu</a:t>
            </a:r>
            <a:r>
              <a:rPr lang="en-GB" dirty="0"/>
              <a:t> et al., 2021).</a:t>
            </a:r>
            <a:endParaRPr lang="en-US" dirty="0"/>
          </a:p>
          <a:p>
            <a:endParaRPr lang="en-US" dirty="0"/>
          </a:p>
        </p:txBody>
      </p:sp>
      <p:sp>
        <p:nvSpPr>
          <p:cNvPr id="6" name="Footer Placeholder 5"/>
          <p:cNvSpPr>
            <a:spLocks noGrp="1"/>
          </p:cNvSpPr>
          <p:nvPr>
            <p:ph type="ftr" sz="quarter" idx="13"/>
          </p:nvPr>
        </p:nvSpPr>
        <p:spPr/>
        <p:txBody>
          <a:bodyPr/>
          <a:lstStyle/>
          <a:p>
            <a:r>
              <a:rPr lang="en-US" dirty="0"/>
              <a:t>Employee Engagement</a:t>
            </a:r>
          </a:p>
        </p:txBody>
      </p:sp>
      <p:sp>
        <p:nvSpPr>
          <p:cNvPr id="7" name="Slide Number Placeholder 6"/>
          <p:cNvSpPr>
            <a:spLocks noGrp="1"/>
          </p:cNvSpPr>
          <p:nvPr>
            <p:ph type="sldNum" sz="quarter" idx="33"/>
          </p:nvPr>
        </p:nvSpPr>
        <p:spPr/>
        <p:txBody>
          <a:bodyPr/>
          <a:lstStyle/>
          <a:p>
            <a:fld id="{19B51A1E-902D-48AF-9020-955120F399B6}" type="slidenum">
              <a:rPr lang="en-US" noProof="0" smtClean="0"/>
              <a:pPr/>
              <a:t>7</a:t>
            </a:fld>
            <a:endParaRPr lang="en-US" noProof="0" dirty="0"/>
          </a:p>
        </p:txBody>
      </p:sp>
      <p:pic>
        <p:nvPicPr>
          <p:cNvPr id="2052" name="Picture 4" descr="The Law of Circulation [Podcast] - Derek Ryd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4127" y="4012527"/>
            <a:ext cx="5005873" cy="2023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4471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0" y="1954644"/>
            <a:ext cx="5849565" cy="1722412"/>
          </a:xfrm>
        </p:spPr>
        <p:txBody>
          <a:bodyPr/>
          <a:lstStyle/>
          <a:p>
            <a:r>
              <a:rPr lang="en-US" sz="3200" dirty="0"/>
              <a:t>Definition of Engagement</a:t>
            </a:r>
            <a:br>
              <a:rPr lang="en-US" sz="3200" dirty="0"/>
            </a:br>
            <a:endParaRPr lang="en-US" sz="3200" dirty="0"/>
          </a:p>
        </p:txBody>
      </p:sp>
      <p:sp>
        <p:nvSpPr>
          <p:cNvPr id="5" name="Content Placeholder 4"/>
          <p:cNvSpPr>
            <a:spLocks noGrp="1"/>
          </p:cNvSpPr>
          <p:nvPr>
            <p:ph sz="half" idx="1"/>
          </p:nvPr>
        </p:nvSpPr>
        <p:spPr>
          <a:xfrm>
            <a:off x="432000" y="1954644"/>
            <a:ext cx="5472000" cy="3713468"/>
          </a:xfrm>
        </p:spPr>
        <p:txBody>
          <a:bodyPr/>
          <a:lstStyle/>
          <a:p>
            <a:r>
              <a:rPr lang="en-US" dirty="0"/>
              <a:t>Engagement is an emotional commitment of an employee towards their organisation.</a:t>
            </a:r>
          </a:p>
          <a:p>
            <a:r>
              <a:rPr lang="en-US" dirty="0"/>
              <a:t>Engagement allows hotels to perform at their best with guest participation.</a:t>
            </a:r>
          </a:p>
          <a:p>
            <a:r>
              <a:rPr lang="en-US" dirty="0"/>
              <a:t> By opening communication, boosts productivity, and helps hotel industry retain skilled workers. </a:t>
            </a:r>
          </a:p>
          <a:p>
            <a:r>
              <a:rPr lang="en-US" dirty="0"/>
              <a:t>Statistics shows that just 32% of Americans are enthusiastic about their jobs </a:t>
            </a:r>
            <a:r>
              <a:rPr lang="en-GB" dirty="0"/>
              <a:t>(</a:t>
            </a:r>
            <a:r>
              <a:rPr lang="en-GB" dirty="0" err="1"/>
              <a:t>Bruns</a:t>
            </a:r>
            <a:r>
              <a:rPr lang="en-GB" dirty="0"/>
              <a:t>-Smith et al., 2015).</a:t>
            </a:r>
            <a:endParaRPr lang="en-US" dirty="0"/>
          </a:p>
          <a:p>
            <a:endParaRPr lang="en-US" dirty="0"/>
          </a:p>
        </p:txBody>
      </p:sp>
      <p:sp>
        <p:nvSpPr>
          <p:cNvPr id="6" name="Footer Placeholder 5"/>
          <p:cNvSpPr>
            <a:spLocks noGrp="1"/>
          </p:cNvSpPr>
          <p:nvPr>
            <p:ph type="ftr" sz="quarter" idx="13"/>
          </p:nvPr>
        </p:nvSpPr>
        <p:spPr/>
        <p:txBody>
          <a:bodyPr/>
          <a:lstStyle/>
          <a:p>
            <a:r>
              <a:rPr lang="en-US" dirty="0"/>
              <a:t>Employee Engagement</a:t>
            </a:r>
          </a:p>
        </p:txBody>
      </p:sp>
      <p:sp>
        <p:nvSpPr>
          <p:cNvPr id="7" name="Slide Number Placeholder 6"/>
          <p:cNvSpPr>
            <a:spLocks noGrp="1"/>
          </p:cNvSpPr>
          <p:nvPr>
            <p:ph type="sldNum" sz="quarter" idx="33"/>
          </p:nvPr>
        </p:nvSpPr>
        <p:spPr/>
        <p:txBody>
          <a:bodyPr/>
          <a:lstStyle/>
          <a:p>
            <a:fld id="{19B51A1E-902D-48AF-9020-955120F399B6}" type="slidenum">
              <a:rPr lang="en-US" noProof="0" smtClean="0"/>
              <a:pPr/>
              <a:t>8</a:t>
            </a:fld>
            <a:endParaRPr lang="en-US" noProof="0" dirty="0"/>
          </a:p>
        </p:txBody>
      </p:sp>
    </p:spTree>
    <p:extLst>
      <p:ext uri="{BB962C8B-B14F-4D97-AF65-F5344CB8AC3E}">
        <p14:creationId xmlns:p14="http://schemas.microsoft.com/office/powerpoint/2010/main" val="1420289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0" y="1954644"/>
            <a:ext cx="5849565" cy="1722412"/>
          </a:xfrm>
        </p:spPr>
        <p:txBody>
          <a:bodyPr/>
          <a:lstStyle/>
          <a:p>
            <a:r>
              <a:rPr lang="en-US" sz="3200" dirty="0"/>
              <a:t>One Employee Engagement Theoretical Model</a:t>
            </a:r>
            <a:br>
              <a:rPr lang="en-US" sz="3200" dirty="0"/>
            </a:br>
            <a:endParaRPr lang="en-US" sz="3200" dirty="0"/>
          </a:p>
        </p:txBody>
      </p:sp>
      <p:sp>
        <p:nvSpPr>
          <p:cNvPr id="5" name="Content Placeholder 4"/>
          <p:cNvSpPr>
            <a:spLocks noGrp="1"/>
          </p:cNvSpPr>
          <p:nvPr>
            <p:ph sz="half" idx="1"/>
          </p:nvPr>
        </p:nvSpPr>
        <p:spPr>
          <a:xfrm>
            <a:off x="432000" y="233464"/>
            <a:ext cx="5472000" cy="5434648"/>
          </a:xfrm>
        </p:spPr>
        <p:txBody>
          <a:bodyPr/>
          <a:lstStyle/>
          <a:p>
            <a:pPr marL="0" indent="0">
              <a:buNone/>
            </a:pPr>
            <a:r>
              <a:rPr lang="en-US" b="1" i="1" dirty="0"/>
              <a:t>Maslow’s model</a:t>
            </a:r>
          </a:p>
          <a:p>
            <a:r>
              <a:rPr lang="en-US" dirty="0"/>
              <a:t>This model advocate happier customers, less absenteeism, more output, and greater staff retention through raising employee engagement. </a:t>
            </a:r>
          </a:p>
          <a:p>
            <a:r>
              <a:rPr lang="en-US" dirty="0"/>
              <a:t>Maslow proposed a hierarchy of needs in which more basic wants had to be met.</a:t>
            </a:r>
          </a:p>
          <a:p>
            <a:r>
              <a:rPr lang="en-US" dirty="0"/>
              <a:t>According to this theory, people are driven to take action by their desire to fulfil one of five basic needs.</a:t>
            </a:r>
          </a:p>
          <a:p>
            <a:r>
              <a:rPr lang="en-US" dirty="0"/>
              <a:t> 	</a:t>
            </a:r>
            <a:r>
              <a:rPr lang="en-GB" dirty="0"/>
              <a:t>Physical, Safety, Social, Esteem, and Self-actualisation (fulfilment).</a:t>
            </a:r>
          </a:p>
        </p:txBody>
      </p:sp>
      <p:sp>
        <p:nvSpPr>
          <p:cNvPr id="6" name="Footer Placeholder 5"/>
          <p:cNvSpPr>
            <a:spLocks noGrp="1"/>
          </p:cNvSpPr>
          <p:nvPr>
            <p:ph type="ftr" sz="quarter" idx="13"/>
          </p:nvPr>
        </p:nvSpPr>
        <p:spPr/>
        <p:txBody>
          <a:bodyPr/>
          <a:lstStyle/>
          <a:p>
            <a:r>
              <a:rPr lang="en-US" dirty="0"/>
              <a:t>Employee Engagement</a:t>
            </a:r>
          </a:p>
        </p:txBody>
      </p:sp>
      <p:sp>
        <p:nvSpPr>
          <p:cNvPr id="7" name="Slide Number Placeholder 6"/>
          <p:cNvSpPr>
            <a:spLocks noGrp="1"/>
          </p:cNvSpPr>
          <p:nvPr>
            <p:ph type="sldNum" sz="quarter" idx="33"/>
          </p:nvPr>
        </p:nvSpPr>
        <p:spPr/>
        <p:txBody>
          <a:bodyPr/>
          <a:lstStyle/>
          <a:p>
            <a:fld id="{19B51A1E-902D-48AF-9020-955120F399B6}" type="slidenum">
              <a:rPr lang="en-US" noProof="0" smtClean="0"/>
              <a:pPr/>
              <a:t>9</a:t>
            </a:fld>
            <a:endParaRPr lang="en-US" noProof="0" dirty="0"/>
          </a:p>
        </p:txBody>
      </p:sp>
    </p:spTree>
    <p:extLst>
      <p:ext uri="{BB962C8B-B14F-4D97-AF65-F5344CB8AC3E}">
        <p14:creationId xmlns:p14="http://schemas.microsoft.com/office/powerpoint/2010/main" val="3995625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0" y="1954644"/>
            <a:ext cx="5849565" cy="1722412"/>
          </a:xfrm>
        </p:spPr>
        <p:txBody>
          <a:bodyPr/>
          <a:lstStyle/>
          <a:p>
            <a:r>
              <a:rPr lang="en-US" sz="3200" dirty="0"/>
              <a:t> </a:t>
            </a:r>
            <a:br>
              <a:rPr lang="en-US" sz="3200" dirty="0"/>
            </a:br>
            <a:r>
              <a:rPr lang="en-US" sz="3200" dirty="0"/>
              <a:t>Examples of Best Practices to Engage Employees in Hotel Industry</a:t>
            </a:r>
            <a:br>
              <a:rPr lang="en-US" sz="3200" dirty="0"/>
            </a:br>
            <a:endParaRPr lang="en-US" sz="3200" dirty="0"/>
          </a:p>
        </p:txBody>
      </p:sp>
      <p:sp>
        <p:nvSpPr>
          <p:cNvPr id="5" name="Content Placeholder 4"/>
          <p:cNvSpPr>
            <a:spLocks noGrp="1"/>
          </p:cNvSpPr>
          <p:nvPr>
            <p:ph sz="half" idx="1"/>
          </p:nvPr>
        </p:nvSpPr>
        <p:spPr>
          <a:xfrm>
            <a:off x="432000" y="1371600"/>
            <a:ext cx="5472000" cy="3518300"/>
          </a:xfrm>
        </p:spPr>
        <p:txBody>
          <a:bodyPr/>
          <a:lstStyle/>
          <a:p>
            <a:pPr marL="0" indent="0">
              <a:buNone/>
            </a:pPr>
            <a:r>
              <a:rPr lang="en-US" sz="2400" b="1" dirty="0"/>
              <a:t>1. Rewards and Recognition</a:t>
            </a:r>
          </a:p>
          <a:p>
            <a:r>
              <a:rPr lang="en-US" dirty="0"/>
              <a:t>Hospitality businesses should think about constructing a flexible incentive and recognition framework.</a:t>
            </a:r>
          </a:p>
          <a:p>
            <a:pPr marL="0" indent="0">
              <a:buNone/>
            </a:pPr>
            <a:r>
              <a:rPr lang="en-US" sz="2400" b="1" dirty="0"/>
              <a:t>2. Freebies</a:t>
            </a:r>
            <a:endParaRPr lang="en-US" sz="2800" b="1" dirty="0"/>
          </a:p>
          <a:p>
            <a:r>
              <a:rPr lang="en-US" dirty="0"/>
              <a:t>It's a good practice to provide employees with free snacks and drinks throughout the workday.</a:t>
            </a:r>
          </a:p>
          <a:p>
            <a:r>
              <a:rPr lang="en-US" dirty="0"/>
              <a:t>staff's morale and productivity will both increase.</a:t>
            </a:r>
          </a:p>
        </p:txBody>
      </p:sp>
      <p:sp>
        <p:nvSpPr>
          <p:cNvPr id="6" name="Footer Placeholder 5"/>
          <p:cNvSpPr>
            <a:spLocks noGrp="1"/>
          </p:cNvSpPr>
          <p:nvPr>
            <p:ph type="ftr" sz="quarter" idx="13"/>
          </p:nvPr>
        </p:nvSpPr>
        <p:spPr/>
        <p:txBody>
          <a:bodyPr/>
          <a:lstStyle/>
          <a:p>
            <a:r>
              <a:rPr lang="en-US" dirty="0"/>
              <a:t>Employee Engagement</a:t>
            </a:r>
          </a:p>
        </p:txBody>
      </p:sp>
      <p:sp>
        <p:nvSpPr>
          <p:cNvPr id="7" name="Slide Number Placeholder 6"/>
          <p:cNvSpPr>
            <a:spLocks noGrp="1"/>
          </p:cNvSpPr>
          <p:nvPr>
            <p:ph type="sldNum" sz="quarter" idx="33"/>
          </p:nvPr>
        </p:nvSpPr>
        <p:spPr/>
        <p:txBody>
          <a:bodyPr/>
          <a:lstStyle/>
          <a:p>
            <a:fld id="{19B51A1E-902D-48AF-9020-955120F399B6}" type="slidenum">
              <a:rPr lang="en-US" noProof="0" smtClean="0"/>
              <a:pPr/>
              <a:t>10</a:t>
            </a:fld>
            <a:endParaRPr lang="en-US" noProof="0" dirty="0"/>
          </a:p>
        </p:txBody>
      </p:sp>
    </p:spTree>
    <p:extLst>
      <p:ext uri="{BB962C8B-B14F-4D97-AF65-F5344CB8AC3E}">
        <p14:creationId xmlns:p14="http://schemas.microsoft.com/office/powerpoint/2010/main" val="2478501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0" y="1954644"/>
            <a:ext cx="5849565" cy="1722412"/>
          </a:xfrm>
        </p:spPr>
        <p:txBody>
          <a:bodyPr/>
          <a:lstStyle/>
          <a:p>
            <a:r>
              <a:rPr lang="en-US" sz="3200" dirty="0"/>
              <a:t> </a:t>
            </a:r>
            <a:br>
              <a:rPr lang="en-US" sz="3200" dirty="0"/>
            </a:br>
            <a:r>
              <a:rPr lang="en-US" sz="3200" dirty="0"/>
              <a:t>Examples of Best Practices to Engage Employees in Hotel Industry</a:t>
            </a:r>
            <a:br>
              <a:rPr lang="en-US" sz="3200" dirty="0"/>
            </a:br>
            <a:endParaRPr lang="en-US" sz="3200" dirty="0"/>
          </a:p>
        </p:txBody>
      </p:sp>
      <p:sp>
        <p:nvSpPr>
          <p:cNvPr id="5" name="Content Placeholder 4"/>
          <p:cNvSpPr>
            <a:spLocks noGrp="1"/>
          </p:cNvSpPr>
          <p:nvPr>
            <p:ph sz="half" idx="1"/>
          </p:nvPr>
        </p:nvSpPr>
        <p:spPr>
          <a:xfrm>
            <a:off x="432000" y="0"/>
            <a:ext cx="5472000" cy="5804300"/>
          </a:xfrm>
        </p:spPr>
        <p:txBody>
          <a:bodyPr/>
          <a:lstStyle/>
          <a:p>
            <a:pPr marL="0" indent="0">
              <a:buNone/>
            </a:pPr>
            <a:r>
              <a:rPr lang="en-GB" b="1" dirty="0"/>
              <a:t>3. Compensatory Time</a:t>
            </a:r>
            <a:endParaRPr lang="en-US" b="1" dirty="0"/>
          </a:p>
          <a:p>
            <a:r>
              <a:rPr lang="en-US" dirty="0"/>
              <a:t>Due to consistent work in hotel company, which may have an effect on the quality of the worker’s life. </a:t>
            </a:r>
          </a:p>
          <a:p>
            <a:r>
              <a:rPr lang="en-US" dirty="0"/>
              <a:t>Best practice is to:</a:t>
            </a:r>
          </a:p>
          <a:p>
            <a:pPr lvl="1"/>
            <a:r>
              <a:rPr lang="en-US" dirty="0"/>
              <a:t>giving a worker in the hospitality industry a short break </a:t>
            </a:r>
            <a:r>
              <a:rPr lang="en-GB" dirty="0"/>
              <a:t>(Lu et al., 2016).</a:t>
            </a:r>
            <a:endParaRPr lang="en-US" dirty="0"/>
          </a:p>
          <a:p>
            <a:pPr marL="0" indent="0">
              <a:buNone/>
            </a:pPr>
            <a:r>
              <a:rPr lang="en-GB" b="1" dirty="0"/>
              <a:t>4. Development Opportunities</a:t>
            </a:r>
            <a:endParaRPr lang="en-US" b="1" dirty="0"/>
          </a:p>
          <a:p>
            <a:r>
              <a:rPr lang="en-US" dirty="0"/>
              <a:t>There is a large and diverse workforce involved in the hotel industry. </a:t>
            </a:r>
          </a:p>
          <a:p>
            <a:r>
              <a:rPr lang="en-US" dirty="0"/>
              <a:t>The hospitality sector places a premium on investing in the growth and education of its staff. </a:t>
            </a:r>
          </a:p>
        </p:txBody>
      </p:sp>
      <p:sp>
        <p:nvSpPr>
          <p:cNvPr id="6" name="Footer Placeholder 5"/>
          <p:cNvSpPr>
            <a:spLocks noGrp="1"/>
          </p:cNvSpPr>
          <p:nvPr>
            <p:ph type="ftr" sz="quarter" idx="13"/>
          </p:nvPr>
        </p:nvSpPr>
        <p:spPr/>
        <p:txBody>
          <a:bodyPr/>
          <a:lstStyle/>
          <a:p>
            <a:r>
              <a:rPr lang="en-US" dirty="0"/>
              <a:t>Employee Engagement</a:t>
            </a:r>
          </a:p>
        </p:txBody>
      </p:sp>
      <p:sp>
        <p:nvSpPr>
          <p:cNvPr id="7" name="Slide Number Placeholder 6"/>
          <p:cNvSpPr>
            <a:spLocks noGrp="1"/>
          </p:cNvSpPr>
          <p:nvPr>
            <p:ph type="sldNum" sz="quarter" idx="33"/>
          </p:nvPr>
        </p:nvSpPr>
        <p:spPr/>
        <p:txBody>
          <a:bodyPr/>
          <a:lstStyle/>
          <a:p>
            <a:fld id="{19B51A1E-902D-48AF-9020-955120F399B6}" type="slidenum">
              <a:rPr lang="en-US" noProof="0" smtClean="0"/>
              <a:pPr/>
              <a:t>11</a:t>
            </a:fld>
            <a:endParaRPr lang="en-US" noProof="0" dirty="0"/>
          </a:p>
        </p:txBody>
      </p:sp>
    </p:spTree>
    <p:extLst>
      <p:ext uri="{BB962C8B-B14F-4D97-AF65-F5344CB8AC3E}">
        <p14:creationId xmlns:p14="http://schemas.microsoft.com/office/powerpoint/2010/main" val="39467777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 writing on post-it note">
            <a:extLst>
              <a:ext uri="{FF2B5EF4-FFF2-40B4-BE49-F238E27FC236}">
                <a16:creationId xmlns:a16="http://schemas.microsoft.com/office/drawing/2014/main" id="{7E468295-904F-0743-AD06-67DA21353B9E}"/>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0" y="-1"/>
            <a:ext cx="6096000" cy="6371351"/>
          </a:xfrm>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5334100" y="458373"/>
            <a:ext cx="6641900" cy="1124345"/>
          </a:xfrm>
        </p:spPr>
        <p:txBody>
          <a:bodyPr/>
          <a:lstStyle/>
          <a:p>
            <a:r>
              <a:rPr lang="en-US" dirty="0"/>
              <a:t>Conclusion</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288000" y="1876894"/>
            <a:ext cx="5472000" cy="4494456"/>
          </a:xfrm>
        </p:spPr>
        <p:txBody>
          <a:bodyPr/>
          <a:lstStyle/>
          <a:p>
            <a:r>
              <a:rPr lang="en-US" dirty="0"/>
              <a:t>Engagement means emotional commitment to the </a:t>
            </a:r>
            <a:r>
              <a:rPr lang="en-US" dirty="0" err="1"/>
              <a:t>organisation</a:t>
            </a:r>
            <a:r>
              <a:rPr lang="en-US" dirty="0"/>
              <a:t> by an employee.</a:t>
            </a:r>
          </a:p>
          <a:p>
            <a:r>
              <a:rPr lang="en-US" dirty="0"/>
              <a:t>Employee engagement in hospitality affects staff turnover, company culture, customer relationships, productivity, and profitability.</a:t>
            </a:r>
          </a:p>
          <a:p>
            <a:r>
              <a:rPr lang="en-US" dirty="0"/>
              <a:t>Well-implemented employee engagement initiatives can boost retention and profitability. </a:t>
            </a:r>
          </a:p>
          <a:p>
            <a:r>
              <a:rPr lang="en-US" dirty="0"/>
              <a:t>Under the principle of </a:t>
            </a:r>
            <a:r>
              <a:rPr lang="en-GB" dirty="0"/>
              <a:t>Circulation</a:t>
            </a:r>
            <a:r>
              <a:rPr lang="en-US" dirty="0"/>
              <a:t>, one cannot receive, keep, or give something he does not already own.</a:t>
            </a:r>
          </a:p>
          <a:p>
            <a:r>
              <a:rPr lang="en-US" dirty="0"/>
              <a:t> Increasing employee engagement helps achieve Maslow's four business requisites.</a:t>
            </a:r>
          </a:p>
          <a:p>
            <a:r>
              <a:rPr lang="en-US" dirty="0"/>
              <a:t>Providing free food and short break can keep hospitality workers engaged. </a:t>
            </a:r>
          </a:p>
          <a:p>
            <a:r>
              <a:rPr lang="en-US" dirty="0"/>
              <a:t>Training is a vital practice for all levels of the hotel staff.</a:t>
            </a:r>
          </a:p>
          <a:p>
            <a:endParaRPr lang="en-US" dirty="0"/>
          </a:p>
        </p:txBody>
      </p:sp>
    </p:spTree>
    <p:extLst>
      <p:ext uri="{BB962C8B-B14F-4D97-AF65-F5344CB8AC3E}">
        <p14:creationId xmlns:p14="http://schemas.microsoft.com/office/powerpoint/2010/main" val="7220987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0" y="1954644"/>
            <a:ext cx="5849565" cy="1722412"/>
          </a:xfrm>
        </p:spPr>
        <p:txBody>
          <a:bodyPr/>
          <a:lstStyle/>
          <a:p>
            <a:r>
              <a:rPr lang="en-US" sz="3200" dirty="0"/>
              <a:t>References</a:t>
            </a:r>
          </a:p>
        </p:txBody>
      </p:sp>
      <p:sp>
        <p:nvSpPr>
          <p:cNvPr id="5" name="Content Placeholder 4"/>
          <p:cNvSpPr>
            <a:spLocks noGrp="1"/>
          </p:cNvSpPr>
          <p:nvPr>
            <p:ph sz="half" idx="1"/>
          </p:nvPr>
        </p:nvSpPr>
        <p:spPr>
          <a:xfrm>
            <a:off x="432000" y="0"/>
            <a:ext cx="5472000" cy="5804300"/>
          </a:xfrm>
        </p:spPr>
        <p:txBody>
          <a:bodyPr/>
          <a:lstStyle/>
          <a:p>
            <a:r>
              <a:rPr lang="en-US" dirty="0" err="1"/>
              <a:t>Chanana</a:t>
            </a:r>
            <a:r>
              <a:rPr lang="en-US" dirty="0"/>
              <a:t>, N., 2021. Employee engagement practices during COVID‐19 lockdown. Journal of public affairs, 21(4), p.e2508.</a:t>
            </a:r>
          </a:p>
          <a:p>
            <a:r>
              <a:rPr lang="en-US" dirty="0"/>
              <a:t>Osborne, S. and </a:t>
            </a:r>
            <a:r>
              <a:rPr lang="en-US" dirty="0" err="1"/>
              <a:t>Hammoud</a:t>
            </a:r>
            <a:r>
              <a:rPr lang="en-US" dirty="0"/>
              <a:t>, M.S., 2017. Effective employee engagement in the workplace. International Journal of Applied Management and Technology, 16(1), p.4.</a:t>
            </a:r>
          </a:p>
          <a:p>
            <a:r>
              <a:rPr lang="en-US" dirty="0"/>
              <a:t>Mann, A. and Harter, J., 2016. The worldwide employee engagement crisis. Gallup Business Journal, 7(1), pp.1-5.</a:t>
            </a:r>
          </a:p>
          <a:p>
            <a:r>
              <a:rPr lang="en-US" dirty="0"/>
              <a:t>Kumar, V. and </a:t>
            </a:r>
            <a:r>
              <a:rPr lang="en-US" dirty="0" err="1"/>
              <a:t>Pansari</a:t>
            </a:r>
            <a:r>
              <a:rPr lang="en-US" dirty="0"/>
              <a:t>, A., 2015. Measuring the benefits of employee engagement. MIT Sloan Management Review, 56(4), p.67.</a:t>
            </a:r>
          </a:p>
          <a:p>
            <a:r>
              <a:rPr lang="en-US" dirty="0"/>
              <a:t>Sun, L. and </a:t>
            </a:r>
            <a:r>
              <a:rPr lang="en-US" dirty="0" err="1"/>
              <a:t>Bunchapattanasakda</a:t>
            </a:r>
            <a:r>
              <a:rPr lang="en-US" dirty="0"/>
              <a:t>, C., 2019. Employee engagement: A literature review. International Journal of Human Resource Studies, 9(1), pp.63-80.</a:t>
            </a:r>
          </a:p>
          <a:p>
            <a:r>
              <a:rPr lang="en-US" dirty="0" err="1"/>
              <a:t>Bruns</a:t>
            </a:r>
            <a:r>
              <a:rPr lang="en-US" dirty="0"/>
              <a:t>-Smith, A., Choy, V., Chong, H. and </a:t>
            </a:r>
            <a:r>
              <a:rPr lang="en-US" dirty="0" err="1"/>
              <a:t>Verma</a:t>
            </a:r>
            <a:r>
              <a:rPr lang="en-US" dirty="0"/>
              <a:t>, R., 2015. Environmental sustainability in the hospitality industry: Best practices, guest participation, and customer satisfaction.</a:t>
            </a:r>
          </a:p>
        </p:txBody>
      </p:sp>
      <p:sp>
        <p:nvSpPr>
          <p:cNvPr id="6" name="Footer Placeholder 5"/>
          <p:cNvSpPr>
            <a:spLocks noGrp="1"/>
          </p:cNvSpPr>
          <p:nvPr>
            <p:ph type="ftr" sz="quarter" idx="13"/>
          </p:nvPr>
        </p:nvSpPr>
        <p:spPr/>
        <p:txBody>
          <a:bodyPr/>
          <a:lstStyle/>
          <a:p>
            <a:r>
              <a:rPr lang="en-US" dirty="0"/>
              <a:t>Employee Engagement</a:t>
            </a:r>
          </a:p>
        </p:txBody>
      </p:sp>
      <p:sp>
        <p:nvSpPr>
          <p:cNvPr id="7" name="Slide Number Placeholder 6"/>
          <p:cNvSpPr>
            <a:spLocks noGrp="1"/>
          </p:cNvSpPr>
          <p:nvPr>
            <p:ph type="sldNum" sz="quarter" idx="33"/>
          </p:nvPr>
        </p:nvSpPr>
        <p:spPr/>
        <p:txBody>
          <a:bodyPr/>
          <a:lstStyle/>
          <a:p>
            <a:fld id="{19B51A1E-902D-48AF-9020-955120F399B6}" type="slidenum">
              <a:rPr lang="en-US" noProof="0" smtClean="0"/>
              <a:pPr/>
              <a:t>13</a:t>
            </a:fld>
            <a:endParaRPr lang="en-US" noProof="0" dirty="0"/>
          </a:p>
        </p:txBody>
      </p:sp>
    </p:spTree>
    <p:extLst>
      <p:ext uri="{BB962C8B-B14F-4D97-AF65-F5344CB8AC3E}">
        <p14:creationId xmlns:p14="http://schemas.microsoft.com/office/powerpoint/2010/main" val="5967504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Placeholder 31" descr="hand clapping">
            <a:extLst>
              <a:ext uri="{FF2B5EF4-FFF2-40B4-BE49-F238E27FC236}">
                <a16:creationId xmlns:a16="http://schemas.microsoft.com/office/drawing/2014/main" id="{AAB6EE12-FEF8-FB41-A909-0DA61D7725C7}"/>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p:pic>
      <p:sp>
        <p:nvSpPr>
          <p:cNvPr id="14" name="Title 13">
            <a:extLst>
              <a:ext uri="{FF2B5EF4-FFF2-40B4-BE49-F238E27FC236}">
                <a16:creationId xmlns:a16="http://schemas.microsoft.com/office/drawing/2014/main" id="{6C38D7A9-9299-4108-BB08-026F4B9CAE7B}"/>
              </a:ext>
            </a:extLst>
          </p:cNvPr>
          <p:cNvSpPr>
            <a:spLocks noGrp="1"/>
          </p:cNvSpPr>
          <p:nvPr>
            <p:ph type="ctrTitle"/>
          </p:nvPr>
        </p:nvSpPr>
        <p:spPr/>
        <p:txBody>
          <a:bodyPr/>
          <a:lstStyle/>
          <a:p>
            <a:r>
              <a:rPr lang="en-US" dirty="0"/>
              <a:t>Thank You</a:t>
            </a:r>
          </a:p>
        </p:txBody>
      </p:sp>
      <p:sp>
        <p:nvSpPr>
          <p:cNvPr id="12" name="Slide Number Placeholder 11">
            <a:extLst>
              <a:ext uri="{FF2B5EF4-FFF2-40B4-BE49-F238E27FC236}">
                <a16:creationId xmlns:a16="http://schemas.microsoft.com/office/drawing/2014/main" id="{91814EC9-246A-4C6E-941E-5774FE72F08E}"/>
              </a:ext>
            </a:extLst>
          </p:cNvPr>
          <p:cNvSpPr>
            <a:spLocks noGrp="1"/>
          </p:cNvSpPr>
          <p:nvPr>
            <p:ph type="sldNum" sz="quarter" idx="20"/>
          </p:nvPr>
        </p:nvSpPr>
        <p:spPr>
          <a:solidFill>
            <a:schemeClr val="tx1">
              <a:lumMod val="95000"/>
              <a:lumOff val="5000"/>
            </a:schemeClr>
          </a:solidFill>
        </p:spPr>
        <p:txBody>
          <a:bodyPr/>
          <a:lstStyle/>
          <a:p>
            <a:fld id="{19B51A1E-902D-48AF-9020-955120F399B6}" type="slidenum">
              <a:rPr lang="en-US" smtClean="0"/>
              <a:pPr/>
              <a:t>14</a:t>
            </a:fld>
            <a:endParaRPr lang="en-US" dirty="0"/>
          </a:p>
        </p:txBody>
      </p:sp>
    </p:spTree>
    <p:extLst>
      <p:ext uri="{BB962C8B-B14F-4D97-AF65-F5344CB8AC3E}">
        <p14:creationId xmlns:p14="http://schemas.microsoft.com/office/powerpoint/2010/main" val="4153678306"/>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57D58BC9-3F05-45D4-81CD-7BA898B4CAAD}"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2EDB5DD7-8DCC-4069-9EB3-5D098186652E}">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2.xml><?xml version="1.0" encoding="utf-8"?>
<ds:datastoreItem xmlns:ds="http://schemas.openxmlformats.org/officeDocument/2006/customXml" ds:itemID="{B8E15EA0-2F38-456B-B156-038699A5D17F}">
  <ds:schemaRefs>
    <ds:schemaRef ds:uri="http://schemas.microsoft.com/sharepoint/v3/contenttype/forms"/>
  </ds:schemaRefs>
</ds:datastoreItem>
</file>

<file path=customXml/itemProps3.xml><?xml version="1.0" encoding="utf-8"?>
<ds:datastoreItem xmlns:ds="http://schemas.openxmlformats.org/officeDocument/2006/customXml" ds:itemID="{BF90D0D0-7C1D-47FF-A2F0-9937AA567A3D}">
  <ds:schemaRefs>
    <ds:schemaRef ds:uri="http://schemas.microsoft.com/office/2006/metadata/properties"/>
    <ds:schemaRef ds:uri="http://www.w3.org/2000/xmlns/"/>
    <ds:schemaRef ds:uri="71af3243-3dd4-4a8d-8c0d-dd76da1f02a5"/>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Ion Boardroom</Template>
  <TotalTime>0</TotalTime>
  <Words>3064</Words>
  <Application>Microsoft Office PowerPoint</Application>
  <PresentationFormat>Widescreen</PresentationFormat>
  <Paragraphs>168</Paragraphs>
  <Slides>14</Slides>
  <Notes>12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Employee Engagement </vt:lpstr>
      <vt:lpstr>PowerPoint Presentation</vt:lpstr>
      <vt:lpstr>Introduction</vt:lpstr>
      <vt:lpstr>Importance of Employee Engagement in the Hotel  Industry </vt:lpstr>
      <vt:lpstr>Importance of Employee Engagement in the Hotel  Industry </vt:lpstr>
      <vt:lpstr>Reason- Why It Is Important  </vt:lpstr>
      <vt:lpstr>Law of Circulation Used In Hotel Industry</vt:lpstr>
      <vt:lpstr>Definition of Engagement </vt:lpstr>
      <vt:lpstr>One Employee Engagement Theoretical Model </vt:lpstr>
      <vt:lpstr>  Examples of Best Practices to Engage Employees in Hotel Industry </vt:lpstr>
      <vt:lpstr>  Examples of Best Practices to Engage Employees in Hotel Industry </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dc:title>
  <dc:creator/>
  <cp:lastModifiedBy>Anamaria Bursuc (2122375)</cp:lastModifiedBy>
  <cp:revision>2</cp:revision>
  <dcterms:created xsi:type="dcterms:W3CDTF">2022-11-30T11:58:48Z</dcterms:created>
  <dcterms:modified xsi:type="dcterms:W3CDTF">2022-12-03T23:33:54Z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