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0" r:id="rId5"/>
    <p:sldId id="259" r:id="rId6"/>
    <p:sldId id="262" r:id="rId7"/>
    <p:sldId id="263" r:id="rId8"/>
    <p:sldId id="277" r:id="rId9"/>
    <p:sldId id="261" r:id="rId10"/>
    <p:sldId id="273" r:id="rId11"/>
    <p:sldId id="275" r:id="rId12"/>
    <p:sldId id="276" r:id="rId13"/>
    <p:sldId id="270" r:id="rId14"/>
    <p:sldId id="266"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4" d="100"/>
          <a:sy n="64" d="100"/>
        </p:scale>
        <p:origin x="7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8930E-95AB-402A-98B2-F9DC64F8A7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778096-B9D7-4FB0-96C9-0353686387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462F27-F828-4A4A-8C48-F303D956D8C7}"/>
              </a:ext>
            </a:extLst>
          </p:cNvPr>
          <p:cNvSpPr>
            <a:spLocks noGrp="1"/>
          </p:cNvSpPr>
          <p:nvPr>
            <p:ph type="dt" sz="half" idx="10"/>
          </p:nvPr>
        </p:nvSpPr>
        <p:spPr/>
        <p:txBody>
          <a:bodyPr/>
          <a:lstStyle/>
          <a:p>
            <a:fld id="{4530D5FE-D172-48E2-84D2-949103F07660}" type="datetimeFigureOut">
              <a:rPr lang="en-GB" smtClean="0"/>
              <a:t>28/11/2021</a:t>
            </a:fld>
            <a:endParaRPr lang="en-GB"/>
          </a:p>
        </p:txBody>
      </p:sp>
      <p:sp>
        <p:nvSpPr>
          <p:cNvPr id="5" name="Footer Placeholder 4">
            <a:extLst>
              <a:ext uri="{FF2B5EF4-FFF2-40B4-BE49-F238E27FC236}">
                <a16:creationId xmlns:a16="http://schemas.microsoft.com/office/drawing/2014/main" id="{71A0A2A4-F565-45EC-BCDA-CFDAC170A1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103BAD-F99E-4DD5-9BBF-44864B152FA3}"/>
              </a:ext>
            </a:extLst>
          </p:cNvPr>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3123144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B024B-CABD-4D83-BE5C-58E2B2461C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4FFFBC-BEDC-4567-930C-61E9F9412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93D567-381E-4ED3-A813-0CDFE9DB3E4A}"/>
              </a:ext>
            </a:extLst>
          </p:cNvPr>
          <p:cNvSpPr>
            <a:spLocks noGrp="1"/>
          </p:cNvSpPr>
          <p:nvPr>
            <p:ph type="dt" sz="half" idx="10"/>
          </p:nvPr>
        </p:nvSpPr>
        <p:spPr/>
        <p:txBody>
          <a:bodyPr/>
          <a:lstStyle/>
          <a:p>
            <a:fld id="{4530D5FE-D172-48E2-84D2-949103F07660}" type="datetimeFigureOut">
              <a:rPr lang="en-GB" smtClean="0"/>
              <a:t>28/11/2021</a:t>
            </a:fld>
            <a:endParaRPr lang="en-GB"/>
          </a:p>
        </p:txBody>
      </p:sp>
      <p:sp>
        <p:nvSpPr>
          <p:cNvPr id="5" name="Footer Placeholder 4">
            <a:extLst>
              <a:ext uri="{FF2B5EF4-FFF2-40B4-BE49-F238E27FC236}">
                <a16:creationId xmlns:a16="http://schemas.microsoft.com/office/drawing/2014/main" id="{640F6707-2E7B-4486-BFD6-E09DB824F1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ECB60D-A47E-4035-B6FF-3D791D8B4A97}"/>
              </a:ext>
            </a:extLst>
          </p:cNvPr>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4157137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2FFDC-DB8C-479A-8E31-B90F7521D87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B33EC3-1D7B-4D5C-987B-2044BEFD19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17BD1A-E8B7-4204-BB30-B1E205BB3F84}"/>
              </a:ext>
            </a:extLst>
          </p:cNvPr>
          <p:cNvSpPr>
            <a:spLocks noGrp="1"/>
          </p:cNvSpPr>
          <p:nvPr>
            <p:ph type="dt" sz="half" idx="10"/>
          </p:nvPr>
        </p:nvSpPr>
        <p:spPr/>
        <p:txBody>
          <a:bodyPr/>
          <a:lstStyle/>
          <a:p>
            <a:fld id="{4530D5FE-D172-48E2-84D2-949103F07660}" type="datetimeFigureOut">
              <a:rPr lang="en-GB" smtClean="0"/>
              <a:t>28/11/2021</a:t>
            </a:fld>
            <a:endParaRPr lang="en-GB"/>
          </a:p>
        </p:txBody>
      </p:sp>
      <p:sp>
        <p:nvSpPr>
          <p:cNvPr id="5" name="Footer Placeholder 4">
            <a:extLst>
              <a:ext uri="{FF2B5EF4-FFF2-40B4-BE49-F238E27FC236}">
                <a16:creationId xmlns:a16="http://schemas.microsoft.com/office/drawing/2014/main" id="{4DD39E97-8A8A-44F5-B183-3A39BCE5E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B97942-70BD-4197-B03D-4852DDDC0712}"/>
              </a:ext>
            </a:extLst>
          </p:cNvPr>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352283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47287-E860-4CDA-9E3F-7F16AE1E84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F9533B-DB11-46B0-B3FC-2431C36D1A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C40EB1-E45B-43D3-BF63-28821E931D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DE7D7C1-A121-4863-A95B-817FDFCFA09D}"/>
              </a:ext>
            </a:extLst>
          </p:cNvPr>
          <p:cNvSpPr>
            <a:spLocks noGrp="1"/>
          </p:cNvSpPr>
          <p:nvPr>
            <p:ph type="dt" sz="half" idx="10"/>
          </p:nvPr>
        </p:nvSpPr>
        <p:spPr/>
        <p:txBody>
          <a:bodyPr/>
          <a:lstStyle/>
          <a:p>
            <a:fld id="{4530D5FE-D172-48E2-84D2-949103F07660}" type="datetimeFigureOut">
              <a:rPr lang="en-GB" smtClean="0"/>
              <a:t>28/11/2021</a:t>
            </a:fld>
            <a:endParaRPr lang="en-GB"/>
          </a:p>
        </p:txBody>
      </p:sp>
      <p:sp>
        <p:nvSpPr>
          <p:cNvPr id="6" name="Footer Placeholder 5">
            <a:extLst>
              <a:ext uri="{FF2B5EF4-FFF2-40B4-BE49-F238E27FC236}">
                <a16:creationId xmlns:a16="http://schemas.microsoft.com/office/drawing/2014/main" id="{25E90A96-EA3E-4D34-B983-520FBFBF86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791D6F-E716-4692-9040-3260A206D6DC}"/>
              </a:ext>
            </a:extLst>
          </p:cNvPr>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64521006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3D803-B7D7-4CD7-A970-D185F5FB4A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0B53F9-38A1-4CB8-90BA-826C3267EB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CB835D-3533-48E5-97B5-C1529D56A5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18BCE3-7D37-418F-9ECE-CB6026F61D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393525-07A8-47DB-91E9-D80D30C698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C88AC7-8D6D-46E9-87E4-53C708CB1677}"/>
              </a:ext>
            </a:extLst>
          </p:cNvPr>
          <p:cNvSpPr>
            <a:spLocks noGrp="1"/>
          </p:cNvSpPr>
          <p:nvPr>
            <p:ph type="dt" sz="half" idx="10"/>
          </p:nvPr>
        </p:nvSpPr>
        <p:spPr/>
        <p:txBody>
          <a:bodyPr/>
          <a:lstStyle/>
          <a:p>
            <a:fld id="{4530D5FE-D172-48E2-84D2-949103F07660}" type="datetimeFigureOut">
              <a:rPr lang="en-GB" smtClean="0"/>
              <a:t>28/11/2021</a:t>
            </a:fld>
            <a:endParaRPr lang="en-GB"/>
          </a:p>
        </p:txBody>
      </p:sp>
      <p:sp>
        <p:nvSpPr>
          <p:cNvPr id="8" name="Footer Placeholder 7">
            <a:extLst>
              <a:ext uri="{FF2B5EF4-FFF2-40B4-BE49-F238E27FC236}">
                <a16:creationId xmlns:a16="http://schemas.microsoft.com/office/drawing/2014/main" id="{62D2A6A1-08B6-47A7-B44A-D0490C9C7F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F957DB-F72E-4C48-9910-8D8E5651E901}"/>
              </a:ext>
            </a:extLst>
          </p:cNvPr>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180636929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B56D1-0555-4376-AB54-4F305D64D9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08AD6C-1CB3-415A-94F5-E97DBFB4A12C}"/>
              </a:ext>
            </a:extLst>
          </p:cNvPr>
          <p:cNvSpPr>
            <a:spLocks noGrp="1"/>
          </p:cNvSpPr>
          <p:nvPr>
            <p:ph type="dt" sz="half" idx="10"/>
          </p:nvPr>
        </p:nvSpPr>
        <p:spPr/>
        <p:txBody>
          <a:bodyPr/>
          <a:lstStyle/>
          <a:p>
            <a:fld id="{4530D5FE-D172-48E2-84D2-949103F07660}" type="datetimeFigureOut">
              <a:rPr lang="en-GB" smtClean="0"/>
              <a:t>28/11/2021</a:t>
            </a:fld>
            <a:endParaRPr lang="en-GB"/>
          </a:p>
        </p:txBody>
      </p:sp>
      <p:sp>
        <p:nvSpPr>
          <p:cNvPr id="4" name="Footer Placeholder 3">
            <a:extLst>
              <a:ext uri="{FF2B5EF4-FFF2-40B4-BE49-F238E27FC236}">
                <a16:creationId xmlns:a16="http://schemas.microsoft.com/office/drawing/2014/main" id="{5C3F2648-E0BB-42AD-81F6-AF26E5C84A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F407D2D-701B-465A-A890-907A9CFEBD03}"/>
              </a:ext>
            </a:extLst>
          </p:cNvPr>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942028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9996D3-FBC8-448D-856F-155C3A151B11}"/>
              </a:ext>
            </a:extLst>
          </p:cNvPr>
          <p:cNvSpPr>
            <a:spLocks noGrp="1"/>
          </p:cNvSpPr>
          <p:nvPr>
            <p:ph type="dt" sz="half" idx="10"/>
          </p:nvPr>
        </p:nvSpPr>
        <p:spPr/>
        <p:txBody>
          <a:bodyPr/>
          <a:lstStyle/>
          <a:p>
            <a:fld id="{4530D5FE-D172-48E2-84D2-949103F07660}" type="datetimeFigureOut">
              <a:rPr lang="en-GB" smtClean="0"/>
              <a:t>28/11/2021</a:t>
            </a:fld>
            <a:endParaRPr lang="en-GB"/>
          </a:p>
        </p:txBody>
      </p:sp>
      <p:sp>
        <p:nvSpPr>
          <p:cNvPr id="3" name="Footer Placeholder 2">
            <a:extLst>
              <a:ext uri="{FF2B5EF4-FFF2-40B4-BE49-F238E27FC236}">
                <a16:creationId xmlns:a16="http://schemas.microsoft.com/office/drawing/2014/main" id="{D66DDA41-E3C3-49C0-A264-A33DA9C565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FF5C5E-E514-4626-8847-7FE4A3DAE651}"/>
              </a:ext>
            </a:extLst>
          </p:cNvPr>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3492171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EDBC-1CE1-4CCF-B53E-246571D485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B3A6AB-6EDA-46AA-81CC-DD0BA0F70E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128BCA-9BA6-4222-83C9-FC494CF7EF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02B03B-1BAB-4FB7-899D-FE84CC2D7EFA}"/>
              </a:ext>
            </a:extLst>
          </p:cNvPr>
          <p:cNvSpPr>
            <a:spLocks noGrp="1"/>
          </p:cNvSpPr>
          <p:nvPr>
            <p:ph type="dt" sz="half" idx="10"/>
          </p:nvPr>
        </p:nvSpPr>
        <p:spPr/>
        <p:txBody>
          <a:bodyPr/>
          <a:lstStyle/>
          <a:p>
            <a:fld id="{4530D5FE-D172-48E2-84D2-949103F07660}" type="datetimeFigureOut">
              <a:rPr lang="en-GB" smtClean="0"/>
              <a:t>28/11/2021</a:t>
            </a:fld>
            <a:endParaRPr lang="en-GB"/>
          </a:p>
        </p:txBody>
      </p:sp>
      <p:sp>
        <p:nvSpPr>
          <p:cNvPr id="6" name="Footer Placeholder 5">
            <a:extLst>
              <a:ext uri="{FF2B5EF4-FFF2-40B4-BE49-F238E27FC236}">
                <a16:creationId xmlns:a16="http://schemas.microsoft.com/office/drawing/2014/main" id="{5A936CBC-66FD-48A2-811E-4EC747E30A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35B124-0027-4877-8BD9-84B4A5622601}"/>
              </a:ext>
            </a:extLst>
          </p:cNvPr>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93944444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1F19F-3819-4A30-BE9C-2C5DD2FC8E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871861-BC11-4465-95CC-E68BC11953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23DE8F-03C0-4C40-BFDA-1DCDE7996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820B24-12B2-4ACF-8B11-A3BE76B807FC}"/>
              </a:ext>
            </a:extLst>
          </p:cNvPr>
          <p:cNvSpPr>
            <a:spLocks noGrp="1"/>
          </p:cNvSpPr>
          <p:nvPr>
            <p:ph type="dt" sz="half" idx="10"/>
          </p:nvPr>
        </p:nvSpPr>
        <p:spPr/>
        <p:txBody>
          <a:bodyPr/>
          <a:lstStyle/>
          <a:p>
            <a:fld id="{4530D5FE-D172-48E2-84D2-949103F07660}" type="datetimeFigureOut">
              <a:rPr lang="en-GB" smtClean="0"/>
              <a:t>28/11/2021</a:t>
            </a:fld>
            <a:endParaRPr lang="en-GB"/>
          </a:p>
        </p:txBody>
      </p:sp>
      <p:sp>
        <p:nvSpPr>
          <p:cNvPr id="6" name="Footer Placeholder 5">
            <a:extLst>
              <a:ext uri="{FF2B5EF4-FFF2-40B4-BE49-F238E27FC236}">
                <a16:creationId xmlns:a16="http://schemas.microsoft.com/office/drawing/2014/main" id="{FBAE37A9-88A1-4F3D-B4D1-B07BBF1103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1405C8-3BFA-401F-B88B-76A10858D396}"/>
              </a:ext>
            </a:extLst>
          </p:cNvPr>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1647576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5AEA8-A4E2-4563-B4FC-14A6601F41F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03D425-867A-434A-9FE1-0155057880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54A34C-94FA-4AF0-9DC4-3E37027F4D65}"/>
              </a:ext>
            </a:extLst>
          </p:cNvPr>
          <p:cNvSpPr>
            <a:spLocks noGrp="1"/>
          </p:cNvSpPr>
          <p:nvPr>
            <p:ph type="dt" sz="half" idx="10"/>
          </p:nvPr>
        </p:nvSpPr>
        <p:spPr/>
        <p:txBody>
          <a:bodyPr/>
          <a:lstStyle/>
          <a:p>
            <a:fld id="{4530D5FE-D172-48E2-84D2-949103F07660}" type="datetimeFigureOut">
              <a:rPr lang="en-GB" smtClean="0"/>
              <a:t>28/11/2021</a:t>
            </a:fld>
            <a:endParaRPr lang="en-GB"/>
          </a:p>
        </p:txBody>
      </p:sp>
      <p:sp>
        <p:nvSpPr>
          <p:cNvPr id="5" name="Footer Placeholder 4">
            <a:extLst>
              <a:ext uri="{FF2B5EF4-FFF2-40B4-BE49-F238E27FC236}">
                <a16:creationId xmlns:a16="http://schemas.microsoft.com/office/drawing/2014/main" id="{85DA2A63-0D4E-493E-85E4-FBA91D02C7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8A61D4-2492-4F63-943A-7E4C091213DA}"/>
              </a:ext>
            </a:extLst>
          </p:cNvPr>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3403226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CDE5A9-35F3-408F-8670-EA9F2A0227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B24336-063A-4B2B-AF4B-BBFE06FB25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DA5876-9830-4695-98AE-3FE8BD090C09}"/>
              </a:ext>
            </a:extLst>
          </p:cNvPr>
          <p:cNvSpPr>
            <a:spLocks noGrp="1"/>
          </p:cNvSpPr>
          <p:nvPr>
            <p:ph type="dt" sz="half" idx="10"/>
          </p:nvPr>
        </p:nvSpPr>
        <p:spPr/>
        <p:txBody>
          <a:bodyPr/>
          <a:lstStyle/>
          <a:p>
            <a:fld id="{4530D5FE-D172-48E2-84D2-949103F07660}" type="datetimeFigureOut">
              <a:rPr lang="en-GB" smtClean="0"/>
              <a:t>28/11/2021</a:t>
            </a:fld>
            <a:endParaRPr lang="en-GB"/>
          </a:p>
        </p:txBody>
      </p:sp>
      <p:sp>
        <p:nvSpPr>
          <p:cNvPr id="5" name="Footer Placeholder 4">
            <a:extLst>
              <a:ext uri="{FF2B5EF4-FFF2-40B4-BE49-F238E27FC236}">
                <a16:creationId xmlns:a16="http://schemas.microsoft.com/office/drawing/2014/main" id="{178945E1-0B2B-4668-A331-947934DAD6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E755D-3E4A-452B-BF25-EB4ED790FC44}"/>
              </a:ext>
            </a:extLst>
          </p:cNvPr>
          <p:cNvSpPr>
            <a:spLocks noGrp="1"/>
          </p:cNvSpPr>
          <p:nvPr>
            <p:ph type="sldNum" sz="quarter" idx="12"/>
          </p:nvPr>
        </p:nvSpPr>
        <p:spPr/>
        <p:txBody>
          <a:bodyPr/>
          <a:lstStyle/>
          <a:p>
            <a:fld id="{D35BF137-AADE-47D5-BFB8-3130B80CDC83}" type="slidenum">
              <a:rPr lang="en-GB" smtClean="0"/>
              <a:t>‹#›</a:t>
            </a:fld>
            <a:endParaRPr lang="en-GB"/>
          </a:p>
        </p:txBody>
      </p:sp>
    </p:spTree>
    <p:extLst>
      <p:ext uri="{BB962C8B-B14F-4D97-AF65-F5344CB8AC3E}">
        <p14:creationId xmlns:p14="http://schemas.microsoft.com/office/powerpoint/2010/main" val="4093469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ABC7C1-A12F-42C7-84F5-8427BEF56F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253565-B0C6-4759-8DDD-113E59B9BF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978D85-E099-4A84-8FDA-B99B5F7148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30D5FE-D172-48E2-84D2-949103F07660}" type="datetimeFigureOut">
              <a:rPr lang="en-GB" smtClean="0"/>
              <a:t>28/11/2021</a:t>
            </a:fld>
            <a:endParaRPr lang="en-GB"/>
          </a:p>
        </p:txBody>
      </p:sp>
      <p:sp>
        <p:nvSpPr>
          <p:cNvPr id="5" name="Footer Placeholder 4">
            <a:extLst>
              <a:ext uri="{FF2B5EF4-FFF2-40B4-BE49-F238E27FC236}">
                <a16:creationId xmlns:a16="http://schemas.microsoft.com/office/drawing/2014/main" id="{4B8A085E-29D1-4699-8B1E-ABCF57E577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74C779B-177B-4B5D-9393-FD3CB1E1B3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5BF137-AADE-47D5-BFB8-3130B80CDC83}" type="slidenum">
              <a:rPr lang="en-GB" smtClean="0"/>
              <a:t>‹#›</a:t>
            </a:fld>
            <a:endParaRPr lang="en-GB"/>
          </a:p>
        </p:txBody>
      </p:sp>
    </p:spTree>
    <p:extLst>
      <p:ext uri="{BB962C8B-B14F-4D97-AF65-F5344CB8AC3E}">
        <p14:creationId xmlns:p14="http://schemas.microsoft.com/office/powerpoint/2010/main" val="56920488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uonottingham/6679287263"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courses.lumenlearning.com/suny-foundationsacademicsuccess/chapter/the-student-experience/"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531E2-C02F-4B57-9020-6EBAC5EEBF8A}"/>
              </a:ext>
            </a:extLst>
          </p:cNvPr>
          <p:cNvSpPr>
            <a:spLocks noGrp="1"/>
          </p:cNvSpPr>
          <p:nvPr>
            <p:ph type="ctrTitle"/>
          </p:nvPr>
        </p:nvSpPr>
        <p:spPr>
          <a:xfrm>
            <a:off x="640080" y="320040"/>
            <a:ext cx="6692827" cy="3892669"/>
          </a:xfrm>
        </p:spPr>
        <p:txBody>
          <a:bodyPr>
            <a:normAutofit/>
          </a:bodyPr>
          <a:lstStyle/>
          <a:p>
            <a:pPr algn="l"/>
            <a:r>
              <a:rPr lang="en-GB" b="1" dirty="0">
                <a:latin typeface="Times New Roman" panose="02020603050405020304" pitchFamily="18" charset="0"/>
                <a:cs typeface="Times New Roman" panose="02020603050405020304" pitchFamily="18" charset="0"/>
              </a:rPr>
              <a:t>Introduction to Employability Skills and Reflection</a:t>
            </a:r>
          </a:p>
        </p:txBody>
      </p:sp>
      <p:sp>
        <p:nvSpPr>
          <p:cNvPr id="3" name="Subtitle 2">
            <a:extLst>
              <a:ext uri="{FF2B5EF4-FFF2-40B4-BE49-F238E27FC236}">
                <a16:creationId xmlns:a16="http://schemas.microsoft.com/office/drawing/2014/main" id="{A5DE2D9B-1CDC-490E-8D3D-665FE33F7C0B}"/>
              </a:ext>
            </a:extLst>
          </p:cNvPr>
          <p:cNvSpPr>
            <a:spLocks noGrp="1"/>
          </p:cNvSpPr>
          <p:nvPr>
            <p:ph type="subTitle" idx="1"/>
          </p:nvPr>
        </p:nvSpPr>
        <p:spPr>
          <a:xfrm>
            <a:off x="640080" y="4631161"/>
            <a:ext cx="6692827" cy="1569486"/>
          </a:xfrm>
        </p:spPr>
        <p:txBody>
          <a:bodyPr>
            <a:normAutofit/>
          </a:bodyPr>
          <a:lstStyle/>
          <a:p>
            <a:pPr algn="l"/>
            <a:r>
              <a:rPr lang="en-GB" dirty="0">
                <a:latin typeface="Times New Roman" panose="02020603050405020304" pitchFamily="18" charset="0"/>
                <a:cs typeface="Times New Roman" panose="02020603050405020304" pitchFamily="18" charset="0"/>
              </a:rPr>
              <a:t>Tutor - Joanna Fender</a:t>
            </a:r>
          </a:p>
        </p:txBody>
      </p:sp>
      <p:sp>
        <p:nvSpPr>
          <p:cNvPr id="2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Graphic 15" descr="Head with Gears">
            <a:extLst>
              <a:ext uri="{FF2B5EF4-FFF2-40B4-BE49-F238E27FC236}">
                <a16:creationId xmlns:a16="http://schemas.microsoft.com/office/drawing/2014/main" id="{C5B0354C-5B9A-40D4-8DCA-DBA50E7202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81544" y="1267079"/>
            <a:ext cx="4087368" cy="4087368"/>
          </a:xfrm>
          <a:prstGeom prst="rect">
            <a:avLst/>
          </a:prstGeom>
        </p:spPr>
      </p:pic>
    </p:spTree>
    <p:extLst>
      <p:ext uri="{BB962C8B-B14F-4D97-AF65-F5344CB8AC3E}">
        <p14:creationId xmlns:p14="http://schemas.microsoft.com/office/powerpoint/2010/main" val="1869206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4CD691-FF75-47CE-A905-B061B5BFA74A}"/>
              </a:ext>
            </a:extLst>
          </p:cNvPr>
          <p:cNvSpPr>
            <a:spLocks noGrp="1"/>
          </p:cNvSpPr>
          <p:nvPr>
            <p:ph type="title"/>
          </p:nvPr>
        </p:nvSpPr>
        <p:spPr>
          <a:xfrm>
            <a:off x="640080" y="329184"/>
            <a:ext cx="6894576" cy="1783080"/>
          </a:xfrm>
        </p:spPr>
        <p:txBody>
          <a:bodyPr anchor="b">
            <a:normAutofit/>
          </a:bodyPr>
          <a:lstStyle/>
          <a:p>
            <a:r>
              <a:rPr lang="en-GB" sz="6100" b="1">
                <a:latin typeface="Times New Roman" panose="02020603050405020304" pitchFamily="18" charset="0"/>
                <a:cs typeface="Times New Roman" panose="02020603050405020304" pitchFamily="18" charset="0"/>
              </a:rPr>
              <a:t>Employability skills</a:t>
            </a:r>
          </a:p>
        </p:txBody>
      </p:sp>
      <p:sp>
        <p:nvSpPr>
          <p:cNvPr id="21"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B8D2E1-595A-4E28-943D-49803964A1FC}"/>
              </a:ext>
            </a:extLst>
          </p:cNvPr>
          <p:cNvSpPr>
            <a:spLocks noGrp="1"/>
          </p:cNvSpPr>
          <p:nvPr>
            <p:ph idx="1"/>
          </p:nvPr>
        </p:nvSpPr>
        <p:spPr>
          <a:xfrm>
            <a:off x="640080" y="2706624"/>
            <a:ext cx="6894576" cy="3483864"/>
          </a:xfrm>
        </p:spPr>
        <p:txBody>
          <a:bodyPr>
            <a:normAutofit/>
          </a:bodyPr>
          <a:lstStyle/>
          <a:p>
            <a:r>
              <a:rPr lang="en-GB" dirty="0">
                <a:latin typeface="Times New Roman" panose="02020603050405020304" pitchFamily="18" charset="0"/>
                <a:cs typeface="Times New Roman" panose="02020603050405020304" pitchFamily="18" charset="0"/>
              </a:rPr>
              <a:t>This module aims to make you as employable as possible!</a:t>
            </a:r>
          </a:p>
          <a:p>
            <a:r>
              <a:rPr lang="en-GB" dirty="0">
                <a:latin typeface="Times New Roman" panose="02020603050405020304" pitchFamily="18" charset="0"/>
                <a:cs typeface="Times New Roman" panose="02020603050405020304" pitchFamily="18" charset="0"/>
              </a:rPr>
              <a:t>It also asks you to integrate more into University life.</a:t>
            </a:r>
          </a:p>
          <a:p>
            <a:r>
              <a:rPr lang="en-GB" dirty="0">
                <a:latin typeface="Times New Roman" panose="02020603050405020304" pitchFamily="18" charset="0"/>
                <a:cs typeface="Times New Roman" panose="02020603050405020304" pitchFamily="18" charset="0"/>
              </a:rPr>
              <a:t>Develop transferable skills for the workplace.</a:t>
            </a:r>
          </a:p>
          <a:p>
            <a:pPr marL="0" indent="0">
              <a:buNone/>
            </a:pPr>
            <a:endParaRPr lang="en-GB" sz="2200" dirty="0"/>
          </a:p>
        </p:txBody>
      </p:sp>
      <p:pic>
        <p:nvPicPr>
          <p:cNvPr id="8" name="Picture 7" descr="A group of people sitting at a table&#10;&#10;Description automatically generated">
            <a:extLst>
              <a:ext uri="{FF2B5EF4-FFF2-40B4-BE49-F238E27FC236}">
                <a16:creationId xmlns:a16="http://schemas.microsoft.com/office/drawing/2014/main" id="{11A7DE03-D862-4B33-B6AE-DF7C8718A0A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334" r="23447" b="1"/>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14" name="Picture 13" descr="A picture containing text, newspaper, photo&#10;&#10;Description automatically generated">
            <a:extLst>
              <a:ext uri="{FF2B5EF4-FFF2-40B4-BE49-F238E27FC236}">
                <a16:creationId xmlns:a16="http://schemas.microsoft.com/office/drawing/2014/main" id="{7513A260-56AA-49AD-98E7-824E874895D9}"/>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4820"/>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23343332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FD39B5-A469-428A-B476-9CEEE2EC907C}"/>
              </a:ext>
            </a:extLst>
          </p:cNvPr>
          <p:cNvSpPr>
            <a:spLocks noGrp="1"/>
          </p:cNvSpPr>
          <p:nvPr>
            <p:ph type="title"/>
          </p:nvPr>
        </p:nvSpPr>
        <p:spPr>
          <a:xfrm>
            <a:off x="841248" y="548640"/>
            <a:ext cx="3600860" cy="5431536"/>
          </a:xfrm>
        </p:spPr>
        <p:txBody>
          <a:bodyPr>
            <a:normAutofit/>
          </a:bodyPr>
          <a:lstStyle/>
          <a:p>
            <a:r>
              <a:rPr lang="en-GB" sz="5400" b="1" dirty="0">
                <a:latin typeface="Times New Roman" panose="02020603050405020304" pitchFamily="18" charset="0"/>
                <a:cs typeface="Times New Roman" panose="02020603050405020304" pitchFamily="18" charset="0"/>
              </a:rPr>
              <a:t>This Session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1E43C2-5E4B-45F0-8B9F-10084D245A4A}"/>
              </a:ext>
            </a:extLst>
          </p:cNvPr>
          <p:cNvSpPr>
            <a:spLocks noGrp="1"/>
          </p:cNvSpPr>
          <p:nvPr>
            <p:ph idx="1"/>
          </p:nvPr>
        </p:nvSpPr>
        <p:spPr>
          <a:xfrm>
            <a:off x="5126418" y="552091"/>
            <a:ext cx="6224335" cy="5431536"/>
          </a:xfrm>
        </p:spPr>
        <p:txBody>
          <a:bodyPr anchor="ctr">
            <a:normAutofit/>
          </a:bodyPr>
          <a:lstStyle/>
          <a:p>
            <a:r>
              <a:rPr lang="en-GB" sz="3200" dirty="0">
                <a:latin typeface="Times New Roman" panose="02020603050405020304" pitchFamily="18" charset="0"/>
                <a:cs typeface="Times New Roman" panose="02020603050405020304" pitchFamily="18" charset="0"/>
              </a:rPr>
              <a:t>Will define what Employability skills are.</a:t>
            </a:r>
          </a:p>
          <a:p>
            <a:r>
              <a:rPr lang="en-GB" sz="3200" dirty="0">
                <a:latin typeface="Times New Roman" panose="02020603050405020304" pitchFamily="18" charset="0"/>
                <a:cs typeface="Times New Roman" panose="02020603050405020304" pitchFamily="18" charset="0"/>
              </a:rPr>
              <a:t>Provide details of the content sessions that we will hold together.</a:t>
            </a:r>
          </a:p>
          <a:p>
            <a:pPr marL="0" indent="0">
              <a:buNone/>
            </a:pPr>
            <a:endParaRPr lang="en-GB" sz="2200" dirty="0">
              <a:latin typeface="Times New Roman" panose="02020603050405020304" pitchFamily="18" charset="0"/>
              <a:cs typeface="Times New Roman" panose="02020603050405020304" pitchFamily="18" charset="0"/>
            </a:endParaRPr>
          </a:p>
          <a:p>
            <a:endParaRPr lang="en-GB" sz="2200" dirty="0">
              <a:latin typeface="Times New Roman" panose="02020603050405020304" pitchFamily="18" charset="0"/>
              <a:cs typeface="Times New Roman" panose="02020603050405020304" pitchFamily="18" charset="0"/>
            </a:endParaRPr>
          </a:p>
          <a:p>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7395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A603D-849C-402C-9F53-5B783F2D4988}"/>
              </a:ext>
            </a:extLst>
          </p:cNvPr>
          <p:cNvSpPr>
            <a:spLocks noGrp="1"/>
          </p:cNvSpPr>
          <p:nvPr>
            <p:ph type="title"/>
          </p:nvPr>
        </p:nvSpPr>
        <p:spPr>
          <a:xfrm>
            <a:off x="841248" y="548640"/>
            <a:ext cx="3600860" cy="5431536"/>
          </a:xfrm>
        </p:spPr>
        <p:txBody>
          <a:bodyPr>
            <a:normAutofit/>
          </a:bodyPr>
          <a:lstStyle/>
          <a:p>
            <a:r>
              <a:rPr lang="en-GB" sz="5400" b="1">
                <a:latin typeface="Times New Roman" panose="02020603050405020304" pitchFamily="18" charset="0"/>
                <a:cs typeface="Times New Roman" panose="02020603050405020304" pitchFamily="18" charset="0"/>
              </a:rPr>
              <a:t>Self directed study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F5BB69-6B78-4354-89C0-FB09AB5A9816}"/>
              </a:ext>
            </a:extLst>
          </p:cNvPr>
          <p:cNvSpPr>
            <a:spLocks noGrp="1"/>
          </p:cNvSpPr>
          <p:nvPr>
            <p:ph idx="1"/>
          </p:nvPr>
        </p:nvSpPr>
        <p:spPr>
          <a:xfrm>
            <a:off x="5126418" y="552091"/>
            <a:ext cx="6224335" cy="5431536"/>
          </a:xfrm>
        </p:spPr>
        <p:txBody>
          <a:bodyPr anchor="ctr">
            <a:normAutofit/>
          </a:bodyPr>
          <a:lstStyle/>
          <a:p>
            <a:r>
              <a:rPr lang="en-GB" sz="2400" dirty="0">
                <a:latin typeface="Times New Roman" panose="02020603050405020304" pitchFamily="18" charset="0"/>
                <a:cs typeface="Times New Roman" panose="02020603050405020304" pitchFamily="18" charset="0"/>
              </a:rPr>
              <a:t>Employability modules such as this one are part SELF DIRECTED or classed as INDEPENDENT STUDY.</a:t>
            </a:r>
          </a:p>
          <a:p>
            <a:r>
              <a:rPr lang="en-GB" sz="2400" dirty="0">
                <a:latin typeface="Times New Roman" panose="02020603050405020304" pitchFamily="18" charset="0"/>
                <a:cs typeface="Times New Roman" panose="02020603050405020304" pitchFamily="18" charset="0"/>
              </a:rPr>
              <a:t>In your own words, what do those terms mean?</a:t>
            </a:r>
          </a:p>
          <a:p>
            <a:r>
              <a:rPr lang="en-GB" sz="2400" dirty="0">
                <a:latin typeface="Times New Roman" panose="02020603050405020304" pitchFamily="18" charset="0"/>
                <a:cs typeface="Times New Roman" panose="02020603050405020304" pitchFamily="18" charset="0"/>
              </a:rPr>
              <a:t>Why do you think they apply to Employability modules?</a:t>
            </a:r>
          </a:p>
          <a:p>
            <a:r>
              <a:rPr lang="en-GB" sz="2400" dirty="0">
                <a:latin typeface="Times New Roman" panose="02020603050405020304" pitchFamily="18" charset="0"/>
                <a:cs typeface="Times New Roman" panose="02020603050405020304" pitchFamily="18" charset="0"/>
              </a:rPr>
              <a:t>There will be taught sessions which will be timetabled for you. However, you will be allowed to study independently during some sessions.</a:t>
            </a:r>
          </a:p>
          <a:p>
            <a:r>
              <a:rPr lang="en-GB" sz="2400" dirty="0">
                <a:latin typeface="Times New Roman" panose="02020603050405020304" pitchFamily="18" charset="0"/>
                <a:cs typeface="Times New Roman" panose="02020603050405020304" pitchFamily="18" charset="0"/>
              </a:rPr>
              <a:t>You will be learning on your employability module and transferring these skills to the workplace.</a:t>
            </a:r>
          </a:p>
          <a:p>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4405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B8ED9-9754-4B2F-9311-DBCA1958BF5E}"/>
              </a:ext>
            </a:extLst>
          </p:cNvPr>
          <p:cNvSpPr>
            <a:spLocks noGrp="1"/>
          </p:cNvSpPr>
          <p:nvPr>
            <p:ph type="title"/>
          </p:nvPr>
        </p:nvSpPr>
        <p:spPr>
          <a:xfrm>
            <a:off x="841248" y="548640"/>
            <a:ext cx="3600860" cy="5431536"/>
          </a:xfrm>
        </p:spPr>
        <p:txBody>
          <a:bodyPr>
            <a:normAutofit/>
          </a:bodyPr>
          <a:lstStyle/>
          <a:p>
            <a:r>
              <a:rPr lang="en-GB" sz="5400" b="1" dirty="0">
                <a:latin typeface="Times New Roman" panose="02020603050405020304" pitchFamily="18" charset="0"/>
                <a:cs typeface="Times New Roman" panose="02020603050405020304" pitchFamily="18" charset="0"/>
              </a:rPr>
              <a:t>Indicative content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A40441-B35E-46B3-840B-D3A9A3AC0941}"/>
              </a:ext>
            </a:extLst>
          </p:cNvPr>
          <p:cNvSpPr>
            <a:spLocks noGrp="1"/>
          </p:cNvSpPr>
          <p:nvPr>
            <p:ph idx="1"/>
          </p:nvPr>
        </p:nvSpPr>
        <p:spPr>
          <a:xfrm>
            <a:off x="5126418" y="552091"/>
            <a:ext cx="6224335" cy="5431536"/>
          </a:xfrm>
        </p:spPr>
        <p:txBody>
          <a:bodyPr anchor="ctr">
            <a:normAutofit/>
          </a:bodyPr>
          <a:lstStyle/>
          <a:p>
            <a:endParaRPr lang="en-GB" sz="22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Log of Programme Engagement Hours.</a:t>
            </a:r>
          </a:p>
          <a:p>
            <a:r>
              <a:rPr lang="en-GB" sz="2200" dirty="0">
                <a:latin typeface="Times New Roman" panose="02020603050405020304" pitchFamily="18" charset="0"/>
                <a:cs typeface="Times New Roman" panose="02020603050405020304" pitchFamily="18" charset="0"/>
              </a:rPr>
              <a:t>We will also accept hours worked as a STUDENT AMBASSADOR or STUDENT MENTOR or STUDENT SUPPORT / GUIDE </a:t>
            </a:r>
          </a:p>
          <a:p>
            <a:r>
              <a:rPr lang="en-GB" sz="2200" dirty="0">
                <a:latin typeface="Times New Roman" panose="02020603050405020304" pitchFamily="18" charset="0"/>
                <a:cs typeface="Times New Roman" panose="02020603050405020304" pitchFamily="18" charset="0"/>
              </a:rPr>
              <a:t>You will need to get around 100 hours of ‘experience’</a:t>
            </a:r>
          </a:p>
          <a:p>
            <a:r>
              <a:rPr lang="en-GB" sz="2200" dirty="0">
                <a:latin typeface="Times New Roman" panose="02020603050405020304" pitchFamily="18" charset="0"/>
                <a:cs typeface="Times New Roman" panose="02020603050405020304" pitchFamily="18" charset="0"/>
              </a:rPr>
              <a:t>We will also give you hours for attending conferences and events that you can argue are linked with your professional development </a:t>
            </a:r>
          </a:p>
          <a:p>
            <a:r>
              <a:rPr lang="en-GB" sz="2200" dirty="0">
                <a:latin typeface="Times New Roman" panose="02020603050405020304" pitchFamily="18" charset="0"/>
                <a:cs typeface="Times New Roman" panose="02020603050405020304" pitchFamily="18" charset="0"/>
              </a:rPr>
              <a:t>You will need a DBS certificate</a:t>
            </a:r>
          </a:p>
          <a:p>
            <a:pPr marL="0" indent="0">
              <a:buNone/>
            </a:pP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4327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2F9287-80A8-4C3D-ABCC-F379917A95C7}"/>
              </a:ext>
            </a:extLst>
          </p:cNvPr>
          <p:cNvSpPr>
            <a:spLocks noGrp="1"/>
          </p:cNvSpPr>
          <p:nvPr>
            <p:ph type="title"/>
          </p:nvPr>
        </p:nvSpPr>
        <p:spPr>
          <a:xfrm>
            <a:off x="841248" y="548640"/>
            <a:ext cx="3600860" cy="5431536"/>
          </a:xfrm>
        </p:spPr>
        <p:txBody>
          <a:bodyPr>
            <a:normAutofit/>
          </a:bodyPr>
          <a:lstStyle/>
          <a:p>
            <a:r>
              <a:rPr lang="en-GB" sz="5400" b="1" dirty="0">
                <a:latin typeface="Times New Roman" panose="02020603050405020304" pitchFamily="18" charset="0"/>
                <a:cs typeface="Times New Roman" panose="02020603050405020304" pitchFamily="18" charset="0"/>
              </a:rPr>
              <a:t>Learning outcomes for the module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384DFF-B18E-420F-B33E-DD2E4044FE39}"/>
              </a:ext>
            </a:extLst>
          </p:cNvPr>
          <p:cNvSpPr>
            <a:spLocks noGrp="1"/>
          </p:cNvSpPr>
          <p:nvPr>
            <p:ph idx="1"/>
          </p:nvPr>
        </p:nvSpPr>
        <p:spPr>
          <a:xfrm>
            <a:off x="5126418" y="552091"/>
            <a:ext cx="6224335" cy="5431536"/>
          </a:xfrm>
        </p:spPr>
        <p:txBody>
          <a:bodyPr anchor="ctr">
            <a:normAutofit/>
          </a:bodyPr>
          <a:lstStyle/>
          <a:p>
            <a:r>
              <a:rPr lang="en-GB" dirty="0">
                <a:latin typeface="Times New Roman" panose="02020603050405020304" pitchFamily="18" charset="0"/>
                <a:cs typeface="Times New Roman" panose="02020603050405020304" pitchFamily="18" charset="0"/>
              </a:rPr>
              <a:t>Reflect on and evaluate personal and professional development within the workplace.</a:t>
            </a:r>
          </a:p>
          <a:p>
            <a:r>
              <a:rPr lang="en-GB" dirty="0">
                <a:latin typeface="Times New Roman" panose="02020603050405020304" pitchFamily="18" charset="0"/>
                <a:cs typeface="Times New Roman" panose="02020603050405020304" pitchFamily="18" charset="0"/>
              </a:rPr>
              <a:t>Show evidence of integration into the social, sporting or marketing aspects of university life at UWTSD</a:t>
            </a:r>
          </a:p>
          <a:p>
            <a:r>
              <a:rPr lang="en-GB" dirty="0">
                <a:latin typeface="Times New Roman" panose="02020603050405020304" pitchFamily="18" charset="0"/>
                <a:cs typeface="Times New Roman" panose="02020603050405020304" pitchFamily="18" charset="0"/>
              </a:rPr>
              <a:t>Evaluate performance and translate into transferable skills which will benefit working in health and social care </a:t>
            </a:r>
          </a:p>
          <a:p>
            <a:endParaRPr lang="en-GB" sz="2200" dirty="0"/>
          </a:p>
        </p:txBody>
      </p:sp>
    </p:spTree>
    <p:extLst>
      <p:ext uri="{BB962C8B-B14F-4D97-AF65-F5344CB8AC3E}">
        <p14:creationId xmlns:p14="http://schemas.microsoft.com/office/powerpoint/2010/main" val="213397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66640-48D2-4020-A0AE-1C5BEAC1AE68}"/>
              </a:ext>
            </a:extLst>
          </p:cNvPr>
          <p:cNvSpPr>
            <a:spLocks noGrp="1"/>
          </p:cNvSpPr>
          <p:nvPr>
            <p:ph type="title"/>
          </p:nvPr>
        </p:nvSpPr>
        <p:spPr>
          <a:xfrm>
            <a:off x="841248" y="548640"/>
            <a:ext cx="3600860" cy="5431536"/>
          </a:xfrm>
        </p:spPr>
        <p:txBody>
          <a:bodyPr>
            <a:normAutofit/>
          </a:bodyPr>
          <a:lstStyle/>
          <a:p>
            <a:r>
              <a:rPr lang="en-GB" sz="5400" b="1">
                <a:latin typeface="Times New Roman" panose="02020603050405020304" pitchFamily="18" charset="0"/>
                <a:cs typeface="Times New Roman" panose="02020603050405020304" pitchFamily="18" charset="0"/>
              </a:rPr>
              <a:t>Key words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18B95A-8045-4024-A22C-3C295B2749DC}"/>
              </a:ext>
            </a:extLst>
          </p:cNvPr>
          <p:cNvSpPr>
            <a:spLocks noGrp="1"/>
          </p:cNvSpPr>
          <p:nvPr>
            <p:ph idx="1"/>
          </p:nvPr>
        </p:nvSpPr>
        <p:spPr>
          <a:xfrm>
            <a:off x="5126418" y="552091"/>
            <a:ext cx="6224335" cy="5431536"/>
          </a:xfrm>
        </p:spPr>
        <p:txBody>
          <a:bodyPr anchor="ctr">
            <a:normAutofit/>
          </a:bodyPr>
          <a:lstStyle/>
          <a:p>
            <a:r>
              <a:rPr lang="en-GB" sz="3600" b="1" dirty="0">
                <a:latin typeface="Times New Roman" panose="02020603050405020304" pitchFamily="18" charset="0"/>
                <a:cs typeface="Times New Roman" panose="02020603050405020304" pitchFamily="18" charset="0"/>
              </a:rPr>
              <a:t>Reflect on</a:t>
            </a:r>
          </a:p>
          <a:p>
            <a:r>
              <a:rPr lang="en-GB" sz="3600" b="1" dirty="0">
                <a:latin typeface="Times New Roman" panose="02020603050405020304" pitchFamily="18" charset="0"/>
                <a:cs typeface="Times New Roman" panose="02020603050405020304" pitchFamily="18" charset="0"/>
              </a:rPr>
              <a:t>Show evidence</a:t>
            </a:r>
          </a:p>
          <a:p>
            <a:r>
              <a:rPr lang="en-GB" sz="3600" b="1" dirty="0">
                <a:latin typeface="Times New Roman" panose="02020603050405020304" pitchFamily="18" charset="0"/>
                <a:cs typeface="Times New Roman" panose="02020603050405020304" pitchFamily="18" charset="0"/>
              </a:rPr>
              <a:t>Evaluate performance  </a:t>
            </a:r>
          </a:p>
          <a:p>
            <a:pPr marL="0" indent="0">
              <a:buNone/>
            </a:pPr>
            <a:endParaRPr lang="en-GB" sz="2200" dirty="0"/>
          </a:p>
        </p:txBody>
      </p:sp>
    </p:spTree>
    <p:extLst>
      <p:ext uri="{BB962C8B-B14F-4D97-AF65-F5344CB8AC3E}">
        <p14:creationId xmlns:p14="http://schemas.microsoft.com/office/powerpoint/2010/main" val="1668441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8EEB9-C9BD-4131-BED1-C8936C45317C}"/>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Assignment Brief – 4 Components</a:t>
            </a:r>
          </a:p>
        </p:txBody>
      </p:sp>
      <p:sp>
        <p:nvSpPr>
          <p:cNvPr id="3" name="Content Placeholder 2">
            <a:extLst>
              <a:ext uri="{FF2B5EF4-FFF2-40B4-BE49-F238E27FC236}">
                <a16:creationId xmlns:a16="http://schemas.microsoft.com/office/drawing/2014/main" id="{9B3A575F-54C2-466F-8DC0-18FBD876DAEE}"/>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This assignment for this module is made up of 4 different components which will make up your Employability Learning Portfolio. They are as follows:</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Academic Blog</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Log of Programme Engagement Hours</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Academic Interview</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Integration into Uni Life.</a:t>
            </a:r>
          </a:p>
          <a:p>
            <a:pPr marL="514350" indent="-514350">
              <a:buFont typeface="+mj-lt"/>
              <a:buAutoNum type="arabicPeriod"/>
            </a:pPr>
            <a:endParaRPr lang="en-GB" dirty="0">
              <a:latin typeface="Times New Roman" panose="02020603050405020304" pitchFamily="18" charset="0"/>
              <a:cs typeface="Times New Roman" panose="02020603050405020304" pitchFamily="18" charset="0"/>
            </a:endParaRPr>
          </a:p>
          <a:p>
            <a:pPr marL="514350" indent="-514350">
              <a:buFont typeface="+mj-lt"/>
              <a:buAutoNum type="arabicPeriod"/>
            </a:pPr>
            <a:endParaRPr lang="en-GB" dirty="0">
              <a:latin typeface="Times New Roman" panose="02020603050405020304" pitchFamily="18" charset="0"/>
              <a:cs typeface="Times New Roman" panose="02020603050405020304" pitchFamily="18" charset="0"/>
            </a:endParaRPr>
          </a:p>
          <a:p>
            <a:pPr marL="514350" indent="-514350">
              <a:buFont typeface="+mj-lt"/>
              <a:buAutoNum type="arabicPeriod"/>
            </a:pPr>
            <a:endParaRPr lang="en-GB" dirty="0">
              <a:latin typeface="Times New Roman" panose="02020603050405020304" pitchFamily="18" charset="0"/>
              <a:cs typeface="Times New Roman" panose="02020603050405020304" pitchFamily="18" charset="0"/>
            </a:endParaRPr>
          </a:p>
          <a:p>
            <a:pPr marL="514350" indent="-514350">
              <a:buFont typeface="+mj-lt"/>
              <a:buAutoNum type="arabicPeriod"/>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4133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7E1057-F09E-4D68-BD48-4A71F840C3D2}"/>
              </a:ext>
            </a:extLst>
          </p:cNvPr>
          <p:cNvSpPr>
            <a:spLocks noGrp="1"/>
          </p:cNvSpPr>
          <p:nvPr>
            <p:ph type="title"/>
          </p:nvPr>
        </p:nvSpPr>
        <p:spPr>
          <a:xfrm>
            <a:off x="335280" y="365125"/>
            <a:ext cx="11440160" cy="599017"/>
          </a:xfrm>
        </p:spPr>
        <p:txBody>
          <a:bodyPr>
            <a:normAutofit fontScale="90000"/>
          </a:bodyPr>
          <a:lstStyle/>
          <a:p>
            <a:r>
              <a:rPr lang="en-GB" sz="5400" b="1" dirty="0">
                <a:latin typeface="Times New Roman" panose="02020603050405020304" pitchFamily="18" charset="0"/>
                <a:cs typeface="Times New Roman" panose="02020603050405020304" pitchFamily="18" charset="0"/>
              </a:rPr>
              <a:t>Component 1</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9AD555-1DFF-49D4-9BFD-AEA3244F10AD}"/>
              </a:ext>
            </a:extLst>
          </p:cNvPr>
          <p:cNvSpPr>
            <a:spLocks noGrp="1"/>
          </p:cNvSpPr>
          <p:nvPr>
            <p:ph idx="1"/>
          </p:nvPr>
        </p:nvSpPr>
        <p:spPr>
          <a:xfrm>
            <a:off x="335280" y="1409701"/>
            <a:ext cx="11572240" cy="5238750"/>
          </a:xfrm>
        </p:spPr>
        <p:txBody>
          <a:bodyPr>
            <a:normAutofit/>
          </a:bodyPr>
          <a:lstStyle/>
          <a:p>
            <a:pPr marL="0" indent="0">
              <a:buNone/>
            </a:pPr>
            <a:endParaRPr lang="en-GB" sz="1500" dirty="0">
              <a:latin typeface="Times New Roman" panose="02020603050405020304" pitchFamily="18" charset="0"/>
              <a:cs typeface="Times New Roman" panose="02020603050405020304" pitchFamily="18" charset="0"/>
            </a:endParaRPr>
          </a:p>
          <a:p>
            <a:pPr marL="0" indent="0">
              <a:buNone/>
            </a:pPr>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lvl="0" indent="0">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Students must record a diary of their learning on this Health programme, by way of an ACADEMIC BLOG. </a:t>
            </a:r>
          </a:p>
          <a:p>
            <a:pPr marL="0" lvl="0" indent="0">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Students must upload six Blog entries over a process of six weeks. Each blog entry must be equivalent to150 to 200 words, detailing what they have learned or accomplished from their other modules.</a:t>
            </a:r>
          </a:p>
          <a:p>
            <a:pPr marL="0" lvl="0" indent="0">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Students should draw on their learning experiences and learning processes that they have undertaken from their other programme modules, for example their study skills module, their IT learning, their reflective practice and their university experience. </a:t>
            </a:r>
          </a:p>
          <a:p>
            <a:pPr marL="0" lvl="0" indent="0">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Each entry should </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be referenced accordingly.</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lvl="0" indent="0">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 BLOG Turnitin has been uploaded onto your Employability Skills Moodle page for you to upload weekly. </a:t>
            </a:r>
          </a:p>
          <a:p>
            <a:pPr marL="0" lvl="0" indent="0">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Please note that this is an academic blog and should be written in the correct format. No slang words or inappropriate text.</a:t>
            </a:r>
          </a:p>
          <a:p>
            <a:pPr marL="0" lvl="0" indent="0">
              <a:buNone/>
            </a:pP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a:p>
            <a:pPr marL="0" indent="0">
              <a:buNone/>
            </a:pPr>
            <a:endParaRPr lang="en-GB" sz="15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50507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91512E-306C-44C1-BCBB-7C0CD5F09800}"/>
              </a:ext>
            </a:extLst>
          </p:cNvPr>
          <p:cNvSpPr>
            <a:spLocks noGrp="1"/>
          </p:cNvSpPr>
          <p:nvPr>
            <p:ph type="title"/>
          </p:nvPr>
        </p:nvSpPr>
        <p:spPr>
          <a:xfrm>
            <a:off x="630936" y="640080"/>
            <a:ext cx="4818888" cy="1481328"/>
          </a:xfrm>
        </p:spPr>
        <p:txBody>
          <a:bodyPr anchor="b">
            <a:normAutofit fontScale="90000"/>
          </a:bodyPr>
          <a:lstStyle/>
          <a:p>
            <a:r>
              <a:rPr lang="en-GB" sz="3400" b="1" dirty="0">
                <a:latin typeface="Times New Roman" panose="02020603050405020304" pitchFamily="18" charset="0"/>
                <a:cs typeface="Times New Roman" panose="02020603050405020304" pitchFamily="18" charset="0"/>
              </a:rPr>
              <a:t>Assignment Component 2 Log of Programme Engagement Hours</a:t>
            </a:r>
          </a:p>
        </p:txBody>
      </p:sp>
      <p:sp>
        <p:nvSpPr>
          <p:cNvPr id="2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6DDE13C7-3835-46D0-8EFD-D85F895390A4}"/>
              </a:ext>
            </a:extLst>
          </p:cNvPr>
          <p:cNvSpPr>
            <a:spLocks noGrp="1"/>
          </p:cNvSpPr>
          <p:nvPr>
            <p:ph idx="1"/>
          </p:nvPr>
        </p:nvSpPr>
        <p:spPr>
          <a:xfrm>
            <a:off x="630936" y="2660904"/>
            <a:ext cx="4818888" cy="3547872"/>
          </a:xfrm>
        </p:spPr>
        <p:txBody>
          <a:bodyPr anchor="t">
            <a:normAutofit/>
          </a:bodyPr>
          <a:lstStyle/>
          <a:p>
            <a:pPr marL="0" indent="0">
              <a:buNone/>
            </a:pPr>
            <a:endParaRPr lang="en-GB" sz="2200" dirty="0"/>
          </a:p>
          <a:p>
            <a:pPr marL="0" indent="0">
              <a:buNone/>
            </a:pPr>
            <a:endParaRPr lang="en-GB" sz="2200" dirty="0"/>
          </a:p>
          <a:p>
            <a:pPr marL="0" indent="0">
              <a:buNone/>
            </a:pPr>
            <a:endParaRPr lang="en-GB" sz="2200" dirty="0"/>
          </a:p>
        </p:txBody>
      </p:sp>
      <p:graphicFrame>
        <p:nvGraphicFramePr>
          <p:cNvPr id="14" name="Table 14">
            <a:extLst>
              <a:ext uri="{FF2B5EF4-FFF2-40B4-BE49-F238E27FC236}">
                <a16:creationId xmlns:a16="http://schemas.microsoft.com/office/drawing/2014/main" id="{75644997-A491-4B3E-A762-E338F856FA77}"/>
              </a:ext>
            </a:extLst>
          </p:cNvPr>
          <p:cNvGraphicFramePr>
            <a:graphicFrameLocks noGrp="1"/>
          </p:cNvGraphicFramePr>
          <p:nvPr>
            <p:extLst>
              <p:ext uri="{D42A27DB-BD31-4B8C-83A1-F6EECF244321}">
                <p14:modId xmlns:p14="http://schemas.microsoft.com/office/powerpoint/2010/main" val="1180805113"/>
              </p:ext>
            </p:extLst>
          </p:nvPr>
        </p:nvGraphicFramePr>
        <p:xfrm>
          <a:off x="6099048" y="1102766"/>
          <a:ext cx="5458968" cy="4652468"/>
        </p:xfrm>
        <a:graphic>
          <a:graphicData uri="http://schemas.openxmlformats.org/drawingml/2006/table">
            <a:tbl>
              <a:tblPr firstRow="1" bandRow="1">
                <a:tableStyleId>{5C22544A-7EE6-4342-B048-85BDC9FD1C3A}</a:tableStyleId>
              </a:tblPr>
              <a:tblGrid>
                <a:gridCol w="957072">
                  <a:extLst>
                    <a:ext uri="{9D8B030D-6E8A-4147-A177-3AD203B41FA5}">
                      <a16:colId xmlns:a16="http://schemas.microsoft.com/office/drawing/2014/main" val="3281339456"/>
                    </a:ext>
                  </a:extLst>
                </a:gridCol>
                <a:gridCol w="1261872">
                  <a:extLst>
                    <a:ext uri="{9D8B030D-6E8A-4147-A177-3AD203B41FA5}">
                      <a16:colId xmlns:a16="http://schemas.microsoft.com/office/drawing/2014/main" val="3509250770"/>
                    </a:ext>
                  </a:extLst>
                </a:gridCol>
                <a:gridCol w="1414272">
                  <a:extLst>
                    <a:ext uri="{9D8B030D-6E8A-4147-A177-3AD203B41FA5}">
                      <a16:colId xmlns:a16="http://schemas.microsoft.com/office/drawing/2014/main" val="309546845"/>
                    </a:ext>
                  </a:extLst>
                </a:gridCol>
                <a:gridCol w="1825752">
                  <a:extLst>
                    <a:ext uri="{9D8B030D-6E8A-4147-A177-3AD203B41FA5}">
                      <a16:colId xmlns:a16="http://schemas.microsoft.com/office/drawing/2014/main" val="1305688475"/>
                    </a:ext>
                  </a:extLst>
                </a:gridCol>
              </a:tblGrid>
              <a:tr h="811988">
                <a:tc>
                  <a:txBody>
                    <a:bodyPr/>
                    <a:lstStyle/>
                    <a:p>
                      <a:r>
                        <a:rPr lang="en-GB" sz="2200" dirty="0"/>
                        <a:t>Date</a:t>
                      </a:r>
                    </a:p>
                  </a:txBody>
                  <a:tcPr marL="109728" marR="109728" marT="54864" marB="54864"/>
                </a:tc>
                <a:tc>
                  <a:txBody>
                    <a:bodyPr/>
                    <a:lstStyle/>
                    <a:p>
                      <a:r>
                        <a:rPr lang="en-GB" sz="2200"/>
                        <a:t>Time Started</a:t>
                      </a:r>
                    </a:p>
                  </a:txBody>
                  <a:tcPr marL="109728" marR="109728" marT="54864" marB="54864"/>
                </a:tc>
                <a:tc>
                  <a:txBody>
                    <a:bodyPr/>
                    <a:lstStyle/>
                    <a:p>
                      <a:r>
                        <a:rPr lang="en-GB" sz="2200"/>
                        <a:t>Time Finished</a:t>
                      </a:r>
                    </a:p>
                  </a:txBody>
                  <a:tcPr marL="109728" marR="109728" marT="54864" marB="54864"/>
                </a:tc>
                <a:tc>
                  <a:txBody>
                    <a:bodyPr/>
                    <a:lstStyle/>
                    <a:p>
                      <a:r>
                        <a:rPr lang="en-GB" sz="2200"/>
                        <a:t>Supervisors</a:t>
                      </a:r>
                    </a:p>
                    <a:p>
                      <a:r>
                        <a:rPr lang="en-GB" sz="2200"/>
                        <a:t>Signature</a:t>
                      </a:r>
                    </a:p>
                  </a:txBody>
                  <a:tcPr marL="109728" marR="109728" marT="54864" marB="54864"/>
                </a:tc>
                <a:extLst>
                  <a:ext uri="{0D108BD9-81ED-4DB2-BD59-A6C34878D82A}">
                    <a16:rowId xmlns:a16="http://schemas.microsoft.com/office/drawing/2014/main" val="2397019084"/>
                  </a:ext>
                </a:extLst>
              </a:tr>
              <a:tr h="548640">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a:p>
                  </a:txBody>
                  <a:tcPr marL="109728" marR="109728" marT="54864" marB="54864"/>
                </a:tc>
                <a:extLst>
                  <a:ext uri="{0D108BD9-81ED-4DB2-BD59-A6C34878D82A}">
                    <a16:rowId xmlns:a16="http://schemas.microsoft.com/office/drawing/2014/main" val="328081836"/>
                  </a:ext>
                </a:extLst>
              </a:tr>
              <a:tr h="548640">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a:p>
                  </a:txBody>
                  <a:tcPr marL="109728" marR="109728" marT="54864" marB="54864"/>
                </a:tc>
                <a:extLst>
                  <a:ext uri="{0D108BD9-81ED-4DB2-BD59-A6C34878D82A}">
                    <a16:rowId xmlns:a16="http://schemas.microsoft.com/office/drawing/2014/main" val="1942633415"/>
                  </a:ext>
                </a:extLst>
              </a:tr>
              <a:tr h="548640">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a:p>
                  </a:txBody>
                  <a:tcPr marL="109728" marR="109728" marT="54864" marB="54864"/>
                </a:tc>
                <a:extLst>
                  <a:ext uri="{0D108BD9-81ED-4DB2-BD59-A6C34878D82A}">
                    <a16:rowId xmlns:a16="http://schemas.microsoft.com/office/drawing/2014/main" val="1837072599"/>
                  </a:ext>
                </a:extLst>
              </a:tr>
              <a:tr h="548640">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a:p>
                  </a:txBody>
                  <a:tcPr marL="109728" marR="109728" marT="54864" marB="54864"/>
                </a:tc>
                <a:extLst>
                  <a:ext uri="{0D108BD9-81ED-4DB2-BD59-A6C34878D82A}">
                    <a16:rowId xmlns:a16="http://schemas.microsoft.com/office/drawing/2014/main" val="1414194208"/>
                  </a:ext>
                </a:extLst>
              </a:tr>
              <a:tr h="548640">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a:p>
                  </a:txBody>
                  <a:tcPr marL="109728" marR="109728" marT="54864" marB="54864"/>
                </a:tc>
                <a:extLst>
                  <a:ext uri="{0D108BD9-81ED-4DB2-BD59-A6C34878D82A}">
                    <a16:rowId xmlns:a16="http://schemas.microsoft.com/office/drawing/2014/main" val="2953789950"/>
                  </a:ext>
                </a:extLst>
              </a:tr>
              <a:tr h="548640">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a:p>
                  </a:txBody>
                  <a:tcPr marL="109728" marR="109728" marT="54864" marB="54864"/>
                </a:tc>
                <a:extLst>
                  <a:ext uri="{0D108BD9-81ED-4DB2-BD59-A6C34878D82A}">
                    <a16:rowId xmlns:a16="http://schemas.microsoft.com/office/drawing/2014/main" val="3762657714"/>
                  </a:ext>
                </a:extLst>
              </a:tr>
              <a:tr h="548640">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a:p>
                  </a:txBody>
                  <a:tcPr marL="109728" marR="109728" marT="54864" marB="54864"/>
                </a:tc>
                <a:tc>
                  <a:txBody>
                    <a:bodyPr/>
                    <a:lstStyle/>
                    <a:p>
                      <a:endParaRPr lang="en-GB" sz="2200" dirty="0"/>
                    </a:p>
                  </a:txBody>
                  <a:tcPr marL="109728" marR="109728" marT="54864" marB="54864"/>
                </a:tc>
                <a:extLst>
                  <a:ext uri="{0D108BD9-81ED-4DB2-BD59-A6C34878D82A}">
                    <a16:rowId xmlns:a16="http://schemas.microsoft.com/office/drawing/2014/main" val="1258913027"/>
                  </a:ext>
                </a:extLst>
              </a:tr>
            </a:tbl>
          </a:graphicData>
        </a:graphic>
      </p:graphicFrame>
    </p:spTree>
    <p:extLst>
      <p:ext uri="{BB962C8B-B14F-4D97-AF65-F5344CB8AC3E}">
        <p14:creationId xmlns:p14="http://schemas.microsoft.com/office/powerpoint/2010/main" val="4092336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8014F-E5C0-4F7E-8EE8-E8C3FD331231}"/>
              </a:ext>
            </a:extLst>
          </p:cNvPr>
          <p:cNvSpPr>
            <a:spLocks noGrp="1"/>
          </p:cNvSpPr>
          <p:nvPr>
            <p:ph type="title"/>
          </p:nvPr>
        </p:nvSpPr>
        <p:spPr>
          <a:xfrm>
            <a:off x="838200" y="365126"/>
            <a:ext cx="10515600" cy="996950"/>
          </a:xfrm>
        </p:spPr>
        <p:txBody>
          <a:bodyPr/>
          <a:lstStyle/>
          <a:p>
            <a:r>
              <a:rPr lang="en-GB" b="1" dirty="0">
                <a:latin typeface="Times New Roman" panose="02020603050405020304" pitchFamily="18" charset="0"/>
                <a:cs typeface="Times New Roman" panose="02020603050405020304" pitchFamily="18" charset="0"/>
              </a:rPr>
              <a:t>Component 3</a:t>
            </a:r>
          </a:p>
        </p:txBody>
      </p:sp>
      <p:sp>
        <p:nvSpPr>
          <p:cNvPr id="3" name="Content Placeholder 2">
            <a:extLst>
              <a:ext uri="{FF2B5EF4-FFF2-40B4-BE49-F238E27FC236}">
                <a16:creationId xmlns:a16="http://schemas.microsoft.com/office/drawing/2014/main" id="{606CA91B-5D40-4B70-84F6-6FCF5B4EFC1D}"/>
              </a:ext>
            </a:extLst>
          </p:cNvPr>
          <p:cNvSpPr>
            <a:spLocks noGrp="1"/>
          </p:cNvSpPr>
          <p:nvPr>
            <p:ph idx="1"/>
          </p:nvPr>
        </p:nvSpPr>
        <p:spPr>
          <a:xfrm>
            <a:off x="542925" y="1825624"/>
            <a:ext cx="10810875" cy="4667249"/>
          </a:xfrm>
        </p:spPr>
        <p:txBody>
          <a:bodyPr>
            <a:normAutofit fontScale="700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28600" marR="0" lvl="0" indent="0" algn="l" defTabSz="914400" rtl="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Students must attend an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Academic Interview online via Teams</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reflectively</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discussing their learning throughout the first semester on the programme.  </a:t>
            </a:r>
          </a:p>
          <a:p>
            <a:pPr marL="228600" marR="0" lvl="0" indent="0" algn="l" defTabSz="914400" rtl="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Students will be asked to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describe</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how they can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transfer</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their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learning</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from this health programme into the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workplace</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evidently thinking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critically</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and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evaluating</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their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learning experiences </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to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theory</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and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practice</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Additionally, students must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highlight integration</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into </a:t>
            </a:r>
            <a:r>
              <a:rPr kumimoji="0" lang="en-GB" sz="3100" b="1" i="0"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uni</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life</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through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online engagement</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such as WhatsApp, groups, or Teams.</a:t>
            </a:r>
          </a:p>
          <a:p>
            <a:pPr marL="22860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Students must treat the interview process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professionally</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attend smartly dressed and provide references accordingly. </a:t>
            </a:r>
          </a:p>
          <a:p>
            <a:pPr marL="22860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Each student will be allocated around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7 to 10</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r>
              <a:rPr kumimoji="0" lang="en-GB" sz="31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mins</a:t>
            </a: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per interview.</a:t>
            </a:r>
          </a:p>
          <a:p>
            <a:pPr marL="22860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The interviews will contain the module lead and one other lecturer to peer mark.</a:t>
            </a:r>
          </a:p>
          <a:p>
            <a:pPr marL="22860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This part of the assignment will be carried out before half term week during session time. Dates will be provided during session, after discussion with you all. </a:t>
            </a:r>
          </a:p>
          <a:p>
            <a:pPr marL="22860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27982325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BA695-603C-4B1C-986A-7D1C300A25B9}"/>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Component 4</a:t>
            </a:r>
          </a:p>
        </p:txBody>
      </p:sp>
      <p:sp>
        <p:nvSpPr>
          <p:cNvPr id="3" name="Content Placeholder 2">
            <a:extLst>
              <a:ext uri="{FF2B5EF4-FFF2-40B4-BE49-F238E27FC236}">
                <a16:creationId xmlns:a16="http://schemas.microsoft.com/office/drawing/2014/main" id="{A12AAACB-7D7C-41AF-951F-323EE25CC943}"/>
              </a:ext>
            </a:extLst>
          </p:cNvPr>
          <p:cNvSpPr>
            <a:spLocks noGrp="1"/>
          </p:cNvSpPr>
          <p:nvPr>
            <p:ph idx="1"/>
          </p:nvPr>
        </p:nvSpPr>
        <p:spPr/>
        <p:txBody>
          <a:bodyPr>
            <a:normAutofit/>
          </a:bodyPr>
          <a:lstStyle/>
          <a:p>
            <a:pPr marL="0" indent="0">
              <a:buNone/>
            </a:pPr>
            <a:r>
              <a:rPr lang="en-GB" dirty="0">
                <a:latin typeface="Times New Roman" panose="02020603050405020304" pitchFamily="18" charset="0"/>
                <a:cs typeface="Times New Roman" panose="02020603050405020304" pitchFamily="18" charset="0"/>
              </a:rPr>
              <a:t>Students must highlight integration into </a:t>
            </a:r>
            <a:r>
              <a:rPr lang="en-GB" dirty="0" err="1">
                <a:latin typeface="Times New Roman" panose="02020603050405020304" pitchFamily="18" charset="0"/>
                <a:cs typeface="Times New Roman" panose="02020603050405020304" pitchFamily="18" charset="0"/>
              </a:rPr>
              <a:t>uni</a:t>
            </a:r>
            <a:r>
              <a:rPr lang="en-GB" dirty="0">
                <a:latin typeface="Times New Roman" panose="02020603050405020304" pitchFamily="18" charset="0"/>
                <a:cs typeface="Times New Roman" panose="02020603050405020304" pitchFamily="18" charset="0"/>
              </a:rPr>
              <a:t> life through online engagement, such as WhatsApp, groups, quizzes or teams. </a:t>
            </a:r>
          </a:p>
          <a:p>
            <a:pPr marL="0" indent="0">
              <a:buNone/>
            </a:pPr>
            <a:r>
              <a:rPr lang="en-GB" dirty="0">
                <a:latin typeface="Times New Roman" panose="02020603050405020304" pitchFamily="18" charset="0"/>
                <a:cs typeface="Times New Roman" panose="02020603050405020304" pitchFamily="18" charset="0"/>
              </a:rPr>
              <a:t>Sporting activities and any other face to face team activity is now included when undertaken safely.</a:t>
            </a:r>
          </a:p>
          <a:p>
            <a:pPr marL="0" indent="0">
              <a:buNone/>
            </a:pPr>
            <a:r>
              <a:rPr lang="en-GB" dirty="0">
                <a:latin typeface="Times New Roman" panose="02020603050405020304" pitchFamily="18" charset="0"/>
                <a:cs typeface="Times New Roman" panose="02020603050405020304" pitchFamily="18" charset="0"/>
              </a:rPr>
              <a:t>Student Union participation or any conventions undertaken are also included.</a:t>
            </a:r>
          </a:p>
          <a:p>
            <a:pPr marL="0" indent="0">
              <a:buNone/>
            </a:pPr>
            <a:r>
              <a:rPr lang="en-GB" dirty="0">
                <a:latin typeface="Times New Roman" panose="02020603050405020304" pitchFamily="18" charset="0"/>
                <a:cs typeface="Times New Roman" panose="02020603050405020304" pitchFamily="18" charset="0"/>
              </a:rPr>
              <a:t>Group poster on raising awareness of a </a:t>
            </a:r>
            <a:r>
              <a:rPr lang="en-GB">
                <a:latin typeface="Times New Roman" panose="02020603050405020304" pitchFamily="18" charset="0"/>
                <a:cs typeface="Times New Roman" panose="02020603050405020304" pitchFamily="18" charset="0"/>
              </a:rPr>
              <a:t>health issue.</a:t>
            </a: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44405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3E47B-66DE-492A-9D2E-4C51FFBFC16B}"/>
              </a:ext>
            </a:extLst>
          </p:cNvPr>
          <p:cNvSpPr>
            <a:spLocks noGrp="1"/>
          </p:cNvSpPr>
          <p:nvPr>
            <p:ph type="title"/>
          </p:nvPr>
        </p:nvSpPr>
        <p:spPr>
          <a:xfrm>
            <a:off x="841248" y="548640"/>
            <a:ext cx="3600860" cy="5431536"/>
          </a:xfrm>
        </p:spPr>
        <p:txBody>
          <a:bodyPr>
            <a:normAutofit/>
          </a:bodyPr>
          <a:lstStyle/>
          <a:p>
            <a:r>
              <a:rPr lang="en-GB" sz="5400" b="1">
                <a:latin typeface="Times New Roman" panose="02020603050405020304" pitchFamily="18" charset="0"/>
                <a:cs typeface="Times New Roman" panose="02020603050405020304" pitchFamily="18" charset="0"/>
              </a:rPr>
              <a:t>Integration in uwtsd life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3F3C14-BA3E-41F5-B140-9BC6E4C7326E}"/>
              </a:ext>
            </a:extLst>
          </p:cNvPr>
          <p:cNvSpPr>
            <a:spLocks noGrp="1"/>
          </p:cNvSpPr>
          <p:nvPr>
            <p:ph idx="1"/>
          </p:nvPr>
        </p:nvSpPr>
        <p:spPr>
          <a:xfrm>
            <a:off x="4996688" y="325120"/>
            <a:ext cx="6851904" cy="6390640"/>
          </a:xfrm>
        </p:spPr>
        <p:txBody>
          <a:bodyPr anchor="ctr">
            <a:noAutofit/>
          </a:bodyPr>
          <a:lstStyle/>
          <a:p>
            <a:pPr marL="0" indent="0">
              <a:buNone/>
            </a:pPr>
            <a:r>
              <a:rPr lang="en-GB" sz="2000" dirty="0">
                <a:latin typeface="Times New Roman" panose="02020603050405020304" pitchFamily="18" charset="0"/>
                <a:cs typeface="Times New Roman" panose="02020603050405020304" pitchFamily="18" charset="0"/>
              </a:rPr>
              <a:t>You will need to show evidence of integration </a:t>
            </a:r>
          </a:p>
          <a:p>
            <a:pPr marL="0" indent="0">
              <a:buNone/>
            </a:pPr>
            <a:r>
              <a:rPr lang="en-GB" sz="2000" dirty="0">
                <a:latin typeface="Times New Roman" panose="02020603050405020304" pitchFamily="18" charset="0"/>
                <a:cs typeface="Times New Roman" panose="02020603050405020304" pitchFamily="18" charset="0"/>
              </a:rPr>
              <a:t>You could either:</a:t>
            </a:r>
          </a:p>
          <a:p>
            <a:r>
              <a:rPr lang="en-GB" sz="2000" dirty="0">
                <a:latin typeface="Times New Roman" panose="02020603050405020304" pitchFamily="18" charset="0"/>
                <a:cs typeface="Times New Roman" panose="02020603050405020304" pitchFamily="18" charset="0"/>
              </a:rPr>
              <a:t>Go to Student Union events online currently</a:t>
            </a:r>
          </a:p>
          <a:p>
            <a:r>
              <a:rPr lang="en-GB" sz="2000" dirty="0">
                <a:latin typeface="Times New Roman" panose="02020603050405020304" pitchFamily="18" charset="0"/>
                <a:cs typeface="Times New Roman" panose="02020603050405020304" pitchFamily="18" charset="0"/>
              </a:rPr>
              <a:t>Join a Student Union society online currently</a:t>
            </a:r>
          </a:p>
          <a:p>
            <a:r>
              <a:rPr lang="en-GB" sz="2000" dirty="0">
                <a:latin typeface="Times New Roman" panose="02020603050405020304" pitchFamily="18" charset="0"/>
                <a:cs typeface="Times New Roman" panose="02020603050405020304" pitchFamily="18" charset="0"/>
              </a:rPr>
              <a:t>Make sure you always attend Health Portfolio conferences and guest talks online</a:t>
            </a:r>
          </a:p>
          <a:p>
            <a:r>
              <a:rPr lang="en-GB" sz="2000" dirty="0">
                <a:latin typeface="Times New Roman" panose="02020603050405020304" pitchFamily="18" charset="0"/>
                <a:cs typeface="Times New Roman" panose="02020603050405020304" pitchFamily="18" charset="0"/>
              </a:rPr>
              <a:t>Join or support a sports team</a:t>
            </a:r>
          </a:p>
          <a:p>
            <a:r>
              <a:rPr lang="en-GB" sz="2000" dirty="0">
                <a:latin typeface="Times New Roman" panose="02020603050405020304" pitchFamily="18" charset="0"/>
                <a:cs typeface="Times New Roman" panose="02020603050405020304" pitchFamily="18" charset="0"/>
              </a:rPr>
              <a:t>Request to attend events or open days as a health portfolio student ambassador</a:t>
            </a:r>
          </a:p>
          <a:p>
            <a:r>
              <a:rPr lang="en-GB" sz="2000" dirty="0">
                <a:latin typeface="Times New Roman" panose="02020603050405020304" pitchFamily="18" charset="0"/>
                <a:cs typeface="Times New Roman" panose="02020603050405020304" pitchFamily="18" charset="0"/>
              </a:rPr>
              <a:t>Offer to help student services by attending study sessions as classroom assistant </a:t>
            </a:r>
          </a:p>
          <a:p>
            <a:r>
              <a:rPr lang="en-GB" sz="2000" dirty="0">
                <a:latin typeface="Times New Roman" panose="02020603050405020304" pitchFamily="18" charset="0"/>
                <a:cs typeface="Times New Roman" panose="02020603050405020304" pitchFamily="18" charset="0"/>
              </a:rPr>
              <a:t>Ensure you engage with your Peer Mentor and meet them regularly </a:t>
            </a:r>
          </a:p>
          <a:p>
            <a:r>
              <a:rPr lang="en-GB" sz="2000" dirty="0">
                <a:latin typeface="Times New Roman" panose="02020603050405020304" pitchFamily="18" charset="0"/>
                <a:cs typeface="Times New Roman" panose="02020603050405020304" pitchFamily="18" charset="0"/>
              </a:rPr>
              <a:t>Create an event to share with UWTSD for example National Awareness Day.</a:t>
            </a:r>
          </a:p>
          <a:p>
            <a:r>
              <a:rPr lang="en-GB" sz="2000" dirty="0">
                <a:latin typeface="Times New Roman" panose="02020603050405020304" pitchFamily="18" charset="0"/>
                <a:cs typeface="Times New Roman" panose="02020603050405020304" pitchFamily="18" charset="0"/>
              </a:rPr>
              <a:t>Create a WhatsApp page for fellow students to engage and interact.</a:t>
            </a:r>
          </a:p>
        </p:txBody>
      </p:sp>
    </p:spTree>
    <p:extLst>
      <p:ext uri="{BB962C8B-B14F-4D97-AF65-F5344CB8AC3E}">
        <p14:creationId xmlns:p14="http://schemas.microsoft.com/office/powerpoint/2010/main" val="1859143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0DE7B-F42A-4618-8BFC-9FD82E274610}"/>
              </a:ext>
            </a:extLst>
          </p:cNvPr>
          <p:cNvSpPr>
            <a:spLocks noGrp="1"/>
          </p:cNvSpPr>
          <p:nvPr>
            <p:ph type="title"/>
          </p:nvPr>
        </p:nvSpPr>
        <p:spPr>
          <a:xfrm>
            <a:off x="841248" y="548640"/>
            <a:ext cx="3600860" cy="5431536"/>
          </a:xfrm>
        </p:spPr>
        <p:txBody>
          <a:bodyPr>
            <a:normAutofit/>
          </a:bodyPr>
          <a:lstStyle/>
          <a:p>
            <a:r>
              <a:rPr lang="en-GB" sz="5400" b="1">
                <a:latin typeface="Times New Roman" panose="02020603050405020304" pitchFamily="18" charset="0"/>
                <a:cs typeface="Times New Roman" panose="02020603050405020304" pitchFamily="18" charset="0"/>
              </a:rPr>
              <a:t>Things to note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0FD978-8FA9-448A-B5F2-0BAF44234595}"/>
              </a:ext>
            </a:extLst>
          </p:cNvPr>
          <p:cNvSpPr>
            <a:spLocks noGrp="1"/>
          </p:cNvSpPr>
          <p:nvPr>
            <p:ph idx="1"/>
          </p:nvPr>
        </p:nvSpPr>
        <p:spPr>
          <a:xfrm>
            <a:off x="5126418" y="552091"/>
            <a:ext cx="6224335" cy="5431536"/>
          </a:xfrm>
        </p:spPr>
        <p:txBody>
          <a:bodyPr anchor="ctr">
            <a:normAutofit lnSpcReduction="10000"/>
          </a:bodyPr>
          <a:lstStyle/>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You are assessed on your ability to show development within the workplace. </a:t>
            </a:r>
          </a:p>
          <a:p>
            <a:r>
              <a:rPr lang="en-GB" dirty="0">
                <a:latin typeface="Times New Roman" panose="02020603050405020304" pitchFamily="18" charset="0"/>
                <a:cs typeface="Times New Roman" panose="02020603050405020304" pitchFamily="18" charset="0"/>
              </a:rPr>
              <a:t>Integration within university life. </a:t>
            </a:r>
          </a:p>
          <a:p>
            <a:r>
              <a:rPr lang="en-GB" dirty="0">
                <a:latin typeface="Times New Roman" panose="02020603050405020304" pitchFamily="18" charset="0"/>
                <a:cs typeface="Times New Roman" panose="02020603050405020304" pitchFamily="18" charset="0"/>
              </a:rPr>
              <a:t>Academic Interview</a:t>
            </a:r>
          </a:p>
          <a:p>
            <a:r>
              <a:rPr lang="en-GB" dirty="0">
                <a:latin typeface="Times New Roman" panose="02020603050405020304" pitchFamily="18" charset="0"/>
                <a:cs typeface="Times New Roman" panose="02020603050405020304" pitchFamily="18" charset="0"/>
              </a:rPr>
              <a:t>Learning Blog</a:t>
            </a:r>
          </a:p>
          <a:p>
            <a:r>
              <a:rPr lang="en-GB" dirty="0">
                <a:latin typeface="Times New Roman" panose="02020603050405020304" pitchFamily="18" charset="0"/>
                <a:cs typeface="Times New Roman" panose="02020603050405020304" pitchFamily="18" charset="0"/>
              </a:rPr>
              <a:t>Reflection</a:t>
            </a:r>
          </a:p>
          <a:p>
            <a:r>
              <a:rPr lang="en-GB" dirty="0">
                <a:latin typeface="Times New Roman" panose="02020603050405020304" pitchFamily="18" charset="0"/>
                <a:cs typeface="Times New Roman" panose="02020603050405020304" pitchFamily="18" charset="0"/>
              </a:rPr>
              <a:t>Log of hours</a:t>
            </a:r>
          </a:p>
          <a:p>
            <a:r>
              <a:rPr lang="en-GB" dirty="0">
                <a:latin typeface="Times New Roman" panose="02020603050405020304" pitchFamily="18" charset="0"/>
                <a:cs typeface="Times New Roman" panose="02020603050405020304" pitchFamily="18" charset="0"/>
              </a:rPr>
              <a:t>Transferable skills</a:t>
            </a:r>
          </a:p>
          <a:p>
            <a:endParaRPr lang="en-GB" dirty="0">
              <a:latin typeface="Times New Roman" panose="02020603050405020304" pitchFamily="18" charset="0"/>
              <a:cs typeface="Times New Roman" panose="02020603050405020304" pitchFamily="18" charset="0"/>
            </a:endParaRPr>
          </a:p>
          <a:p>
            <a:pPr marL="0" indent="0">
              <a:buNone/>
            </a:pPr>
            <a:endParaRPr lang="en-GB" sz="2200" dirty="0">
              <a:latin typeface="Times New Roman" panose="02020603050405020304" pitchFamily="18" charset="0"/>
              <a:cs typeface="Times New Roman" panose="02020603050405020304" pitchFamily="18" charset="0"/>
            </a:endParaRPr>
          </a:p>
          <a:p>
            <a:endParaRPr lang="en-GB" sz="2200" dirty="0">
              <a:latin typeface="Times New Roman" panose="02020603050405020304" pitchFamily="18" charset="0"/>
              <a:cs typeface="Times New Roman" panose="02020603050405020304" pitchFamily="18" charset="0"/>
            </a:endParaRPr>
          </a:p>
          <a:p>
            <a:pPr marL="0" indent="0">
              <a:buNone/>
            </a:pPr>
            <a:endParaRPr lang="en-GB" sz="2200" dirty="0"/>
          </a:p>
        </p:txBody>
      </p:sp>
    </p:spTree>
    <p:extLst>
      <p:ext uri="{BB962C8B-B14F-4D97-AF65-F5344CB8AC3E}">
        <p14:creationId xmlns:p14="http://schemas.microsoft.com/office/powerpoint/2010/main" val="1508445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D8FC19-33FE-45E0-B4C4-959E56ED2688}"/>
              </a:ext>
            </a:extLst>
          </p:cNvPr>
          <p:cNvSpPr>
            <a:spLocks noGrp="1"/>
          </p:cNvSpPr>
          <p:nvPr>
            <p:ph type="title"/>
          </p:nvPr>
        </p:nvSpPr>
        <p:spPr>
          <a:xfrm>
            <a:off x="841248" y="548640"/>
            <a:ext cx="3600860" cy="5431536"/>
          </a:xfrm>
        </p:spPr>
        <p:txBody>
          <a:bodyPr>
            <a:normAutofit/>
          </a:bodyPr>
          <a:lstStyle/>
          <a:p>
            <a:r>
              <a:rPr lang="en-GB" sz="5400" b="1" dirty="0">
                <a:latin typeface="Times New Roman" panose="02020603050405020304" pitchFamily="18" charset="0"/>
                <a:cs typeface="Times New Roman" panose="02020603050405020304" pitchFamily="18" charset="0"/>
              </a:rPr>
              <a:t>Remember</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695BAE-BFAD-41D7-A54D-8A0C2A871E2E}"/>
              </a:ext>
            </a:extLst>
          </p:cNvPr>
          <p:cNvSpPr>
            <a:spLocks noGrp="1"/>
          </p:cNvSpPr>
          <p:nvPr>
            <p:ph idx="1"/>
          </p:nvPr>
        </p:nvSpPr>
        <p:spPr>
          <a:xfrm>
            <a:off x="5126418" y="552091"/>
            <a:ext cx="6224335" cy="5431536"/>
          </a:xfrm>
        </p:spPr>
        <p:txBody>
          <a:bodyPr anchor="ctr">
            <a:normAutofit/>
          </a:bodyPr>
          <a:lstStyle/>
          <a:p>
            <a:r>
              <a:rPr lang="en-GB" sz="3200" dirty="0">
                <a:latin typeface="Times New Roman" panose="02020603050405020304" pitchFamily="18" charset="0"/>
                <a:cs typeface="Times New Roman" panose="02020603050405020304" pitchFamily="18" charset="0"/>
              </a:rPr>
              <a:t>Check your emails!</a:t>
            </a:r>
          </a:p>
          <a:p>
            <a:r>
              <a:rPr lang="en-GB" sz="3200" dirty="0">
                <a:latin typeface="Times New Roman" panose="02020603050405020304" pitchFamily="18" charset="0"/>
                <a:cs typeface="Times New Roman" panose="02020603050405020304" pitchFamily="18" charset="0"/>
              </a:rPr>
              <a:t>I am always sending you opportunities </a:t>
            </a:r>
          </a:p>
          <a:p>
            <a:r>
              <a:rPr lang="en-GB" sz="3200" dirty="0">
                <a:latin typeface="Times New Roman" panose="02020603050405020304" pitchFamily="18" charset="0"/>
                <a:cs typeface="Times New Roman" panose="02020603050405020304" pitchFamily="18" charset="0"/>
              </a:rPr>
              <a:t>Student Union and Student Experience Department also do </a:t>
            </a:r>
          </a:p>
        </p:txBody>
      </p:sp>
    </p:spTree>
    <p:extLst>
      <p:ext uri="{BB962C8B-B14F-4D97-AF65-F5344CB8AC3E}">
        <p14:creationId xmlns:p14="http://schemas.microsoft.com/office/powerpoint/2010/main" val="1606201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A1404-548A-4490-9410-02144417924D}"/>
              </a:ext>
            </a:extLst>
          </p:cNvPr>
          <p:cNvSpPr>
            <a:spLocks noGrp="1"/>
          </p:cNvSpPr>
          <p:nvPr>
            <p:ph type="title"/>
          </p:nvPr>
        </p:nvSpPr>
        <p:spPr>
          <a:xfrm>
            <a:off x="841248" y="548640"/>
            <a:ext cx="3600860" cy="5431536"/>
          </a:xfrm>
        </p:spPr>
        <p:txBody>
          <a:bodyPr>
            <a:normAutofit/>
          </a:bodyPr>
          <a:lstStyle/>
          <a:p>
            <a:r>
              <a:rPr lang="en-GB" sz="5400" b="1">
                <a:latin typeface="Times New Roman" panose="02020603050405020304" pitchFamily="18" charset="0"/>
                <a:cs typeface="Times New Roman" panose="02020603050405020304" pitchFamily="18" charset="0"/>
              </a:rPr>
              <a:t>Please Note: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2602C6-F54E-47BE-89B3-7737ECA588FE}"/>
              </a:ext>
            </a:extLst>
          </p:cNvPr>
          <p:cNvSpPr>
            <a:spLocks noGrp="1"/>
          </p:cNvSpPr>
          <p:nvPr>
            <p:ph idx="1"/>
          </p:nvPr>
        </p:nvSpPr>
        <p:spPr>
          <a:xfrm>
            <a:off x="5126418" y="552091"/>
            <a:ext cx="6224335" cy="5431536"/>
          </a:xfrm>
        </p:spPr>
        <p:txBody>
          <a:bodyPr anchor="ctr">
            <a:normAutofit/>
          </a:bodyPr>
          <a:lstStyle/>
          <a:p>
            <a:r>
              <a:rPr lang="en-GB" dirty="0">
                <a:latin typeface="Times New Roman" panose="02020603050405020304" pitchFamily="18" charset="0"/>
                <a:cs typeface="Times New Roman" panose="02020603050405020304" pitchFamily="18" charset="0"/>
              </a:rPr>
              <a:t>Communication is the key word.</a:t>
            </a:r>
          </a:p>
          <a:p>
            <a:r>
              <a:rPr lang="en-GB" dirty="0">
                <a:latin typeface="Times New Roman" panose="02020603050405020304" pitchFamily="18" charset="0"/>
                <a:cs typeface="Times New Roman" panose="02020603050405020304" pitchFamily="18" charset="0"/>
              </a:rPr>
              <a:t>I can only help you if you inform me of the problem, for example, assessment clarification.</a:t>
            </a:r>
          </a:p>
          <a:p>
            <a:r>
              <a:rPr lang="en-GB" dirty="0">
                <a:latin typeface="Times New Roman" panose="02020603050405020304" pitchFamily="18" charset="0"/>
                <a:cs typeface="Times New Roman" panose="02020603050405020304" pitchFamily="18" charset="0"/>
              </a:rPr>
              <a:t>Without showing integration into university life, you will be unable to pass this module.  </a:t>
            </a:r>
          </a:p>
          <a:p>
            <a:r>
              <a:rPr lang="en-GB" dirty="0">
                <a:latin typeface="Times New Roman" panose="02020603050405020304" pitchFamily="18" charset="0"/>
                <a:cs typeface="Times New Roman" panose="02020603050405020304" pitchFamily="18" charset="0"/>
              </a:rPr>
              <a:t>There are many opportunities to create integration in uni life online.</a:t>
            </a:r>
          </a:p>
          <a:p>
            <a:pPr marL="0" indent="0">
              <a:buNone/>
            </a:pP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42961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273</TotalTime>
  <Words>902</Words>
  <Application>Microsoft Office PowerPoint</Application>
  <PresentationFormat>Widescreen</PresentationFormat>
  <Paragraphs>108</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Introduction to Employability Skills and Reflection</vt:lpstr>
      <vt:lpstr>Employability skills</vt:lpstr>
      <vt:lpstr>This Session</vt:lpstr>
      <vt:lpstr>Self directed study</vt:lpstr>
      <vt:lpstr>Indicative content</vt:lpstr>
      <vt:lpstr>Learning outcomes for the module</vt:lpstr>
      <vt:lpstr>Key words </vt:lpstr>
      <vt:lpstr>Assignment Brief – 4 Components</vt:lpstr>
      <vt:lpstr>Component 1</vt:lpstr>
      <vt:lpstr>Assignment Component 2 Log of Programme Engagement Hours</vt:lpstr>
      <vt:lpstr>Component 3</vt:lpstr>
      <vt:lpstr>Component 4</vt:lpstr>
      <vt:lpstr>Integration in uwtsd life</vt:lpstr>
      <vt:lpstr>Things to note</vt:lpstr>
      <vt:lpstr>Remember</vt:lpstr>
      <vt:lpstr>Please Note: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skills</dc:title>
  <dc:creator>Joanna</dc:creator>
  <cp:lastModifiedBy>Joanna Fender</cp:lastModifiedBy>
  <cp:revision>95</cp:revision>
  <dcterms:created xsi:type="dcterms:W3CDTF">2019-09-27T17:22:51Z</dcterms:created>
  <dcterms:modified xsi:type="dcterms:W3CDTF">2021-11-28T18:56:58Z</dcterms:modified>
</cp:coreProperties>
</file>