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61" r:id="rId3"/>
    <p:sldId id="263" r:id="rId4"/>
    <p:sldId id="260" r:id="rId5"/>
    <p:sldId id="262" r:id="rId6"/>
    <p:sldId id="264" r:id="rId7"/>
    <p:sldId id="265" r:id="rId8"/>
    <p:sldId id="266" r:id="rId9"/>
    <p:sldId id="267" r:id="rId10"/>
    <p:sldId id="268" r:id="rId11"/>
    <p:sldId id="271" r:id="rId12"/>
    <p:sldId id="270" r:id="rId13"/>
    <p:sldId id="272" r:id="rId14"/>
    <p:sldId id="273"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861"/>
    <a:srgbClr val="6E8A70"/>
    <a:srgbClr val="6B8A6D"/>
    <a:srgbClr val="ADAC92"/>
    <a:srgbClr val="C9C8AD"/>
    <a:srgbClr val="C4C1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80A356-04EB-76E5-5D54-26FC092D393B}" v="28" dt="2025-05-13T16:28:19.973"/>
    <p1510:client id="{38674C11-7A9B-AE43-C956-006C28003CA5}" v="96" dt="2025-05-12T23:44:49.496"/>
    <p1510:client id="{3FD52C4C-082B-CE00-3B9E-27B0AE2D3A7E}" v="1788" dt="2025-05-12T23:31:10.716"/>
    <p1510:client id="{446D5A2A-ED07-089D-5C10-BE33BD5452B9}" v="1294" dt="2025-05-12T14:15:49.765"/>
    <p1510:client id="{4CCADB36-0895-5831-3BCD-5953C9706122}" v="19" dt="2025-05-13T08:33:31.631"/>
    <p1510:client id="{779DFBD9-0048-8073-C3D7-B3C2749BC58E}" v="10" dt="2025-05-12T14:56:57.026"/>
    <p1510:client id="{78659E26-60B4-2204-B75F-DCA65AD9443B}" v="594" dt="2025-05-13T08:28:30.248"/>
    <p1510:client id="{7DDA1B63-8B11-93EC-15C8-D13303269ADA}" v="722" dt="2025-05-12T19:36:55.150"/>
    <p1510:client id="{E9D3F628-3F6D-5B78-25B1-124BF3F84CB7}" v="64" dt="2025-05-12T23:18:44.287"/>
    <p1510:client id="{F4E14AFD-F486-7E3F-A124-3D4D828A8799}" v="914" dt="2025-05-12T22:51:01.3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77728C-667B-4E2A-9FC7-EFB011F43672}" type="datetimeFigureOut">
              <a:t>5/13/2025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56ADE-3CA5-4A33-A5BC-31DBDBB92A85}" type="slidenum">
              <a:t>‹#›</a:t>
            </a:fld>
            <a:endParaRPr lang="en-GB"/>
          </a:p>
        </p:txBody>
      </p:sp>
    </p:spTree>
    <p:extLst>
      <p:ext uri="{BB962C8B-B14F-4D97-AF65-F5344CB8AC3E}">
        <p14:creationId xmlns:p14="http://schemas.microsoft.com/office/powerpoint/2010/main" val="613438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Good Morning &amp; Welcome to the Silver Oak Inn!</a:t>
            </a:r>
          </a:p>
        </p:txBody>
      </p:sp>
      <p:sp>
        <p:nvSpPr>
          <p:cNvPr id="4" name="Slide Number Placeholder 3"/>
          <p:cNvSpPr>
            <a:spLocks noGrp="1"/>
          </p:cNvSpPr>
          <p:nvPr>
            <p:ph type="sldNum" sz="quarter" idx="5"/>
          </p:nvPr>
        </p:nvSpPr>
        <p:spPr/>
        <p:txBody>
          <a:bodyPr/>
          <a:lstStyle/>
          <a:p>
            <a:fld id="{8F956ADE-3CA5-4A33-A5BC-31DBDBB92A85}" type="slidenum">
              <a:rPr lang="en-GB"/>
              <a:t>1</a:t>
            </a:fld>
            <a:endParaRPr lang="en-GB"/>
          </a:p>
        </p:txBody>
      </p:sp>
    </p:spTree>
    <p:extLst>
      <p:ext uri="{BB962C8B-B14F-4D97-AF65-F5344CB8AC3E}">
        <p14:creationId xmlns:p14="http://schemas.microsoft.com/office/powerpoint/2010/main" val="15608793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Hi, I'm Susie-May &amp; before we begin, I'd like to say congratulations on securing this front desk job within the Silver Oak Inn hotel! Before we get started on the training, I'd like to introduce you to this new hotel which is located in the heart of Gower (specifically along the coast of </a:t>
            </a:r>
            <a:r>
              <a:rPr lang="en-US" err="1">
                <a:ea typeface="Calibri"/>
                <a:cs typeface="Calibri"/>
              </a:rPr>
              <a:t>Pennard</a:t>
            </a:r>
            <a:r>
              <a:rPr lang="en-US">
                <a:ea typeface="Calibri"/>
                <a:cs typeface="Calibri"/>
              </a:rPr>
              <a:t>). </a:t>
            </a:r>
          </a:p>
          <a:p>
            <a:endParaRPr lang="en-US"/>
          </a:p>
          <a:p>
            <a:r>
              <a:rPr lang="en-US"/>
              <a:t>As you can see, it is a 5-star luxury hotel that offers a wide range of amenities &amp; services offered for our guests to make use of &amp; enjoy!</a:t>
            </a:r>
            <a:endParaRPr lang="en-US">
              <a:ea typeface="Calibri"/>
              <a:cs typeface="Calibri"/>
            </a:endParaRPr>
          </a:p>
        </p:txBody>
      </p:sp>
      <p:sp>
        <p:nvSpPr>
          <p:cNvPr id="4" name="Slide Number Placeholder 3"/>
          <p:cNvSpPr>
            <a:spLocks noGrp="1"/>
          </p:cNvSpPr>
          <p:nvPr>
            <p:ph type="sldNum" sz="quarter" idx="5"/>
          </p:nvPr>
        </p:nvSpPr>
        <p:spPr/>
        <p:txBody>
          <a:bodyPr/>
          <a:lstStyle/>
          <a:p>
            <a:fld id="{8F956ADE-3CA5-4A33-A5BC-31DBDBB92A85}" type="slidenum">
              <a:rPr lang="en-GB"/>
              <a:t>2</a:t>
            </a:fld>
            <a:endParaRPr lang="en-GB"/>
          </a:p>
        </p:txBody>
      </p:sp>
    </p:spTree>
    <p:extLst>
      <p:ext uri="{BB962C8B-B14F-4D97-AF65-F5344CB8AC3E}">
        <p14:creationId xmlns:p14="http://schemas.microsoft.com/office/powerpoint/2010/main" val="27425122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It's now time to delve into the hospitality training &amp; expectations surrounding the role! </a:t>
            </a:r>
          </a:p>
          <a:p>
            <a:endParaRPr lang="en-US"/>
          </a:p>
          <a:p>
            <a:r>
              <a:rPr lang="en-US"/>
              <a:t>The following training session aims to offer you a deeper insight into the hotel itself, it's core values, the primary demographic, what is involved within the role, as well as a role play practice at the end. </a:t>
            </a:r>
            <a:endParaRPr lang="en-US">
              <a:ea typeface="Calibri" panose="020F0502020204030204"/>
              <a:cs typeface="Calibri" panose="020F0502020204030204"/>
            </a:endParaRPr>
          </a:p>
          <a:p>
            <a:endParaRPr lang="en-US"/>
          </a:p>
          <a:p>
            <a:r>
              <a:rPr lang="en-US">
                <a:ea typeface="Calibri"/>
                <a:cs typeface="Calibri"/>
              </a:rPr>
              <a:t>By the end of this session, you will have acquired the necessary skills &amp; knowledge to fulfil this role &amp; successfully deal with any problems that arise on the job. As you can see, the screen displays some of these key traits &amp; skills to have which involve delivering exceptional customer service, handling service disputes and the importance of demonstrating empathy and professionalism. </a:t>
            </a:r>
            <a:endParaRPr lang="en-US"/>
          </a:p>
          <a:p>
            <a:endParaRPr lang="en-US">
              <a:ea typeface="Calibri"/>
              <a:cs typeface="Calibri"/>
            </a:endParaRPr>
          </a:p>
          <a:p>
            <a:r>
              <a:rPr lang="en-US">
                <a:ea typeface="Calibri"/>
                <a:cs typeface="Calibri"/>
              </a:rPr>
              <a:t>All of these skills feed into the overall vision &amp; values of the Silver Oak Inn by ensuring guests feel cared for &amp; satisfied with their stay.</a:t>
            </a:r>
          </a:p>
          <a:p>
            <a:endParaRPr lang="en-US">
              <a:ea typeface="Calibri"/>
              <a:cs typeface="Calibri"/>
            </a:endParaRPr>
          </a:p>
          <a:p>
            <a:r>
              <a:rPr lang="en-US">
                <a:ea typeface="Calibri"/>
                <a:cs typeface="Calibri"/>
              </a:rPr>
              <a:t>It also benefits the hotel as it will install a culture of excellence, helping to strengthen brand reputation for quality, as well as enhancing guest returns &amp; loyalty.</a:t>
            </a:r>
            <a:endParaRPr lang="en-US"/>
          </a:p>
          <a:p>
            <a:endParaRPr lang="en-US">
              <a:ea typeface="Calibri"/>
              <a:cs typeface="Calibri"/>
            </a:endParaRPr>
          </a:p>
          <a:p>
            <a:r>
              <a:rPr lang="en-US">
                <a:ea typeface="Calibri"/>
                <a:cs typeface="Calibri"/>
              </a:rPr>
              <a:t>Book – you are the face of the brand quotation</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8F956ADE-3CA5-4A33-A5BC-31DBDBB92A85}" type="slidenum">
              <a:rPr lang="en-GB"/>
              <a:t>3</a:t>
            </a:fld>
            <a:endParaRPr lang="en-GB"/>
          </a:p>
        </p:txBody>
      </p:sp>
    </p:spTree>
    <p:extLst>
      <p:ext uri="{BB962C8B-B14F-4D97-AF65-F5344CB8AC3E}">
        <p14:creationId xmlns:p14="http://schemas.microsoft.com/office/powerpoint/2010/main" val="21371435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When looking at the brand overview, we stand for &amp; represent Quality, Luxury &amp; Serenity for every visit. Our service model was inspired by the renowned Ritz Carlton brand. This Credo Card is a guiding tool for staff to use &amp; outlines the values &amp; </a:t>
            </a:r>
            <a:r>
              <a:rPr lang="en-US" err="1">
                <a:ea typeface="Calibri"/>
                <a:cs typeface="Calibri"/>
              </a:rPr>
              <a:t>behaviours</a:t>
            </a:r>
            <a:r>
              <a:rPr lang="en-US">
                <a:ea typeface="Calibri"/>
                <a:cs typeface="Calibri"/>
              </a:rPr>
              <a:t> we expect in every guest interaction. </a:t>
            </a:r>
          </a:p>
          <a:p>
            <a:r>
              <a:rPr lang="en-US">
                <a:ea typeface="Calibri"/>
                <a:cs typeface="Calibri"/>
              </a:rPr>
              <a:t>These should be embedded into daily practice &amp; serve as a reminder of what is expected of you &amp; what the hotel stands for. </a:t>
            </a:r>
          </a:p>
          <a:p>
            <a:endParaRPr lang="en-US"/>
          </a:p>
          <a:p>
            <a:endParaRPr lang="en-US"/>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8F956ADE-3CA5-4A33-A5BC-31DBDBB92A85}" type="slidenum">
              <a:t>4</a:t>
            </a:fld>
            <a:endParaRPr lang="en-GB"/>
          </a:p>
        </p:txBody>
      </p:sp>
    </p:spTree>
    <p:extLst>
      <p:ext uri="{BB962C8B-B14F-4D97-AF65-F5344CB8AC3E}">
        <p14:creationId xmlns:p14="http://schemas.microsoft.com/office/powerpoint/2010/main" val="4246708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In terms of the main demographic that the hotel is aimed towards &amp; attracts, this includes the older generation perhaps who are retired &amp; are wishing to seek a luxury, peaceful and relaxing stay. </a:t>
            </a:r>
          </a:p>
          <a:p>
            <a:r>
              <a:rPr lang="en-US"/>
              <a:t>The target audience that you are faced with influences your service delivery approach (Pipe Drive, 2025). Therefore, this demonstrates its importance in knowing your audience and their needs in order to achieve guest satisfaction. </a:t>
            </a:r>
            <a:endParaRPr lang="en-US">
              <a:ea typeface="Calibri"/>
              <a:cs typeface="Calibri"/>
            </a:endParaRPr>
          </a:p>
          <a:p>
            <a:r>
              <a:rPr lang="en-US">
                <a:ea typeface="Calibri"/>
                <a:cs typeface="Calibri"/>
              </a:rPr>
              <a:t>For example, the older generation typically prefer in person interactions of a hotel greeting as opposed to technology check in systems. Therefore, as the role of a front desk employee, it is your responsibility to ensure that these preferences are met. A study to support this states that "companies that excel at </a:t>
            </a:r>
            <a:r>
              <a:rPr lang="en-US" err="1">
                <a:ea typeface="Calibri"/>
                <a:cs typeface="Calibri"/>
              </a:rPr>
              <a:t>personalisation</a:t>
            </a:r>
            <a:r>
              <a:rPr lang="en-US">
                <a:ea typeface="Calibri"/>
                <a:cs typeface="Calibri"/>
              </a:rPr>
              <a:t> can see up to a 40% increase in revenue" (Sagacity, 2025). This highlights the impact that this can have on not only the guest's experience but benefits to the hotel too!</a:t>
            </a: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8F956ADE-3CA5-4A33-A5BC-31DBDBB92A85}" type="slidenum">
              <a:rPr lang="en-GB"/>
              <a:t>5</a:t>
            </a:fld>
            <a:endParaRPr lang="en-GB"/>
          </a:p>
        </p:txBody>
      </p:sp>
    </p:spTree>
    <p:extLst>
      <p:ext uri="{BB962C8B-B14F-4D97-AF65-F5344CB8AC3E}">
        <p14:creationId xmlns:p14="http://schemas.microsoft.com/office/powerpoint/2010/main" val="36457378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following role play showcases an unhappy couple &amp; how you should best approach &amp; deal with scenarios like this that commonly arise. </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8F956ADE-3CA5-4A33-A5BC-31DBDBB92A85}" type="slidenum">
              <a:rPr lang="en-GB"/>
              <a:t>11</a:t>
            </a:fld>
            <a:endParaRPr lang="en-GB"/>
          </a:p>
        </p:txBody>
      </p:sp>
    </p:spTree>
    <p:extLst>
      <p:ext uri="{BB962C8B-B14F-4D97-AF65-F5344CB8AC3E}">
        <p14:creationId xmlns:p14="http://schemas.microsoft.com/office/powerpoint/2010/main" val="5483218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13/05/2025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13/05/2025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13/05/2025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tourismteacher.com/cohens-tourist-typology-types-of-tourists/" TargetMode="External"/><Relationship Id="rId3" Type="http://schemas.openxmlformats.org/officeDocument/2006/relationships/hyperlink" Target="https://goldstarrecruit.co.uk/tips-and-tricks/essential-training-programmes-for-hospitality-staff/" TargetMode="External"/><Relationship Id="rId7" Type="http://schemas.openxmlformats.org/officeDocument/2006/relationships/hyperlink" Target="https://www.sagacitysolutions.co.uk/about/news-and-blog/understanding-customer-demographics/" TargetMode="External"/><Relationship Id="rId2" Type="http://schemas.openxmlformats.org/officeDocument/2006/relationships/hyperlink" Target="https://nonsmartcity.medium.com/ritz-carltons-credo-secret-to-life-a71b6004d49e" TargetMode="External"/><Relationship Id="rId1" Type="http://schemas.openxmlformats.org/officeDocument/2006/relationships/slideLayout" Target="../slideLayouts/slideLayout2.xml"/><Relationship Id="rId6" Type="http://schemas.openxmlformats.org/officeDocument/2006/relationships/hyperlink" Target="https://www.pipedrive.com/en/blog/customer-demographics" TargetMode="External"/><Relationship Id="rId5" Type="http://schemas.openxmlformats.org/officeDocument/2006/relationships/hyperlink" Target="https://www.istockphoto.com/photo/senior-couple-checking-in-at-hotel-reception-gm524162966-92150987" TargetMode="External"/><Relationship Id="rId4" Type="http://schemas.openxmlformats.org/officeDocument/2006/relationships/hyperlink" Target="https://www.indeed.com/career-advice/career-development/importance-of-training" TargetMode="External"/><Relationship Id="rId9" Type="http://schemas.openxmlformats.org/officeDocument/2006/relationships/hyperlink" Target="https://www.tripadvisor.co.uk/HotelsList-England-Luxury-Beach-Hotels-zfp8606056.html"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ombudsman.org.uk/organisations-we-investigate/good-complaint-handling" TargetMode="External"/><Relationship Id="rId2" Type="http://schemas.openxmlformats.org/officeDocument/2006/relationships/hyperlink" Target="https://lesroches.edu/blog/quality-assurance-and-standards-in-hospitality/#:~:text=Quality%20control%20in%20the%20hotel,expectations%20and%20receive%20favorable%20review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9770/jesi.2020.8.2(46)" TargetMode="External"/><Relationship Id="rId2" Type="http://schemas.openxmlformats.org/officeDocument/2006/relationships/hyperlink" Target="https://www.istockphoto.com/photo/senior-couple-checking-in-at-hotel-reception-gm524162966-92150987" TargetMode="External"/><Relationship Id="rId1" Type="http://schemas.openxmlformats.org/officeDocument/2006/relationships/slideLayout" Target="../slideLayouts/slideLayout2.xml"/><Relationship Id="rId4" Type="http://schemas.openxmlformats.org/officeDocument/2006/relationships/hyperlink" Target="https://doi.org/10.21632/irjbs.12.1.1-1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Person Pressing Counter Bell">
            <a:extLst>
              <a:ext uri="{FF2B5EF4-FFF2-40B4-BE49-F238E27FC236}">
                <a16:creationId xmlns:a16="http://schemas.microsoft.com/office/drawing/2014/main" id="{79EE8FFC-12C5-95FF-B23B-B7CBD67D5A86}"/>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r="6250" b="6250"/>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r>
              <a:rPr lang="en-US" sz="5200" i="1">
                <a:solidFill>
                  <a:schemeClr val="bg1"/>
                </a:solidFill>
                <a:latin typeface="Lucida Sans"/>
              </a:rPr>
              <a:t>Hospitality Training Toolkit for The Silver Oak Inn, Swansea</a:t>
            </a:r>
            <a:endParaRPr lang="en-US" sz="5200">
              <a:solidFill>
                <a:schemeClr val="bg1"/>
              </a:solidFill>
              <a:latin typeface="Lucida San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9C8AD"/>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2EBAA9-3F00-0686-C6D4-8135DF053013}"/>
              </a:ext>
            </a:extLst>
          </p:cNvPr>
          <p:cNvSpPr>
            <a:spLocks noGrp="1"/>
          </p:cNvSpPr>
          <p:nvPr>
            <p:ph type="title"/>
          </p:nvPr>
        </p:nvSpPr>
        <p:spPr>
          <a:xfrm>
            <a:off x="279922" y="-229599"/>
            <a:ext cx="5539454" cy="1938076"/>
          </a:xfrm>
        </p:spPr>
        <p:txBody>
          <a:bodyPr vert="horz" lIns="91440" tIns="45720" rIns="91440" bIns="45720" rtlCol="0" anchor="ctr">
            <a:normAutofit/>
          </a:bodyPr>
          <a:lstStyle/>
          <a:p>
            <a:r>
              <a:rPr lang="en-US" sz="3200" kern="1200">
                <a:latin typeface="Lucida Sans"/>
              </a:rPr>
              <a:t>Hotel &amp; Destination Overview – Susie-May</a:t>
            </a:r>
            <a:r>
              <a:rPr lang="en-US" sz="3400" kern="1200">
                <a:latin typeface="+mj-lt"/>
                <a:ea typeface="+mj-ea"/>
                <a:cs typeface="+mj-cs"/>
              </a:rPr>
              <a:t> </a:t>
            </a:r>
          </a:p>
        </p:txBody>
      </p:sp>
      <p:sp>
        <p:nvSpPr>
          <p:cNvPr id="15" name="Content Placeholder 2">
            <a:extLst>
              <a:ext uri="{FF2B5EF4-FFF2-40B4-BE49-F238E27FC236}">
                <a16:creationId xmlns:a16="http://schemas.microsoft.com/office/drawing/2014/main" id="{16E76285-F417-C8CA-CCFF-80CC8B531B0A}"/>
              </a:ext>
            </a:extLst>
          </p:cNvPr>
          <p:cNvSpPr>
            <a:spLocks noGrp="1"/>
          </p:cNvSpPr>
          <p:nvPr/>
        </p:nvSpPr>
        <p:spPr>
          <a:xfrm>
            <a:off x="2604249" y="1326142"/>
            <a:ext cx="3824469" cy="2756527"/>
          </a:xfrm>
          <a:prstGeom prst="rect">
            <a:avLst/>
          </a:prstGeom>
        </p:spPr>
        <p:txBody>
          <a:bodyPr vert="horz" lIns="91440" tIns="45720" rIns="91440" bIns="45720" rtlCol="0" anchor="t">
            <a:normAutofit/>
          </a:bodyPr>
          <a:lstStyle>
            <a:defPPr>
              <a:defRPr lang="en-GB"/>
            </a:defPPr>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endParaRPr lang="en-US" sz="2000" b="1"/>
          </a:p>
          <a:p>
            <a:endParaRPr lang="en-US" sz="2000"/>
          </a:p>
          <a:p>
            <a:endParaRPr lang="en-US" sz="2000"/>
          </a:p>
        </p:txBody>
      </p:sp>
      <p:pic>
        <p:nvPicPr>
          <p:cNvPr id="14" name="Picture 13" descr="THE 10 BEST Luxury Beach Hotels in England 2025 (Prices) - Tripadvisor">
            <a:extLst>
              <a:ext uri="{FF2B5EF4-FFF2-40B4-BE49-F238E27FC236}">
                <a16:creationId xmlns:a16="http://schemas.microsoft.com/office/drawing/2014/main" id="{D3649D5B-2637-97BE-96A5-FABEE6625F09}"/>
              </a:ext>
            </a:extLst>
          </p:cNvPr>
          <p:cNvPicPr>
            <a:picLocks noChangeAspect="1"/>
          </p:cNvPicPr>
          <p:nvPr/>
        </p:nvPicPr>
        <p:blipFill>
          <a:blip r:embed="rId3"/>
          <a:srcRect l="-459" t="12111" r="574" b="11419"/>
          <a:stretch/>
        </p:blipFill>
        <p:spPr>
          <a:xfrm>
            <a:off x="4914754" y="-4"/>
            <a:ext cx="7279261" cy="3705988"/>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17" name="Picture 16" descr="Gower Map Coastal Map Print - A4 Unframed">
            <a:extLst>
              <a:ext uri="{FF2B5EF4-FFF2-40B4-BE49-F238E27FC236}">
                <a16:creationId xmlns:a16="http://schemas.microsoft.com/office/drawing/2014/main" id="{CF904A82-B9D0-F58A-1EBE-02B90A6A9A50}"/>
              </a:ext>
            </a:extLst>
          </p:cNvPr>
          <p:cNvPicPr>
            <a:picLocks noChangeAspect="1"/>
          </p:cNvPicPr>
          <p:nvPr/>
        </p:nvPicPr>
        <p:blipFill>
          <a:blip r:embed="rId4"/>
          <a:srcRect l="-4367" t="29093" r="3583" b="28761"/>
          <a:stretch/>
        </p:blipFill>
        <p:spPr>
          <a:xfrm>
            <a:off x="4665955" y="3680037"/>
            <a:ext cx="7539393" cy="3191380"/>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
        <p:nvSpPr>
          <p:cNvPr id="3" name="Star: 5 Points 2">
            <a:extLst>
              <a:ext uri="{FF2B5EF4-FFF2-40B4-BE49-F238E27FC236}">
                <a16:creationId xmlns:a16="http://schemas.microsoft.com/office/drawing/2014/main" id="{E09DC12C-4F96-8571-D269-179AE9200875}"/>
              </a:ext>
            </a:extLst>
          </p:cNvPr>
          <p:cNvSpPr/>
          <p:nvPr/>
        </p:nvSpPr>
        <p:spPr>
          <a:xfrm>
            <a:off x="2814181" y="2840339"/>
            <a:ext cx="2106705" cy="1676399"/>
          </a:xfrm>
          <a:prstGeom prst="star5">
            <a:avLst/>
          </a:prstGeom>
          <a:solidFill>
            <a:srgbClr val="ADAC9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700"/>
              <a:t>5 Star</a:t>
            </a:r>
          </a:p>
        </p:txBody>
      </p:sp>
      <p:sp>
        <p:nvSpPr>
          <p:cNvPr id="4" name="TextBox 3">
            <a:extLst>
              <a:ext uri="{FF2B5EF4-FFF2-40B4-BE49-F238E27FC236}">
                <a16:creationId xmlns:a16="http://schemas.microsoft.com/office/drawing/2014/main" id="{4CCF4002-228B-0B96-53D9-BF8A280CFA23}"/>
              </a:ext>
            </a:extLst>
          </p:cNvPr>
          <p:cNvSpPr txBox="1"/>
          <p:nvPr/>
        </p:nvSpPr>
        <p:spPr>
          <a:xfrm>
            <a:off x="-4176" y="1544139"/>
            <a:ext cx="5341735" cy="6247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Aptos Display"/>
                <a:ea typeface="Calibri"/>
                <a:cs typeface="Calibri"/>
              </a:rPr>
              <a:t>Facilities &amp; Services offered:</a:t>
            </a:r>
          </a:p>
          <a:p>
            <a:endParaRPr lang="en-GB" sz="2800" b="1">
              <a:latin typeface="Aptos Display"/>
              <a:ea typeface="Calibri"/>
              <a:cs typeface="Calibri"/>
            </a:endParaRPr>
          </a:p>
          <a:p>
            <a:pPr marL="342900" indent="-342900">
              <a:buFont typeface="Arial"/>
              <a:buChar char="•"/>
            </a:pPr>
            <a:r>
              <a:rPr lang="en-GB" sz="2800">
                <a:latin typeface="Aptos Display"/>
                <a:ea typeface="Calibri"/>
                <a:cs typeface="Calibri"/>
              </a:rPr>
              <a:t>Pool </a:t>
            </a:r>
          </a:p>
          <a:p>
            <a:pPr marL="342900" indent="-342900">
              <a:buFont typeface="Arial"/>
              <a:buChar char="•"/>
            </a:pPr>
            <a:r>
              <a:rPr lang="en-GB" sz="2800">
                <a:latin typeface="Aptos Display"/>
                <a:ea typeface="Calibri"/>
                <a:cs typeface="Calibri"/>
              </a:rPr>
              <a:t>Daily room clean</a:t>
            </a:r>
          </a:p>
          <a:p>
            <a:pPr marL="342900" indent="-342900">
              <a:buFont typeface="Arial"/>
              <a:buChar char="•"/>
            </a:pPr>
            <a:r>
              <a:rPr lang="en-GB" sz="2800">
                <a:latin typeface="Aptos Display"/>
                <a:ea typeface="Calibri"/>
                <a:cs typeface="Calibri"/>
              </a:rPr>
              <a:t>Valet Parking</a:t>
            </a:r>
          </a:p>
          <a:p>
            <a:pPr marL="342900" indent="-342900">
              <a:buFont typeface="Arial"/>
              <a:buChar char="•"/>
            </a:pPr>
            <a:r>
              <a:rPr lang="en-GB" sz="2800">
                <a:latin typeface="Aptos Display"/>
                <a:ea typeface="Calibri"/>
                <a:cs typeface="Calibri"/>
              </a:rPr>
              <a:t>Room Service</a:t>
            </a:r>
          </a:p>
          <a:p>
            <a:pPr marL="342900" indent="-342900">
              <a:buFont typeface="Arial"/>
              <a:buChar char="•"/>
            </a:pPr>
            <a:r>
              <a:rPr lang="en-GB" sz="2800">
                <a:latin typeface="Aptos Display"/>
                <a:ea typeface="Calibri"/>
                <a:cs typeface="Calibri"/>
              </a:rPr>
              <a:t>Restaurant </a:t>
            </a:r>
          </a:p>
          <a:p>
            <a:pPr marL="342900" indent="-342900">
              <a:buFont typeface="Arial"/>
              <a:buChar char="•"/>
            </a:pPr>
            <a:r>
              <a:rPr lang="en-GB" sz="2800">
                <a:latin typeface="Aptos Display"/>
                <a:ea typeface="Calibri"/>
                <a:cs typeface="Calibri"/>
              </a:rPr>
              <a:t>24 hour Reception</a:t>
            </a:r>
          </a:p>
          <a:p>
            <a:pPr marL="342900" indent="-342900">
              <a:buFont typeface="Arial"/>
              <a:buChar char="•"/>
            </a:pPr>
            <a:r>
              <a:rPr lang="en-GB" sz="2800">
                <a:latin typeface="Aptos Display"/>
                <a:ea typeface="Calibri"/>
                <a:cs typeface="Calibri"/>
              </a:rPr>
              <a:t>Onsite dining &amp; entertainment (</a:t>
            </a:r>
            <a:r>
              <a:rPr lang="en-GB" sz="2800" err="1">
                <a:latin typeface="Aptos Display"/>
                <a:ea typeface="Calibri"/>
                <a:cs typeface="Calibri"/>
              </a:rPr>
              <a:t>e.g</a:t>
            </a:r>
            <a:r>
              <a:rPr lang="en-GB" sz="2800">
                <a:latin typeface="Aptos Display"/>
                <a:ea typeface="Calibri"/>
                <a:cs typeface="Calibri"/>
              </a:rPr>
              <a:t> Bingo)</a:t>
            </a:r>
          </a:p>
          <a:p>
            <a:pPr marL="342900" indent="-342900">
              <a:buFont typeface="Arial"/>
              <a:buChar char="•"/>
            </a:pPr>
            <a:r>
              <a:rPr lang="en-GB" sz="2800">
                <a:latin typeface="Aptos Display"/>
                <a:ea typeface="Calibri"/>
                <a:cs typeface="Calibri"/>
              </a:rPr>
              <a:t>Spa (treatments at an additional charge, sauna, steam room) </a:t>
            </a:r>
          </a:p>
          <a:p>
            <a:endParaRPr lang="en-GB" sz="2400">
              <a:latin typeface="Aptos Display"/>
              <a:ea typeface="Calibri"/>
              <a:cs typeface="Calibri"/>
            </a:endParaRPr>
          </a:p>
          <a:p>
            <a:pPr marL="342900" indent="-342900">
              <a:buFont typeface="Arial"/>
              <a:buChar char="•"/>
            </a:pPr>
            <a:endParaRPr lang="en-GB" sz="2200">
              <a:latin typeface="Aptos Display"/>
              <a:ea typeface="Calibri"/>
              <a:cs typeface="Calibri"/>
            </a:endParaRPr>
          </a:p>
          <a:p>
            <a:endParaRPr lang="en-GB">
              <a:latin typeface="Aptos Display"/>
              <a:ea typeface="Calibri"/>
              <a:cs typeface="Calibri"/>
            </a:endParaRPr>
          </a:p>
        </p:txBody>
      </p:sp>
    </p:spTree>
    <p:extLst>
      <p:ext uri="{BB962C8B-B14F-4D97-AF65-F5344CB8AC3E}">
        <p14:creationId xmlns:p14="http://schemas.microsoft.com/office/powerpoint/2010/main" val="12763037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9C8A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F33CE-4DC4-CA73-0993-070C84BD9E56}"/>
              </a:ext>
            </a:extLst>
          </p:cNvPr>
          <p:cNvSpPr>
            <a:spLocks noGrp="1"/>
          </p:cNvSpPr>
          <p:nvPr>
            <p:ph type="title"/>
          </p:nvPr>
        </p:nvSpPr>
        <p:spPr>
          <a:xfrm>
            <a:off x="2702011" y="-183536"/>
            <a:ext cx="7405817" cy="1325563"/>
          </a:xfrm>
        </p:spPr>
        <p:txBody>
          <a:bodyPr/>
          <a:lstStyle/>
          <a:p>
            <a:r>
              <a:rPr lang="en-GB" sz="2800">
                <a:latin typeface="Lucida Sans"/>
              </a:rPr>
              <a:t>Training Aims &amp; Objectives – Susie-May</a:t>
            </a:r>
            <a:endParaRPr lang="en-US">
              <a:latin typeface="Lucida Sans"/>
            </a:endParaRPr>
          </a:p>
        </p:txBody>
      </p:sp>
      <p:sp>
        <p:nvSpPr>
          <p:cNvPr id="6" name="Oval 5">
            <a:extLst>
              <a:ext uri="{FF2B5EF4-FFF2-40B4-BE49-F238E27FC236}">
                <a16:creationId xmlns:a16="http://schemas.microsoft.com/office/drawing/2014/main" id="{32012C7F-1AF6-07E9-C43E-B56D56F6AC32}"/>
              </a:ext>
            </a:extLst>
          </p:cNvPr>
          <p:cNvSpPr/>
          <p:nvPr/>
        </p:nvSpPr>
        <p:spPr>
          <a:xfrm>
            <a:off x="833052" y="1146603"/>
            <a:ext cx="3162300" cy="1943100"/>
          </a:xfrm>
          <a:prstGeom prst="ellipse">
            <a:avLst/>
          </a:prstGeom>
          <a:solidFill>
            <a:srgbClr val="ADAC9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Lucida Sans"/>
                <a:cs typeface="Times New Roman"/>
              </a:rPr>
              <a:t>Customer Service Excellence </a:t>
            </a:r>
          </a:p>
        </p:txBody>
      </p:sp>
      <p:sp>
        <p:nvSpPr>
          <p:cNvPr id="7" name="Oval 6">
            <a:extLst>
              <a:ext uri="{FF2B5EF4-FFF2-40B4-BE49-F238E27FC236}">
                <a16:creationId xmlns:a16="http://schemas.microsoft.com/office/drawing/2014/main" id="{6D40B160-AAC6-0455-D1FA-3DC69EE463E7}"/>
              </a:ext>
            </a:extLst>
          </p:cNvPr>
          <p:cNvSpPr/>
          <p:nvPr/>
        </p:nvSpPr>
        <p:spPr>
          <a:xfrm>
            <a:off x="4391433" y="1146603"/>
            <a:ext cx="3162300" cy="1943100"/>
          </a:xfrm>
          <a:prstGeom prst="ellipse">
            <a:avLst/>
          </a:prstGeom>
          <a:solidFill>
            <a:srgbClr val="ADAC9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900">
                <a:latin typeface="Lucida Sans"/>
                <a:cs typeface="Times New Roman"/>
              </a:rPr>
              <a:t>Resolving Service Disputes</a:t>
            </a:r>
          </a:p>
        </p:txBody>
      </p:sp>
      <p:sp>
        <p:nvSpPr>
          <p:cNvPr id="8" name="Oval 7">
            <a:extLst>
              <a:ext uri="{FF2B5EF4-FFF2-40B4-BE49-F238E27FC236}">
                <a16:creationId xmlns:a16="http://schemas.microsoft.com/office/drawing/2014/main" id="{404343D3-26ED-449F-FC9E-BFC32DDFA244}"/>
              </a:ext>
            </a:extLst>
          </p:cNvPr>
          <p:cNvSpPr/>
          <p:nvPr/>
        </p:nvSpPr>
        <p:spPr>
          <a:xfrm>
            <a:off x="8027469" y="1146603"/>
            <a:ext cx="3162300" cy="1943100"/>
          </a:xfrm>
          <a:prstGeom prst="ellipse">
            <a:avLst/>
          </a:prstGeom>
          <a:solidFill>
            <a:srgbClr val="ADAC9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Lucida Sans"/>
                <a:cs typeface="Times New Roman"/>
              </a:rPr>
              <a:t>Empathy in Guest Interaction</a:t>
            </a:r>
          </a:p>
        </p:txBody>
      </p:sp>
      <p:sp>
        <p:nvSpPr>
          <p:cNvPr id="9" name="Arrow: Down 8">
            <a:extLst>
              <a:ext uri="{FF2B5EF4-FFF2-40B4-BE49-F238E27FC236}">
                <a16:creationId xmlns:a16="http://schemas.microsoft.com/office/drawing/2014/main" id="{94BC0C8E-59E4-3C91-E6C1-BEFF95538374}"/>
              </a:ext>
            </a:extLst>
          </p:cNvPr>
          <p:cNvSpPr/>
          <p:nvPr/>
        </p:nvSpPr>
        <p:spPr>
          <a:xfrm>
            <a:off x="5768100" y="3473576"/>
            <a:ext cx="416526" cy="670869"/>
          </a:xfrm>
          <a:prstGeom prst="downArrow">
            <a:avLst/>
          </a:prstGeom>
          <a:solidFill>
            <a:srgbClr val="ADAC9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221A04C8-C120-F91F-B6B1-A6C68E244D78}"/>
              </a:ext>
            </a:extLst>
          </p:cNvPr>
          <p:cNvSpPr/>
          <p:nvPr/>
        </p:nvSpPr>
        <p:spPr>
          <a:xfrm>
            <a:off x="834142" y="4395582"/>
            <a:ext cx="3162300" cy="1943100"/>
          </a:xfrm>
          <a:prstGeom prst="ellipse">
            <a:avLst/>
          </a:prstGeom>
          <a:solidFill>
            <a:srgbClr val="ADAC9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Lucida Sans"/>
                <a:cs typeface="Times New Roman"/>
              </a:rPr>
              <a:t>Enhances Brand Reputation</a:t>
            </a:r>
          </a:p>
        </p:txBody>
      </p:sp>
      <p:sp>
        <p:nvSpPr>
          <p:cNvPr id="11" name="Oval 10">
            <a:extLst>
              <a:ext uri="{FF2B5EF4-FFF2-40B4-BE49-F238E27FC236}">
                <a16:creationId xmlns:a16="http://schemas.microsoft.com/office/drawing/2014/main" id="{7FB72EB9-E891-8D3C-C34B-D72378245F68}"/>
              </a:ext>
            </a:extLst>
          </p:cNvPr>
          <p:cNvSpPr/>
          <p:nvPr/>
        </p:nvSpPr>
        <p:spPr>
          <a:xfrm>
            <a:off x="4402336" y="4395582"/>
            <a:ext cx="3162300" cy="1943100"/>
          </a:xfrm>
          <a:prstGeom prst="ellipse">
            <a:avLst/>
          </a:prstGeom>
          <a:solidFill>
            <a:srgbClr val="ADAC9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Lucida Sans"/>
                <a:cs typeface="Times New Roman"/>
              </a:rPr>
              <a:t>Boosts Guest Loyalty &amp; Satisfaction</a:t>
            </a:r>
          </a:p>
        </p:txBody>
      </p:sp>
      <p:sp>
        <p:nvSpPr>
          <p:cNvPr id="12" name="Oval 11">
            <a:extLst>
              <a:ext uri="{FF2B5EF4-FFF2-40B4-BE49-F238E27FC236}">
                <a16:creationId xmlns:a16="http://schemas.microsoft.com/office/drawing/2014/main" id="{210F6E41-7417-7FA9-29A5-55C0D21550DF}"/>
              </a:ext>
            </a:extLst>
          </p:cNvPr>
          <p:cNvSpPr/>
          <p:nvPr/>
        </p:nvSpPr>
        <p:spPr>
          <a:xfrm>
            <a:off x="8032557" y="4395581"/>
            <a:ext cx="3162300" cy="1943100"/>
          </a:xfrm>
          <a:prstGeom prst="ellipse">
            <a:avLst/>
          </a:prstGeom>
          <a:solidFill>
            <a:srgbClr val="ADAC9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Lucida Sans"/>
                <a:cs typeface="Times New Roman"/>
              </a:rPr>
              <a:t>Drives Service Consistency</a:t>
            </a:r>
          </a:p>
        </p:txBody>
      </p:sp>
      <p:sp>
        <p:nvSpPr>
          <p:cNvPr id="3" name="TextBox 2">
            <a:extLst>
              <a:ext uri="{FF2B5EF4-FFF2-40B4-BE49-F238E27FC236}">
                <a16:creationId xmlns:a16="http://schemas.microsoft.com/office/drawing/2014/main" id="{C0315B1F-FFA0-F57B-8A8E-E5F939F675BB}"/>
              </a:ext>
            </a:extLst>
          </p:cNvPr>
          <p:cNvSpPr txBox="1"/>
          <p:nvPr/>
        </p:nvSpPr>
        <p:spPr>
          <a:xfrm>
            <a:off x="4386647" y="3099486"/>
            <a:ext cx="54781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(Gold Star Recruitment, 2024)</a:t>
            </a:r>
          </a:p>
        </p:txBody>
      </p:sp>
      <p:sp>
        <p:nvSpPr>
          <p:cNvPr id="4" name="TextBox 3">
            <a:extLst>
              <a:ext uri="{FF2B5EF4-FFF2-40B4-BE49-F238E27FC236}">
                <a16:creationId xmlns:a16="http://schemas.microsoft.com/office/drawing/2014/main" id="{EDBA1C56-7539-EF44-59FF-1A6CC3D0BB71}"/>
              </a:ext>
            </a:extLst>
          </p:cNvPr>
          <p:cNvSpPr txBox="1"/>
          <p:nvPr/>
        </p:nvSpPr>
        <p:spPr>
          <a:xfrm>
            <a:off x="5029169" y="6460339"/>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cs typeface="Segoe UI"/>
              </a:rPr>
              <a:t>(Herrity, 2025)</a:t>
            </a:r>
          </a:p>
        </p:txBody>
      </p:sp>
    </p:spTree>
    <p:extLst>
      <p:ext uri="{BB962C8B-B14F-4D97-AF65-F5344CB8AC3E}">
        <p14:creationId xmlns:p14="http://schemas.microsoft.com/office/powerpoint/2010/main" val="4991927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9C8A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3A889-1B7B-BF0B-E5EC-455B1B06BE86}"/>
              </a:ext>
            </a:extLst>
          </p:cNvPr>
          <p:cNvSpPr>
            <a:spLocks noGrp="1"/>
          </p:cNvSpPr>
          <p:nvPr>
            <p:ph type="title"/>
          </p:nvPr>
        </p:nvSpPr>
        <p:spPr>
          <a:xfrm>
            <a:off x="372035" y="100666"/>
            <a:ext cx="10515600" cy="1325563"/>
          </a:xfrm>
        </p:spPr>
        <p:txBody>
          <a:bodyPr>
            <a:normAutofit/>
          </a:bodyPr>
          <a:lstStyle/>
          <a:p>
            <a:r>
              <a:rPr lang="en-GB" sz="2600">
                <a:latin typeface="Lucida Sans"/>
                <a:ea typeface="Calibri"/>
                <a:cs typeface="Calibri"/>
              </a:rPr>
              <a:t>Understanding Our Brand – Susie-May </a:t>
            </a:r>
            <a:endParaRPr lang="en-US">
              <a:latin typeface="Lucida Sans"/>
              <a:ea typeface="Calibri"/>
              <a:cs typeface="Calibri"/>
            </a:endParaRPr>
          </a:p>
        </p:txBody>
      </p:sp>
      <p:sp>
        <p:nvSpPr>
          <p:cNvPr id="3" name="Content Placeholder 2">
            <a:extLst>
              <a:ext uri="{FF2B5EF4-FFF2-40B4-BE49-F238E27FC236}">
                <a16:creationId xmlns:a16="http://schemas.microsoft.com/office/drawing/2014/main" id="{E02A97C8-710D-B3B6-8F4E-EAD0551D9E3A}"/>
              </a:ext>
            </a:extLst>
          </p:cNvPr>
          <p:cNvSpPr>
            <a:spLocks noGrp="1"/>
          </p:cNvSpPr>
          <p:nvPr>
            <p:ph idx="1"/>
          </p:nvPr>
        </p:nvSpPr>
        <p:spPr/>
        <p:txBody>
          <a:bodyPr vert="horz" lIns="91440" tIns="45720" rIns="91440" bIns="45720" rtlCol="0" anchor="t">
            <a:normAutofit/>
          </a:bodyPr>
          <a:lstStyle/>
          <a:p>
            <a:pPr marL="0" indent="0">
              <a:buNone/>
            </a:pPr>
            <a:endParaRPr lang="en-US" b="1"/>
          </a:p>
          <a:p>
            <a:endParaRPr lang="en-GB"/>
          </a:p>
        </p:txBody>
      </p:sp>
      <p:sp>
        <p:nvSpPr>
          <p:cNvPr id="6" name="Title 1">
            <a:extLst>
              <a:ext uri="{FF2B5EF4-FFF2-40B4-BE49-F238E27FC236}">
                <a16:creationId xmlns:a16="http://schemas.microsoft.com/office/drawing/2014/main" id="{C9B5F323-E3F4-8D35-BDD5-9E6710BA9169}"/>
              </a:ext>
            </a:extLst>
          </p:cNvPr>
          <p:cNvSpPr txBox="1">
            <a:spLocks/>
          </p:cNvSpPr>
          <p:nvPr/>
        </p:nvSpPr>
        <p:spPr>
          <a:xfrm>
            <a:off x="837285" y="1156383"/>
            <a:ext cx="5753101"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600">
                <a:solidFill>
                  <a:srgbClr val="607861"/>
                </a:solidFill>
                <a:latin typeface="Lucida Sans"/>
                <a:ea typeface="Calibri"/>
                <a:cs typeface="Calibri"/>
              </a:rPr>
              <a:t> * Quality * Luxury * Serenity *</a:t>
            </a:r>
            <a:endParaRPr lang="en-US">
              <a:solidFill>
                <a:srgbClr val="607861"/>
              </a:solidFill>
              <a:latin typeface="Lucida Sans"/>
            </a:endParaRPr>
          </a:p>
        </p:txBody>
      </p:sp>
      <p:pic>
        <p:nvPicPr>
          <p:cNvPr id="21" name="Picture 20" descr="A white and green card with text&#10;&#10;AI-generated content may be incorrect.">
            <a:extLst>
              <a:ext uri="{FF2B5EF4-FFF2-40B4-BE49-F238E27FC236}">
                <a16:creationId xmlns:a16="http://schemas.microsoft.com/office/drawing/2014/main" id="{56EC930C-B667-C1D0-611E-4FB13CF20B02}"/>
              </a:ext>
            </a:extLst>
          </p:cNvPr>
          <p:cNvPicPr>
            <a:picLocks noChangeAspect="1"/>
          </p:cNvPicPr>
          <p:nvPr/>
        </p:nvPicPr>
        <p:blipFill>
          <a:blip r:embed="rId3"/>
          <a:srcRect l="4741" t="783" r="4526" b="10286"/>
          <a:stretch/>
        </p:blipFill>
        <p:spPr>
          <a:xfrm>
            <a:off x="7512424" y="102393"/>
            <a:ext cx="4536978" cy="6646451"/>
          </a:xfrm>
          <a:prstGeom prst="rect">
            <a:avLst/>
          </a:prstGeom>
          <a:ln>
            <a:solidFill>
              <a:schemeClr val="tx1"/>
            </a:solidFill>
          </a:ln>
        </p:spPr>
      </p:pic>
      <p:sp>
        <p:nvSpPr>
          <p:cNvPr id="4" name="TextBox 3">
            <a:extLst>
              <a:ext uri="{FF2B5EF4-FFF2-40B4-BE49-F238E27FC236}">
                <a16:creationId xmlns:a16="http://schemas.microsoft.com/office/drawing/2014/main" id="{2146F7B7-242B-9F19-8A52-F9D44E1697DF}"/>
              </a:ext>
            </a:extLst>
          </p:cNvPr>
          <p:cNvSpPr txBox="1"/>
          <p:nvPr/>
        </p:nvSpPr>
        <p:spPr>
          <a:xfrm>
            <a:off x="442783" y="2759675"/>
            <a:ext cx="654908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700" b="1"/>
              <a:t>                         Our Credo Card: </a:t>
            </a:r>
          </a:p>
          <a:p>
            <a:endParaRPr lang="en-GB" sz="2700"/>
          </a:p>
          <a:p>
            <a:pPr marL="457200" indent="-457200">
              <a:buFont typeface="Arial"/>
              <a:buChar char="•"/>
            </a:pPr>
            <a:r>
              <a:rPr lang="en-GB" sz="2700"/>
              <a:t>Offers a daily reminder of core values &amp; behaviours</a:t>
            </a:r>
          </a:p>
          <a:p>
            <a:pPr marL="457200" indent="-457200">
              <a:buFont typeface="Arial"/>
              <a:buChar char="•"/>
            </a:pPr>
            <a:r>
              <a:rPr lang="en-GB" sz="2700"/>
              <a:t>Showcases how you should approach every situation.</a:t>
            </a:r>
          </a:p>
          <a:p>
            <a:pPr marL="457200" indent="-457200">
              <a:buFont typeface="Arial"/>
              <a:buChar char="•"/>
            </a:pPr>
            <a:r>
              <a:rPr lang="en-GB" sz="2700"/>
              <a:t>Used across all departments to achieve exceptional service.</a:t>
            </a:r>
          </a:p>
        </p:txBody>
      </p:sp>
    </p:spTree>
    <p:extLst>
      <p:ext uri="{BB962C8B-B14F-4D97-AF65-F5344CB8AC3E}">
        <p14:creationId xmlns:p14="http://schemas.microsoft.com/office/powerpoint/2010/main" val="36205532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C9C8A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FE10A-0215-8C63-D1CD-8EB52961AF8E}"/>
              </a:ext>
            </a:extLst>
          </p:cNvPr>
          <p:cNvSpPr>
            <a:spLocks noGrp="1"/>
          </p:cNvSpPr>
          <p:nvPr>
            <p:ph type="title"/>
          </p:nvPr>
        </p:nvSpPr>
        <p:spPr>
          <a:xfrm>
            <a:off x="353123" y="539385"/>
            <a:ext cx="10515600" cy="1325563"/>
          </a:xfrm>
        </p:spPr>
        <p:txBody>
          <a:bodyPr>
            <a:normAutofit/>
          </a:bodyPr>
          <a:lstStyle/>
          <a:p>
            <a:r>
              <a:rPr lang="en-GB" sz="2600">
                <a:latin typeface="Lucida Sans"/>
                <a:ea typeface="Calibri"/>
                <a:cs typeface="Calibri"/>
              </a:rPr>
              <a:t>Visitor Typology – Susie-May </a:t>
            </a:r>
            <a:endParaRPr lang="en-US" sz="2600">
              <a:latin typeface="Lucida Sans"/>
            </a:endParaRPr>
          </a:p>
        </p:txBody>
      </p:sp>
      <p:sp>
        <p:nvSpPr>
          <p:cNvPr id="3" name="Content Placeholder 2">
            <a:extLst>
              <a:ext uri="{FF2B5EF4-FFF2-40B4-BE49-F238E27FC236}">
                <a16:creationId xmlns:a16="http://schemas.microsoft.com/office/drawing/2014/main" id="{9F2382B1-8243-1719-7AA3-A7AAC50EF5B1}"/>
              </a:ext>
            </a:extLst>
          </p:cNvPr>
          <p:cNvSpPr>
            <a:spLocks noGrp="1"/>
          </p:cNvSpPr>
          <p:nvPr>
            <p:ph idx="1"/>
          </p:nvPr>
        </p:nvSpPr>
        <p:spPr>
          <a:xfrm>
            <a:off x="1465730" y="-155574"/>
            <a:ext cx="13088470" cy="4432020"/>
          </a:xfrm>
        </p:spPr>
        <p:txBody>
          <a:bodyPr vert="horz" lIns="91440" tIns="45720" rIns="91440" bIns="45720" rtlCol="0" anchor="t">
            <a:normAutofit/>
          </a:bodyPr>
          <a:lstStyle/>
          <a:p>
            <a:endParaRPr lang="en-US" b="1"/>
          </a:p>
          <a:p>
            <a:pPr marL="0" indent="0">
              <a:buNone/>
            </a:pPr>
            <a:endParaRPr lang="en-GB"/>
          </a:p>
          <a:p>
            <a:endParaRPr lang="en-GB"/>
          </a:p>
          <a:p>
            <a:pPr marL="0" indent="0">
              <a:buNone/>
            </a:pPr>
            <a:endParaRPr lang="en-GB"/>
          </a:p>
        </p:txBody>
      </p:sp>
      <p:sp>
        <p:nvSpPr>
          <p:cNvPr id="4" name="Oval 3">
            <a:extLst>
              <a:ext uri="{FF2B5EF4-FFF2-40B4-BE49-F238E27FC236}">
                <a16:creationId xmlns:a16="http://schemas.microsoft.com/office/drawing/2014/main" id="{2A353761-2FD3-AF57-7F11-0C1B2B2F4F79}"/>
              </a:ext>
            </a:extLst>
          </p:cNvPr>
          <p:cNvSpPr/>
          <p:nvPr/>
        </p:nvSpPr>
        <p:spPr>
          <a:xfrm>
            <a:off x="402998" y="2638831"/>
            <a:ext cx="4538381" cy="2979644"/>
          </a:xfrm>
          <a:prstGeom prst="ellipse">
            <a:avLst/>
          </a:prstGeom>
          <a:solidFill>
            <a:srgbClr val="ADAC9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a:t>Individual Mass Tourists</a:t>
            </a:r>
            <a:r>
              <a:rPr lang="en-GB" sz="2400"/>
              <a:t> (seeks comfort, structure &amp; values quality)</a:t>
            </a:r>
          </a:p>
          <a:p>
            <a:pPr algn="ctr"/>
            <a:r>
              <a:rPr lang="en-GB" sz="2000"/>
              <a:t>(Tourism Teacher, 2022)</a:t>
            </a:r>
          </a:p>
        </p:txBody>
      </p:sp>
      <p:sp>
        <p:nvSpPr>
          <p:cNvPr id="5" name="Oval 4">
            <a:extLst>
              <a:ext uri="{FF2B5EF4-FFF2-40B4-BE49-F238E27FC236}">
                <a16:creationId xmlns:a16="http://schemas.microsoft.com/office/drawing/2014/main" id="{F7CDB0D4-D18E-CD32-F491-5B41D7791B72}"/>
              </a:ext>
            </a:extLst>
          </p:cNvPr>
          <p:cNvSpPr/>
          <p:nvPr/>
        </p:nvSpPr>
        <p:spPr>
          <a:xfrm>
            <a:off x="5384426" y="3524248"/>
            <a:ext cx="3139888" cy="1823198"/>
          </a:xfrm>
          <a:prstGeom prst="ellipse">
            <a:avLst/>
          </a:prstGeom>
          <a:solidFill>
            <a:srgbClr val="ADAC9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t>Older Generation</a:t>
            </a:r>
          </a:p>
        </p:txBody>
      </p:sp>
      <p:sp>
        <p:nvSpPr>
          <p:cNvPr id="6" name="Oval 5">
            <a:extLst>
              <a:ext uri="{FF2B5EF4-FFF2-40B4-BE49-F238E27FC236}">
                <a16:creationId xmlns:a16="http://schemas.microsoft.com/office/drawing/2014/main" id="{D0E15651-B862-89DC-834D-D86C666E5EF9}"/>
              </a:ext>
            </a:extLst>
          </p:cNvPr>
          <p:cNvSpPr/>
          <p:nvPr/>
        </p:nvSpPr>
        <p:spPr>
          <a:xfrm>
            <a:off x="8925485" y="2063000"/>
            <a:ext cx="2969558" cy="1769409"/>
          </a:xfrm>
          <a:prstGeom prst="ellipse">
            <a:avLst/>
          </a:prstGeom>
          <a:solidFill>
            <a:srgbClr val="ADAC9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t>Retired</a:t>
            </a:r>
          </a:p>
        </p:txBody>
      </p:sp>
      <p:sp>
        <p:nvSpPr>
          <p:cNvPr id="7" name="Oval 6">
            <a:extLst>
              <a:ext uri="{FF2B5EF4-FFF2-40B4-BE49-F238E27FC236}">
                <a16:creationId xmlns:a16="http://schemas.microsoft.com/office/drawing/2014/main" id="{06CAA1F6-4BFD-DC96-D876-1EE4018BB79D}"/>
              </a:ext>
            </a:extLst>
          </p:cNvPr>
          <p:cNvSpPr/>
          <p:nvPr/>
        </p:nvSpPr>
        <p:spPr>
          <a:xfrm>
            <a:off x="8522072" y="4689659"/>
            <a:ext cx="3166782" cy="1850092"/>
          </a:xfrm>
          <a:prstGeom prst="ellipse">
            <a:avLst/>
          </a:prstGeom>
          <a:solidFill>
            <a:srgbClr val="ADAC9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t>Aged 55-75</a:t>
            </a:r>
          </a:p>
        </p:txBody>
      </p:sp>
      <p:sp>
        <p:nvSpPr>
          <p:cNvPr id="8" name="Oval 7">
            <a:extLst>
              <a:ext uri="{FF2B5EF4-FFF2-40B4-BE49-F238E27FC236}">
                <a16:creationId xmlns:a16="http://schemas.microsoft.com/office/drawing/2014/main" id="{B0536DCD-316B-98FA-482A-A1E3E9767D9C}"/>
              </a:ext>
            </a:extLst>
          </p:cNvPr>
          <p:cNvSpPr/>
          <p:nvPr/>
        </p:nvSpPr>
        <p:spPr>
          <a:xfrm>
            <a:off x="5608543" y="1202387"/>
            <a:ext cx="3086099" cy="1724586"/>
          </a:xfrm>
          <a:prstGeom prst="ellipse">
            <a:avLst/>
          </a:prstGeom>
          <a:solidFill>
            <a:srgbClr val="ADAC9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t>Seek Luxury</a:t>
            </a:r>
          </a:p>
        </p:txBody>
      </p:sp>
    </p:spTree>
    <p:extLst>
      <p:ext uri="{BB962C8B-B14F-4D97-AF65-F5344CB8AC3E}">
        <p14:creationId xmlns:p14="http://schemas.microsoft.com/office/powerpoint/2010/main" val="8943071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9C8A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4684B-FA37-61A0-9A94-F3111E1EEA65}"/>
              </a:ext>
            </a:extLst>
          </p:cNvPr>
          <p:cNvSpPr>
            <a:spLocks noGrp="1"/>
          </p:cNvSpPr>
          <p:nvPr>
            <p:ph type="title"/>
          </p:nvPr>
        </p:nvSpPr>
        <p:spPr/>
        <p:txBody>
          <a:bodyPr>
            <a:normAutofit/>
          </a:bodyPr>
          <a:lstStyle/>
          <a:p>
            <a:r>
              <a:rPr lang="en-GB" sz="2600">
                <a:latin typeface="Lucida Sans"/>
                <a:ea typeface="Calibri"/>
                <a:cs typeface="Calibri"/>
              </a:rPr>
              <a:t>Guest Service Focus Area - </a:t>
            </a:r>
            <a:endParaRPr lang="en-US" sz="2600">
              <a:latin typeface="Lucida Sans"/>
            </a:endParaRPr>
          </a:p>
        </p:txBody>
      </p:sp>
      <p:sp>
        <p:nvSpPr>
          <p:cNvPr id="3" name="Content Placeholder 2">
            <a:extLst>
              <a:ext uri="{FF2B5EF4-FFF2-40B4-BE49-F238E27FC236}">
                <a16:creationId xmlns:a16="http://schemas.microsoft.com/office/drawing/2014/main" id="{2F3ECBD7-ACA9-9A58-6CC4-171E42AF5F32}"/>
              </a:ext>
            </a:extLst>
          </p:cNvPr>
          <p:cNvSpPr>
            <a:spLocks noGrp="1"/>
          </p:cNvSpPr>
          <p:nvPr>
            <p:ph idx="1"/>
          </p:nvPr>
        </p:nvSpPr>
        <p:spPr>
          <a:xfrm>
            <a:off x="450742" y="2096845"/>
            <a:ext cx="10896688" cy="4218648"/>
          </a:xfrm>
        </p:spPr>
        <p:txBody>
          <a:bodyPr vert="horz" lIns="91440" tIns="45720" rIns="91440" bIns="45720" rtlCol="0" anchor="t">
            <a:normAutofit fontScale="92500"/>
          </a:bodyPr>
          <a:lstStyle/>
          <a:p>
            <a:pPr marL="0" indent="0">
              <a:buNone/>
            </a:pPr>
            <a:r>
              <a:rPr lang="en-GB">
                <a:ea typeface="+mn-lt"/>
                <a:cs typeface="+mn-lt"/>
              </a:rPr>
              <a:t>We have chosen to focus on dispute resolution. Dispute resolution is the process of settling disagreements between two different parties using different methods other than the traditional litigation (Termly,2025).</a:t>
            </a:r>
          </a:p>
          <a:p>
            <a:pPr marL="0" indent="0">
              <a:buNone/>
            </a:pPr>
            <a:r>
              <a:rPr lang="en-GB" b="1">
                <a:ea typeface="+mn-lt"/>
                <a:cs typeface="+mn-lt"/>
              </a:rPr>
              <a:t>How is this relevant ?</a:t>
            </a:r>
            <a:endParaRPr lang="en-GB" b="1">
              <a:solidFill>
                <a:srgbClr val="000000"/>
              </a:solidFill>
              <a:ea typeface="+mn-lt"/>
              <a:cs typeface="+mn-lt"/>
            </a:endParaRPr>
          </a:p>
          <a:p>
            <a:r>
              <a:rPr lang="en-GB">
                <a:solidFill>
                  <a:srgbClr val="000000"/>
                </a:solidFill>
                <a:ea typeface="+mn-lt"/>
                <a:cs typeface="+mn-lt"/>
              </a:rPr>
              <a:t>This links with today's relevance as we want to maintain our standards as well as meet our guest expectations. </a:t>
            </a:r>
            <a:endParaRPr lang="en-GB"/>
          </a:p>
          <a:p>
            <a:r>
              <a:rPr lang="en-GB">
                <a:solidFill>
                  <a:srgbClr val="000000"/>
                </a:solidFill>
                <a:ea typeface="+mn-lt"/>
                <a:cs typeface="+mn-lt"/>
              </a:rPr>
              <a:t>Maintaining standards are important to have as it's helps with positive brand reputation and be able to make a profit (Les roches,2024).</a:t>
            </a:r>
          </a:p>
          <a:p>
            <a:r>
              <a:rPr lang="en-GB">
                <a:solidFill>
                  <a:srgbClr val="000000"/>
                </a:solidFill>
                <a:ea typeface="+mn-lt"/>
                <a:cs typeface="+mn-lt"/>
              </a:rPr>
              <a:t>We meet our guest expectations to increase customer loyalty, satisfaction, reach a new audience as well as boost sales.</a:t>
            </a:r>
          </a:p>
          <a:p>
            <a:endParaRPr lang="en-GB">
              <a:solidFill>
                <a:srgbClr val="000000"/>
              </a:solidFill>
              <a:ea typeface="+mn-lt"/>
              <a:cs typeface="+mn-lt"/>
            </a:endParaRPr>
          </a:p>
          <a:p>
            <a:pPr marL="0" indent="0">
              <a:buNone/>
            </a:pPr>
            <a:endParaRPr lang="en-GB" sz="1200">
              <a:solidFill>
                <a:srgbClr val="040C28"/>
              </a:solidFill>
              <a:ea typeface="+mn-lt"/>
              <a:cs typeface="+mn-lt"/>
            </a:endParaRPr>
          </a:p>
          <a:p>
            <a:endParaRPr lang="en-GB">
              <a:solidFill>
                <a:srgbClr val="000000"/>
              </a:solidFill>
            </a:endParaRPr>
          </a:p>
          <a:p>
            <a:endParaRPr lang="en-GB">
              <a:solidFill>
                <a:srgbClr val="000000"/>
              </a:solidFill>
            </a:endParaRPr>
          </a:p>
          <a:p>
            <a:endParaRPr lang="en-GB">
              <a:solidFill>
                <a:srgbClr val="000000"/>
              </a:solidFill>
            </a:endParaRPr>
          </a:p>
          <a:p>
            <a:endParaRPr lang="en-GB">
              <a:solidFill>
                <a:srgbClr val="000000"/>
              </a:solidFill>
            </a:endParaRPr>
          </a:p>
          <a:p>
            <a:pPr marL="0" indent="0">
              <a:buNone/>
            </a:pPr>
            <a:endParaRPr lang="en-GB">
              <a:solidFill>
                <a:srgbClr val="000000"/>
              </a:solidFill>
            </a:endParaRPr>
          </a:p>
          <a:p>
            <a:pPr marL="0" indent="0">
              <a:buNone/>
            </a:pPr>
            <a:endParaRPr lang="en-GB">
              <a:solidFill>
                <a:srgbClr val="000000"/>
              </a:solidFill>
            </a:endParaRPr>
          </a:p>
          <a:p>
            <a:endParaRPr lang="en-GB" sz="1200">
              <a:solidFill>
                <a:srgbClr val="1F1F1F"/>
              </a:solidFill>
            </a:endParaRPr>
          </a:p>
          <a:p>
            <a:endParaRPr lang="en-GB" sz="1200">
              <a:solidFill>
                <a:srgbClr val="1F1F1F"/>
              </a:solidFill>
            </a:endParaRPr>
          </a:p>
        </p:txBody>
      </p:sp>
      <p:pic>
        <p:nvPicPr>
          <p:cNvPr id="4" name="Picture 3" descr="Mediation, a Superior Dispute Resolution Mechanism | Vilendrer Law, PC">
            <a:extLst>
              <a:ext uri="{FF2B5EF4-FFF2-40B4-BE49-F238E27FC236}">
                <a16:creationId xmlns:a16="http://schemas.microsoft.com/office/drawing/2014/main" id="{C01A18A7-100F-FB36-2153-744CDA80A5FE}"/>
              </a:ext>
            </a:extLst>
          </p:cNvPr>
          <p:cNvPicPr>
            <a:picLocks noChangeAspect="1"/>
          </p:cNvPicPr>
          <p:nvPr/>
        </p:nvPicPr>
        <p:blipFill>
          <a:blip r:embed="rId2"/>
          <a:stretch>
            <a:fillRect/>
          </a:stretch>
        </p:blipFill>
        <p:spPr>
          <a:xfrm>
            <a:off x="8443993" y="174666"/>
            <a:ext cx="3595606" cy="1730024"/>
          </a:xfrm>
          <a:prstGeom prst="rect">
            <a:avLst/>
          </a:prstGeom>
        </p:spPr>
      </p:pic>
    </p:spTree>
    <p:extLst>
      <p:ext uri="{BB962C8B-B14F-4D97-AF65-F5344CB8AC3E}">
        <p14:creationId xmlns:p14="http://schemas.microsoft.com/office/powerpoint/2010/main" val="20854329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9C8A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ED4C8-6CDA-8BF9-20EE-15B034D5CBB0}"/>
              </a:ext>
            </a:extLst>
          </p:cNvPr>
          <p:cNvSpPr>
            <a:spLocks noGrp="1"/>
          </p:cNvSpPr>
          <p:nvPr>
            <p:ph type="title"/>
          </p:nvPr>
        </p:nvSpPr>
        <p:spPr/>
        <p:txBody>
          <a:bodyPr/>
          <a:lstStyle/>
          <a:p>
            <a:r>
              <a:rPr lang="en-GB" sz="2800">
                <a:latin typeface="Lucida Sans"/>
              </a:rPr>
              <a:t> Chosen Department Focus - </a:t>
            </a:r>
            <a:endParaRPr lang="en-US">
              <a:latin typeface="Lucida Sans"/>
            </a:endParaRPr>
          </a:p>
        </p:txBody>
      </p:sp>
      <p:sp>
        <p:nvSpPr>
          <p:cNvPr id="3" name="Content Placeholder 2">
            <a:extLst>
              <a:ext uri="{FF2B5EF4-FFF2-40B4-BE49-F238E27FC236}">
                <a16:creationId xmlns:a16="http://schemas.microsoft.com/office/drawing/2014/main" id="{A82102F3-CFEF-16B4-0132-2752B6509B95}"/>
              </a:ext>
            </a:extLst>
          </p:cNvPr>
          <p:cNvSpPr>
            <a:spLocks noGrp="1"/>
          </p:cNvSpPr>
          <p:nvPr>
            <p:ph idx="1"/>
          </p:nvPr>
        </p:nvSpPr>
        <p:spPr>
          <a:xfrm>
            <a:off x="598118" y="1428967"/>
            <a:ext cx="10515600" cy="4351338"/>
          </a:xfrm>
        </p:spPr>
        <p:txBody>
          <a:bodyPr vert="horz" lIns="91440" tIns="45720" rIns="91440" bIns="45720" rtlCol="0" anchor="t">
            <a:normAutofit fontScale="25000" lnSpcReduction="20000"/>
          </a:bodyPr>
          <a:lstStyle/>
          <a:p>
            <a:pPr>
              <a:buNone/>
            </a:pPr>
            <a:endParaRPr lang="en-GB" sz="7200" b="1">
              <a:solidFill>
                <a:srgbClr val="000000"/>
              </a:solidFill>
              <a:latin typeface="Aptos"/>
              <a:ea typeface="Open Sans"/>
              <a:cs typeface="Open Sans"/>
            </a:endParaRPr>
          </a:p>
          <a:p>
            <a:pPr>
              <a:buFont typeface="Arial"/>
              <a:buChar char="•"/>
            </a:pPr>
            <a:r>
              <a:rPr lang="en-US" sz="7200">
                <a:solidFill>
                  <a:srgbClr val="000000"/>
                </a:solidFill>
                <a:latin typeface="Aptos"/>
                <a:ea typeface="Open Sans"/>
                <a:cs typeface="Open Sans"/>
              </a:rPr>
              <a:t>The department we have chosen to focus on is the front desk.</a:t>
            </a:r>
            <a:endParaRPr lang="en-GB" sz="7200">
              <a:solidFill>
                <a:srgbClr val="000000"/>
              </a:solidFill>
              <a:latin typeface="Aptos"/>
              <a:ea typeface="Open Sans"/>
              <a:cs typeface="Open Sans"/>
            </a:endParaRPr>
          </a:p>
          <a:p>
            <a:pPr indent="0">
              <a:buNone/>
            </a:pPr>
            <a:r>
              <a:rPr lang="en-US" sz="7200" b="1">
                <a:solidFill>
                  <a:srgbClr val="000000"/>
                </a:solidFill>
                <a:latin typeface="Aptos"/>
                <a:ea typeface="Open Sans"/>
                <a:cs typeface="Open Sans"/>
              </a:rPr>
              <a:t>Key guest touchpoints-</a:t>
            </a:r>
            <a:endParaRPr lang="en-US" sz="7200">
              <a:solidFill>
                <a:srgbClr val="000000"/>
              </a:solidFill>
              <a:latin typeface="Aptos"/>
              <a:ea typeface="Open Sans"/>
              <a:cs typeface="Open Sans"/>
            </a:endParaRPr>
          </a:p>
          <a:p>
            <a:pPr>
              <a:buFont typeface="Arial"/>
              <a:buChar char="•"/>
            </a:pPr>
            <a:r>
              <a:rPr lang="en-US" sz="7200">
                <a:solidFill>
                  <a:srgbClr val="000000"/>
                </a:solidFill>
                <a:latin typeface="Aptos"/>
                <a:ea typeface="Open Sans"/>
                <a:cs typeface="Open Sans"/>
              </a:rPr>
              <a:t>The front desk is where first impression is made so staff should be friendly and welcoming (bot shot,2025)</a:t>
            </a:r>
          </a:p>
          <a:p>
            <a:pPr>
              <a:buFont typeface="Arial"/>
              <a:buChar char="•"/>
            </a:pPr>
            <a:r>
              <a:rPr lang="en-US" sz="7200">
                <a:solidFill>
                  <a:srgbClr val="000000"/>
                </a:solidFill>
                <a:latin typeface="Aptos"/>
                <a:ea typeface="Open Sans"/>
                <a:cs typeface="Open Sans"/>
              </a:rPr>
              <a:t>The reception area should be clean and organized and should have plenty information available for guest such as signs, leaflets or maps. If not, staff should have the information (bot shot,2025)</a:t>
            </a:r>
          </a:p>
          <a:p>
            <a:pPr>
              <a:buFont typeface="Arial"/>
              <a:buChar char="•"/>
            </a:pPr>
            <a:r>
              <a:rPr lang="en-US" sz="7200">
                <a:solidFill>
                  <a:srgbClr val="000000"/>
                </a:solidFill>
                <a:latin typeface="Aptos"/>
                <a:ea typeface="Open Sans"/>
                <a:cs typeface="Open Sans"/>
              </a:rPr>
              <a:t>Staff should great every guest when they arrive (bot shot, 2025).</a:t>
            </a:r>
          </a:p>
          <a:p>
            <a:pPr indent="0">
              <a:buNone/>
            </a:pPr>
            <a:r>
              <a:rPr lang="en-US" sz="7200" b="1">
                <a:solidFill>
                  <a:srgbClr val="000000"/>
                </a:solidFill>
                <a:latin typeface="Aptos"/>
                <a:ea typeface="Open Sans"/>
                <a:cs typeface="Open Sans"/>
              </a:rPr>
              <a:t>Specific training topic-</a:t>
            </a:r>
            <a:endParaRPr lang="en-US" sz="7200">
              <a:solidFill>
                <a:srgbClr val="000000"/>
              </a:solidFill>
              <a:latin typeface="Aptos"/>
              <a:ea typeface="Open Sans"/>
              <a:cs typeface="Open Sans"/>
            </a:endParaRPr>
          </a:p>
          <a:p>
            <a:pPr>
              <a:buFont typeface="Arial"/>
              <a:buChar char="•"/>
            </a:pPr>
            <a:r>
              <a:rPr lang="en-US" sz="7200">
                <a:solidFill>
                  <a:srgbClr val="000000"/>
                </a:solidFill>
                <a:latin typeface="Aptos"/>
                <a:ea typeface="Open Sans"/>
                <a:cs typeface="Open Sans"/>
              </a:rPr>
              <a:t>complaint handling </a:t>
            </a:r>
          </a:p>
          <a:p>
            <a:pPr indent="0">
              <a:buNone/>
            </a:pPr>
            <a:r>
              <a:rPr lang="en-US" sz="7200" b="1">
                <a:solidFill>
                  <a:srgbClr val="000000"/>
                </a:solidFill>
                <a:latin typeface="Aptos"/>
                <a:ea typeface="Open Sans"/>
                <a:cs typeface="Open Sans"/>
              </a:rPr>
              <a:t>How to deal with complaints- </a:t>
            </a:r>
            <a:endParaRPr lang="en-US" sz="7200">
              <a:solidFill>
                <a:srgbClr val="000000"/>
              </a:solidFill>
              <a:latin typeface="Aptos"/>
              <a:ea typeface="Open Sans"/>
              <a:cs typeface="Open Sans"/>
            </a:endParaRPr>
          </a:p>
          <a:p>
            <a:pPr marL="0" indent="0">
              <a:buNone/>
            </a:pPr>
            <a:r>
              <a:rPr lang="en-US" sz="7200">
                <a:solidFill>
                  <a:srgbClr val="000000"/>
                </a:solidFill>
                <a:latin typeface="Aptos"/>
                <a:ea typeface="Open Sans"/>
                <a:cs typeface="Open Sans"/>
              </a:rPr>
              <a:t>Listen carefully.</a:t>
            </a:r>
          </a:p>
          <a:p>
            <a:pPr marL="0" indent="0">
              <a:buNone/>
            </a:pPr>
            <a:r>
              <a:rPr lang="en-US" sz="7200">
                <a:solidFill>
                  <a:srgbClr val="000000"/>
                </a:solidFill>
                <a:latin typeface="Aptos"/>
                <a:ea typeface="Open Sans"/>
                <a:cs typeface="Open Sans"/>
              </a:rPr>
              <a:t>See if it can be resolved straight away.</a:t>
            </a:r>
          </a:p>
          <a:p>
            <a:pPr marL="0" indent="0">
              <a:buNone/>
            </a:pPr>
            <a:r>
              <a:rPr lang="en-US" sz="7200">
                <a:solidFill>
                  <a:srgbClr val="000000"/>
                </a:solidFill>
                <a:latin typeface="Aptos"/>
                <a:ea typeface="Open Sans"/>
                <a:cs typeface="Open Sans"/>
              </a:rPr>
              <a:t>See if you can manage the guests' expectations and if not explain why not.</a:t>
            </a:r>
          </a:p>
          <a:p>
            <a:pPr marL="0" indent="0">
              <a:buNone/>
            </a:pPr>
            <a:r>
              <a:rPr lang="en-US" sz="7200">
                <a:solidFill>
                  <a:srgbClr val="000000"/>
                </a:solidFill>
                <a:latin typeface="Aptos"/>
                <a:ea typeface="Open Sans"/>
                <a:cs typeface="Open Sans"/>
              </a:rPr>
              <a:t>Register the complaint.</a:t>
            </a:r>
          </a:p>
          <a:p>
            <a:pPr marL="0" indent="0">
              <a:buNone/>
            </a:pPr>
            <a:r>
              <a:rPr lang="en-US" sz="7200">
                <a:solidFill>
                  <a:srgbClr val="000000"/>
                </a:solidFill>
                <a:latin typeface="Aptos"/>
                <a:ea typeface="Open Sans"/>
                <a:cs typeface="Open Sans"/>
              </a:rPr>
              <a:t>Explain to the guest what will happen next.</a:t>
            </a:r>
          </a:p>
          <a:p>
            <a:pPr marL="0" indent="0">
              <a:buNone/>
            </a:pPr>
            <a:endParaRPr lang="en-GB" sz="2000" b="1">
              <a:solidFill>
                <a:srgbClr val="000000"/>
              </a:solidFill>
              <a:latin typeface="Aptos"/>
              <a:ea typeface="Open Sans"/>
              <a:cs typeface="Open Sans"/>
            </a:endParaRPr>
          </a:p>
          <a:p>
            <a:pPr marL="0" indent="0">
              <a:buNone/>
            </a:pPr>
            <a:endParaRPr lang="en-US">
              <a:solidFill>
                <a:srgbClr val="000000"/>
              </a:solidFill>
              <a:latin typeface="Aptos"/>
              <a:ea typeface="Open Sans"/>
              <a:cs typeface="Open Sans"/>
            </a:endParaRPr>
          </a:p>
          <a:p>
            <a:pPr marL="0" indent="0">
              <a:buNone/>
            </a:pPr>
            <a:endParaRPr lang="en-US">
              <a:solidFill>
                <a:srgbClr val="000000"/>
              </a:solidFill>
              <a:latin typeface="Aptos"/>
              <a:ea typeface="Open Sans"/>
              <a:cs typeface="Open Sans"/>
            </a:endParaRPr>
          </a:p>
          <a:p>
            <a:pPr marL="0" indent="0">
              <a:buNone/>
            </a:pPr>
            <a:endParaRPr lang="en-US">
              <a:solidFill>
                <a:srgbClr val="000000"/>
              </a:solidFill>
              <a:latin typeface="Aptos"/>
              <a:ea typeface="Open Sans"/>
              <a:cs typeface="Open Sans"/>
            </a:endParaRPr>
          </a:p>
          <a:p>
            <a:pPr marL="0" indent="0">
              <a:buNone/>
            </a:pPr>
            <a:endParaRPr lang="en-US">
              <a:solidFill>
                <a:srgbClr val="000000"/>
              </a:solidFill>
              <a:latin typeface="Aptos"/>
              <a:ea typeface="Open Sans"/>
              <a:cs typeface="Open Sans"/>
            </a:endParaRPr>
          </a:p>
          <a:p>
            <a:pPr>
              <a:buFont typeface="Arial"/>
              <a:buChar char="•"/>
            </a:pPr>
            <a:endParaRPr lang="en-US" sz="1400">
              <a:solidFill>
                <a:srgbClr val="333333"/>
              </a:solidFill>
              <a:latin typeface="Open Sans"/>
              <a:ea typeface="Open Sans"/>
              <a:cs typeface="Open Sans"/>
            </a:endParaRPr>
          </a:p>
          <a:p>
            <a:pPr>
              <a:buFont typeface="Arial"/>
              <a:buChar char="•"/>
            </a:pPr>
            <a:endParaRPr lang="en-US" sz="1400">
              <a:solidFill>
                <a:srgbClr val="333333"/>
              </a:solidFill>
              <a:latin typeface="Open Sans"/>
              <a:ea typeface="Open Sans"/>
              <a:cs typeface="Open Sans"/>
            </a:endParaRPr>
          </a:p>
          <a:p>
            <a:pPr marL="0" indent="0">
              <a:buNone/>
            </a:pPr>
            <a:br>
              <a:rPr lang="en-US"/>
            </a:br>
            <a:endParaRPr lang="en-US" sz="1300">
              <a:solidFill>
                <a:srgbClr val="767676"/>
              </a:solidFill>
              <a:latin typeface="Poppins"/>
              <a:cs typeface="Poppins"/>
            </a:endParaRPr>
          </a:p>
          <a:p>
            <a:pPr marL="0" indent="0">
              <a:buNone/>
            </a:pPr>
            <a:endParaRPr lang="en-US"/>
          </a:p>
        </p:txBody>
      </p:sp>
    </p:spTree>
    <p:extLst>
      <p:ext uri="{BB962C8B-B14F-4D97-AF65-F5344CB8AC3E}">
        <p14:creationId xmlns:p14="http://schemas.microsoft.com/office/powerpoint/2010/main" val="21089101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9C8A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F5F00-88B7-8AAB-3DD7-23AC0D1B4C40}"/>
              </a:ext>
            </a:extLst>
          </p:cNvPr>
          <p:cNvSpPr>
            <a:spLocks noGrp="1"/>
          </p:cNvSpPr>
          <p:nvPr>
            <p:ph type="title"/>
          </p:nvPr>
        </p:nvSpPr>
        <p:spPr/>
        <p:txBody>
          <a:bodyPr>
            <a:normAutofit/>
          </a:bodyPr>
          <a:lstStyle/>
          <a:p>
            <a:r>
              <a:rPr lang="en-GB" sz="2600">
                <a:latin typeface="Lucida Sans"/>
                <a:ea typeface="Calibri"/>
                <a:cs typeface="Calibri"/>
              </a:rPr>
              <a:t>Training Content Design - </a:t>
            </a:r>
            <a:endParaRPr lang="en-US" sz="2600">
              <a:latin typeface="Lucida Sans"/>
            </a:endParaRPr>
          </a:p>
        </p:txBody>
      </p:sp>
      <p:sp>
        <p:nvSpPr>
          <p:cNvPr id="3" name="Content Placeholder 2">
            <a:extLst>
              <a:ext uri="{FF2B5EF4-FFF2-40B4-BE49-F238E27FC236}">
                <a16:creationId xmlns:a16="http://schemas.microsoft.com/office/drawing/2014/main" id="{6F927689-6834-052B-91AF-5FF9C80EA10B}"/>
              </a:ext>
            </a:extLst>
          </p:cNvPr>
          <p:cNvSpPr>
            <a:spLocks noGrp="1"/>
          </p:cNvSpPr>
          <p:nvPr>
            <p:ph idx="1"/>
          </p:nvPr>
        </p:nvSpPr>
        <p:spPr>
          <a:xfrm>
            <a:off x="838200" y="1825625"/>
            <a:ext cx="6693506" cy="3855434"/>
          </a:xfrm>
        </p:spPr>
        <p:txBody>
          <a:bodyPr vert="horz" lIns="91440" tIns="45720" rIns="91440" bIns="45720" rtlCol="0" anchor="t">
            <a:normAutofit fontScale="70000" lnSpcReduction="20000"/>
          </a:bodyPr>
          <a:lstStyle/>
          <a:p>
            <a:pPr marL="457200" indent="-457200"/>
            <a:r>
              <a:rPr lang="en-GB"/>
              <a:t>The activity we have picked for you to do is a roleplay. </a:t>
            </a:r>
            <a:endParaRPr lang="en-US" b="1"/>
          </a:p>
          <a:p>
            <a:pPr marL="457200" indent="-457200"/>
            <a:r>
              <a:rPr lang="en-GB"/>
              <a:t>We will first demonstrate how your roleplay will go and will give point outs throughout. </a:t>
            </a:r>
          </a:p>
          <a:p>
            <a:pPr marL="457200" indent="-457200"/>
            <a:r>
              <a:rPr lang="en-GB"/>
              <a:t>The </a:t>
            </a:r>
            <a:r>
              <a:rPr lang="en-US"/>
              <a:t>Scenario is an old couple is coming to the front desk with a complaint. </a:t>
            </a:r>
          </a:p>
          <a:p>
            <a:pPr marL="457200" indent="-457200"/>
            <a:r>
              <a:rPr lang="en-US"/>
              <a:t>You will all take it in turn in having the role of working the front desk to show us how you would deal with the complaint. </a:t>
            </a:r>
          </a:p>
          <a:p>
            <a:pPr marL="0" indent="0">
              <a:buNone/>
            </a:pPr>
            <a:endParaRPr lang="en-US"/>
          </a:p>
          <a:p>
            <a:pPr marL="457200" indent="-457200"/>
            <a:r>
              <a:rPr lang="en-US"/>
              <a:t>Why we do this? </a:t>
            </a:r>
          </a:p>
          <a:p>
            <a:pPr marL="457200" indent="-457200"/>
            <a:r>
              <a:rPr lang="en-US"/>
              <a:t>This is done to help train you on how we deal with complaints and help you get more of an understanding by putting you in the scenario. </a:t>
            </a:r>
          </a:p>
          <a:p>
            <a:pPr marL="457200" indent="-457200"/>
            <a:endParaRPr lang="en-GB"/>
          </a:p>
          <a:p>
            <a:pPr marL="0" indent="0">
              <a:buNone/>
            </a:pPr>
            <a:endParaRPr lang="en-GB"/>
          </a:p>
          <a:p>
            <a:pPr marL="0" indent="0">
              <a:buNone/>
            </a:pPr>
            <a:endParaRPr lang="en-GB"/>
          </a:p>
          <a:p>
            <a:pPr marL="0" indent="0">
              <a:buNone/>
            </a:pPr>
            <a:endParaRPr lang="en-GB"/>
          </a:p>
          <a:p>
            <a:endParaRPr lang="en-GB"/>
          </a:p>
        </p:txBody>
      </p:sp>
      <p:pic>
        <p:nvPicPr>
          <p:cNvPr id="4" name="Picture 3" descr="Overview - Roleplay - Bukkit Plugins - Projects - Bukkit">
            <a:extLst>
              <a:ext uri="{FF2B5EF4-FFF2-40B4-BE49-F238E27FC236}">
                <a16:creationId xmlns:a16="http://schemas.microsoft.com/office/drawing/2014/main" id="{7B5814F0-C78D-3148-13A4-5B3B7FAF47D7}"/>
              </a:ext>
            </a:extLst>
          </p:cNvPr>
          <p:cNvPicPr>
            <a:picLocks noChangeAspect="1"/>
          </p:cNvPicPr>
          <p:nvPr/>
        </p:nvPicPr>
        <p:blipFill>
          <a:blip r:embed="rId2"/>
          <a:stretch>
            <a:fillRect/>
          </a:stretch>
        </p:blipFill>
        <p:spPr>
          <a:xfrm>
            <a:off x="7844971" y="866321"/>
            <a:ext cx="2743200" cy="1714500"/>
          </a:xfrm>
          <a:prstGeom prst="rect">
            <a:avLst/>
          </a:prstGeom>
        </p:spPr>
      </p:pic>
      <p:pic>
        <p:nvPicPr>
          <p:cNvPr id="5" name="Picture 4" descr="820+ Couple Checking In At Hotel Reception Desk Stock Photos, Pictures &amp;  Royalty-Free Images - iStock">
            <a:extLst>
              <a:ext uri="{FF2B5EF4-FFF2-40B4-BE49-F238E27FC236}">
                <a16:creationId xmlns:a16="http://schemas.microsoft.com/office/drawing/2014/main" id="{2C0AF63B-B25C-8881-F72E-63C4FEEE5E44}"/>
              </a:ext>
            </a:extLst>
          </p:cNvPr>
          <p:cNvPicPr>
            <a:picLocks noChangeAspect="1"/>
          </p:cNvPicPr>
          <p:nvPr/>
        </p:nvPicPr>
        <p:blipFill>
          <a:blip r:embed="rId3"/>
          <a:stretch>
            <a:fillRect/>
          </a:stretch>
        </p:blipFill>
        <p:spPr>
          <a:xfrm>
            <a:off x="7691217" y="2577398"/>
            <a:ext cx="3038614" cy="2029774"/>
          </a:xfrm>
          <a:prstGeom prst="rect">
            <a:avLst/>
          </a:prstGeom>
        </p:spPr>
      </p:pic>
    </p:spTree>
    <p:extLst>
      <p:ext uri="{BB962C8B-B14F-4D97-AF65-F5344CB8AC3E}">
        <p14:creationId xmlns:p14="http://schemas.microsoft.com/office/powerpoint/2010/main" val="26191719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9C8A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A38F4-79E9-892B-49E3-58E0CE6936FE}"/>
              </a:ext>
            </a:extLst>
          </p:cNvPr>
          <p:cNvSpPr>
            <a:spLocks noGrp="1"/>
          </p:cNvSpPr>
          <p:nvPr>
            <p:ph type="title"/>
          </p:nvPr>
        </p:nvSpPr>
        <p:spPr>
          <a:xfrm>
            <a:off x="838200" y="365125"/>
            <a:ext cx="5142089" cy="1336851"/>
          </a:xfrm>
        </p:spPr>
        <p:txBody>
          <a:bodyPr/>
          <a:lstStyle/>
          <a:p>
            <a:r>
              <a:rPr lang="en-GB" sz="2800">
                <a:latin typeface="Lucida Sans"/>
              </a:rPr>
              <a:t>Theories and frameworks we use at the Silver Oak Inn:</a:t>
            </a:r>
          </a:p>
        </p:txBody>
      </p:sp>
      <p:sp>
        <p:nvSpPr>
          <p:cNvPr id="3" name="Content Placeholder 2">
            <a:extLst>
              <a:ext uri="{FF2B5EF4-FFF2-40B4-BE49-F238E27FC236}">
                <a16:creationId xmlns:a16="http://schemas.microsoft.com/office/drawing/2014/main" id="{AD6EEF64-97FC-5E5D-1CA8-4D61D2FFBF1E}"/>
              </a:ext>
            </a:extLst>
          </p:cNvPr>
          <p:cNvSpPr>
            <a:spLocks noGrp="1"/>
          </p:cNvSpPr>
          <p:nvPr>
            <p:ph idx="1"/>
          </p:nvPr>
        </p:nvSpPr>
        <p:spPr>
          <a:xfrm>
            <a:off x="838200" y="1825625"/>
            <a:ext cx="7321924" cy="4351338"/>
          </a:xfrm>
        </p:spPr>
        <p:txBody>
          <a:bodyPr vert="horz" lIns="91440" tIns="45720" rIns="91440" bIns="45720" rtlCol="0" anchor="t">
            <a:normAutofit/>
          </a:bodyPr>
          <a:lstStyle/>
          <a:p>
            <a:pPr marL="0" indent="0">
              <a:buNone/>
            </a:pPr>
            <a:endParaRPr lang="en-GB" b="1"/>
          </a:p>
          <a:p>
            <a:pPr lvl="1"/>
            <a:endParaRPr lang="en-GB"/>
          </a:p>
          <a:p>
            <a:endParaRPr lang="en-GB"/>
          </a:p>
        </p:txBody>
      </p:sp>
      <p:sp>
        <p:nvSpPr>
          <p:cNvPr id="4" name="TextBox 3">
            <a:extLst>
              <a:ext uri="{FF2B5EF4-FFF2-40B4-BE49-F238E27FC236}">
                <a16:creationId xmlns:a16="http://schemas.microsoft.com/office/drawing/2014/main" id="{C7D39CAA-31EB-644B-6005-298F87E8B1C7}"/>
              </a:ext>
            </a:extLst>
          </p:cNvPr>
          <p:cNvSpPr txBox="1"/>
          <p:nvPr/>
        </p:nvSpPr>
        <p:spPr>
          <a:xfrm>
            <a:off x="1027289" y="2387392"/>
            <a:ext cx="423063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0" indent="-571500">
              <a:buFont typeface="Arial"/>
              <a:buChar char="•"/>
            </a:pPr>
            <a:r>
              <a:rPr lang="en-GB" sz="2400" b="1"/>
              <a:t>Empowerment theory </a:t>
            </a:r>
          </a:p>
          <a:p>
            <a:pPr marL="571500" indent="-571500">
              <a:buFont typeface="Arial"/>
              <a:buChar char="•"/>
            </a:pPr>
            <a:r>
              <a:rPr lang="en-GB" sz="2400" b="1"/>
              <a:t>Triple bottom line</a:t>
            </a:r>
          </a:p>
          <a:p>
            <a:pPr marL="571500" indent="-571500">
              <a:buFont typeface="Arial"/>
              <a:buChar char="•"/>
            </a:pPr>
            <a:r>
              <a:rPr lang="en-GB" sz="2400" b="1" err="1"/>
              <a:t>Servqual</a:t>
            </a:r>
            <a:r>
              <a:rPr lang="en-GB" sz="2400" b="1"/>
              <a:t> model</a:t>
            </a:r>
          </a:p>
          <a:p>
            <a:pPr marL="285750" indent="-285750">
              <a:buFont typeface="Arial"/>
              <a:buChar char="•"/>
            </a:pPr>
            <a:endParaRPr lang="en-GB"/>
          </a:p>
        </p:txBody>
      </p:sp>
      <p:sp>
        <p:nvSpPr>
          <p:cNvPr id="5" name="TextBox 4">
            <a:extLst>
              <a:ext uri="{FF2B5EF4-FFF2-40B4-BE49-F238E27FC236}">
                <a16:creationId xmlns:a16="http://schemas.microsoft.com/office/drawing/2014/main" id="{06922FCB-8F22-5196-62AA-96C5C7D5693F}"/>
              </a:ext>
            </a:extLst>
          </p:cNvPr>
          <p:cNvSpPr txBox="1"/>
          <p:nvPr/>
        </p:nvSpPr>
        <p:spPr>
          <a:xfrm>
            <a:off x="1025338" y="4208763"/>
            <a:ext cx="3668888"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We are using these key frameworks because they provide a structured, evidence-based foundation. They allow for staff to improve their service quality, and they keep employee engagement high.</a:t>
            </a:r>
          </a:p>
          <a:p>
            <a:r>
              <a:rPr lang="en-GB" dirty="0">
                <a:ea typeface="+mn-lt"/>
                <a:cs typeface="+mn-lt"/>
              </a:rPr>
              <a:t>(</a:t>
            </a:r>
            <a:r>
              <a:rPr lang="en-GB" dirty="0" err="1">
                <a:ea typeface="+mn-lt"/>
                <a:cs typeface="+mn-lt"/>
              </a:rPr>
              <a:t>Csikósová</a:t>
            </a:r>
            <a:r>
              <a:rPr lang="en-GB" dirty="0">
                <a:ea typeface="+mn-lt"/>
                <a:cs typeface="+mn-lt"/>
              </a:rPr>
              <a:t>, </a:t>
            </a:r>
            <a:r>
              <a:rPr lang="en-GB" dirty="0" err="1">
                <a:ea typeface="+mn-lt"/>
                <a:cs typeface="+mn-lt"/>
              </a:rPr>
              <a:t>Janošková</a:t>
            </a:r>
            <a:r>
              <a:rPr lang="en-GB" dirty="0">
                <a:ea typeface="+mn-lt"/>
                <a:cs typeface="+mn-lt"/>
              </a:rPr>
              <a:t> and </a:t>
            </a:r>
            <a:r>
              <a:rPr lang="en-GB" dirty="0" err="1">
                <a:ea typeface="+mn-lt"/>
                <a:cs typeface="+mn-lt"/>
              </a:rPr>
              <a:t>Čulková</a:t>
            </a:r>
            <a:r>
              <a:rPr lang="en-GB" dirty="0">
                <a:ea typeface="+mn-lt"/>
                <a:cs typeface="+mn-lt"/>
              </a:rPr>
              <a:t>, 2020)</a:t>
            </a:r>
          </a:p>
          <a:p>
            <a:r>
              <a:rPr lang="en-GB" dirty="0">
                <a:ea typeface="+mn-lt"/>
                <a:cs typeface="+mn-lt"/>
              </a:rPr>
              <a:t>(</a:t>
            </a:r>
            <a:r>
              <a:rPr lang="en-GB" dirty="0" err="1">
                <a:ea typeface="+mn-lt"/>
                <a:cs typeface="+mn-lt"/>
              </a:rPr>
              <a:t>Turkmenoglu</a:t>
            </a:r>
            <a:r>
              <a:rPr lang="en-GB" dirty="0">
                <a:ea typeface="+mn-lt"/>
                <a:cs typeface="+mn-lt"/>
              </a:rPr>
              <a:t>, 2019)</a:t>
            </a:r>
            <a:endParaRPr lang="en-GB" dirty="0"/>
          </a:p>
        </p:txBody>
      </p:sp>
      <p:pic>
        <p:nvPicPr>
          <p:cNvPr id="6" name="Picture 5" descr="Senior Couple Checking In At Hotel Reception Stock Photo - Download Image  Now - Senior Adult, Hotel, Hotel Reception - iStock">
            <a:extLst>
              <a:ext uri="{FF2B5EF4-FFF2-40B4-BE49-F238E27FC236}">
                <a16:creationId xmlns:a16="http://schemas.microsoft.com/office/drawing/2014/main" id="{A631DAD5-4327-D3B9-1692-A9B158BA282B}"/>
              </a:ext>
            </a:extLst>
          </p:cNvPr>
          <p:cNvPicPr>
            <a:picLocks noChangeAspect="1"/>
          </p:cNvPicPr>
          <p:nvPr/>
        </p:nvPicPr>
        <p:blipFill>
          <a:blip r:embed="rId2"/>
          <a:stretch>
            <a:fillRect/>
          </a:stretch>
        </p:blipFill>
        <p:spPr>
          <a:xfrm>
            <a:off x="6373547" y="2258119"/>
            <a:ext cx="4280243" cy="2829217"/>
          </a:xfrm>
          <a:prstGeom prst="rect">
            <a:avLst/>
          </a:prstGeom>
        </p:spPr>
      </p:pic>
    </p:spTree>
    <p:extLst>
      <p:ext uri="{BB962C8B-B14F-4D97-AF65-F5344CB8AC3E}">
        <p14:creationId xmlns:p14="http://schemas.microsoft.com/office/powerpoint/2010/main" val="36745541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9C8A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2B2E6-7815-4FCA-882C-610AFB8D76EE}"/>
              </a:ext>
            </a:extLst>
          </p:cNvPr>
          <p:cNvSpPr>
            <a:spLocks noGrp="1"/>
          </p:cNvSpPr>
          <p:nvPr>
            <p:ph type="title"/>
          </p:nvPr>
        </p:nvSpPr>
        <p:spPr/>
        <p:txBody>
          <a:bodyPr/>
          <a:lstStyle/>
          <a:p>
            <a:r>
              <a:rPr lang="en-GB" sz="2800">
                <a:latin typeface="Lucida Sans"/>
              </a:rPr>
              <a:t>Outcomes &amp; Impact - Sean</a:t>
            </a:r>
            <a:endParaRPr lang="en-US">
              <a:latin typeface="Lucida Sans"/>
            </a:endParaRPr>
          </a:p>
        </p:txBody>
      </p:sp>
      <p:sp>
        <p:nvSpPr>
          <p:cNvPr id="3" name="Content Placeholder 2">
            <a:extLst>
              <a:ext uri="{FF2B5EF4-FFF2-40B4-BE49-F238E27FC236}">
                <a16:creationId xmlns:a16="http://schemas.microsoft.com/office/drawing/2014/main" id="{AA7C260E-A5BE-864F-72FE-06C34AAA96E9}"/>
              </a:ext>
            </a:extLst>
          </p:cNvPr>
          <p:cNvSpPr>
            <a:spLocks noGrp="1"/>
          </p:cNvSpPr>
          <p:nvPr>
            <p:ph idx="1"/>
          </p:nvPr>
        </p:nvSpPr>
        <p:spPr>
          <a:xfrm>
            <a:off x="1841126" y="3428066"/>
            <a:ext cx="6234953" cy="2524780"/>
          </a:xfrm>
        </p:spPr>
        <p:txBody>
          <a:bodyPr vert="horz" lIns="91440" tIns="45720" rIns="91440" bIns="45720" rtlCol="0" anchor="t">
            <a:normAutofit/>
          </a:bodyPr>
          <a:lstStyle/>
          <a:p>
            <a:pPr marL="0" indent="0">
              <a:buNone/>
            </a:pPr>
            <a:endParaRPr lang="en-GB" b="1"/>
          </a:p>
          <a:p>
            <a:endParaRPr lang="en-GB"/>
          </a:p>
          <a:p>
            <a:endParaRPr lang="en-GB"/>
          </a:p>
        </p:txBody>
      </p:sp>
      <p:graphicFrame>
        <p:nvGraphicFramePr>
          <p:cNvPr id="4" name="Table 3">
            <a:extLst>
              <a:ext uri="{FF2B5EF4-FFF2-40B4-BE49-F238E27FC236}">
                <a16:creationId xmlns:a16="http://schemas.microsoft.com/office/drawing/2014/main" id="{175A637C-531B-D772-F169-306D91ADFC03}"/>
              </a:ext>
            </a:extLst>
          </p:cNvPr>
          <p:cNvGraphicFramePr>
            <a:graphicFrameLocks noGrp="1"/>
          </p:cNvGraphicFramePr>
          <p:nvPr>
            <p:extLst>
              <p:ext uri="{D42A27DB-BD31-4B8C-83A1-F6EECF244321}">
                <p14:modId xmlns:p14="http://schemas.microsoft.com/office/powerpoint/2010/main" val="4025548247"/>
              </p:ext>
            </p:extLst>
          </p:nvPr>
        </p:nvGraphicFramePr>
        <p:xfrm>
          <a:off x="2011680" y="2156729"/>
          <a:ext cx="8168640" cy="3731255"/>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1174042907"/>
                    </a:ext>
                  </a:extLst>
                </a:gridCol>
                <a:gridCol w="4084320">
                  <a:extLst>
                    <a:ext uri="{9D8B030D-6E8A-4147-A177-3AD203B41FA5}">
                      <a16:colId xmlns:a16="http://schemas.microsoft.com/office/drawing/2014/main" val="2477936252"/>
                    </a:ext>
                  </a:extLst>
                </a:gridCol>
              </a:tblGrid>
              <a:tr h="361244">
                <a:tc>
                  <a:txBody>
                    <a:bodyPr/>
                    <a:lstStyle/>
                    <a:p>
                      <a:r>
                        <a:rPr lang="en-GB"/>
                        <a:t>Area</a:t>
                      </a:r>
                    </a:p>
                  </a:txBody>
                  <a:tcPr/>
                </a:tc>
                <a:tc>
                  <a:txBody>
                    <a:bodyPr/>
                    <a:lstStyle/>
                    <a:p>
                      <a:r>
                        <a:rPr lang="en-GB"/>
                        <a:t>Result</a:t>
                      </a:r>
                    </a:p>
                  </a:txBody>
                  <a:tcPr/>
                </a:tc>
                <a:extLst>
                  <a:ext uri="{0D108BD9-81ED-4DB2-BD59-A6C34878D82A}">
                    <a16:rowId xmlns:a16="http://schemas.microsoft.com/office/drawing/2014/main" val="1391412922"/>
                  </a:ext>
                </a:extLst>
              </a:tr>
              <a:tr h="268391">
                <a:tc>
                  <a:txBody>
                    <a:bodyPr/>
                    <a:lstStyle/>
                    <a:p>
                      <a:pPr algn="l"/>
                      <a:r>
                        <a:rPr lang="en-GB"/>
                        <a:t>Guest satisfaction</a:t>
                      </a:r>
                    </a:p>
                  </a:txBody>
                  <a:tcPr/>
                </a:tc>
                <a:tc>
                  <a:txBody>
                    <a:bodyPr/>
                    <a:lstStyle/>
                    <a:p>
                      <a:pPr lvl="0">
                        <a:buNone/>
                      </a:pPr>
                      <a:r>
                        <a:rPr lang="en-GB" sz="1800" b="0" i="0" u="none" strike="noStrike" noProof="0">
                          <a:latin typeface="Aptos"/>
                        </a:rPr>
                        <a:t>Personalized, respectful, and seamless experiences for older guests.</a:t>
                      </a:r>
                      <a:endParaRPr lang="en-US"/>
                    </a:p>
                  </a:txBody>
                  <a:tcPr/>
                </a:tc>
                <a:extLst>
                  <a:ext uri="{0D108BD9-81ED-4DB2-BD59-A6C34878D82A}">
                    <a16:rowId xmlns:a16="http://schemas.microsoft.com/office/drawing/2014/main" val="1037050596"/>
                  </a:ext>
                </a:extLst>
              </a:tr>
              <a:tr h="268391">
                <a:tc>
                  <a:txBody>
                    <a:bodyPr/>
                    <a:lstStyle/>
                    <a:p>
                      <a:r>
                        <a:rPr lang="en-GB"/>
                        <a:t>Operational success</a:t>
                      </a:r>
                    </a:p>
                  </a:txBody>
                  <a:tcPr/>
                </a:tc>
                <a:tc>
                  <a:txBody>
                    <a:bodyPr/>
                    <a:lstStyle/>
                    <a:p>
                      <a:pPr lvl="0">
                        <a:buNone/>
                      </a:pPr>
                      <a:r>
                        <a:rPr lang="en-GB" sz="1800" b="0" i="0" u="none" strike="noStrike" noProof="0">
                          <a:latin typeface="Aptos"/>
                        </a:rPr>
                        <a:t>Clear service standards and empowered staff improve efficiency.</a:t>
                      </a:r>
                      <a:endParaRPr lang="en-US"/>
                    </a:p>
                  </a:txBody>
                  <a:tcPr/>
                </a:tc>
                <a:extLst>
                  <a:ext uri="{0D108BD9-81ED-4DB2-BD59-A6C34878D82A}">
                    <a16:rowId xmlns:a16="http://schemas.microsoft.com/office/drawing/2014/main" val="2508934546"/>
                  </a:ext>
                </a:extLst>
              </a:tr>
              <a:tr h="268391">
                <a:tc>
                  <a:txBody>
                    <a:bodyPr/>
                    <a:lstStyle/>
                    <a:p>
                      <a:r>
                        <a:rPr lang="en-GB"/>
                        <a:t>Brand loyalty</a:t>
                      </a:r>
                    </a:p>
                  </a:txBody>
                  <a:tcPr/>
                </a:tc>
                <a:tc>
                  <a:txBody>
                    <a:bodyPr/>
                    <a:lstStyle/>
                    <a:p>
                      <a:pPr lvl="0">
                        <a:buNone/>
                      </a:pPr>
                      <a:r>
                        <a:rPr lang="en-GB" sz="1800" b="0" i="0" u="none" strike="noStrike" noProof="0">
                          <a:latin typeface="Aptos"/>
                        </a:rPr>
                        <a:t>Seniors return for comfort, care, and trust in the service philosophy.</a:t>
                      </a:r>
                      <a:endParaRPr lang="en-US"/>
                    </a:p>
                  </a:txBody>
                  <a:tcPr/>
                </a:tc>
                <a:extLst>
                  <a:ext uri="{0D108BD9-81ED-4DB2-BD59-A6C34878D82A}">
                    <a16:rowId xmlns:a16="http://schemas.microsoft.com/office/drawing/2014/main" val="2520134916"/>
                  </a:ext>
                </a:extLst>
              </a:tr>
              <a:tr h="268391">
                <a:tc>
                  <a:txBody>
                    <a:bodyPr/>
                    <a:lstStyle/>
                    <a:p>
                      <a:r>
                        <a:rPr lang="en-GB"/>
                        <a:t>Reputation</a:t>
                      </a:r>
                    </a:p>
                  </a:txBody>
                  <a:tcPr/>
                </a:tc>
                <a:tc>
                  <a:txBody>
                    <a:bodyPr/>
                    <a:lstStyle/>
                    <a:p>
                      <a:pPr lvl="0">
                        <a:buNone/>
                      </a:pPr>
                      <a:r>
                        <a:rPr lang="en-GB" sz="1800" b="0" i="0" u="none" strike="noStrike" noProof="0">
                          <a:latin typeface="Aptos"/>
                        </a:rPr>
                        <a:t>Recognized as an inclusive, ethical, and senior-friendly hotel.</a:t>
                      </a:r>
                      <a:endParaRPr lang="en-US"/>
                    </a:p>
                  </a:txBody>
                  <a:tcPr/>
                </a:tc>
                <a:extLst>
                  <a:ext uri="{0D108BD9-81ED-4DB2-BD59-A6C34878D82A}">
                    <a16:rowId xmlns:a16="http://schemas.microsoft.com/office/drawing/2014/main" val="1838364843"/>
                  </a:ext>
                </a:extLst>
              </a:tr>
              <a:tr h="805175">
                <a:tc>
                  <a:txBody>
                    <a:bodyPr/>
                    <a:lstStyle/>
                    <a:p>
                      <a:r>
                        <a:rPr lang="en-GB" err="1"/>
                        <a:t>sustainabiluty</a:t>
                      </a:r>
                    </a:p>
                  </a:txBody>
                  <a:tcPr/>
                </a:tc>
                <a:tc>
                  <a:txBody>
                    <a:bodyPr/>
                    <a:lstStyle/>
                    <a:p>
                      <a:pPr lvl="0" algn="l">
                        <a:lnSpc>
                          <a:spcPct val="100000"/>
                        </a:lnSpc>
                        <a:spcBef>
                          <a:spcPts val="0"/>
                        </a:spcBef>
                        <a:spcAft>
                          <a:spcPts val="0"/>
                        </a:spcAft>
                        <a:buNone/>
                      </a:pPr>
                      <a:r>
                        <a:rPr lang="en-GB"/>
                        <a:t>Environmentally and socially conscious operations that add long-term value.</a:t>
                      </a:r>
                      <a:endParaRPr lang="en-US"/>
                    </a:p>
                  </a:txBody>
                  <a:tcPr/>
                </a:tc>
                <a:extLst>
                  <a:ext uri="{0D108BD9-81ED-4DB2-BD59-A6C34878D82A}">
                    <a16:rowId xmlns:a16="http://schemas.microsoft.com/office/drawing/2014/main" val="4213434499"/>
                  </a:ext>
                </a:extLst>
              </a:tr>
            </a:tbl>
          </a:graphicData>
        </a:graphic>
      </p:graphicFrame>
    </p:spTree>
    <p:extLst>
      <p:ext uri="{BB962C8B-B14F-4D97-AF65-F5344CB8AC3E}">
        <p14:creationId xmlns:p14="http://schemas.microsoft.com/office/powerpoint/2010/main" val="1341343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552A362-0B80-E8B1-9CE5-CEB04087A45C}"/>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C9C8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E538AC-9283-922A-2E2A-A1D1DB540C65}"/>
              </a:ext>
            </a:extLst>
          </p:cNvPr>
          <p:cNvSpPr>
            <a:spLocks noGrp="1"/>
          </p:cNvSpPr>
          <p:nvPr>
            <p:ph type="title"/>
          </p:nvPr>
        </p:nvSpPr>
        <p:spPr>
          <a:xfrm>
            <a:off x="1074842" y="519953"/>
            <a:ext cx="3005128" cy="1330839"/>
          </a:xfrm>
        </p:spPr>
        <p:txBody>
          <a:bodyPr>
            <a:normAutofit/>
          </a:bodyPr>
          <a:lstStyle/>
          <a:p>
            <a:r>
              <a:rPr lang="en-GB">
                <a:latin typeface="Lucida Sans"/>
              </a:rPr>
              <a:t>Role Play</a:t>
            </a:r>
          </a:p>
        </p:txBody>
      </p:sp>
      <p:sp>
        <p:nvSpPr>
          <p:cNvPr id="3" name="Content Placeholder 2">
            <a:extLst>
              <a:ext uri="{FF2B5EF4-FFF2-40B4-BE49-F238E27FC236}">
                <a16:creationId xmlns:a16="http://schemas.microsoft.com/office/drawing/2014/main" id="{BF688D70-01C7-6485-C1F7-82BFE0FCB7DF}"/>
              </a:ext>
            </a:extLst>
          </p:cNvPr>
          <p:cNvSpPr>
            <a:spLocks noGrp="1"/>
          </p:cNvSpPr>
          <p:nvPr>
            <p:ph idx="1"/>
          </p:nvPr>
        </p:nvSpPr>
        <p:spPr>
          <a:xfrm>
            <a:off x="1137034" y="2194102"/>
            <a:ext cx="3158741" cy="3908586"/>
          </a:xfrm>
        </p:spPr>
        <p:txBody>
          <a:bodyPr vert="horz" lIns="91440" tIns="45720" rIns="91440" bIns="45720" rtlCol="0">
            <a:normAutofit/>
          </a:bodyPr>
          <a:lstStyle/>
          <a:p>
            <a:endParaRPr lang="en-GB" sz="2000" b="1"/>
          </a:p>
          <a:p>
            <a:endParaRPr lang="en-GB" sz="2000"/>
          </a:p>
          <a:p>
            <a:endParaRPr lang="en-GB" sz="2000"/>
          </a:p>
        </p:txBody>
      </p:sp>
      <p:pic>
        <p:nvPicPr>
          <p:cNvPr id="5" name="Picture 4" descr="Senior Couple Checking In At Hotel Reception Stock Photo - Download Image  Now - Senior Adult, Hotel, Hotel Reception - iStock">
            <a:extLst>
              <a:ext uri="{FF2B5EF4-FFF2-40B4-BE49-F238E27FC236}">
                <a16:creationId xmlns:a16="http://schemas.microsoft.com/office/drawing/2014/main" id="{10D644AA-7B83-2E1A-2528-919F9F3E8642}"/>
              </a:ext>
            </a:extLst>
          </p:cNvPr>
          <p:cNvPicPr>
            <a:picLocks noChangeAspect="1"/>
          </p:cNvPicPr>
          <p:nvPr/>
        </p:nvPicPr>
        <p:blipFill>
          <a:blip r:embed="rId3"/>
          <a:srcRect l="13797" t="-163" r="1711" b="163"/>
          <a:stretch/>
        </p:blipFill>
        <p:spPr>
          <a:xfrm>
            <a:off x="4806502" y="1"/>
            <a:ext cx="8849490" cy="6888797"/>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
        <p:nvSpPr>
          <p:cNvPr id="6" name="TextBox 5">
            <a:extLst>
              <a:ext uri="{FF2B5EF4-FFF2-40B4-BE49-F238E27FC236}">
                <a16:creationId xmlns:a16="http://schemas.microsoft.com/office/drawing/2014/main" id="{FA97933E-428E-10AD-4F3D-0BBB6843EABA}"/>
              </a:ext>
            </a:extLst>
          </p:cNvPr>
          <p:cNvSpPr txBox="1"/>
          <p:nvPr/>
        </p:nvSpPr>
        <p:spPr>
          <a:xfrm>
            <a:off x="693644" y="3278840"/>
            <a:ext cx="3772460"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Courier New"/>
              <a:buChar char="o"/>
            </a:pPr>
            <a:r>
              <a:rPr lang="en-GB" sz="3000"/>
              <a:t>Front Desk Role</a:t>
            </a:r>
            <a:endParaRPr lang="en-US"/>
          </a:p>
          <a:p>
            <a:pPr marL="457200" indent="-457200">
              <a:buFont typeface="Courier New"/>
              <a:buChar char="o"/>
            </a:pPr>
            <a:r>
              <a:rPr lang="en-GB" sz="3000"/>
              <a:t>Dealing with unhappy guests</a:t>
            </a:r>
          </a:p>
          <a:p>
            <a:pPr marL="457200" indent="-457200">
              <a:buFont typeface="Courier New"/>
              <a:buChar char="o"/>
            </a:pPr>
            <a:r>
              <a:rPr lang="en-GB" sz="3000"/>
              <a:t>Challenge – dispute resolution </a:t>
            </a:r>
            <a:endParaRPr lang="en-GB"/>
          </a:p>
          <a:p>
            <a:endParaRPr lang="en-GB"/>
          </a:p>
        </p:txBody>
      </p:sp>
      <p:sp>
        <p:nvSpPr>
          <p:cNvPr id="4" name="TextBox 3">
            <a:extLst>
              <a:ext uri="{FF2B5EF4-FFF2-40B4-BE49-F238E27FC236}">
                <a16:creationId xmlns:a16="http://schemas.microsoft.com/office/drawing/2014/main" id="{8D343BBA-B467-98DB-880D-BC7449DE4723}"/>
              </a:ext>
            </a:extLst>
          </p:cNvPr>
          <p:cNvSpPr txBox="1"/>
          <p:nvPr/>
        </p:nvSpPr>
        <p:spPr>
          <a:xfrm>
            <a:off x="1409700" y="2190750"/>
            <a:ext cx="1914525"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t>Scenario: </a:t>
            </a:r>
          </a:p>
        </p:txBody>
      </p:sp>
    </p:spTree>
    <p:extLst>
      <p:ext uri="{BB962C8B-B14F-4D97-AF65-F5344CB8AC3E}">
        <p14:creationId xmlns:p14="http://schemas.microsoft.com/office/powerpoint/2010/main" val="42759702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C9C8A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50535-CF05-B20E-4024-B33CFDB77EE1}"/>
              </a:ext>
            </a:extLst>
          </p:cNvPr>
          <p:cNvSpPr>
            <a:spLocks noGrp="1"/>
          </p:cNvSpPr>
          <p:nvPr>
            <p:ph type="title"/>
          </p:nvPr>
        </p:nvSpPr>
        <p:spPr>
          <a:xfrm>
            <a:off x="416011" y="128287"/>
            <a:ext cx="10515600" cy="1325563"/>
          </a:xfrm>
        </p:spPr>
        <p:txBody>
          <a:bodyPr/>
          <a:lstStyle/>
          <a:p>
            <a:r>
              <a:rPr lang="en-GB" sz="2800">
                <a:latin typeface="Lucida Sans"/>
              </a:rPr>
              <a:t> References – Susie-May</a:t>
            </a:r>
            <a:endParaRPr lang="en-US">
              <a:latin typeface="Lucida Sans"/>
            </a:endParaRPr>
          </a:p>
        </p:txBody>
      </p:sp>
      <p:sp>
        <p:nvSpPr>
          <p:cNvPr id="3" name="Content Placeholder 2">
            <a:extLst>
              <a:ext uri="{FF2B5EF4-FFF2-40B4-BE49-F238E27FC236}">
                <a16:creationId xmlns:a16="http://schemas.microsoft.com/office/drawing/2014/main" id="{E653D0EE-DFFD-97DA-E7F1-2A22D7ED7FE6}"/>
              </a:ext>
            </a:extLst>
          </p:cNvPr>
          <p:cNvSpPr>
            <a:spLocks noGrp="1"/>
          </p:cNvSpPr>
          <p:nvPr>
            <p:ph idx="1"/>
          </p:nvPr>
        </p:nvSpPr>
        <p:spPr/>
        <p:txBody>
          <a:bodyPr vert="horz" lIns="91440" tIns="45720" rIns="91440" bIns="45720" rtlCol="0" anchor="t">
            <a:normAutofit/>
          </a:bodyPr>
          <a:lstStyle/>
          <a:p>
            <a:endParaRPr lang="en-GB" b="1"/>
          </a:p>
          <a:p>
            <a:endParaRPr lang="en-GB"/>
          </a:p>
          <a:p>
            <a:endParaRPr lang="en-GB"/>
          </a:p>
        </p:txBody>
      </p:sp>
      <p:sp>
        <p:nvSpPr>
          <p:cNvPr id="4" name="TextBox 3">
            <a:extLst>
              <a:ext uri="{FF2B5EF4-FFF2-40B4-BE49-F238E27FC236}">
                <a16:creationId xmlns:a16="http://schemas.microsoft.com/office/drawing/2014/main" id="{0C602479-D844-E3A3-27F8-D32F83FAA76C}"/>
              </a:ext>
            </a:extLst>
          </p:cNvPr>
          <p:cNvSpPr txBox="1"/>
          <p:nvPr/>
        </p:nvSpPr>
        <p:spPr>
          <a:xfrm>
            <a:off x="411892" y="1451920"/>
            <a:ext cx="10946025" cy="87160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ptos"/>
                <a:cs typeface="Times New Roman"/>
              </a:rPr>
              <a:t>Arkara, N. (2020). </a:t>
            </a:r>
            <a:r>
              <a:rPr lang="en-GB" sz="1600" i="1">
                <a:latin typeface="Aptos"/>
                <a:cs typeface="Times New Roman"/>
              </a:rPr>
              <a:t>Ritz-Carlton’s ‘Credo’ Secret to Life</a:t>
            </a:r>
            <a:r>
              <a:rPr lang="en-GB" sz="1600">
                <a:latin typeface="Aptos"/>
                <a:cs typeface="Times New Roman"/>
              </a:rPr>
              <a:t>. [online] Medium. Available at: </a:t>
            </a:r>
            <a:r>
              <a:rPr lang="en-GB" sz="1600">
                <a:latin typeface="Aptos"/>
                <a:cs typeface="Times New Roman"/>
                <a:hlinkClick r:id="rId2">
                  <a:extLst>
                    <a:ext uri="{A12FA001-AC4F-418D-AE19-62706E023703}">
                      <ahyp:hlinkClr xmlns:ahyp="http://schemas.microsoft.com/office/drawing/2018/hyperlinkcolor" val="tx"/>
                    </a:ext>
                  </a:extLst>
                </a:hlinkClick>
              </a:rPr>
              <a:t>https://nonsmartcity.medium.com/ritz-carltons-credo-secret-to-life-a71b6004d49e</a:t>
            </a:r>
            <a:r>
              <a:rPr lang="en-GB" sz="1600">
                <a:latin typeface="Aptos"/>
                <a:cs typeface="Times New Roman"/>
              </a:rPr>
              <a:t> [Accessed 12 May 2025].</a:t>
            </a:r>
          </a:p>
          <a:p>
            <a:r>
              <a:rPr lang="en-GB" sz="1600">
                <a:latin typeface="Aptos"/>
                <a:cs typeface="Times New Roman"/>
              </a:rPr>
              <a:t>Gold Star Recruitment (2024). </a:t>
            </a:r>
            <a:r>
              <a:rPr lang="en-GB" sz="1600" i="1">
                <a:latin typeface="Aptos"/>
                <a:cs typeface="Times New Roman"/>
              </a:rPr>
              <a:t>Essential Training Programes for Hospitality Staff | Goldstar</a:t>
            </a:r>
            <a:r>
              <a:rPr lang="en-GB" sz="1600">
                <a:latin typeface="Aptos"/>
                <a:cs typeface="Times New Roman"/>
              </a:rPr>
              <a:t>. [online] Goldstar Recruitment. Available at: </a:t>
            </a:r>
            <a:r>
              <a:rPr lang="en-GB" sz="1600">
                <a:latin typeface="Aptos"/>
                <a:cs typeface="Times New Roman"/>
                <a:hlinkClick r:id="rId3">
                  <a:extLst>
                    <a:ext uri="{A12FA001-AC4F-418D-AE19-62706E023703}">
                      <ahyp:hlinkClr xmlns:ahyp="http://schemas.microsoft.com/office/drawing/2018/hyperlinkcolor" val="tx"/>
                    </a:ext>
                  </a:extLst>
                </a:hlinkClick>
              </a:rPr>
              <a:t>https://goldstarrecruit.co.uk/tips-and-tricks/essential-training-programmes-for-hospitality-staff/</a:t>
            </a:r>
            <a:r>
              <a:rPr lang="en-GB" sz="1600">
                <a:latin typeface="Aptos"/>
                <a:cs typeface="Times New Roman"/>
              </a:rPr>
              <a:t> [Accessed 12 May 2025].</a:t>
            </a:r>
          </a:p>
          <a:p>
            <a:r>
              <a:rPr lang="en-GB" sz="1600">
                <a:latin typeface="Aptos"/>
                <a:cs typeface="Times New Roman"/>
              </a:rPr>
              <a:t>Herrity, J. (2025). </a:t>
            </a:r>
            <a:r>
              <a:rPr lang="en-GB" sz="1600" i="1">
                <a:latin typeface="Aptos"/>
                <a:cs typeface="Times New Roman"/>
              </a:rPr>
              <a:t>The Importance of Training employees: 11 Benefits</a:t>
            </a:r>
            <a:r>
              <a:rPr lang="en-GB" sz="1600">
                <a:latin typeface="Aptos"/>
                <a:cs typeface="Times New Roman"/>
              </a:rPr>
              <a:t>. [online] Indeed. Available at: </a:t>
            </a:r>
            <a:r>
              <a:rPr lang="en-GB" sz="1600">
                <a:latin typeface="Aptos"/>
                <a:cs typeface="Times New Roman"/>
                <a:hlinkClick r:id="rId4">
                  <a:extLst>
                    <a:ext uri="{A12FA001-AC4F-418D-AE19-62706E023703}">
                      <ahyp:hlinkClr xmlns:ahyp="http://schemas.microsoft.com/office/drawing/2018/hyperlinkcolor" val="tx"/>
                    </a:ext>
                  </a:extLst>
                </a:hlinkClick>
              </a:rPr>
              <a:t>https://www.indeed.com/career-advice/career-development/importance-of-training</a:t>
            </a:r>
            <a:r>
              <a:rPr lang="en-GB" sz="1600">
                <a:latin typeface="Aptos"/>
                <a:cs typeface="Times New Roman"/>
              </a:rPr>
              <a:t> [Accessed 12 May 2025].</a:t>
            </a:r>
          </a:p>
          <a:p>
            <a:r>
              <a:rPr lang="en-GB" sz="1600">
                <a:latin typeface="Aptos"/>
                <a:cs typeface="Times New Roman"/>
              </a:rPr>
              <a:t>iStock (2025). </a:t>
            </a:r>
            <a:r>
              <a:rPr lang="en-GB" sz="1600" i="1">
                <a:latin typeface="Aptos"/>
                <a:cs typeface="Times New Roman"/>
              </a:rPr>
              <a:t>Senior Couple Checking in at Hotel Reception</a:t>
            </a:r>
            <a:r>
              <a:rPr lang="en-GB" sz="1600">
                <a:latin typeface="Aptos"/>
                <a:cs typeface="Times New Roman"/>
              </a:rPr>
              <a:t>. </a:t>
            </a:r>
            <a:r>
              <a:rPr lang="en-GB" sz="1600" i="1">
                <a:latin typeface="Aptos"/>
                <a:cs typeface="Times New Roman"/>
              </a:rPr>
              <a:t>Image</a:t>
            </a:r>
            <a:r>
              <a:rPr lang="en-GB" sz="1600">
                <a:latin typeface="Aptos"/>
                <a:cs typeface="Times New Roman"/>
              </a:rPr>
              <a:t>. Available at: </a:t>
            </a:r>
            <a:r>
              <a:rPr lang="en-GB" sz="1600">
                <a:latin typeface="Aptos"/>
                <a:cs typeface="Times New Roman"/>
                <a:hlinkClick r:id="rId5">
                  <a:extLst>
                    <a:ext uri="{A12FA001-AC4F-418D-AE19-62706E023703}">
                      <ahyp:hlinkClr xmlns:ahyp="http://schemas.microsoft.com/office/drawing/2018/hyperlinkcolor" val="tx"/>
                    </a:ext>
                  </a:extLst>
                </a:hlinkClick>
              </a:rPr>
              <a:t>https://www.istockphoto.com/photo/senior-couple-checking-in-at-hotel-reception-gm524162966-92150987</a:t>
            </a:r>
            <a:r>
              <a:rPr lang="en-GB" sz="1600">
                <a:latin typeface="Aptos"/>
                <a:cs typeface="Times New Roman"/>
              </a:rPr>
              <a:t> [Accessed 11 May 2025].</a:t>
            </a:r>
          </a:p>
          <a:p>
            <a:r>
              <a:rPr lang="en-GB" sz="1600">
                <a:latin typeface="Aptos"/>
                <a:cs typeface="Times New Roman"/>
              </a:rPr>
              <a:t>Pipe Drive (2025). </a:t>
            </a:r>
            <a:r>
              <a:rPr lang="en-GB" sz="1600" i="1">
                <a:latin typeface="Aptos"/>
                <a:cs typeface="Times New Roman"/>
              </a:rPr>
              <a:t>What Is a Customer Demographic? Examples</a:t>
            </a:r>
            <a:r>
              <a:rPr lang="en-GB" sz="1600">
                <a:latin typeface="Aptos"/>
                <a:cs typeface="Times New Roman"/>
              </a:rPr>
              <a:t>. [online] Pipedrive. Available at: </a:t>
            </a:r>
            <a:r>
              <a:rPr lang="en-GB" sz="1600">
                <a:latin typeface="Aptos"/>
                <a:cs typeface="Times New Roman"/>
                <a:hlinkClick r:id="rId6">
                  <a:extLst>
                    <a:ext uri="{A12FA001-AC4F-418D-AE19-62706E023703}">
                      <ahyp:hlinkClr xmlns:ahyp="http://schemas.microsoft.com/office/drawing/2018/hyperlinkcolor" val="tx"/>
                    </a:ext>
                  </a:extLst>
                </a:hlinkClick>
              </a:rPr>
              <a:t>https://www.pipedrive.com/en/blog/customer-demographics</a:t>
            </a:r>
            <a:r>
              <a:rPr lang="en-GB" sz="1600">
                <a:latin typeface="Aptos"/>
                <a:cs typeface="Times New Roman"/>
              </a:rPr>
              <a:t> [Accessed 11 May 2025].</a:t>
            </a:r>
          </a:p>
          <a:p>
            <a:r>
              <a:rPr lang="en-GB" sz="1600">
                <a:latin typeface="Aptos"/>
                <a:cs typeface="Times New Roman"/>
              </a:rPr>
              <a:t>Sagacity (2025). </a:t>
            </a:r>
            <a:r>
              <a:rPr lang="en-GB" sz="1600" i="1">
                <a:latin typeface="Aptos"/>
                <a:cs typeface="Times New Roman"/>
              </a:rPr>
              <a:t>Unlock the Power of Customer Demographics for Effective Marketing</a:t>
            </a:r>
            <a:r>
              <a:rPr lang="en-GB" sz="1600">
                <a:latin typeface="Aptos"/>
                <a:cs typeface="Times New Roman"/>
              </a:rPr>
              <a:t>. [online] Sagacitysolutions.co.uk. Available at: </a:t>
            </a:r>
            <a:r>
              <a:rPr lang="en-GB" sz="1600">
                <a:latin typeface="Aptos"/>
                <a:cs typeface="Times New Roman"/>
                <a:hlinkClick r:id="rId7">
                  <a:extLst>
                    <a:ext uri="{A12FA001-AC4F-418D-AE19-62706E023703}">
                      <ahyp:hlinkClr xmlns:ahyp="http://schemas.microsoft.com/office/drawing/2018/hyperlinkcolor" val="tx"/>
                    </a:ext>
                  </a:extLst>
                </a:hlinkClick>
              </a:rPr>
              <a:t>https://www.sagacitysolutions.co.uk/about/news-and-blog/understanding-customer-demographics/</a:t>
            </a:r>
            <a:r>
              <a:rPr lang="en-GB" sz="1600">
                <a:latin typeface="Aptos"/>
                <a:cs typeface="Times New Roman"/>
              </a:rPr>
              <a:t> [Accessed 11 May 2025].</a:t>
            </a:r>
          </a:p>
          <a:p>
            <a:r>
              <a:rPr lang="en-GB" sz="1600">
                <a:latin typeface="Aptos"/>
                <a:cs typeface="Times New Roman"/>
              </a:rPr>
              <a:t>Tourism Teacher (2022). </a:t>
            </a:r>
            <a:r>
              <a:rPr lang="en-GB" sz="1600" i="1">
                <a:latin typeface="Aptos"/>
                <a:cs typeface="Times New Roman"/>
              </a:rPr>
              <a:t>Cohen’s Tourist typology- the 4 Major Types of Tourists - Tourism Teacher</a:t>
            </a:r>
            <a:r>
              <a:rPr lang="en-GB" sz="1600">
                <a:latin typeface="Aptos"/>
                <a:cs typeface="Times New Roman"/>
              </a:rPr>
              <a:t>. [online] tourismteacher.com. Available at: </a:t>
            </a:r>
            <a:r>
              <a:rPr lang="en-GB" sz="1600">
                <a:latin typeface="Aptos"/>
                <a:cs typeface="Times New Roman"/>
                <a:hlinkClick r:id="rId8">
                  <a:extLst>
                    <a:ext uri="{A12FA001-AC4F-418D-AE19-62706E023703}">
                      <ahyp:hlinkClr xmlns:ahyp="http://schemas.microsoft.com/office/drawing/2018/hyperlinkcolor" val="tx"/>
                    </a:ext>
                  </a:extLst>
                </a:hlinkClick>
              </a:rPr>
              <a:t>https://tourismteacher.com/cohens-tourist-typology-types-of-tourists/</a:t>
            </a:r>
            <a:r>
              <a:rPr lang="en-GB" sz="1600">
                <a:latin typeface="Aptos"/>
                <a:cs typeface="Times New Roman"/>
              </a:rPr>
              <a:t> [Accessed 11 May 2025].</a:t>
            </a:r>
          </a:p>
          <a:p>
            <a:r>
              <a:rPr lang="en-GB" sz="1600">
                <a:latin typeface="Aptos"/>
                <a:cs typeface="Times New Roman"/>
              </a:rPr>
              <a:t>Trip Advisor (2025). </a:t>
            </a:r>
            <a:r>
              <a:rPr lang="en-GB" sz="1600" i="1">
                <a:latin typeface="Aptos"/>
                <a:cs typeface="Times New Roman"/>
              </a:rPr>
              <a:t>The 10 Best Luxury Beach Hotels in England</a:t>
            </a:r>
            <a:r>
              <a:rPr lang="en-GB" sz="1600">
                <a:latin typeface="Aptos"/>
                <a:cs typeface="Times New Roman"/>
              </a:rPr>
              <a:t>. </a:t>
            </a:r>
            <a:r>
              <a:rPr lang="en-GB" sz="1600" i="1">
                <a:latin typeface="Aptos"/>
                <a:cs typeface="Times New Roman"/>
              </a:rPr>
              <a:t>Image </a:t>
            </a:r>
            <a:r>
              <a:rPr lang="en-GB" sz="1600">
                <a:latin typeface="Aptos"/>
                <a:cs typeface="Times New Roman"/>
              </a:rPr>
              <a:t>. Available at: </a:t>
            </a:r>
            <a:r>
              <a:rPr lang="en-GB" sz="1600">
                <a:latin typeface="Aptos"/>
                <a:cs typeface="Times New Roman"/>
                <a:hlinkClick r:id="rId9">
                  <a:extLst>
                    <a:ext uri="{A12FA001-AC4F-418D-AE19-62706E023703}">
                      <ahyp:hlinkClr xmlns:ahyp="http://schemas.microsoft.com/office/drawing/2018/hyperlinkcolor" val="tx"/>
                    </a:ext>
                  </a:extLst>
                </a:hlinkClick>
              </a:rPr>
              <a:t>https://www.tripadvisor.co.uk/HotelsList-England-Luxury-Beach-Hotels-zfp8606056.html</a:t>
            </a:r>
            <a:r>
              <a:rPr lang="en-GB" sz="1600">
                <a:latin typeface="Aptos"/>
                <a:cs typeface="Times New Roman"/>
              </a:rPr>
              <a:t> [Accessed 12 May 2025].</a:t>
            </a:r>
            <a:endParaRPr lang="en-GB" sz="1600">
              <a:latin typeface="Aptos"/>
            </a:endParaRPr>
          </a:p>
          <a:p>
            <a:pPr algn="l"/>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sz="2700">
              <a:latin typeface="Lucida Sans"/>
            </a:endParaRPr>
          </a:p>
        </p:txBody>
      </p:sp>
    </p:spTree>
    <p:extLst>
      <p:ext uri="{BB962C8B-B14F-4D97-AF65-F5344CB8AC3E}">
        <p14:creationId xmlns:p14="http://schemas.microsoft.com/office/powerpoint/2010/main" val="24293384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C9C8AD"/>
        </a:solidFill>
        <a:effectLst/>
      </p:bgPr>
    </p:bg>
    <p:spTree>
      <p:nvGrpSpPr>
        <p:cNvPr id="1" name="">
          <a:extLst>
            <a:ext uri="{FF2B5EF4-FFF2-40B4-BE49-F238E27FC236}">
              <a16:creationId xmlns:a16="http://schemas.microsoft.com/office/drawing/2014/main" id="{4DB95168-5CCD-2772-F67F-F318FD5B2C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BFF286-955F-177E-21C7-D8F7D1D807D0}"/>
              </a:ext>
            </a:extLst>
          </p:cNvPr>
          <p:cNvSpPr>
            <a:spLocks noGrp="1"/>
          </p:cNvSpPr>
          <p:nvPr>
            <p:ph type="title"/>
          </p:nvPr>
        </p:nvSpPr>
        <p:spPr/>
        <p:txBody>
          <a:bodyPr>
            <a:normAutofit fontScale="90000"/>
          </a:bodyPr>
          <a:lstStyle/>
          <a:p>
            <a:r>
              <a:rPr lang="en-GB" sz="2800">
                <a:latin typeface="Lucida Sans"/>
              </a:rPr>
              <a:t> </a:t>
            </a: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r>
              <a:rPr lang="en-GB" sz="2800">
                <a:latin typeface="Lucida Sans"/>
              </a:rPr>
              <a:t>References – Evie</a:t>
            </a:r>
            <a:br>
              <a:rPr lang="en-GB" sz="2800">
                <a:latin typeface="Lucida Sans"/>
              </a:rPr>
            </a:br>
            <a:br>
              <a:rPr lang="en-GB" sz="2800">
                <a:latin typeface="Lucida Sans"/>
              </a:rPr>
            </a:br>
            <a:br>
              <a:rPr lang="en-GB" sz="2800">
                <a:latin typeface="Lucida Sans"/>
              </a:rPr>
            </a:br>
            <a:r>
              <a:rPr lang="en-GB" sz="1300">
                <a:latin typeface="Aptos"/>
              </a:rPr>
              <a:t>Les Roches (2025) Les Roches. Available at:</a:t>
            </a:r>
            <a:r>
              <a:rPr lang="en-GB" sz="1300" u="sng">
                <a:latin typeface="Aptos"/>
                <a:hlinkClick r:id="rId2"/>
              </a:rPr>
              <a:t>https://lesroches.edu/blog/quality-assurance-and-standards-in-hospitality/#:~:text=Quality%20control%20in%20the%20hotel,expectations%20and%20receive%20favorable%20reviews</a:t>
            </a:r>
            <a:r>
              <a:rPr lang="en-GB" sz="1300">
                <a:latin typeface="Aptos"/>
              </a:rPr>
              <a:t>. (accessed: 12/05/25)</a:t>
            </a:r>
            <a:br>
              <a:rPr lang="en-GB" sz="1300">
                <a:latin typeface="Aptos"/>
              </a:rPr>
            </a:br>
            <a:r>
              <a:rPr lang="en-GB" sz="1300" u="sng">
                <a:latin typeface="Aptos"/>
                <a:hlinkClick r:id="rId3"/>
              </a:rPr>
              <a:t>https://www.ombudsman.org.uk/organisations-we-investigate/good-complaint-handling</a:t>
            </a:r>
            <a:br>
              <a:rPr lang="en-GB" sz="1300" u="sng">
                <a:latin typeface="Apto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br>
              <a:rPr lang="en-GB" sz="2800">
                <a:latin typeface="Lucida Sans"/>
              </a:rPr>
            </a:br>
            <a:endParaRPr lang="en-GB" sz="2800">
              <a:latin typeface="Lucida Sans"/>
            </a:endParaRPr>
          </a:p>
        </p:txBody>
      </p:sp>
      <p:sp>
        <p:nvSpPr>
          <p:cNvPr id="3" name="Content Placeholder 2">
            <a:extLst>
              <a:ext uri="{FF2B5EF4-FFF2-40B4-BE49-F238E27FC236}">
                <a16:creationId xmlns:a16="http://schemas.microsoft.com/office/drawing/2014/main" id="{06424F80-8AC4-FBEC-F9A7-E881D34BC491}"/>
              </a:ext>
            </a:extLst>
          </p:cNvPr>
          <p:cNvSpPr>
            <a:spLocks noGrp="1"/>
          </p:cNvSpPr>
          <p:nvPr>
            <p:ph idx="1"/>
          </p:nvPr>
        </p:nvSpPr>
        <p:spPr/>
        <p:txBody>
          <a:bodyPr vert="horz" lIns="91440" tIns="45720" rIns="91440" bIns="45720" rtlCol="0" anchor="t">
            <a:normAutofit/>
          </a:bodyPr>
          <a:lstStyle/>
          <a:p>
            <a:endParaRPr lang="en-GB" b="1"/>
          </a:p>
          <a:p>
            <a:endParaRPr lang="en-GB"/>
          </a:p>
          <a:p>
            <a:endParaRPr lang="en-GB"/>
          </a:p>
        </p:txBody>
      </p:sp>
    </p:spTree>
    <p:extLst>
      <p:ext uri="{BB962C8B-B14F-4D97-AF65-F5344CB8AC3E}">
        <p14:creationId xmlns:p14="http://schemas.microsoft.com/office/powerpoint/2010/main" val="36994111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C9C8AD"/>
        </a:solidFill>
        <a:effectLst/>
      </p:bgPr>
    </p:bg>
    <p:spTree>
      <p:nvGrpSpPr>
        <p:cNvPr id="1" name="">
          <a:extLst>
            <a:ext uri="{FF2B5EF4-FFF2-40B4-BE49-F238E27FC236}">
              <a16:creationId xmlns:a16="http://schemas.microsoft.com/office/drawing/2014/main" id="{1F984461-BD71-CAD8-4C3C-2F8ED643D8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59AAD1-0427-6344-1D53-B440CC2665FC}"/>
              </a:ext>
            </a:extLst>
          </p:cNvPr>
          <p:cNvSpPr>
            <a:spLocks noGrp="1"/>
          </p:cNvSpPr>
          <p:nvPr>
            <p:ph type="title"/>
          </p:nvPr>
        </p:nvSpPr>
        <p:spPr/>
        <p:txBody>
          <a:bodyPr/>
          <a:lstStyle/>
          <a:p>
            <a:r>
              <a:rPr lang="en-GB" sz="2800">
                <a:latin typeface="Lucida Sans"/>
              </a:rPr>
              <a:t> References – Sean</a:t>
            </a:r>
            <a:endParaRPr lang="en-US">
              <a:latin typeface="Lucida Sans"/>
            </a:endParaRPr>
          </a:p>
        </p:txBody>
      </p:sp>
      <p:sp>
        <p:nvSpPr>
          <p:cNvPr id="3" name="Content Placeholder 2">
            <a:extLst>
              <a:ext uri="{FF2B5EF4-FFF2-40B4-BE49-F238E27FC236}">
                <a16:creationId xmlns:a16="http://schemas.microsoft.com/office/drawing/2014/main" id="{FEABC408-7998-772C-2E9B-60DA44AF7425}"/>
              </a:ext>
            </a:extLst>
          </p:cNvPr>
          <p:cNvSpPr>
            <a:spLocks noGrp="1"/>
          </p:cNvSpPr>
          <p:nvPr>
            <p:ph idx="1"/>
          </p:nvPr>
        </p:nvSpPr>
        <p:spPr/>
        <p:txBody>
          <a:bodyPr vert="horz" lIns="91440" tIns="45720" rIns="91440" bIns="45720" rtlCol="0" anchor="t">
            <a:normAutofit/>
          </a:bodyPr>
          <a:lstStyle/>
          <a:p>
            <a:endParaRPr lang="en-GB" b="1"/>
          </a:p>
          <a:p>
            <a:endParaRPr lang="en-GB"/>
          </a:p>
          <a:p>
            <a:endParaRPr lang="en-GB"/>
          </a:p>
        </p:txBody>
      </p:sp>
      <p:sp>
        <p:nvSpPr>
          <p:cNvPr id="4" name="TextBox 3">
            <a:extLst>
              <a:ext uri="{FF2B5EF4-FFF2-40B4-BE49-F238E27FC236}">
                <a16:creationId xmlns:a16="http://schemas.microsoft.com/office/drawing/2014/main" id="{5304E444-D3FC-DCC1-8CFA-1503EA13A7F2}"/>
              </a:ext>
            </a:extLst>
          </p:cNvPr>
          <p:cNvSpPr txBox="1"/>
          <p:nvPr/>
        </p:nvSpPr>
        <p:spPr>
          <a:xfrm>
            <a:off x="1230489" y="2314222"/>
            <a:ext cx="7732888"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r>
              <a:rPr lang="en-GB" dirty="0"/>
              <a:t>At, I., 2016. Senior couple checking in at hotel reception [online]. iStock. Available at: </a:t>
            </a:r>
            <a:r>
              <a:rPr lang="en-GB" dirty="0">
                <a:hlinkClick r:id="rId2"/>
              </a:rPr>
              <a:t>https://www.istockphoto.com/photo/senior-couple-checking-in-at-hotel-reception-gm524162966-92150987</a:t>
            </a:r>
            <a:r>
              <a:rPr lang="en-GB" dirty="0"/>
              <a:t> [Accessed 12 May 2025].</a:t>
            </a:r>
          </a:p>
          <a:p>
            <a:r>
              <a:rPr lang="en-GB" dirty="0" err="1"/>
              <a:t>Csikósová</a:t>
            </a:r>
            <a:r>
              <a:rPr lang="en-GB" dirty="0"/>
              <a:t>, A., </a:t>
            </a:r>
            <a:r>
              <a:rPr lang="en-GB" dirty="0" err="1"/>
              <a:t>Janošková</a:t>
            </a:r>
            <a:r>
              <a:rPr lang="en-GB" dirty="0"/>
              <a:t>, M. and </a:t>
            </a:r>
            <a:r>
              <a:rPr lang="en-GB" dirty="0" err="1"/>
              <a:t>Čulková</a:t>
            </a:r>
            <a:r>
              <a:rPr lang="en-GB" dirty="0"/>
              <a:t>, K., 2020. Providing of tourism organizations sustainability through Tripple Bottom Line approach. Entrepreneurship and Sustainability Issues, 8(2), pp.764–776. </a:t>
            </a:r>
            <a:r>
              <a:rPr lang="en-GB" dirty="0">
                <a:hlinkClick r:id="rId3"/>
              </a:rPr>
              <a:t>https://doi.org/10.9770/jesi.2020.8.2(46)</a:t>
            </a:r>
            <a:endParaRPr lang="en-GB"/>
          </a:p>
          <a:p>
            <a:r>
              <a:rPr lang="en-GB" dirty="0" err="1"/>
              <a:t>Turkmenoglu</a:t>
            </a:r>
            <a:r>
              <a:rPr lang="en-GB" dirty="0"/>
              <a:t>, M.A., 2019. Investigating benefits and drawbacks of employee empowerment in the sector of hospitality. International Research Journal of Business Studies, 12(1), pp.1–13. </a:t>
            </a:r>
            <a:r>
              <a:rPr lang="en-GB" dirty="0">
                <a:hlinkClick r:id="rId4"/>
              </a:rPr>
              <a:t>https://doi.org/10.21632/irjbs.12.1.1-13</a:t>
            </a:r>
            <a:endParaRPr lang="en-GB"/>
          </a:p>
        </p:txBody>
      </p:sp>
    </p:spTree>
    <p:extLst>
      <p:ext uri="{BB962C8B-B14F-4D97-AF65-F5344CB8AC3E}">
        <p14:creationId xmlns:p14="http://schemas.microsoft.com/office/powerpoint/2010/main" val="34408638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6</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Hospitality Training Toolkit for The Silver Oak Inn, Swansea</vt:lpstr>
      <vt:lpstr>Hotel &amp; Destination Overview – Susie-May </vt:lpstr>
      <vt:lpstr>Training Aims &amp; Objectives – Susie-May</vt:lpstr>
      <vt:lpstr>Understanding Our Brand – Susie-May </vt:lpstr>
      <vt:lpstr>Visitor Typology – Susie-May </vt:lpstr>
      <vt:lpstr>Guest Service Focus Area - </vt:lpstr>
      <vt:lpstr> Chosen Department Focus - </vt:lpstr>
      <vt:lpstr>Training Content Design - </vt:lpstr>
      <vt:lpstr>Theories and frameworks we use at the Silver Oak Inn:</vt:lpstr>
      <vt:lpstr>Outcomes &amp; Impact - Sean</vt:lpstr>
      <vt:lpstr>Role Play</vt:lpstr>
      <vt:lpstr> References – Susie-May</vt:lpstr>
      <vt:lpstr>                        References – Evie   Les Roches (2025) Les Roches. Available at:https://lesroches.edu/blog/quality-assurance-and-standards-in-hospitality/#:~:text=Quality%20control%20in%20the%20hotel,expectations%20and%20receive%20favorable%20reviews. (accessed: 12/05/25) https://www.ombudsman.org.uk/organisations-we-investigate/good-complaint-handling                      </vt:lpstr>
      <vt:lpstr> References – Sean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20</cp:revision>
  <dcterms:created xsi:type="dcterms:W3CDTF">2025-05-06T13:38:37Z</dcterms:created>
  <dcterms:modified xsi:type="dcterms:W3CDTF">2025-05-13T16:32:58Z</dcterms:modified>
</cp:coreProperties>
</file>