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5B7FD6-2986-501B-C7E1-9E35EE55DF26}" v="250" dt="2026-07-12T13:54:57.971"/>
    <p1510:client id="{BC534FA3-9CFD-57EA-59D3-87DE01AA9667}" v="1087" dt="2026-07-12T13:17:30.9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olam Mahabub Evan (2514987)" userId="S::2514987@student.uwtsd.ac.uk::ca788fb8-2434-4ff7-b0ab-5504ab45fcf1" providerId="AD" clId="Web-{BC534FA3-9CFD-57EA-59D3-87DE01AA9667}"/>
    <pc:docChg chg="addSld modSld">
      <pc:chgData name="Golam Mahabub Evan (2514987)" userId="S::2514987@student.uwtsd.ac.uk::ca788fb8-2434-4ff7-b0ab-5504ab45fcf1" providerId="AD" clId="Web-{BC534FA3-9CFD-57EA-59D3-87DE01AA9667}" dt="2026-07-12T13:17:30.952" v="670" actId="20577"/>
      <pc:docMkLst>
        <pc:docMk/>
      </pc:docMkLst>
      <pc:sldChg chg="modSp new">
        <pc:chgData name="Golam Mahabub Evan (2514987)" userId="S::2514987@student.uwtsd.ac.uk::ca788fb8-2434-4ff7-b0ab-5504ab45fcf1" providerId="AD" clId="Web-{BC534FA3-9CFD-57EA-59D3-87DE01AA9667}" dt="2026-07-12T12:27:10.199" v="67" actId="20577"/>
        <pc:sldMkLst>
          <pc:docMk/>
          <pc:sldMk cId="1785454" sldId="257"/>
        </pc:sldMkLst>
        <pc:spChg chg="mod">
          <ac:chgData name="Golam Mahabub Evan (2514987)" userId="S::2514987@student.uwtsd.ac.uk::ca788fb8-2434-4ff7-b0ab-5504ab45fcf1" providerId="AD" clId="Web-{BC534FA3-9CFD-57EA-59D3-87DE01AA9667}" dt="2026-07-12T12:26:30.744" v="62" actId="20577"/>
          <ac:spMkLst>
            <pc:docMk/>
            <pc:sldMk cId="1785454" sldId="257"/>
            <ac:spMk id="2" creationId="{0EE0DE04-0A86-8376-8249-2363A6C6DDA7}"/>
          </ac:spMkLst>
        </pc:spChg>
        <pc:spChg chg="mod">
          <ac:chgData name="Golam Mahabub Evan (2514987)" userId="S::2514987@student.uwtsd.ac.uk::ca788fb8-2434-4ff7-b0ab-5504ab45fcf1" providerId="AD" clId="Web-{BC534FA3-9CFD-57EA-59D3-87DE01AA9667}" dt="2026-07-12T12:27:10.199" v="67" actId="20577"/>
          <ac:spMkLst>
            <pc:docMk/>
            <pc:sldMk cId="1785454" sldId="257"/>
            <ac:spMk id="3" creationId="{7F26C997-B528-263E-4572-5CD7A9804D19}"/>
          </ac:spMkLst>
        </pc:spChg>
      </pc:sldChg>
      <pc:sldChg chg="modSp new">
        <pc:chgData name="Golam Mahabub Evan (2514987)" userId="S::2514987@student.uwtsd.ac.uk::ca788fb8-2434-4ff7-b0ab-5504ab45fcf1" providerId="AD" clId="Web-{BC534FA3-9CFD-57EA-59D3-87DE01AA9667}" dt="2026-07-12T12:32:52.024" v="185" actId="20577"/>
        <pc:sldMkLst>
          <pc:docMk/>
          <pc:sldMk cId="117476545" sldId="258"/>
        </pc:sldMkLst>
        <pc:spChg chg="mod">
          <ac:chgData name="Golam Mahabub Evan (2514987)" userId="S::2514987@student.uwtsd.ac.uk::ca788fb8-2434-4ff7-b0ab-5504ab45fcf1" providerId="AD" clId="Web-{BC534FA3-9CFD-57EA-59D3-87DE01AA9667}" dt="2026-07-12T12:30:11.596" v="117" actId="20577"/>
          <ac:spMkLst>
            <pc:docMk/>
            <pc:sldMk cId="117476545" sldId="258"/>
            <ac:spMk id="2" creationId="{D26C913A-438A-77AC-42DB-BC1570B3B5BA}"/>
          </ac:spMkLst>
        </pc:spChg>
        <pc:spChg chg="mod">
          <ac:chgData name="Golam Mahabub Evan (2514987)" userId="S::2514987@student.uwtsd.ac.uk::ca788fb8-2434-4ff7-b0ab-5504ab45fcf1" providerId="AD" clId="Web-{BC534FA3-9CFD-57EA-59D3-87DE01AA9667}" dt="2026-07-12T12:32:52.024" v="185" actId="20577"/>
          <ac:spMkLst>
            <pc:docMk/>
            <pc:sldMk cId="117476545" sldId="258"/>
            <ac:spMk id="3" creationId="{B9F8EB31-D88F-7E99-6312-774D08ACAAD0}"/>
          </ac:spMkLst>
        </pc:spChg>
      </pc:sldChg>
      <pc:sldChg chg="addSp modSp new">
        <pc:chgData name="Golam Mahabub Evan (2514987)" userId="S::2514987@student.uwtsd.ac.uk::ca788fb8-2434-4ff7-b0ab-5504ab45fcf1" providerId="AD" clId="Web-{BC534FA3-9CFD-57EA-59D3-87DE01AA9667}" dt="2026-07-12T12:38:08.239" v="210" actId="20577"/>
        <pc:sldMkLst>
          <pc:docMk/>
          <pc:sldMk cId="3685700391" sldId="259"/>
        </pc:sldMkLst>
        <pc:spChg chg="add mod">
          <ac:chgData name="Golam Mahabub Evan (2514987)" userId="S::2514987@student.uwtsd.ac.uk::ca788fb8-2434-4ff7-b0ab-5504ab45fcf1" providerId="AD" clId="Web-{BC534FA3-9CFD-57EA-59D3-87DE01AA9667}" dt="2026-07-12T12:38:08.239" v="210" actId="20577"/>
          <ac:spMkLst>
            <pc:docMk/>
            <pc:sldMk cId="3685700391" sldId="259"/>
            <ac:spMk id="2" creationId="{E676844D-110D-66D4-2F65-665CDD8528EE}"/>
          </ac:spMkLst>
        </pc:spChg>
      </pc:sldChg>
      <pc:sldChg chg="addSp modSp new">
        <pc:chgData name="Golam Mahabub Evan (2514987)" userId="S::2514987@student.uwtsd.ac.uk::ca788fb8-2434-4ff7-b0ab-5504ab45fcf1" providerId="AD" clId="Web-{BC534FA3-9CFD-57EA-59D3-87DE01AA9667}" dt="2026-07-12T12:46:39.070" v="232" actId="1076"/>
        <pc:sldMkLst>
          <pc:docMk/>
          <pc:sldMk cId="2014863643" sldId="260"/>
        </pc:sldMkLst>
        <pc:spChg chg="add mod">
          <ac:chgData name="Golam Mahabub Evan (2514987)" userId="S::2514987@student.uwtsd.ac.uk::ca788fb8-2434-4ff7-b0ab-5504ab45fcf1" providerId="AD" clId="Web-{BC534FA3-9CFD-57EA-59D3-87DE01AA9667}" dt="2026-07-12T12:46:39.070" v="232" actId="1076"/>
          <ac:spMkLst>
            <pc:docMk/>
            <pc:sldMk cId="2014863643" sldId="260"/>
            <ac:spMk id="2" creationId="{F5CE0E30-ED1F-75A5-621A-F3F12CE71253}"/>
          </ac:spMkLst>
        </pc:spChg>
      </pc:sldChg>
      <pc:sldChg chg="addSp modSp new">
        <pc:chgData name="Golam Mahabub Evan (2514987)" userId="S::2514987@student.uwtsd.ac.uk::ca788fb8-2434-4ff7-b0ab-5504ab45fcf1" providerId="AD" clId="Web-{BC534FA3-9CFD-57EA-59D3-87DE01AA9667}" dt="2026-07-12T12:59:29.224" v="397" actId="20577"/>
        <pc:sldMkLst>
          <pc:docMk/>
          <pc:sldMk cId="2338579698" sldId="261"/>
        </pc:sldMkLst>
        <pc:spChg chg="add mod">
          <ac:chgData name="Golam Mahabub Evan (2514987)" userId="S::2514987@student.uwtsd.ac.uk::ca788fb8-2434-4ff7-b0ab-5504ab45fcf1" providerId="AD" clId="Web-{BC534FA3-9CFD-57EA-59D3-87DE01AA9667}" dt="2026-07-12T12:59:29.224" v="397" actId="20577"/>
          <ac:spMkLst>
            <pc:docMk/>
            <pc:sldMk cId="2338579698" sldId="261"/>
            <ac:spMk id="2" creationId="{3A36FA88-92DF-0C66-EA81-8275D13ADF25}"/>
          </ac:spMkLst>
        </pc:spChg>
      </pc:sldChg>
      <pc:sldChg chg="addSp modSp new">
        <pc:chgData name="Golam Mahabub Evan (2514987)" userId="S::2514987@student.uwtsd.ac.uk::ca788fb8-2434-4ff7-b0ab-5504ab45fcf1" providerId="AD" clId="Web-{BC534FA3-9CFD-57EA-59D3-87DE01AA9667}" dt="2026-07-12T13:15:58.980" v="611" actId="20577"/>
        <pc:sldMkLst>
          <pc:docMk/>
          <pc:sldMk cId="2209252016" sldId="262"/>
        </pc:sldMkLst>
        <pc:spChg chg="add mod">
          <ac:chgData name="Golam Mahabub Evan (2514987)" userId="S::2514987@student.uwtsd.ac.uk::ca788fb8-2434-4ff7-b0ab-5504ab45fcf1" providerId="AD" clId="Web-{BC534FA3-9CFD-57EA-59D3-87DE01AA9667}" dt="2026-07-12T13:15:58.980" v="611" actId="20577"/>
          <ac:spMkLst>
            <pc:docMk/>
            <pc:sldMk cId="2209252016" sldId="262"/>
            <ac:spMk id="2" creationId="{10C8761C-A4BC-378F-62C9-E82CABA0EA5B}"/>
          </ac:spMkLst>
        </pc:spChg>
      </pc:sldChg>
      <pc:sldChg chg="addSp modSp new">
        <pc:chgData name="Golam Mahabub Evan (2514987)" userId="S::2514987@student.uwtsd.ac.uk::ca788fb8-2434-4ff7-b0ab-5504ab45fcf1" providerId="AD" clId="Web-{BC534FA3-9CFD-57EA-59D3-87DE01AA9667}" dt="2026-07-12T13:17:30.952" v="670" actId="20577"/>
        <pc:sldMkLst>
          <pc:docMk/>
          <pc:sldMk cId="1425003335" sldId="263"/>
        </pc:sldMkLst>
        <pc:spChg chg="add mod">
          <ac:chgData name="Golam Mahabub Evan (2514987)" userId="S::2514987@student.uwtsd.ac.uk::ca788fb8-2434-4ff7-b0ab-5504ab45fcf1" providerId="AD" clId="Web-{BC534FA3-9CFD-57EA-59D3-87DE01AA9667}" dt="2026-07-12T13:17:30.952" v="670" actId="20577"/>
          <ac:spMkLst>
            <pc:docMk/>
            <pc:sldMk cId="1425003335" sldId="263"/>
            <ac:spMk id="2" creationId="{86C8C6BF-E1B9-5483-1CD2-75AE336F3159}"/>
          </ac:spMkLst>
        </pc:spChg>
      </pc:sldChg>
      <pc:sldChg chg="addSp modSp new">
        <pc:chgData name="Golam Mahabub Evan (2514987)" userId="S::2514987@student.uwtsd.ac.uk::ca788fb8-2434-4ff7-b0ab-5504ab45fcf1" providerId="AD" clId="Web-{BC534FA3-9CFD-57EA-59D3-87DE01AA9667}" dt="2026-07-12T13:12:38.253" v="563" actId="20577"/>
        <pc:sldMkLst>
          <pc:docMk/>
          <pc:sldMk cId="2783808306" sldId="264"/>
        </pc:sldMkLst>
        <pc:spChg chg="add mod">
          <ac:chgData name="Golam Mahabub Evan (2514987)" userId="S::2514987@student.uwtsd.ac.uk::ca788fb8-2434-4ff7-b0ab-5504ab45fcf1" providerId="AD" clId="Web-{BC534FA3-9CFD-57EA-59D3-87DE01AA9667}" dt="2026-07-12T13:12:38.253" v="563" actId="20577"/>
          <ac:spMkLst>
            <pc:docMk/>
            <pc:sldMk cId="2783808306" sldId="264"/>
            <ac:spMk id="2" creationId="{2332A978-EAAB-FEE1-D24E-AF7329D909E1}"/>
          </ac:spMkLst>
        </pc:spChg>
      </pc:sldChg>
    </pc:docChg>
  </pc:docChgLst>
  <pc:docChgLst>
    <pc:chgData name="Golam Mahabub Evan (2514987)" userId="S::2514987@student.uwtsd.ac.uk::ca788fb8-2434-4ff7-b0ab-5504ab45fcf1" providerId="AD" clId="Web-{195B7FD6-2986-501B-C7E1-9E35EE55DF26}"/>
    <pc:docChg chg="addSld delSld modSld">
      <pc:chgData name="Golam Mahabub Evan (2514987)" userId="S::2514987@student.uwtsd.ac.uk::ca788fb8-2434-4ff7-b0ab-5504ab45fcf1" providerId="AD" clId="Web-{195B7FD6-2986-501B-C7E1-9E35EE55DF26}" dt="2026-07-12T13:53:20.467" v="203" actId="20577"/>
      <pc:docMkLst>
        <pc:docMk/>
      </pc:docMkLst>
      <pc:sldChg chg="modSp">
        <pc:chgData name="Golam Mahabub Evan (2514987)" userId="S::2514987@student.uwtsd.ac.uk::ca788fb8-2434-4ff7-b0ab-5504ab45fcf1" providerId="AD" clId="Web-{195B7FD6-2986-501B-C7E1-9E35EE55DF26}" dt="2026-07-12T13:51:37.635" v="198" actId="14100"/>
        <pc:sldMkLst>
          <pc:docMk/>
          <pc:sldMk cId="109857222" sldId="256"/>
        </pc:sldMkLst>
        <pc:spChg chg="mod">
          <ac:chgData name="Golam Mahabub Evan (2514987)" userId="S::2514987@student.uwtsd.ac.uk::ca788fb8-2434-4ff7-b0ab-5504ab45fcf1" providerId="AD" clId="Web-{195B7FD6-2986-501B-C7E1-9E35EE55DF26}" dt="2026-07-12T13:51:37.635" v="198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Golam Mahabub Evan (2514987)" userId="S::2514987@student.uwtsd.ac.uk::ca788fb8-2434-4ff7-b0ab-5504ab45fcf1" providerId="AD" clId="Web-{195B7FD6-2986-501B-C7E1-9E35EE55DF26}" dt="2026-07-12T13:50:52.508" v="194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Golam Mahabub Evan (2514987)" userId="S::2514987@student.uwtsd.ac.uk::ca788fb8-2434-4ff7-b0ab-5504ab45fcf1" providerId="AD" clId="Web-{195B7FD6-2986-501B-C7E1-9E35EE55DF26}" dt="2026-07-12T13:52:00.370" v="199" actId="20577"/>
        <pc:sldMkLst>
          <pc:docMk/>
          <pc:sldMk cId="1785454" sldId="257"/>
        </pc:sldMkLst>
        <pc:spChg chg="mod">
          <ac:chgData name="Golam Mahabub Evan (2514987)" userId="S::2514987@student.uwtsd.ac.uk::ca788fb8-2434-4ff7-b0ab-5504ab45fcf1" providerId="AD" clId="Web-{195B7FD6-2986-501B-C7E1-9E35EE55DF26}" dt="2026-07-12T13:52:00.370" v="199" actId="20577"/>
          <ac:spMkLst>
            <pc:docMk/>
            <pc:sldMk cId="1785454" sldId="257"/>
            <ac:spMk id="3" creationId="{7F26C997-B528-263E-4572-5CD7A9804D19}"/>
          </ac:spMkLst>
        </pc:spChg>
      </pc:sldChg>
      <pc:sldChg chg="modSp">
        <pc:chgData name="Golam Mahabub Evan (2514987)" userId="S::2514987@student.uwtsd.ac.uk::ca788fb8-2434-4ff7-b0ab-5504ab45fcf1" providerId="AD" clId="Web-{195B7FD6-2986-501B-C7E1-9E35EE55DF26}" dt="2026-07-12T13:53:20.467" v="203" actId="20577"/>
        <pc:sldMkLst>
          <pc:docMk/>
          <pc:sldMk cId="117476545" sldId="258"/>
        </pc:sldMkLst>
        <pc:spChg chg="mod">
          <ac:chgData name="Golam Mahabub Evan (2514987)" userId="S::2514987@student.uwtsd.ac.uk::ca788fb8-2434-4ff7-b0ab-5504ab45fcf1" providerId="AD" clId="Web-{195B7FD6-2986-501B-C7E1-9E35EE55DF26}" dt="2026-07-12T13:53:20.467" v="203" actId="20577"/>
          <ac:spMkLst>
            <pc:docMk/>
            <pc:sldMk cId="117476545" sldId="258"/>
            <ac:spMk id="3" creationId="{B9F8EB31-D88F-7E99-6312-774D08ACAAD0}"/>
          </ac:spMkLst>
        </pc:spChg>
      </pc:sldChg>
      <pc:sldChg chg="addSp modSp new">
        <pc:chgData name="Golam Mahabub Evan (2514987)" userId="S::2514987@student.uwtsd.ac.uk::ca788fb8-2434-4ff7-b0ab-5504ab45fcf1" providerId="AD" clId="Web-{195B7FD6-2986-501B-C7E1-9E35EE55DF26}" dt="2026-07-12T13:47:59.643" v="106" actId="20577"/>
        <pc:sldMkLst>
          <pc:docMk/>
          <pc:sldMk cId="1168872698" sldId="265"/>
        </pc:sldMkLst>
        <pc:spChg chg="add mod">
          <ac:chgData name="Golam Mahabub Evan (2514987)" userId="S::2514987@student.uwtsd.ac.uk::ca788fb8-2434-4ff7-b0ab-5504ab45fcf1" providerId="AD" clId="Web-{195B7FD6-2986-501B-C7E1-9E35EE55DF26}" dt="2026-07-12T13:47:59.643" v="106" actId="20577"/>
          <ac:spMkLst>
            <pc:docMk/>
            <pc:sldMk cId="1168872698" sldId="265"/>
            <ac:spMk id="2" creationId="{996D317C-09C7-1DE5-E610-B797C604285D}"/>
          </ac:spMkLst>
        </pc:spChg>
      </pc:sldChg>
      <pc:sldChg chg="new del">
        <pc:chgData name="Golam Mahabub Evan (2514987)" userId="S::2514987@student.uwtsd.ac.uk::ca788fb8-2434-4ff7-b0ab-5504ab45fcf1" providerId="AD" clId="Web-{195B7FD6-2986-501B-C7E1-9E35EE55DF26}" dt="2026-07-12T13:42:23.974" v="33"/>
        <pc:sldMkLst>
          <pc:docMk/>
          <pc:sldMk cId="2557041518" sldId="265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6932" y="1122363"/>
            <a:ext cx="8014137" cy="1592755"/>
          </a:xfrm>
        </p:spPr>
        <p:txBody>
          <a:bodyPr>
            <a:normAutofit/>
          </a:bodyPr>
          <a:lstStyle/>
          <a:p>
            <a:r>
              <a:rPr lang="en-US" sz="2400" b="1" dirty="0"/>
              <a:t>Name: Golam Evan</a:t>
            </a:r>
            <a:br>
              <a:rPr lang="en-US" sz="2400" b="1" dirty="0"/>
            </a:br>
            <a:r>
              <a:rPr lang="en-US" sz="2400" b="1"/>
              <a:t>Student ID: 2514987.</a:t>
            </a:r>
            <a:br>
              <a:rPr lang="en-US" sz="2400" b="1" dirty="0"/>
            </a:br>
            <a:endParaRPr lang="en-US" sz="2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40069" y="3076522"/>
            <a:ext cx="9144000" cy="34162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Module: Psychology In Health and Soci</a:t>
            </a:r>
            <a:r>
              <a:rPr lang="en-US"/>
              <a:t>al Care.</a:t>
            </a:r>
          </a:p>
          <a:p>
            <a:r>
              <a:rPr lang="en-US"/>
              <a:t>Module Code: LCHS 4010.</a:t>
            </a:r>
            <a:endParaRPr lang="en-US" dirty="0"/>
          </a:p>
          <a:p>
            <a:r>
              <a:rPr lang="en-US"/>
              <a:t>Lecturer: Sam Parker.</a:t>
            </a:r>
          </a:p>
          <a:p>
            <a:r>
              <a:rPr lang="en-US" dirty="0"/>
              <a:t>Assignment title: Early health plan for </a:t>
            </a:r>
            <a:r>
              <a:rPr lang="en-US"/>
              <a:t>Esaac. </a:t>
            </a:r>
          </a:p>
          <a:p>
            <a:r>
              <a:rPr lang="en-US"/>
              <a:t>Component 1: Presentation.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0DE04-0A86-8376-8249-2363A6C6D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6C997-B528-263E-4572-5CD7A9804D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86970"/>
            <a:ext cx="10515600" cy="488999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1600" dirty="0">
              <a:latin typeface="Helvetica"/>
              <a:cs typeface="Helvetica"/>
            </a:endParaRPr>
          </a:p>
          <a:p>
            <a:pPr marL="0" indent="0">
              <a:buNone/>
            </a:pPr>
            <a:r>
              <a:rPr lang="en-US" sz="1800">
                <a:latin typeface="Helvetica"/>
                <a:cs typeface="Helvetica"/>
              </a:rPr>
              <a:t>Case Summary:</a:t>
            </a:r>
            <a:endParaRPr lang="en-US" sz="1800"/>
          </a:p>
          <a:p>
            <a:pPr marL="0" indent="0">
              <a:buNone/>
            </a:pPr>
            <a:r>
              <a:rPr lang="en-US" sz="1800">
                <a:latin typeface="Helvetica"/>
                <a:cs typeface="Helvetica"/>
              </a:rPr>
              <a:t>Isaac is a four-year-old attending a Children’s Centre in London.</a:t>
            </a:r>
            <a:endParaRPr lang="en-US" sz="1800" dirty="0">
              <a:latin typeface="Helvetica"/>
              <a:cs typeface="Helvetica"/>
            </a:endParaRPr>
          </a:p>
          <a:p>
            <a:pPr marL="0" indent="0">
              <a:buNone/>
            </a:pPr>
            <a:endParaRPr lang="en-US" sz="1800" dirty="0">
              <a:latin typeface="Helvetica"/>
              <a:cs typeface="Helvetica"/>
            </a:endParaRPr>
          </a:p>
          <a:p>
            <a:pPr marL="0" indent="0">
              <a:buNone/>
            </a:pPr>
            <a:r>
              <a:rPr lang="en-US" sz="1800">
                <a:latin typeface="Helvetica"/>
                <a:cs typeface="Helvetica"/>
              </a:rPr>
              <a:t>Staff have observed that he:</a:t>
            </a:r>
            <a:endParaRPr lang="en-US" sz="1800"/>
          </a:p>
          <a:p>
            <a:r>
              <a:rPr lang="en-US" sz="1800">
                <a:latin typeface="Helvetica"/>
                <a:cs typeface="Helvetica"/>
              </a:rPr>
              <a:t>Is quiet and withdrawn during play.</a:t>
            </a:r>
            <a:endParaRPr lang="en-US" sz="1800"/>
          </a:p>
          <a:p>
            <a:r>
              <a:rPr lang="en-US" sz="1800">
                <a:latin typeface="Helvetica"/>
                <a:cs typeface="Helvetica"/>
              </a:rPr>
              <a:t> Becomes distressed when separated from his mother.</a:t>
            </a:r>
            <a:endParaRPr lang="en-US" sz="1800"/>
          </a:p>
          <a:p>
            <a:r>
              <a:rPr lang="en-US" sz="1800">
                <a:latin typeface="Helvetica"/>
                <a:cs typeface="Helvetica"/>
              </a:rPr>
              <a:t> Has delayed language development.</a:t>
            </a:r>
            <a:endParaRPr lang="en-US" sz="1800"/>
          </a:p>
          <a:p>
            <a:r>
              <a:rPr lang="en-US" sz="1800">
                <a:latin typeface="Helvetica"/>
                <a:cs typeface="Helvetica"/>
              </a:rPr>
              <a:t>Struggles to join group activities.</a:t>
            </a:r>
            <a:endParaRPr lang="en-US" sz="1800"/>
          </a:p>
          <a:p>
            <a:r>
              <a:rPr lang="en-US" sz="1800">
                <a:latin typeface="Helvetica"/>
                <a:cs typeface="Helvetica"/>
              </a:rPr>
              <a:t>His mother is experiencing post-natal depression, has limited social support and low confidence. The family recently moved to London and Isaac has experienced disrupted childcare.</a:t>
            </a:r>
            <a:endParaRPr lang="en-US" sz="1800"/>
          </a:p>
          <a:p>
            <a:r>
              <a:rPr lang="en-US" sz="1800">
                <a:latin typeface="Helvetica"/>
                <a:cs typeface="Helvetica"/>
              </a:rPr>
              <a:t>This presentation applies Vygotsky’s Sociocultural Theory to explain Isaac’s development and proposes practical interventions to support his wellbeing.</a:t>
            </a:r>
            <a:endParaRPr lang="en-US" sz="1800"/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7854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C913A-438A-77AC-42DB-BC1570B3B5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Vygotsky's </a:t>
            </a:r>
            <a:r>
              <a:rPr lang="en-US" sz="3600"/>
              <a:t>Sociocultural Theory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F8EB31-D88F-7E99-6312-774D08ACAA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46091"/>
            <a:ext cx="10515600" cy="483087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900" dirty="0">
              <a:latin typeface="Helvetica"/>
              <a:cs typeface="Helvetica"/>
            </a:endParaRPr>
          </a:p>
          <a:p>
            <a:pPr marL="0" indent="0">
              <a:buNone/>
            </a:pPr>
            <a:r>
              <a:rPr lang="en-US" sz="1800" b="1">
                <a:latin typeface="Helvetica"/>
                <a:cs typeface="Helvetica"/>
              </a:rPr>
              <a:t>Key Concepts</a:t>
            </a:r>
            <a:endParaRPr lang="en-US" sz="1800" b="1" dirty="0"/>
          </a:p>
          <a:p>
            <a:pPr marL="0" indent="0">
              <a:buNone/>
            </a:pPr>
            <a:r>
              <a:rPr lang="en-US" sz="1800">
                <a:latin typeface="Helvetica"/>
                <a:cs typeface="Helvetica"/>
              </a:rPr>
              <a:t>• Learning occurs through social interaction.</a:t>
            </a:r>
            <a:endParaRPr lang="en-US" sz="1800" dirty="0"/>
          </a:p>
          <a:p>
            <a:pPr marL="0" indent="0">
              <a:buNone/>
            </a:pPr>
            <a:r>
              <a:rPr lang="en-US" sz="1800">
                <a:latin typeface="Helvetica"/>
                <a:cs typeface="Helvetica"/>
              </a:rPr>
              <a:t>• Children develop through relationships with more knowledgeable others.</a:t>
            </a:r>
            <a:endParaRPr lang="en-US" sz="1800" dirty="0"/>
          </a:p>
          <a:p>
            <a:pPr marL="0" indent="0">
              <a:buNone/>
            </a:pPr>
            <a:r>
              <a:rPr lang="en-US" sz="1800">
                <a:latin typeface="Helvetica"/>
                <a:cs typeface="Helvetica"/>
              </a:rPr>
              <a:t>• Language is the main tool for thinking and learning.</a:t>
            </a:r>
            <a:endParaRPr lang="en-US" sz="1800" dirty="0"/>
          </a:p>
          <a:p>
            <a:pPr marL="0" indent="0">
              <a:buNone/>
            </a:pPr>
            <a:r>
              <a:rPr lang="en-US" sz="1800">
                <a:latin typeface="Helvetica"/>
                <a:cs typeface="Helvetica"/>
              </a:rPr>
              <a:t>• Development is influenced by culture and environment.</a:t>
            </a:r>
            <a:endParaRPr lang="en-US" sz="1800" dirty="0"/>
          </a:p>
          <a:p>
            <a:pPr marL="0" indent="0">
              <a:buNone/>
            </a:pPr>
            <a:r>
              <a:rPr lang="en-US" sz="1800">
                <a:latin typeface="Helvetica"/>
                <a:cs typeface="Helvetica"/>
              </a:rPr>
              <a:t>• Adults gradually reduce support as children become more independent.</a:t>
            </a:r>
            <a:endParaRPr lang="en-US" sz="1800" dirty="0"/>
          </a:p>
          <a:p>
            <a:pPr marL="0" indent="0">
              <a:buNone/>
            </a:pPr>
            <a:endParaRPr lang="en-US" sz="1800" dirty="0">
              <a:latin typeface="Helvetica"/>
              <a:cs typeface="Helvetica"/>
            </a:endParaRPr>
          </a:p>
          <a:p>
            <a:pPr marL="0" indent="0">
              <a:buNone/>
            </a:pPr>
            <a:r>
              <a:rPr lang="en-US" sz="1800" b="1">
                <a:latin typeface="Helvetica"/>
                <a:cs typeface="Helvetica"/>
              </a:rPr>
              <a:t>Important Concepts</a:t>
            </a:r>
            <a:endParaRPr lang="en-US" sz="1800" b="1"/>
          </a:p>
          <a:p>
            <a:pPr marL="0" indent="0">
              <a:buNone/>
            </a:pPr>
            <a:r>
              <a:rPr lang="en-US" sz="1800">
                <a:latin typeface="Helvetica"/>
                <a:cs typeface="Helvetica"/>
              </a:rPr>
              <a:t>• Zone of Proximal Development (ZPD).</a:t>
            </a:r>
            <a:endParaRPr lang="en-US" sz="1800" dirty="0"/>
          </a:p>
          <a:p>
            <a:pPr marL="0" indent="0">
              <a:buNone/>
            </a:pPr>
            <a:r>
              <a:rPr lang="en-US" sz="1800">
                <a:latin typeface="Helvetica"/>
                <a:cs typeface="Helvetica"/>
              </a:rPr>
              <a:t>• Scaffolding.</a:t>
            </a:r>
            <a:endParaRPr lang="en-US" sz="1800" dirty="0"/>
          </a:p>
          <a:p>
            <a:pPr marL="0" indent="0">
              <a:buNone/>
            </a:pPr>
            <a:r>
              <a:rPr lang="en-US" sz="1800">
                <a:latin typeface="Helvetica"/>
                <a:cs typeface="Helvetica"/>
              </a:rPr>
              <a:t>• Social interaction.</a:t>
            </a:r>
            <a:endParaRPr lang="en-US" sz="1800" dirty="0"/>
          </a:p>
          <a:p>
            <a:pPr marL="0" indent="0">
              <a:buNone/>
            </a:pPr>
            <a:r>
              <a:rPr lang="en-US" sz="1800">
                <a:latin typeface="Helvetica"/>
                <a:cs typeface="Helvetica"/>
              </a:rPr>
              <a:t>• Language development.</a:t>
            </a:r>
            <a:br>
              <a:rPr lang="en-US" sz="1800" dirty="0"/>
            </a:br>
            <a:endParaRPr lang="en-US" sz="1800" dirty="0"/>
          </a:p>
          <a:p>
            <a:pPr marL="0" indent="0">
              <a:buNone/>
            </a:pPr>
            <a:r>
              <a:rPr lang="en-US" sz="1800">
                <a:latin typeface="Helvetica"/>
                <a:cs typeface="Helvetica"/>
              </a:rPr>
              <a:t>                                                                                                               (Vygotsky, 1978)</a:t>
            </a:r>
            <a:endParaRPr lang="en-US" sz="1800" dirty="0"/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174765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676844D-110D-66D4-2F65-665CDD8528EE}"/>
              </a:ext>
            </a:extLst>
          </p:cNvPr>
          <p:cNvSpPr txBox="1"/>
          <p:nvPr/>
        </p:nvSpPr>
        <p:spPr>
          <a:xfrm>
            <a:off x="1083880" y="1162707"/>
            <a:ext cx="8730154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Helvetica"/>
                <a:ea typeface="Helvetica"/>
                <a:cs typeface="Helvetica"/>
              </a:rPr>
              <a:t>Why This Theory Fits Isaac</a:t>
            </a:r>
            <a:endParaRPr lang="en-US" b="1" dirty="0">
              <a:latin typeface="Helvetica"/>
              <a:ea typeface="Helvetica"/>
              <a:cs typeface="Helvetica"/>
            </a:endParaRPr>
          </a:p>
          <a:p>
            <a:endParaRPr lang="en-US" b="1" dirty="0">
              <a:latin typeface="Helvetica"/>
              <a:ea typeface="Helvetica"/>
              <a:cs typeface="Helvetica"/>
            </a:endParaRPr>
          </a:p>
          <a:p>
            <a:r>
              <a:rPr lang="en-US" dirty="0">
                <a:latin typeface="Helvetica"/>
                <a:ea typeface="Helvetica"/>
                <a:cs typeface="Helvetica"/>
              </a:rPr>
              <a:t>Isaac’s difficulties relate directly to areas </a:t>
            </a:r>
            <a:r>
              <a:rPr lang="en-US" dirty="0" err="1">
                <a:latin typeface="Helvetica"/>
                <a:ea typeface="Helvetica"/>
                <a:cs typeface="Helvetica"/>
              </a:rPr>
              <a:t>emphasised</a:t>
            </a:r>
            <a:r>
              <a:rPr lang="en-US" dirty="0">
                <a:latin typeface="Helvetica"/>
                <a:ea typeface="Helvetica"/>
                <a:cs typeface="Helvetica"/>
              </a:rPr>
              <a:t> by Vygotsky:</a:t>
            </a:r>
          </a:p>
          <a:p>
            <a:endParaRPr lang="en-US">
              <a:latin typeface="Helvetica"/>
              <a:ea typeface="Helvetica"/>
              <a:cs typeface="Helvetica"/>
            </a:endParaRPr>
          </a:p>
          <a:p>
            <a:r>
              <a:rPr lang="en-US">
                <a:latin typeface="Helvetica"/>
                <a:ea typeface="Helvetica"/>
                <a:cs typeface="Helvetica"/>
              </a:rPr>
              <a:t>• Limited opportunities for stable social interaction.</a:t>
            </a:r>
          </a:p>
          <a:p>
            <a:r>
              <a:rPr lang="en-US">
                <a:latin typeface="Helvetica"/>
                <a:ea typeface="Helvetica"/>
                <a:cs typeface="Helvetica"/>
              </a:rPr>
              <a:t>• Disrupted childcare routines.</a:t>
            </a:r>
          </a:p>
          <a:p>
            <a:r>
              <a:rPr lang="en-US">
                <a:latin typeface="Helvetica"/>
                <a:ea typeface="Helvetica"/>
                <a:cs typeface="Helvetica"/>
              </a:rPr>
              <a:t>• Delayed language development.</a:t>
            </a:r>
          </a:p>
          <a:p>
            <a:r>
              <a:rPr lang="en-US">
                <a:latin typeface="Helvetica"/>
                <a:ea typeface="Helvetica"/>
                <a:cs typeface="Helvetica"/>
              </a:rPr>
              <a:t>• Emotional insecurity affecting learning.</a:t>
            </a:r>
          </a:p>
          <a:p>
            <a:r>
              <a:rPr lang="en-US">
                <a:latin typeface="Helvetica"/>
                <a:ea typeface="Helvetica"/>
                <a:cs typeface="Helvetica"/>
              </a:rPr>
              <a:t>• Reduced confidence participating in groups.</a:t>
            </a:r>
          </a:p>
          <a:p>
            <a:endParaRPr lang="en-US">
              <a:latin typeface="Helvetica"/>
              <a:ea typeface="Helvetica"/>
              <a:cs typeface="Helvetica"/>
            </a:endParaRPr>
          </a:p>
          <a:p>
            <a:r>
              <a:rPr lang="en-US" dirty="0">
                <a:latin typeface="Helvetica"/>
                <a:ea typeface="Helvetica"/>
                <a:cs typeface="Helvetica"/>
              </a:rPr>
              <a:t>Because Vygotsky </a:t>
            </a:r>
            <a:r>
              <a:rPr lang="en-US" dirty="0" err="1">
                <a:latin typeface="Helvetica"/>
                <a:ea typeface="Helvetica"/>
                <a:cs typeface="Helvetica"/>
              </a:rPr>
              <a:t>emphasises</a:t>
            </a:r>
            <a:r>
              <a:rPr lang="en-US" dirty="0">
                <a:latin typeface="Helvetica"/>
                <a:ea typeface="Helvetica"/>
                <a:cs typeface="Helvetica"/>
              </a:rPr>
              <a:t> the importance of supportive relationships and communication, his theory provides an excellent framework for understanding Isaac’s current needs.</a:t>
            </a: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7003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5CE0E30-ED1F-75A5-621A-F3F12CE71253}"/>
              </a:ext>
            </a:extLst>
          </p:cNvPr>
          <p:cNvSpPr txBox="1"/>
          <p:nvPr/>
        </p:nvSpPr>
        <p:spPr>
          <a:xfrm>
            <a:off x="361294" y="1018190"/>
            <a:ext cx="10667998" cy="46166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latin typeface="UICTFontTextStyleEmphasizedBody"/>
                <a:ea typeface="UICTFontTextStyleEmphasizedBody"/>
                <a:cs typeface="UICTFontTextStyleEmphasizedBody"/>
              </a:rPr>
              <a:t>Applying the Theory</a:t>
            </a:r>
          </a:p>
          <a:p>
            <a:endParaRPr lang="en-US">
              <a:latin typeface="Helvetica"/>
              <a:ea typeface="Helvetica"/>
              <a:cs typeface="Helvetica"/>
            </a:endParaRPr>
          </a:p>
          <a:p>
            <a:r>
              <a:rPr lang="en-US" b="1">
                <a:latin typeface="UICTFontTextStyleEmphasizedBody"/>
                <a:ea typeface="UICTFontTextStyleEmphasizedBody"/>
                <a:cs typeface="UICTFontTextStyleEmphasizedBody"/>
              </a:rPr>
              <a:t>Social Interaction</a:t>
            </a:r>
          </a:p>
          <a:p>
            <a:r>
              <a:rPr lang="en-US">
                <a:latin typeface="UICTFontTextStyleBody"/>
                <a:ea typeface="UICTFontTextStyleBody"/>
                <a:cs typeface="UICTFontTextStyleBody"/>
              </a:rPr>
              <a:t>Frequent changes in childcare may have reduced opportunities to develop friendships and social skills.</a:t>
            </a:r>
            <a:endParaRPr lang="en-US">
              <a:latin typeface="Helvetica"/>
              <a:ea typeface="UICTFontTextStyleBody"/>
              <a:cs typeface="Helvetica"/>
            </a:endParaRPr>
          </a:p>
          <a:p>
            <a:endParaRPr lang="en-US">
              <a:latin typeface="Helvetica"/>
              <a:ea typeface="Helvetica"/>
              <a:cs typeface="Helvetica"/>
            </a:endParaRPr>
          </a:p>
          <a:p>
            <a:r>
              <a:rPr lang="en-US" b="1">
                <a:latin typeface="UICTFontTextStyleEmphasizedBody"/>
                <a:ea typeface="UICTFontTextStyleEmphasizedBody"/>
                <a:cs typeface="UICTFontTextStyleEmphasizedBody"/>
              </a:rPr>
              <a:t>Language Development</a:t>
            </a:r>
          </a:p>
          <a:p>
            <a:r>
              <a:rPr lang="en-US">
                <a:latin typeface="UICTFontTextStyleBody"/>
                <a:ea typeface="UICTFontTextStyleBody"/>
                <a:cs typeface="UICTFontTextStyleBody"/>
              </a:rPr>
              <a:t>Limited interaction may have slowed vocabulary growth and communication skills.</a:t>
            </a:r>
          </a:p>
          <a:p>
            <a:endParaRPr lang="en-US">
              <a:latin typeface="Helvetica"/>
              <a:ea typeface="Helvetica"/>
              <a:cs typeface="Helvetica"/>
            </a:endParaRPr>
          </a:p>
          <a:p>
            <a:r>
              <a:rPr lang="en-US" b="1">
                <a:latin typeface="UICTFontTextStyleEmphasizedBody"/>
                <a:ea typeface="UICTFontTextStyleEmphasizedBody"/>
                <a:cs typeface="UICTFontTextStyleEmphasizedBody"/>
              </a:rPr>
              <a:t>Emotional Development</a:t>
            </a:r>
          </a:p>
          <a:p>
            <a:r>
              <a:rPr lang="en-US">
                <a:latin typeface="UICTFontTextStyleBody"/>
                <a:ea typeface="UICTFontTextStyleBody"/>
                <a:cs typeface="UICTFontTextStyleBody"/>
              </a:rPr>
              <a:t>His distress during separation may reduce engagement with learning experiences.</a:t>
            </a:r>
          </a:p>
          <a:p>
            <a:endParaRPr lang="en-US">
              <a:latin typeface="Helvetica"/>
              <a:ea typeface="Helvetica"/>
              <a:cs typeface="Helvetica"/>
            </a:endParaRPr>
          </a:p>
          <a:p>
            <a:r>
              <a:rPr lang="en-US" b="1">
                <a:latin typeface="UICTFontTextStyleEmphasizedBody"/>
                <a:ea typeface="UICTFontTextStyleEmphasizedBody"/>
                <a:cs typeface="UICTFontTextStyleEmphasizedBody"/>
              </a:rPr>
              <a:t>Learning</a:t>
            </a:r>
          </a:p>
          <a:p>
            <a:r>
              <a:rPr lang="en-US">
                <a:latin typeface="UICTFontTextStyleBody"/>
                <a:ea typeface="UICTFontTextStyleBody"/>
                <a:cs typeface="UICTFontTextStyleBody"/>
              </a:rPr>
              <a:t>Isaac may need additional adult guidance before he feels confident participating independently.</a:t>
            </a:r>
          </a:p>
          <a:p>
            <a:endParaRPr lang="en-US">
              <a:latin typeface="Helvetica"/>
              <a:ea typeface="Helvetica"/>
              <a:cs typeface="Helvetica"/>
            </a:endParaRPr>
          </a:p>
          <a:p>
            <a:r>
              <a:rPr lang="en-US">
                <a:latin typeface="UICTFontTextStyleBody"/>
                <a:ea typeface="UICTFontTextStyleBody"/>
                <a:cs typeface="UICTFontTextStyleBody"/>
              </a:rPr>
              <a:t>(Vygotsky, 1978)</a:t>
            </a: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8636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A36FA88-92DF-0C66-EA81-8275D13ADF25}"/>
              </a:ext>
            </a:extLst>
          </p:cNvPr>
          <p:cNvSpPr txBox="1"/>
          <p:nvPr/>
        </p:nvSpPr>
        <p:spPr>
          <a:xfrm>
            <a:off x="742293" y="880242"/>
            <a:ext cx="10267291" cy="54476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latin typeface="TimesNewRomanPS-BoldMT"/>
                <a:ea typeface="TimesNewRomanPS-BoldMT"/>
                <a:cs typeface="TimesNewRomanPS-BoldMT"/>
              </a:rPr>
              <a:t>Nature and Nurture</a:t>
            </a:r>
          </a:p>
          <a:p>
            <a:endParaRPr lang="en-US" b="1" dirty="0">
              <a:latin typeface="TimesNewRomanPS-BoldMT"/>
              <a:ea typeface="TimesNewRomanPS-BoldMT"/>
              <a:cs typeface="TimesNewRomanPS-BoldMT"/>
            </a:endParaRPr>
          </a:p>
          <a:p>
            <a:r>
              <a:rPr lang="en-US" b="1">
                <a:latin typeface="TimesNewRomanPS-BoldMT"/>
                <a:ea typeface="TimesNewRomanPS-BoldMT"/>
                <a:cs typeface="TimesNewRomanPS-BoldMT"/>
              </a:rPr>
              <a:t>Nature: </a:t>
            </a:r>
            <a:endParaRPr lang="en-US"/>
          </a:p>
          <a:p>
            <a:r>
              <a:rPr lang="en-US" b="1" dirty="0">
                <a:latin typeface="TimesNewRomanPS-BoldMT"/>
                <a:ea typeface="Times New Roman"/>
                <a:cs typeface="Times New Roman"/>
              </a:rPr>
              <a:t>Nature includes </a:t>
            </a:r>
            <a:r>
              <a:rPr lang="en-US" b="1">
                <a:latin typeface="TimesNewRomanPS-BoldMT"/>
                <a:ea typeface="Times New Roman"/>
                <a:cs typeface="Times New Roman"/>
              </a:rPr>
              <a:t>inherited characteristics such as:</a:t>
            </a:r>
            <a:endParaRPr lang="en-US" b="1" dirty="0">
              <a:latin typeface="TimesNewRomanPS-BoldMT"/>
              <a:ea typeface="Times New Roman"/>
              <a:cs typeface="Times New Roman"/>
            </a:endParaRPr>
          </a:p>
          <a:p>
            <a:pPr>
              <a:buFont typeface=""/>
              <a:buChar char="•"/>
            </a:pPr>
            <a:r>
              <a:rPr lang="en-US">
                <a:latin typeface="Times New Roman"/>
                <a:ea typeface="Times New Roman"/>
                <a:cs typeface="Times New Roman"/>
              </a:rPr>
              <a:t>Temperament.</a:t>
            </a:r>
          </a:p>
          <a:p>
            <a:pPr>
              <a:buFont typeface=""/>
              <a:buChar char="•"/>
            </a:pPr>
            <a:r>
              <a:rPr lang="en-US">
                <a:latin typeface="Times New Roman"/>
                <a:ea typeface="Times New Roman"/>
                <a:cs typeface="Times New Roman"/>
              </a:rPr>
              <a:t>Genetics.</a:t>
            </a:r>
            <a:endParaRPr lang="en-US" dirty="0">
              <a:latin typeface="Times New Roman"/>
              <a:ea typeface="Times New Roman"/>
              <a:cs typeface="Times New Roman"/>
            </a:endParaRPr>
          </a:p>
          <a:p>
            <a:pPr>
              <a:buFont typeface=""/>
              <a:buChar char="•"/>
            </a:pPr>
            <a:r>
              <a:rPr lang="en-US" dirty="0">
                <a:latin typeface="Times New Roman"/>
                <a:ea typeface="Times New Roman"/>
                <a:cs typeface="Times New Roman"/>
              </a:rPr>
              <a:t>Early brain </a:t>
            </a:r>
            <a:r>
              <a:rPr lang="en-US" dirty="0" err="1">
                <a:latin typeface="Times New Roman"/>
                <a:ea typeface="Times New Roman"/>
                <a:cs typeface="Times New Roman"/>
              </a:rPr>
              <a:t>develpoment</a:t>
            </a:r>
            <a:r>
              <a:rPr lang="en-US" dirty="0">
                <a:latin typeface="Times New Roman"/>
                <a:ea typeface="Times New Roman"/>
                <a:cs typeface="Times New Roman"/>
              </a:rPr>
              <a:t>. </a:t>
            </a:r>
          </a:p>
          <a:p>
            <a:endParaRPr lang="en-US" b="1" dirty="0">
              <a:latin typeface="TimesNewRomanPS-BoldMT"/>
              <a:ea typeface="TimesNewRomanPS-BoldMT"/>
              <a:cs typeface="TimesNewRomanPS-BoldMT"/>
            </a:endParaRPr>
          </a:p>
          <a:p>
            <a:r>
              <a:rPr lang="en-US" b="1">
                <a:latin typeface="TimesNewRomanPS-BoldMT"/>
                <a:ea typeface="TimesNewRomanPS-BoldMT"/>
                <a:cs typeface="TimesNewRomanPS-BoldMT"/>
              </a:rPr>
              <a:t>Nurture</a:t>
            </a:r>
            <a:endParaRPr lang="en-US"/>
          </a:p>
          <a:p>
            <a:pPr>
              <a:buFont typeface=""/>
              <a:buChar char="•"/>
            </a:pPr>
            <a:r>
              <a:rPr lang="en-US">
                <a:latin typeface="Times New Roman"/>
                <a:ea typeface="Times New Roman"/>
                <a:cs typeface="Times New Roman"/>
              </a:rPr>
              <a:t>Mother’s post-natal depression may reduce responsive interactions.</a:t>
            </a:r>
          </a:p>
          <a:p>
            <a:pPr>
              <a:buFont typeface=""/>
              <a:buChar char="•"/>
            </a:pPr>
            <a:r>
              <a:rPr lang="en-US">
                <a:latin typeface="Times New Roman"/>
                <a:ea typeface="Times New Roman"/>
                <a:cs typeface="Times New Roman"/>
              </a:rPr>
              <a:t>Disrupted childcare..</a:t>
            </a:r>
          </a:p>
          <a:p>
            <a:pPr>
              <a:buFont typeface=""/>
              <a:buChar char="•"/>
            </a:pPr>
            <a:r>
              <a:rPr lang="en-US">
                <a:latin typeface="Times New Roman"/>
                <a:ea typeface="Times New Roman"/>
                <a:cs typeface="Times New Roman"/>
              </a:rPr>
              <a:t>Recent house move.</a:t>
            </a:r>
          </a:p>
          <a:p>
            <a:pPr>
              <a:buFont typeface=""/>
              <a:buChar char="•"/>
            </a:pPr>
            <a:r>
              <a:rPr lang="en-US">
                <a:latin typeface="Times New Roman"/>
                <a:ea typeface="Times New Roman"/>
                <a:cs typeface="Times New Roman"/>
              </a:rPr>
              <a:t>Limited social network.</a:t>
            </a:r>
          </a:p>
          <a:p>
            <a:pPr>
              <a:buFont typeface=""/>
              <a:buChar char="•"/>
            </a:pPr>
            <a:r>
              <a:rPr lang="en-US">
                <a:latin typeface="Times New Roman"/>
                <a:ea typeface="Times New Roman"/>
                <a:cs typeface="Times New Roman"/>
              </a:rPr>
              <a:t>Fewer opportunities for play and conversation.</a:t>
            </a:r>
          </a:p>
          <a:p>
            <a:endParaRPr lang="en-US" dirty="0">
              <a:latin typeface="Times New Roman"/>
              <a:ea typeface="Times New Roman"/>
              <a:cs typeface="Times New Roman"/>
            </a:endParaRPr>
          </a:p>
          <a:p>
            <a:endParaRPr lang="en-US" dirty="0">
              <a:latin typeface="Times New Roman"/>
              <a:ea typeface="Times New Roman"/>
              <a:cs typeface="Times New Roman"/>
            </a:endParaRPr>
          </a:p>
          <a:p>
            <a:r>
              <a:rPr lang="en-US">
                <a:latin typeface="Times New Roman"/>
                <a:ea typeface="Times New Roman"/>
                <a:cs typeface="Times New Roman"/>
              </a:rPr>
              <a:t>Research shows that nurturing environments can significantly improve children’s developmental outcomes.</a:t>
            </a:r>
            <a:endParaRPr lang="en-US"/>
          </a:p>
          <a:p>
            <a:r>
              <a:rPr lang="en-US">
                <a:latin typeface="Times New Roman"/>
                <a:ea typeface="Times New Roman"/>
                <a:cs typeface="Times New Roman"/>
              </a:rPr>
              <a:t>                                                                                                                               (Shonkoff &amp; Phillips, 2000)</a:t>
            </a: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85796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0C8761C-A4BC-378F-62C9-E82CABA0EA5B}"/>
              </a:ext>
            </a:extLst>
          </p:cNvPr>
          <p:cNvSpPr txBox="1"/>
          <p:nvPr/>
        </p:nvSpPr>
        <p:spPr>
          <a:xfrm>
            <a:off x="3" y="0"/>
            <a:ext cx="12172287" cy="69249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Helvetica"/>
                <a:ea typeface="Helvetica"/>
                <a:cs typeface="Helvetica"/>
              </a:rPr>
              <a:t>Practical Support Plan</a:t>
            </a:r>
            <a:endParaRPr lang="en-US" sz="2400" dirty="0">
              <a:latin typeface="Helvetica"/>
              <a:ea typeface="Helvetica"/>
              <a:cs typeface="Helvetica"/>
            </a:endParaRPr>
          </a:p>
          <a:p>
            <a:endParaRPr lang="en-US" sz="2400" dirty="0">
              <a:latin typeface="Helvetica"/>
              <a:ea typeface="Helvetica"/>
              <a:cs typeface="Helvetica"/>
            </a:endParaRPr>
          </a:p>
          <a:p>
            <a:r>
              <a:rPr lang="en-US">
                <a:latin typeface="Helvetica"/>
                <a:ea typeface="Helvetica"/>
                <a:cs typeface="Helvetica"/>
              </a:rPr>
              <a:t>Language-Rich Environment:</a:t>
            </a:r>
            <a:endParaRPr lang="en-US"/>
          </a:p>
          <a:p>
            <a:r>
              <a:rPr lang="en-US" dirty="0">
                <a:latin typeface="Helvetica"/>
                <a:ea typeface="Helvetica"/>
                <a:cs typeface="Helvetica"/>
              </a:rPr>
              <a:t>Practitioners should: read stories, sing song, new </a:t>
            </a:r>
            <a:r>
              <a:rPr lang="en-US" dirty="0" err="1">
                <a:latin typeface="Helvetica"/>
                <a:ea typeface="Helvetica"/>
                <a:cs typeface="Helvetica"/>
              </a:rPr>
              <a:t>vocubulary</a:t>
            </a:r>
            <a:r>
              <a:rPr lang="en-US" dirty="0">
                <a:latin typeface="Helvetica"/>
                <a:ea typeface="Helvetica"/>
                <a:cs typeface="Helvetica"/>
              </a:rPr>
              <a:t>, </a:t>
            </a:r>
            <a:r>
              <a:rPr lang="en-US" dirty="0" err="1">
                <a:latin typeface="Helvetica"/>
                <a:ea typeface="Helvetica"/>
                <a:cs typeface="Helvetica"/>
              </a:rPr>
              <a:t>encouage</a:t>
            </a:r>
            <a:r>
              <a:rPr lang="en-US" dirty="0">
                <a:latin typeface="Helvetica"/>
                <a:ea typeface="Helvetica"/>
                <a:cs typeface="Helvetica"/>
              </a:rPr>
              <a:t> conversation. </a:t>
            </a:r>
          </a:p>
          <a:p>
            <a:endParaRPr lang="en-US" dirty="0">
              <a:latin typeface="Helvetica"/>
              <a:ea typeface="Helvetica"/>
              <a:cs typeface="Helvetica"/>
            </a:endParaRPr>
          </a:p>
          <a:p>
            <a:r>
              <a:rPr lang="en-US">
                <a:latin typeface="Helvetica"/>
                <a:ea typeface="Helvetica"/>
                <a:cs typeface="Helvetica"/>
              </a:rPr>
              <a:t>Scaffolding:</a:t>
            </a:r>
            <a:endParaRPr lang="en-US"/>
          </a:p>
          <a:p>
            <a:r>
              <a:rPr lang="en-US">
                <a:latin typeface="Helvetica"/>
                <a:ea typeface="Helvetica"/>
                <a:cs typeface="Helvetica"/>
              </a:rPr>
              <a:t>Adults should support Isaac during activities and gradually reduce assistance.</a:t>
            </a:r>
          </a:p>
          <a:p>
            <a:endParaRPr lang="en-US">
              <a:latin typeface="Helvetica"/>
              <a:ea typeface="Helvetica"/>
              <a:cs typeface="Helvetica"/>
            </a:endParaRPr>
          </a:p>
          <a:p>
            <a:r>
              <a:rPr lang="en-US">
                <a:latin typeface="Helvetica"/>
                <a:ea typeface="Helvetica"/>
                <a:cs typeface="Helvetica"/>
              </a:rPr>
              <a:t>Small-Group Play:</a:t>
            </a:r>
          </a:p>
          <a:p>
            <a:r>
              <a:rPr lang="en-US">
                <a:latin typeface="Helvetica"/>
                <a:ea typeface="Helvetica"/>
                <a:cs typeface="Helvetica"/>
              </a:rPr>
              <a:t>Begin with two or three children before introducing larger groups.</a:t>
            </a:r>
          </a:p>
          <a:p>
            <a:endParaRPr lang="en-US">
              <a:latin typeface="Helvetica"/>
              <a:ea typeface="Helvetica"/>
              <a:cs typeface="Helvetica"/>
            </a:endParaRPr>
          </a:p>
          <a:p>
            <a:r>
              <a:rPr lang="en-US">
                <a:latin typeface="Helvetica"/>
                <a:ea typeface="Helvetica"/>
                <a:cs typeface="Helvetica"/>
              </a:rPr>
              <a:t>Key Person Approach:</a:t>
            </a:r>
          </a:p>
          <a:p>
            <a:r>
              <a:rPr lang="en-US">
                <a:latin typeface="Helvetica"/>
                <a:ea typeface="Helvetica"/>
                <a:cs typeface="Helvetica"/>
              </a:rPr>
              <a:t>Assign one consistent adult.</a:t>
            </a:r>
          </a:p>
          <a:p>
            <a:endParaRPr lang="en-US">
              <a:latin typeface="Helvetica"/>
              <a:ea typeface="Helvetica"/>
              <a:cs typeface="Helvetica"/>
            </a:endParaRPr>
          </a:p>
          <a:p>
            <a:r>
              <a:rPr lang="en-US">
                <a:latin typeface="Helvetica"/>
                <a:ea typeface="Helvetica"/>
                <a:cs typeface="Helvetica"/>
              </a:rPr>
              <a:t>Supporting Mother:</a:t>
            </a:r>
          </a:p>
          <a:p>
            <a:r>
              <a:rPr lang="en-US">
                <a:latin typeface="Helvetica"/>
                <a:ea typeface="Helvetica"/>
                <a:cs typeface="Helvetica"/>
              </a:rPr>
              <a:t>Offer parenting groups, emotional support and referrals where appropriate.</a:t>
            </a:r>
          </a:p>
          <a:p>
            <a:endParaRPr lang="en-US">
              <a:latin typeface="Helvetica"/>
              <a:ea typeface="Helvetica"/>
              <a:cs typeface="Helvetica"/>
            </a:endParaRPr>
          </a:p>
          <a:p>
            <a:r>
              <a:rPr lang="en-US">
                <a:latin typeface="Helvetica"/>
                <a:ea typeface="Helvetica"/>
                <a:cs typeface="Helvetica"/>
              </a:rPr>
              <a:t>Multi-Agency Working:</a:t>
            </a:r>
          </a:p>
          <a:p>
            <a:r>
              <a:rPr lang="en-US" dirty="0">
                <a:latin typeface="Helvetica"/>
                <a:ea typeface="Helvetica"/>
                <a:cs typeface="Helvetica"/>
              </a:rPr>
              <a:t>Professionals may includes: Speech and Language Therapist, health </a:t>
            </a:r>
            <a:r>
              <a:rPr lang="en-US">
                <a:latin typeface="Helvetica"/>
                <a:ea typeface="Helvetica"/>
                <a:cs typeface="Helvetica"/>
              </a:rPr>
              <a:t>Visitor, GP.</a:t>
            </a:r>
            <a:endParaRPr lang="en-US" dirty="0">
              <a:latin typeface="Helvetica"/>
              <a:ea typeface="Helvetica"/>
              <a:cs typeface="Helvetica"/>
            </a:endParaRPr>
          </a:p>
          <a:p>
            <a:r>
              <a:rPr lang="en-US">
                <a:latin typeface="Helvetica"/>
                <a:ea typeface="Helvetica"/>
                <a:cs typeface="Helvetica"/>
              </a:rPr>
              <a:t>• Family Support Worker</a:t>
            </a:r>
          </a:p>
          <a:p>
            <a:r>
              <a:rPr lang="en-US">
                <a:latin typeface="Helvetica"/>
                <a:ea typeface="Helvetica"/>
                <a:cs typeface="Helvetica"/>
              </a:rPr>
              <a:t>• Early Years staff.</a:t>
            </a:r>
          </a:p>
          <a:p>
            <a:r>
              <a:rPr lang="en-US">
                <a:latin typeface="Helvetica"/>
                <a:ea typeface="Helvetica"/>
                <a:cs typeface="Helvetica"/>
              </a:rPr>
              <a:t>Collaborative working ensures that Isaac receives consistent support. ( Department for Education, 2024: Whitebread et al, 2017)</a:t>
            </a:r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2520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6C8C6BF-E1B9-5483-1CD2-75AE336F3159}"/>
              </a:ext>
            </a:extLst>
          </p:cNvPr>
          <p:cNvSpPr txBox="1"/>
          <p:nvPr/>
        </p:nvSpPr>
        <p:spPr>
          <a:xfrm>
            <a:off x="124811" y="302172"/>
            <a:ext cx="10490637" cy="65556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Helvetica"/>
                <a:ea typeface="Helvetica"/>
                <a:cs typeface="Helvetica"/>
              </a:rPr>
              <a:t>Critical Evaluation</a:t>
            </a:r>
          </a:p>
          <a:p>
            <a:endParaRPr lang="en-US">
              <a:latin typeface="Helvetica"/>
              <a:ea typeface="Helvetica"/>
              <a:cs typeface="Helvetica"/>
            </a:endParaRPr>
          </a:p>
          <a:p>
            <a:r>
              <a:rPr lang="en-US" b="1">
                <a:latin typeface="Helvetica"/>
                <a:ea typeface="Helvetica"/>
                <a:cs typeface="Helvetica"/>
              </a:rPr>
              <a:t>Strengths</a:t>
            </a:r>
          </a:p>
          <a:p>
            <a:r>
              <a:rPr lang="en-US">
                <a:latin typeface="Helvetica"/>
                <a:ea typeface="Helvetica"/>
                <a:cs typeface="Helvetica"/>
              </a:rPr>
              <a:t>Vygotsky’s theory:</a:t>
            </a:r>
          </a:p>
          <a:p>
            <a:r>
              <a:rPr lang="en-US">
                <a:latin typeface="Helvetica"/>
                <a:ea typeface="Helvetica"/>
                <a:cs typeface="Helvetica"/>
              </a:rPr>
              <a:t>• Explains how children learn through relationships.</a:t>
            </a:r>
          </a:p>
          <a:p>
            <a:r>
              <a:rPr lang="en-US">
                <a:latin typeface="Helvetica"/>
                <a:ea typeface="Helvetica"/>
                <a:cs typeface="Helvetica"/>
              </a:rPr>
              <a:t>• Highlights the importance of language.</a:t>
            </a:r>
          </a:p>
          <a:p>
            <a:r>
              <a:rPr lang="en-US">
                <a:latin typeface="Helvetica"/>
                <a:ea typeface="Helvetica"/>
                <a:cs typeface="Helvetica"/>
              </a:rPr>
              <a:t>• Supports inclusive education.</a:t>
            </a:r>
          </a:p>
          <a:p>
            <a:r>
              <a:rPr lang="en-US" dirty="0">
                <a:latin typeface="Helvetica"/>
                <a:ea typeface="Helvetica"/>
                <a:cs typeface="Helvetica"/>
              </a:rPr>
              <a:t>• </a:t>
            </a:r>
            <a:r>
              <a:rPr lang="en-US" dirty="0" err="1">
                <a:latin typeface="Helvetica"/>
                <a:ea typeface="Helvetica"/>
                <a:cs typeface="Helvetica"/>
              </a:rPr>
              <a:t>Emphasises</a:t>
            </a:r>
            <a:r>
              <a:rPr lang="en-US" dirty="0">
                <a:latin typeface="Helvetica"/>
                <a:ea typeface="Helvetica"/>
                <a:cs typeface="Helvetica"/>
              </a:rPr>
              <a:t> adult involvement</a:t>
            </a:r>
          </a:p>
          <a:p>
            <a:r>
              <a:rPr lang="en-US">
                <a:latin typeface="Helvetica"/>
                <a:ea typeface="Helvetica"/>
                <a:cs typeface="Helvetica"/>
              </a:rPr>
              <a:t>• Aligns with contemporary Early Years practice.</a:t>
            </a:r>
          </a:p>
          <a:p>
            <a:endParaRPr lang="en-US" dirty="0">
              <a:latin typeface="Helvetica"/>
              <a:ea typeface="Helvetica"/>
              <a:cs typeface="Helvetica"/>
            </a:endParaRPr>
          </a:p>
          <a:p>
            <a:r>
              <a:rPr lang="en-US">
                <a:latin typeface="Helvetica"/>
                <a:ea typeface="Helvetica"/>
                <a:cs typeface="Helvetica"/>
              </a:rPr>
              <a:t>Research strongly supports the value of responsive adult-child interaction.</a:t>
            </a:r>
          </a:p>
          <a:p>
            <a:endParaRPr lang="en-US">
              <a:latin typeface="Helvetica"/>
              <a:ea typeface="Helvetica"/>
              <a:cs typeface="Helvetica"/>
            </a:endParaRPr>
          </a:p>
          <a:p>
            <a:r>
              <a:rPr lang="en-US" b="1">
                <a:latin typeface="Helvetica"/>
                <a:ea typeface="Helvetica"/>
                <a:cs typeface="Helvetica"/>
              </a:rPr>
              <a:t>Limitations</a:t>
            </a:r>
          </a:p>
          <a:p>
            <a:r>
              <a:rPr lang="en-US">
                <a:latin typeface="Helvetica"/>
                <a:ea typeface="Helvetica"/>
                <a:cs typeface="Helvetica"/>
              </a:rPr>
              <a:t>The theory gives less attention to:</a:t>
            </a:r>
          </a:p>
          <a:p>
            <a:r>
              <a:rPr lang="en-US">
                <a:latin typeface="Helvetica"/>
                <a:ea typeface="Helvetica"/>
                <a:cs typeface="Helvetica"/>
              </a:rPr>
              <a:t>• Genetics.</a:t>
            </a:r>
          </a:p>
          <a:p>
            <a:r>
              <a:rPr lang="en-US">
                <a:latin typeface="Helvetica"/>
                <a:ea typeface="Helvetica"/>
                <a:cs typeface="Helvetica"/>
              </a:rPr>
              <a:t>• Brain maturation.</a:t>
            </a:r>
          </a:p>
          <a:p>
            <a:r>
              <a:rPr lang="en-US">
                <a:latin typeface="Helvetica"/>
                <a:ea typeface="Helvetica"/>
                <a:cs typeface="Helvetica"/>
              </a:rPr>
              <a:t>• Individual personality.</a:t>
            </a:r>
          </a:p>
          <a:p>
            <a:r>
              <a:rPr lang="en-US">
                <a:latin typeface="Helvetica"/>
                <a:ea typeface="Helvetica"/>
                <a:cs typeface="Helvetica"/>
              </a:rPr>
              <a:t>• independent learning.</a:t>
            </a:r>
          </a:p>
          <a:p>
            <a:r>
              <a:rPr lang="en-US">
                <a:latin typeface="Helvetica"/>
                <a:ea typeface="Helvetica"/>
                <a:cs typeface="Helvetica"/>
              </a:rPr>
              <a:t>Some children develop skills without direct adult guidance.</a:t>
            </a:r>
          </a:p>
          <a:p>
            <a:endParaRPr lang="en-US" dirty="0">
              <a:latin typeface="Helvetica"/>
              <a:ea typeface="Helvetica"/>
              <a:cs typeface="Helvetica"/>
            </a:endParaRPr>
          </a:p>
          <a:p>
            <a:r>
              <a:rPr lang="en-US">
                <a:latin typeface="Helvetica"/>
                <a:ea typeface="Helvetica"/>
                <a:cs typeface="Helvetica"/>
              </a:rPr>
              <a:t>The theory may also require adaptation across cultures, as parenting practices vary internationally.</a:t>
            </a:r>
            <a:endParaRPr lang="en-US"/>
          </a:p>
          <a:p>
            <a:endParaRPr lang="en-US"/>
          </a:p>
          <a:p>
            <a:pPr algn="ctr"/>
            <a:r>
              <a:rPr lang="en-US"/>
              <a:t>                                                                                                               (Berk and Meyers, 2023; Bandura, 1977)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50033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332A978-EAAB-FEE1-D24E-AF7329D909E1}"/>
              </a:ext>
            </a:extLst>
          </p:cNvPr>
          <p:cNvSpPr txBox="1"/>
          <p:nvPr/>
        </p:nvSpPr>
        <p:spPr>
          <a:xfrm>
            <a:off x="1064173" y="1432034"/>
            <a:ext cx="10681137" cy="35086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Helvetica"/>
                <a:ea typeface="Helvetica"/>
                <a:cs typeface="Helvetica"/>
              </a:rPr>
              <a:t>Conclusion</a:t>
            </a:r>
          </a:p>
          <a:p>
            <a:endParaRPr lang="en-US">
              <a:latin typeface="Helvetica"/>
              <a:ea typeface="Helvetica"/>
              <a:cs typeface="Helvetica"/>
            </a:endParaRPr>
          </a:p>
          <a:p>
            <a:r>
              <a:rPr lang="en-US">
                <a:latin typeface="Helvetica"/>
                <a:ea typeface="Helvetica"/>
                <a:cs typeface="Helvetica"/>
              </a:rPr>
              <a:t>Vygotsky’s Sociocultural Theory helps explain how Isaac’s disrupted experiences and limited social interaction have affected his language, confidence and emotional wellbeing.</a:t>
            </a:r>
          </a:p>
          <a:p>
            <a:endParaRPr lang="en-US" dirty="0">
              <a:latin typeface="Helvetica"/>
              <a:ea typeface="Helvetica"/>
              <a:cs typeface="Helvetica"/>
            </a:endParaRPr>
          </a:p>
          <a:p>
            <a:r>
              <a:rPr lang="en-US">
                <a:latin typeface="Helvetica"/>
                <a:ea typeface="Helvetica"/>
                <a:cs typeface="Helvetica"/>
              </a:rPr>
              <a:t>By providing consistent adult support, language-rich experiences, emotional security and multi-agency intervention, practitioners can help Isaac build confidence, improve communication and prepare for school.</a:t>
            </a:r>
            <a:endParaRPr lang="en-US"/>
          </a:p>
          <a:p>
            <a:endParaRPr lang="en-US" dirty="0">
              <a:latin typeface="Helvetica"/>
              <a:ea typeface="Helvetica"/>
              <a:cs typeface="Helvetica"/>
            </a:endParaRPr>
          </a:p>
          <a:p>
            <a:r>
              <a:rPr lang="en-US">
                <a:latin typeface="Helvetica"/>
                <a:ea typeface="Helvetica"/>
                <a:cs typeface="Helvetica"/>
              </a:rPr>
              <a:t>Early intervention is essential because the first five years of life have a significant impact on later learning and wellbeing.</a:t>
            </a:r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3808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96D317C-09C7-1DE5-E610-B797C604285D}"/>
              </a:ext>
            </a:extLst>
          </p:cNvPr>
          <p:cNvSpPr txBox="1"/>
          <p:nvPr/>
        </p:nvSpPr>
        <p:spPr>
          <a:xfrm>
            <a:off x="289035" y="6549"/>
            <a:ext cx="10983309" cy="65556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Times New Roman"/>
                <a:cs typeface="Times New Roman"/>
              </a:rPr>
              <a:t>References</a:t>
            </a:r>
            <a:endParaRPr lang="en-US" sz="2400"/>
          </a:p>
          <a:p>
            <a:pPr marL="342900" indent="-342900">
              <a:buAutoNum type="arabicPeriod"/>
            </a:pPr>
            <a:r>
              <a:rPr lang="en-US">
                <a:latin typeface="Times New Roman"/>
                <a:ea typeface="Times New Roman"/>
                <a:cs typeface="Times New Roman"/>
              </a:rPr>
              <a:t>Bandura, A. (1977) </a:t>
            </a:r>
            <a:r>
              <a:rPr lang="en-US" i="1">
                <a:latin typeface="TimesNewRomanPS-ItalicMT"/>
                <a:ea typeface="TimesNewRomanPS-ItalicMT"/>
                <a:cs typeface="TimesNewRomanPS-ItalicMT"/>
              </a:rPr>
              <a:t>Social Learning Theory</a:t>
            </a:r>
            <a:r>
              <a:rPr lang="en-US">
                <a:latin typeface="Times New Roman"/>
                <a:ea typeface="Times New Roman"/>
                <a:cs typeface="Times New Roman"/>
              </a:rPr>
              <a:t>. Englewood Cliffs, NJ: Prentice Hall.</a:t>
            </a:r>
            <a:endParaRPr lang="en-US"/>
          </a:p>
          <a:p>
            <a:r>
              <a:rPr lang="en-US" dirty="0">
                <a:latin typeface="Times New Roman"/>
                <a:ea typeface="Times New Roman"/>
                <a:cs typeface="Times New Roman"/>
              </a:rPr>
              <a:t>Berk, L.E. and Meyers, A.B. (2023) </a:t>
            </a:r>
            <a:r>
              <a:rPr lang="en-US" i="1" dirty="0">
                <a:latin typeface="TimesNewRomanPS-ItalicMT"/>
                <a:ea typeface="TimesNewRomanPS-ItalicMT"/>
                <a:cs typeface="TimesNewRomanPS-ItalicMT"/>
              </a:rPr>
              <a:t>Infants, Children, and Adolescents</a:t>
            </a:r>
            <a:r>
              <a:rPr lang="en-US" dirty="0">
                <a:latin typeface="Times New Roman"/>
                <a:ea typeface="Times New Roman"/>
                <a:cs typeface="Times New Roman"/>
              </a:rPr>
              <a:t>. 9th </a:t>
            </a:r>
            <a:r>
              <a:rPr lang="en-US" dirty="0" err="1">
                <a:latin typeface="Times New Roman"/>
                <a:ea typeface="Times New Roman"/>
                <a:cs typeface="Times New Roman"/>
              </a:rPr>
              <a:t>edn</a:t>
            </a:r>
            <a:r>
              <a:rPr lang="en-US" dirty="0">
                <a:latin typeface="Times New Roman"/>
                <a:ea typeface="Times New Roman"/>
                <a:cs typeface="Times New Roman"/>
              </a:rPr>
              <a:t>. Harlow: Pearson.</a:t>
            </a:r>
          </a:p>
          <a:p>
            <a:endParaRPr lang="en-US" dirty="0">
              <a:latin typeface="Times New Roman"/>
              <a:ea typeface="Times New Roman"/>
              <a:cs typeface="Times New Roman"/>
            </a:endParaRPr>
          </a:p>
          <a:p>
            <a:r>
              <a:rPr lang="en-US">
                <a:latin typeface="Times New Roman"/>
                <a:ea typeface="Times New Roman"/>
                <a:cs typeface="Times New Roman"/>
              </a:rPr>
              <a:t>2. Bronfenbrenner, U. (1979) </a:t>
            </a:r>
            <a:r>
              <a:rPr lang="en-US" i="1">
                <a:latin typeface="TimesNewRomanPS-ItalicMT"/>
                <a:ea typeface="TimesNewRomanPS-ItalicMT"/>
                <a:cs typeface="TimesNewRomanPS-ItalicMT"/>
              </a:rPr>
              <a:t>The Ecology of Human Development: Experiments by Nature and Design</a:t>
            </a:r>
            <a:r>
              <a:rPr lang="en-US">
                <a:latin typeface="Times New Roman"/>
                <a:ea typeface="Times New Roman"/>
                <a:cs typeface="Times New Roman"/>
              </a:rPr>
              <a:t>. Cambridge, MA: Harvard University Press.</a:t>
            </a:r>
          </a:p>
          <a:p>
            <a:endParaRPr lang="en-US" dirty="0">
              <a:latin typeface="Times New Roman"/>
              <a:ea typeface="Times New Roman"/>
              <a:cs typeface="Times New Roman"/>
            </a:endParaRPr>
          </a:p>
          <a:p>
            <a:r>
              <a:rPr lang="en-US">
                <a:latin typeface="Times New Roman"/>
                <a:ea typeface="Times New Roman"/>
                <a:cs typeface="Times New Roman"/>
              </a:rPr>
              <a:t>3. Department for Education (2024) </a:t>
            </a:r>
            <a:r>
              <a:rPr lang="en-US" i="1">
                <a:latin typeface="TimesNewRomanPS-ItalicMT"/>
                <a:ea typeface="TimesNewRomanPS-ItalicMT"/>
                <a:cs typeface="TimesNewRomanPS-ItalicMT"/>
              </a:rPr>
              <a:t>Statutory Framework for the Early Years Foundation Stage</a:t>
            </a:r>
            <a:r>
              <a:rPr lang="en-US">
                <a:latin typeface="Times New Roman"/>
                <a:ea typeface="Times New Roman"/>
                <a:cs typeface="Times New Roman"/>
              </a:rPr>
              <a:t>. London: Department for Education.</a:t>
            </a:r>
          </a:p>
          <a:p>
            <a:endParaRPr lang="en-US" dirty="0">
              <a:latin typeface="Times New Roman"/>
              <a:ea typeface="Times New Roman"/>
              <a:cs typeface="Times New Roman"/>
            </a:endParaRPr>
          </a:p>
          <a:p>
            <a:r>
              <a:rPr lang="en-US">
                <a:latin typeface="Times New Roman"/>
                <a:ea typeface="Times New Roman"/>
                <a:cs typeface="Times New Roman"/>
              </a:rPr>
              <a:t>4. Piaget, J. (1952) </a:t>
            </a:r>
            <a:r>
              <a:rPr lang="en-US" i="1">
                <a:latin typeface="TimesNewRomanPS-ItalicMT"/>
                <a:ea typeface="TimesNewRomanPS-ItalicMT"/>
                <a:cs typeface="TimesNewRomanPS-ItalicMT"/>
              </a:rPr>
              <a:t>The Origins of Intelligence in Children</a:t>
            </a:r>
            <a:r>
              <a:rPr lang="en-US">
                <a:latin typeface="Times New Roman"/>
                <a:ea typeface="Times New Roman"/>
                <a:cs typeface="Times New Roman"/>
              </a:rPr>
              <a:t>. New York: International Universities Press.</a:t>
            </a:r>
          </a:p>
          <a:p>
            <a:endParaRPr lang="en-US" dirty="0">
              <a:latin typeface="Times New Roman"/>
              <a:ea typeface="Times New Roman"/>
              <a:cs typeface="Times New Roman"/>
            </a:endParaRPr>
          </a:p>
          <a:p>
            <a:r>
              <a:rPr lang="en-US">
                <a:latin typeface="Times New Roman"/>
                <a:ea typeface="Times New Roman"/>
                <a:cs typeface="Times New Roman"/>
              </a:rPr>
              <a:t>5. Shonkoff, J.P. and Phillips, D.A. (2000) </a:t>
            </a:r>
            <a:r>
              <a:rPr lang="en-US" i="1">
                <a:latin typeface="TimesNewRomanPS-ItalicMT"/>
                <a:ea typeface="TimesNewRomanPS-ItalicMT"/>
                <a:cs typeface="TimesNewRomanPS-ItalicMT"/>
              </a:rPr>
              <a:t>From Neurons to Neighborhoods: The Science of Early Childhood Development</a:t>
            </a:r>
            <a:r>
              <a:rPr lang="en-US">
                <a:latin typeface="Times New Roman"/>
                <a:ea typeface="Times New Roman"/>
                <a:cs typeface="Times New Roman"/>
              </a:rPr>
              <a:t>. Washington, DC: National Academies Press.</a:t>
            </a:r>
            <a:endParaRPr lang="en-US"/>
          </a:p>
          <a:p>
            <a:endParaRPr lang="en-US" dirty="0">
              <a:latin typeface="Times New Roman"/>
              <a:ea typeface="Times New Roman"/>
              <a:cs typeface="Times New Roman"/>
            </a:endParaRPr>
          </a:p>
          <a:p>
            <a:r>
              <a:rPr lang="en-US" dirty="0">
                <a:latin typeface="Times New Roman"/>
                <a:ea typeface="Times New Roman"/>
                <a:cs typeface="Times New Roman"/>
              </a:rPr>
              <a:t>6. Siraj-Blatchford, I. (2009) </a:t>
            </a:r>
            <a:r>
              <a:rPr lang="en-US" i="1" dirty="0" err="1">
                <a:latin typeface="TimesNewRomanPS-ItalicMT"/>
                <a:ea typeface="TimesNewRomanPS-ItalicMT"/>
                <a:cs typeface="TimesNewRomanPS-ItalicMT"/>
              </a:rPr>
              <a:t>Conceptualising</a:t>
            </a:r>
            <a:r>
              <a:rPr lang="en-US" i="1" dirty="0">
                <a:latin typeface="TimesNewRomanPS-ItalicMT"/>
                <a:ea typeface="TimesNewRomanPS-ItalicMT"/>
                <a:cs typeface="TimesNewRomanPS-ItalicMT"/>
              </a:rPr>
              <a:t> Progression in the Pedagogy of Play and Sustained Shared Thinking in Early Childhood Education: A Vygotskian Perspective</a:t>
            </a:r>
            <a:r>
              <a:rPr lang="en-US" dirty="0">
                <a:latin typeface="Times New Roman"/>
                <a:ea typeface="Times New Roman"/>
                <a:cs typeface="Times New Roman"/>
              </a:rPr>
              <a:t>. Educational and Child Psychology, 26(2), pp. 77–89.</a:t>
            </a:r>
            <a:endParaRPr lang="en-US"/>
          </a:p>
          <a:p>
            <a:endParaRPr lang="en-US" dirty="0">
              <a:latin typeface="Times New Roman"/>
              <a:ea typeface="Times New Roman"/>
              <a:cs typeface="Times New Roman"/>
            </a:endParaRPr>
          </a:p>
          <a:p>
            <a:r>
              <a:rPr lang="en-US" dirty="0">
                <a:latin typeface="Times New Roman"/>
                <a:ea typeface="Times New Roman"/>
                <a:cs typeface="Times New Roman"/>
              </a:rPr>
              <a:t>7. Vygotsky, L.S. (1978) </a:t>
            </a:r>
            <a:r>
              <a:rPr lang="en-US" i="1" dirty="0">
                <a:latin typeface="TimesNewRomanPS-ItalicMT"/>
                <a:ea typeface="TimesNewRomanPS-ItalicMT"/>
                <a:cs typeface="TimesNewRomanPS-ItalicMT"/>
              </a:rPr>
              <a:t>Mind in Society: The Development of Higher Psychological Processes</a:t>
            </a:r>
            <a:r>
              <a:rPr lang="en-US" dirty="0">
                <a:latin typeface="Times New Roman"/>
                <a:ea typeface="Times New Roman"/>
                <a:cs typeface="Times New Roman"/>
              </a:rPr>
              <a:t>. Cambridge, MA: </a:t>
            </a:r>
            <a:r>
              <a:rPr lang="en-US">
                <a:latin typeface="Times New Roman"/>
                <a:ea typeface="Times New Roman"/>
                <a:cs typeface="Times New Roman"/>
              </a:rPr>
              <a:t>Harvard University Press.</a:t>
            </a:r>
            <a:endParaRPr lang="en-US" dirty="0">
              <a:latin typeface="Aptos" panose="020B0004020202020204"/>
              <a:ea typeface="Times New Roman"/>
              <a:cs typeface="Times New Roman"/>
            </a:endParaRPr>
          </a:p>
          <a:p>
            <a:endParaRPr lang="en-US" dirty="0">
              <a:latin typeface="Times New Roman"/>
              <a:ea typeface="Times New Roman"/>
              <a:cs typeface="Times New Roman"/>
            </a:endParaRPr>
          </a:p>
          <a:p>
            <a:r>
              <a:rPr lang="en-US" dirty="0">
                <a:latin typeface="Times New Roman"/>
                <a:ea typeface="Times New Roman"/>
                <a:cs typeface="Times New Roman"/>
              </a:rPr>
              <a:t>8. Whitebread, D., Basilio, M., </a:t>
            </a:r>
            <a:r>
              <a:rPr lang="en-US" dirty="0" err="1">
                <a:latin typeface="Times New Roman"/>
                <a:ea typeface="Times New Roman"/>
                <a:cs typeface="Times New Roman"/>
              </a:rPr>
              <a:t>Kuvalja</a:t>
            </a:r>
            <a:r>
              <a:rPr lang="en-US" dirty="0">
                <a:latin typeface="Times New Roman"/>
                <a:ea typeface="Times New Roman"/>
                <a:cs typeface="Times New Roman"/>
              </a:rPr>
              <a:t>, M. and Verma, M. (2017) </a:t>
            </a:r>
            <a:r>
              <a:rPr lang="en-US" i="1" dirty="0">
                <a:latin typeface="TimesNewRomanPS-ItalicMT"/>
                <a:ea typeface="TimesNewRomanPS-ItalicMT"/>
                <a:cs typeface="TimesNewRomanPS-ItalicMT"/>
              </a:rPr>
              <a:t>The Importance of Play: A Report on the Value of Children’s Play with a Series of Policy Recommendations</a:t>
            </a:r>
            <a:r>
              <a:rPr lang="en-US" dirty="0">
                <a:latin typeface="Times New Roman"/>
                <a:ea typeface="Times New Roman"/>
                <a:cs typeface="Times New Roman"/>
              </a:rPr>
              <a:t>. Brussels: Toy Industries of Europe.</a:t>
            </a:r>
            <a:endParaRPr lang="en-US">
              <a:latin typeface="Aptos" panose="020B0004020202020204"/>
              <a:ea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1688726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Name: Golam Evan Student ID: 2514987. </vt:lpstr>
      <vt:lpstr>Introduction</vt:lpstr>
      <vt:lpstr>Vygotsky's Sociocultural Theory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311</cp:revision>
  <dcterms:created xsi:type="dcterms:W3CDTF">2026-07-12T12:11:06Z</dcterms:created>
  <dcterms:modified xsi:type="dcterms:W3CDTF">2026-07-12T13:54:58Z</dcterms:modified>
</cp:coreProperties>
</file>