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06"/>
  </p:notesMasterIdLst>
  <p:sldIdLst>
    <p:sldId id="403" r:id="rId2"/>
    <p:sldId id="406" r:id="rId3"/>
    <p:sldId id="405" r:id="rId4"/>
    <p:sldId id="287" r:id="rId5"/>
    <p:sldId id="396" r:id="rId6"/>
    <p:sldId id="288" r:id="rId7"/>
    <p:sldId id="407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7" r:id="rId16"/>
    <p:sldId id="298" r:id="rId17"/>
    <p:sldId id="299" r:id="rId18"/>
    <p:sldId id="314" r:id="rId19"/>
    <p:sldId id="408" r:id="rId20"/>
    <p:sldId id="409" r:id="rId21"/>
    <p:sldId id="410" r:id="rId22"/>
    <p:sldId id="411" r:id="rId23"/>
    <p:sldId id="412" r:id="rId24"/>
    <p:sldId id="414" r:id="rId25"/>
    <p:sldId id="415" r:id="rId26"/>
    <p:sldId id="416" r:id="rId27"/>
    <p:sldId id="440" r:id="rId28"/>
    <p:sldId id="439" r:id="rId29"/>
    <p:sldId id="435" r:id="rId30"/>
    <p:sldId id="417" r:id="rId31"/>
    <p:sldId id="419" r:id="rId32"/>
    <p:sldId id="437" r:id="rId33"/>
    <p:sldId id="418" r:id="rId34"/>
    <p:sldId id="438" r:id="rId35"/>
    <p:sldId id="421" r:id="rId36"/>
    <p:sldId id="422" r:id="rId37"/>
    <p:sldId id="423" r:id="rId38"/>
    <p:sldId id="424" r:id="rId39"/>
    <p:sldId id="425" r:id="rId40"/>
    <p:sldId id="426" r:id="rId41"/>
    <p:sldId id="427" r:id="rId42"/>
    <p:sldId id="428" r:id="rId43"/>
    <p:sldId id="429" r:id="rId44"/>
    <p:sldId id="433" r:id="rId45"/>
    <p:sldId id="346" r:id="rId46"/>
    <p:sldId id="347" r:id="rId47"/>
    <p:sldId id="348" r:id="rId48"/>
    <p:sldId id="300" r:id="rId49"/>
    <p:sldId id="441" r:id="rId50"/>
    <p:sldId id="302" r:id="rId51"/>
    <p:sldId id="303" r:id="rId52"/>
    <p:sldId id="304" r:id="rId53"/>
    <p:sldId id="305" r:id="rId54"/>
    <p:sldId id="309" r:id="rId55"/>
    <p:sldId id="306" r:id="rId56"/>
    <p:sldId id="301" r:id="rId57"/>
    <p:sldId id="307" r:id="rId58"/>
    <p:sldId id="308" r:id="rId59"/>
    <p:sldId id="311" r:id="rId60"/>
    <p:sldId id="312" r:id="rId61"/>
    <p:sldId id="310" r:id="rId62"/>
    <p:sldId id="281" r:id="rId63"/>
    <p:sldId id="436" r:id="rId64"/>
    <p:sldId id="349" r:id="rId65"/>
    <p:sldId id="442" r:id="rId66"/>
    <p:sldId id="352" r:id="rId67"/>
    <p:sldId id="354" r:id="rId68"/>
    <p:sldId id="355" r:id="rId69"/>
    <p:sldId id="356" r:id="rId70"/>
    <p:sldId id="357" r:id="rId71"/>
    <p:sldId id="358" r:id="rId72"/>
    <p:sldId id="359" r:id="rId73"/>
    <p:sldId id="360" r:id="rId74"/>
    <p:sldId id="361" r:id="rId75"/>
    <p:sldId id="362" r:id="rId76"/>
    <p:sldId id="363" r:id="rId77"/>
    <p:sldId id="364" r:id="rId78"/>
    <p:sldId id="365" r:id="rId79"/>
    <p:sldId id="366" r:id="rId80"/>
    <p:sldId id="367" r:id="rId81"/>
    <p:sldId id="368" r:id="rId82"/>
    <p:sldId id="369" r:id="rId83"/>
    <p:sldId id="370" r:id="rId84"/>
    <p:sldId id="371" r:id="rId85"/>
    <p:sldId id="391" r:id="rId86"/>
    <p:sldId id="392" r:id="rId87"/>
    <p:sldId id="397" r:id="rId88"/>
    <p:sldId id="372" r:id="rId89"/>
    <p:sldId id="373" r:id="rId90"/>
    <p:sldId id="374" r:id="rId91"/>
    <p:sldId id="375" r:id="rId92"/>
    <p:sldId id="376" r:id="rId93"/>
    <p:sldId id="377" r:id="rId94"/>
    <p:sldId id="378" r:id="rId95"/>
    <p:sldId id="379" r:id="rId96"/>
    <p:sldId id="380" r:id="rId97"/>
    <p:sldId id="381" r:id="rId98"/>
    <p:sldId id="382" r:id="rId99"/>
    <p:sldId id="383" r:id="rId100"/>
    <p:sldId id="384" r:id="rId101"/>
    <p:sldId id="385" r:id="rId102"/>
    <p:sldId id="389" r:id="rId103"/>
    <p:sldId id="390" r:id="rId104"/>
    <p:sldId id="353" r:id="rId10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577960-F2CA-4754-A74E-EE7A933D7C83}" v="33" dt="2019-03-25T09:52:50.9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160"/>
        <p:guide pos="2880"/>
      </p:guideLst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07" Type="http://schemas.openxmlformats.org/officeDocument/2006/relationships/presProps" Target="presProps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theme" Target="theme/theme1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3B577960-F2CA-4754-A74E-EE7A933D7C83}"/>
    <pc:docChg chg="undo custSel mod addSld delSld modSld sldOrd">
      <pc:chgData name="Ralph Haeussler" userId="a33031a8bc7a0d8c" providerId="LiveId" clId="{3B577960-F2CA-4754-A74E-EE7A933D7C83}" dt="2019-03-25T09:52:42.728" v="414" actId="26606"/>
      <pc:docMkLst>
        <pc:docMk/>
      </pc:docMkLst>
      <pc:sldChg chg="modTransition">
        <pc:chgData name="Ralph Haeussler" userId="a33031a8bc7a0d8c" providerId="LiveId" clId="{3B577960-F2CA-4754-A74E-EE7A933D7C83}" dt="2019-03-25T09:34:07.559" v="231"/>
        <pc:sldMkLst>
          <pc:docMk/>
          <pc:sldMk cId="473304255" sldId="300"/>
        </pc:sldMkLst>
      </pc:sldChg>
      <pc:sldChg chg="del">
        <pc:chgData name="Ralph Haeussler" userId="a33031a8bc7a0d8c" providerId="LiveId" clId="{3B577960-F2CA-4754-A74E-EE7A933D7C83}" dt="2019-03-25T09:25:59.583" v="2" actId="2696"/>
        <pc:sldMkLst>
          <pc:docMk/>
          <pc:sldMk cId="286576113" sldId="393"/>
        </pc:sldMkLst>
      </pc:sldChg>
      <pc:sldChg chg="del">
        <pc:chgData name="Ralph Haeussler" userId="a33031a8bc7a0d8c" providerId="LiveId" clId="{3B577960-F2CA-4754-A74E-EE7A933D7C83}" dt="2019-03-25T09:25:59.618" v="4" actId="2696"/>
        <pc:sldMkLst>
          <pc:docMk/>
          <pc:sldMk cId="2956993284" sldId="394"/>
        </pc:sldMkLst>
      </pc:sldChg>
      <pc:sldChg chg="del">
        <pc:chgData name="Ralph Haeussler" userId="a33031a8bc7a0d8c" providerId="LiveId" clId="{3B577960-F2CA-4754-A74E-EE7A933D7C83}" dt="2019-03-25T09:25:59.600" v="3" actId="2696"/>
        <pc:sldMkLst>
          <pc:docMk/>
          <pc:sldMk cId="3917310118" sldId="395"/>
        </pc:sldMkLst>
      </pc:sldChg>
      <pc:sldChg chg="addSp delSp modSp modAnim">
        <pc:chgData name="Ralph Haeussler" userId="a33031a8bc7a0d8c" providerId="LiveId" clId="{3B577960-F2CA-4754-A74E-EE7A933D7C83}" dt="2019-03-25T09:30:43.885" v="217" actId="14100"/>
        <pc:sldMkLst>
          <pc:docMk/>
          <pc:sldMk cId="2262844269" sldId="396"/>
        </pc:sldMkLst>
        <pc:picChg chg="mod">
          <ac:chgData name="Ralph Haeussler" userId="a33031a8bc7a0d8c" providerId="LiveId" clId="{3B577960-F2CA-4754-A74E-EE7A933D7C83}" dt="2019-03-25T09:30:03.490" v="203" actId="1076"/>
          <ac:picMkLst>
            <pc:docMk/>
            <pc:sldMk cId="2262844269" sldId="396"/>
            <ac:picMk id="3" creationId="{1A581263-D881-4678-8EE9-C5EF42A7D3F6}"/>
          </ac:picMkLst>
        </pc:picChg>
        <pc:picChg chg="add mod">
          <ac:chgData name="Ralph Haeussler" userId="a33031a8bc7a0d8c" providerId="LiveId" clId="{3B577960-F2CA-4754-A74E-EE7A933D7C83}" dt="2019-03-25T09:30:38.923" v="216" actId="1076"/>
          <ac:picMkLst>
            <pc:docMk/>
            <pc:sldMk cId="2262844269" sldId="396"/>
            <ac:picMk id="6" creationId="{E51FE613-A533-48EF-9E7E-6A1099352488}"/>
          </ac:picMkLst>
        </pc:picChg>
        <pc:picChg chg="del">
          <ac:chgData name="Ralph Haeussler" userId="a33031a8bc7a0d8c" providerId="LiveId" clId="{3B577960-F2CA-4754-A74E-EE7A933D7C83}" dt="2019-03-25T09:29:43.419" v="195" actId="478"/>
          <ac:picMkLst>
            <pc:docMk/>
            <pc:sldMk cId="2262844269" sldId="396"/>
            <ac:picMk id="8" creationId="{00000000-0000-0000-0000-000000000000}"/>
          </ac:picMkLst>
        </pc:picChg>
        <pc:cxnChg chg="mod ord">
          <ac:chgData name="Ralph Haeussler" userId="a33031a8bc7a0d8c" providerId="LiveId" clId="{3B577960-F2CA-4754-A74E-EE7A933D7C83}" dt="2019-03-25T09:30:43.885" v="217" actId="14100"/>
          <ac:cxnSpMkLst>
            <pc:docMk/>
            <pc:sldMk cId="2262844269" sldId="396"/>
            <ac:cxnSpMk id="10" creationId="{00000000-0000-0000-0000-000000000000}"/>
          </ac:cxnSpMkLst>
        </pc:cxnChg>
      </pc:sldChg>
      <pc:sldChg chg="del">
        <pc:chgData name="Ralph Haeussler" userId="a33031a8bc7a0d8c" providerId="LiveId" clId="{3B577960-F2CA-4754-A74E-EE7A933D7C83}" dt="2019-03-25T09:25:59.662" v="6" actId="2696"/>
        <pc:sldMkLst>
          <pc:docMk/>
          <pc:sldMk cId="603037491" sldId="398"/>
        </pc:sldMkLst>
      </pc:sldChg>
      <pc:sldChg chg="del">
        <pc:chgData name="Ralph Haeussler" userId="a33031a8bc7a0d8c" providerId="LiveId" clId="{3B577960-F2CA-4754-A74E-EE7A933D7C83}" dt="2019-03-25T09:25:59.636" v="5" actId="2696"/>
        <pc:sldMkLst>
          <pc:docMk/>
          <pc:sldMk cId="4232025422" sldId="399"/>
        </pc:sldMkLst>
      </pc:sldChg>
      <pc:sldChg chg="del">
        <pc:chgData name="Ralph Haeussler" userId="a33031a8bc7a0d8c" providerId="LiveId" clId="{3B577960-F2CA-4754-A74E-EE7A933D7C83}" dt="2019-03-25T09:26:03.032" v="7" actId="2696"/>
        <pc:sldMkLst>
          <pc:docMk/>
          <pc:sldMk cId="3334711071" sldId="400"/>
        </pc:sldMkLst>
      </pc:sldChg>
      <pc:sldChg chg="del">
        <pc:chgData name="Ralph Haeussler" userId="a33031a8bc7a0d8c" providerId="LiveId" clId="{3B577960-F2CA-4754-A74E-EE7A933D7C83}" dt="2019-03-25T09:25:59.550" v="0" actId="2696"/>
        <pc:sldMkLst>
          <pc:docMk/>
          <pc:sldMk cId="1963326652" sldId="401"/>
        </pc:sldMkLst>
      </pc:sldChg>
      <pc:sldChg chg="del">
        <pc:chgData name="Ralph Haeussler" userId="a33031a8bc7a0d8c" providerId="LiveId" clId="{3B577960-F2CA-4754-A74E-EE7A933D7C83}" dt="2019-03-25T09:25:59.569" v="1" actId="2696"/>
        <pc:sldMkLst>
          <pc:docMk/>
          <pc:sldMk cId="1325437967" sldId="402"/>
        </pc:sldMkLst>
      </pc:sldChg>
      <pc:sldChg chg="addSp modSp modAnim">
        <pc:chgData name="Ralph Haeussler" userId="a33031a8bc7a0d8c" providerId="LiveId" clId="{3B577960-F2CA-4754-A74E-EE7A933D7C83}" dt="2019-03-25T09:49:36.329" v="406" actId="20577"/>
        <pc:sldMkLst>
          <pc:docMk/>
          <pc:sldMk cId="3906289402" sldId="403"/>
        </pc:sldMkLst>
        <pc:spChg chg="mod">
          <ac:chgData name="Ralph Haeussler" userId="a33031a8bc7a0d8c" providerId="LiveId" clId="{3B577960-F2CA-4754-A74E-EE7A933D7C83}" dt="2019-03-25T09:48:23.461" v="299" actId="14100"/>
          <ac:spMkLst>
            <pc:docMk/>
            <pc:sldMk cId="3906289402" sldId="403"/>
            <ac:spMk id="2" creationId="{80536CB9-9530-4A20-AFEA-AF4D4DE45188}"/>
          </ac:spMkLst>
        </pc:spChg>
        <pc:spChg chg="mod ord">
          <ac:chgData name="Ralph Haeussler" userId="a33031a8bc7a0d8c" providerId="LiveId" clId="{3B577960-F2CA-4754-A74E-EE7A933D7C83}" dt="2019-03-25T09:49:36.329" v="406" actId="20577"/>
          <ac:spMkLst>
            <pc:docMk/>
            <pc:sldMk cId="3906289402" sldId="403"/>
            <ac:spMk id="3" creationId="{C58CCED8-C3FC-4BBD-9B8E-723661596B15}"/>
          </ac:spMkLst>
        </pc:spChg>
        <pc:picChg chg="add mod">
          <ac:chgData name="Ralph Haeussler" userId="a33031a8bc7a0d8c" providerId="LiveId" clId="{3B577960-F2CA-4754-A74E-EE7A933D7C83}" dt="2019-03-25T09:48:58.515" v="304" actId="1076"/>
          <ac:picMkLst>
            <pc:docMk/>
            <pc:sldMk cId="3906289402" sldId="403"/>
            <ac:picMk id="8" creationId="{FB4FBBBE-9A2C-4E70-86A8-EE4E7B5D8166}"/>
          </ac:picMkLst>
        </pc:picChg>
      </pc:sldChg>
      <pc:sldChg chg="del">
        <pc:chgData name="Ralph Haeussler" userId="a33031a8bc7a0d8c" providerId="LiveId" clId="{3B577960-F2CA-4754-A74E-EE7A933D7C83}" dt="2019-03-25T09:27:27.485" v="113" actId="2696"/>
        <pc:sldMkLst>
          <pc:docMk/>
          <pc:sldMk cId="975131240" sldId="404"/>
        </pc:sldMkLst>
      </pc:sldChg>
      <pc:sldChg chg="addSp">
        <pc:chgData name="Ralph Haeussler" userId="a33031a8bc7a0d8c" providerId="LiveId" clId="{3B577960-F2CA-4754-A74E-EE7A933D7C83}" dt="2019-03-25T09:49:48.746" v="407"/>
        <pc:sldMkLst>
          <pc:docMk/>
          <pc:sldMk cId="1261776018" sldId="405"/>
        </pc:sldMkLst>
        <pc:picChg chg="add">
          <ac:chgData name="Ralph Haeussler" userId="a33031a8bc7a0d8c" providerId="LiveId" clId="{3B577960-F2CA-4754-A74E-EE7A933D7C83}" dt="2019-03-25T09:49:48.746" v="407"/>
          <ac:picMkLst>
            <pc:docMk/>
            <pc:sldMk cId="1261776018" sldId="405"/>
            <ac:picMk id="11" creationId="{0C2481B7-CAC2-4C15-8BB8-9C35361CC1B7}"/>
          </ac:picMkLst>
        </pc:picChg>
      </pc:sldChg>
      <pc:sldChg chg="addSp modSp ord">
        <pc:chgData name="Ralph Haeussler" userId="a33031a8bc7a0d8c" providerId="LiveId" clId="{3B577960-F2CA-4754-A74E-EE7A933D7C83}" dt="2019-03-25T09:49:56.640" v="409" actId="166"/>
        <pc:sldMkLst>
          <pc:docMk/>
          <pc:sldMk cId="1044038794" sldId="406"/>
        </pc:sldMkLst>
        <pc:spChg chg="mod ord">
          <ac:chgData name="Ralph Haeussler" userId="a33031a8bc7a0d8c" providerId="LiveId" clId="{3B577960-F2CA-4754-A74E-EE7A933D7C83}" dt="2019-03-25T09:49:56.640" v="409" actId="166"/>
          <ac:spMkLst>
            <pc:docMk/>
            <pc:sldMk cId="1044038794" sldId="406"/>
            <ac:spMk id="11" creationId="{1DC93E42-52C8-40F4-A47A-EFF2B1273B3A}"/>
          </ac:spMkLst>
        </pc:spChg>
        <pc:picChg chg="add">
          <ac:chgData name="Ralph Haeussler" userId="a33031a8bc7a0d8c" providerId="LiveId" clId="{3B577960-F2CA-4754-A74E-EE7A933D7C83}" dt="2019-03-25T09:49:52" v="408"/>
          <ac:picMkLst>
            <pc:docMk/>
            <pc:sldMk cId="1044038794" sldId="406"/>
            <ac:picMk id="6" creationId="{4853A26B-B7D4-4B3C-9F39-B44CE0427C23}"/>
          </ac:picMkLst>
        </pc:picChg>
      </pc:sldChg>
      <pc:sldChg chg="modSp">
        <pc:chgData name="Ralph Haeussler" userId="a33031a8bc7a0d8c" providerId="LiveId" clId="{3B577960-F2CA-4754-A74E-EE7A933D7C83}" dt="2019-03-25T09:31:24.072" v="218" actId="20577"/>
        <pc:sldMkLst>
          <pc:docMk/>
          <pc:sldMk cId="447522493" sldId="410"/>
        </pc:sldMkLst>
        <pc:spChg chg="mod">
          <ac:chgData name="Ralph Haeussler" userId="a33031a8bc7a0d8c" providerId="LiveId" clId="{3B577960-F2CA-4754-A74E-EE7A933D7C83}" dt="2019-03-25T09:31:24.072" v="218" actId="20577"/>
          <ac:spMkLst>
            <pc:docMk/>
            <pc:sldMk cId="447522493" sldId="410"/>
            <ac:spMk id="11" creationId="{6A9D0F93-7DD2-430E-8FA9-10F925C703A9}"/>
          </ac:spMkLst>
        </pc:spChg>
      </pc:sldChg>
      <pc:sldChg chg="modSp">
        <pc:chgData name="Ralph Haeussler" userId="a33031a8bc7a0d8c" providerId="LiveId" clId="{3B577960-F2CA-4754-A74E-EE7A933D7C83}" dt="2019-03-25T09:32:57.413" v="230" actId="20577"/>
        <pc:sldMkLst>
          <pc:docMk/>
          <pc:sldMk cId="592432561" sldId="423"/>
        </pc:sldMkLst>
        <pc:spChg chg="mod">
          <ac:chgData name="Ralph Haeussler" userId="a33031a8bc7a0d8c" providerId="LiveId" clId="{3B577960-F2CA-4754-A74E-EE7A933D7C83}" dt="2019-03-25T09:32:57.413" v="230" actId="20577"/>
          <ac:spMkLst>
            <pc:docMk/>
            <pc:sldMk cId="592432561" sldId="423"/>
            <ac:spMk id="9" creationId="{A6FDFE94-21C6-4A08-AE40-60DDE10BE9A5}"/>
          </ac:spMkLst>
        </pc:spChg>
      </pc:sldChg>
      <pc:sldChg chg="addSp modSp">
        <pc:chgData name="Ralph Haeussler" userId="a33031a8bc7a0d8c" providerId="LiveId" clId="{3B577960-F2CA-4754-A74E-EE7A933D7C83}" dt="2019-03-25T09:32:38.947" v="229" actId="1076"/>
        <pc:sldMkLst>
          <pc:docMk/>
          <pc:sldMk cId="3813686637" sldId="438"/>
        </pc:sldMkLst>
        <pc:spChg chg="add mod">
          <ac:chgData name="Ralph Haeussler" userId="a33031a8bc7a0d8c" providerId="LiveId" clId="{3B577960-F2CA-4754-A74E-EE7A933D7C83}" dt="2019-03-25T09:32:38.947" v="229" actId="1076"/>
          <ac:spMkLst>
            <pc:docMk/>
            <pc:sldMk cId="3813686637" sldId="438"/>
            <ac:spMk id="2" creationId="{84FD6294-E3F8-4F7D-86C9-C17247BE41B6}"/>
          </ac:spMkLst>
        </pc:spChg>
      </pc:sldChg>
      <pc:sldChg chg="addSp modSp add modTransition modAnim">
        <pc:chgData name="Ralph Haeussler" userId="a33031a8bc7a0d8c" providerId="LiveId" clId="{3B577960-F2CA-4754-A74E-EE7A933D7C83}" dt="2019-03-25T09:36:46.716" v="246"/>
        <pc:sldMkLst>
          <pc:docMk/>
          <pc:sldMk cId="1933750488" sldId="441"/>
        </pc:sldMkLst>
        <pc:picChg chg="add mod">
          <ac:chgData name="Ralph Haeussler" userId="a33031a8bc7a0d8c" providerId="LiveId" clId="{3B577960-F2CA-4754-A74E-EE7A933D7C83}" dt="2019-03-25T09:36:37.414" v="239" actId="1076"/>
          <ac:picMkLst>
            <pc:docMk/>
            <pc:sldMk cId="1933750488" sldId="441"/>
            <ac:picMk id="2" creationId="{2EA2C078-6C64-4F4E-AECA-4E89D2AF10D3}"/>
          </ac:picMkLst>
        </pc:picChg>
      </pc:sldChg>
      <pc:sldChg chg="addSp modSp add mod setBg">
        <pc:chgData name="Ralph Haeussler" userId="a33031a8bc7a0d8c" providerId="LiveId" clId="{3B577960-F2CA-4754-A74E-EE7A933D7C83}" dt="2019-03-25T09:52:42.728" v="414" actId="26606"/>
        <pc:sldMkLst>
          <pc:docMk/>
          <pc:sldMk cId="2378127390" sldId="442"/>
        </pc:sldMkLst>
        <pc:spChg chg="add">
          <ac:chgData name="Ralph Haeussler" userId="a33031a8bc7a0d8c" providerId="LiveId" clId="{3B577960-F2CA-4754-A74E-EE7A933D7C83}" dt="2019-03-25T09:52:42.728" v="414" actId="26606"/>
          <ac:spMkLst>
            <pc:docMk/>
            <pc:sldMk cId="2378127390" sldId="442"/>
            <ac:spMk id="8" creationId="{52B1435E-BAB8-43AB-AF6A-C15D437DCB1B}"/>
          </ac:spMkLst>
        </pc:spChg>
        <pc:picChg chg="add mod">
          <ac:chgData name="Ralph Haeussler" userId="a33031a8bc7a0d8c" providerId="LiveId" clId="{3B577960-F2CA-4754-A74E-EE7A933D7C83}" dt="2019-03-25T09:52:42.728" v="414" actId="26606"/>
          <ac:picMkLst>
            <pc:docMk/>
            <pc:sldMk cId="2378127390" sldId="442"/>
            <ac:picMk id="3" creationId="{8DD7717C-20DB-4F64-9D80-87E1151540F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822416-B5DF-4296-BC32-BD8A29013B71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E76991-7791-4FB3-9FB6-E63745FFB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527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76991-7791-4FB3-9FB6-E63745FFB8B7}" type="slidenum">
              <a:rPr lang="en-GB" smtClean="0"/>
              <a:t>87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996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660832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2132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18309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958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138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555395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085988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693244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608230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461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3661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8525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19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849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6894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277767"/>
      </p:ext>
    </p:extLst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399719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E939D6D-39D0-4CE5-B892-8F4327022BF5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5854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ransition spd="slow">
    <p:randomBar dir="vert"/>
  </p:transition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openxmlformats.org/officeDocument/2006/relationships/image" Target="../media/image6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23.pn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12" Type="http://schemas.microsoft.com/office/2007/relationships/hdphoto" Target="../media/hdphoto3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22.png"/><Relationship Id="rId5" Type="http://schemas.openxmlformats.org/officeDocument/2006/relationships/image" Target="../media/image19.png"/><Relationship Id="rId10" Type="http://schemas.microsoft.com/office/2007/relationships/hdphoto" Target="NULL"/><Relationship Id="rId4" Type="http://schemas.openxmlformats.org/officeDocument/2006/relationships/image" Target="../media/image17.jpeg"/><Relationship Id="rId9" Type="http://schemas.openxmlformats.org/officeDocument/2006/relationships/image" Target="../media/image21.png"/><Relationship Id="rId14" Type="http://schemas.microsoft.com/office/2007/relationships/hdphoto" Target="../media/hdphoto4.wdp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19.png"/><Relationship Id="rId7" Type="http://schemas.openxmlformats.org/officeDocument/2006/relationships/image" Target="../media/image24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microsoft.com/office/2007/relationships/hdphoto" Target="../media/hdphoto4.wdp"/><Relationship Id="rId5" Type="http://schemas.openxmlformats.org/officeDocument/2006/relationships/image" Target="../media/image22.png"/><Relationship Id="rId10" Type="http://schemas.openxmlformats.org/officeDocument/2006/relationships/image" Target="../media/image23.png"/><Relationship Id="rId4" Type="http://schemas.microsoft.com/office/2007/relationships/hdphoto" Target="../media/hdphoto1.wdp"/><Relationship Id="rId9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6.png"/><Relationship Id="rId7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gif"/><Relationship Id="rId3" Type="http://schemas.openxmlformats.org/officeDocument/2006/relationships/image" Target="../media/image6.png"/><Relationship Id="rId7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g"/><Relationship Id="rId4" Type="http://schemas.openxmlformats.org/officeDocument/2006/relationships/image" Target="../media/image3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hdphoto" Target="NULL"/><Relationship Id="rId3" Type="http://schemas.openxmlformats.org/officeDocument/2006/relationships/image" Target="../media/image18.jpeg"/><Relationship Id="rId7" Type="http://schemas.openxmlformats.org/officeDocument/2006/relationships/image" Target="../media/image3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hdphoto" Target="NULL"/><Relationship Id="rId3" Type="http://schemas.openxmlformats.org/officeDocument/2006/relationships/image" Target="../media/image18.jpeg"/><Relationship Id="rId7" Type="http://schemas.openxmlformats.org/officeDocument/2006/relationships/image" Target="../media/image3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11" Type="http://schemas.openxmlformats.org/officeDocument/2006/relationships/image" Target="../media/image41.jpeg"/><Relationship Id="rId5" Type="http://schemas.openxmlformats.org/officeDocument/2006/relationships/image" Target="../media/image36.jpeg"/><Relationship Id="rId10" Type="http://schemas.openxmlformats.org/officeDocument/2006/relationships/image" Target="../media/image40.jpeg"/><Relationship Id="rId4" Type="http://schemas.openxmlformats.org/officeDocument/2006/relationships/image" Target="../media/image35.jpeg"/><Relationship Id="rId9" Type="http://schemas.openxmlformats.org/officeDocument/2006/relationships/image" Target="../media/image3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36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24.jpeg"/><Relationship Id="rId4" Type="http://schemas.openxmlformats.org/officeDocument/2006/relationships/image" Target="../media/image36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18.jpeg"/><Relationship Id="rId7" Type="http://schemas.openxmlformats.org/officeDocument/2006/relationships/image" Target="../media/image4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gif"/><Relationship Id="rId4" Type="http://schemas.openxmlformats.org/officeDocument/2006/relationships/image" Target="../media/image47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57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microsoft.com/office/2007/relationships/hdphoto" Target="../media/hdphoto8.wdp"/><Relationship Id="rId3" Type="http://schemas.openxmlformats.org/officeDocument/2006/relationships/image" Target="../media/image60.jpeg"/><Relationship Id="rId7" Type="http://schemas.openxmlformats.org/officeDocument/2006/relationships/image" Target="../media/image63.png"/><Relationship Id="rId12" Type="http://schemas.openxmlformats.org/officeDocument/2006/relationships/image" Target="../media/image67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11" Type="http://schemas.openxmlformats.org/officeDocument/2006/relationships/image" Target="../media/image66.jpeg"/><Relationship Id="rId5" Type="http://schemas.openxmlformats.org/officeDocument/2006/relationships/image" Target="../media/image62.png"/><Relationship Id="rId10" Type="http://schemas.openxmlformats.org/officeDocument/2006/relationships/image" Target="../media/image65.jpeg"/><Relationship Id="rId4" Type="http://schemas.openxmlformats.org/officeDocument/2006/relationships/image" Target="../media/image61.jpeg"/><Relationship Id="rId9" Type="http://schemas.openxmlformats.org/officeDocument/2006/relationships/image" Target="../media/image64.jpg"/></Relationships>
</file>

<file path=ppt/slides/_rels/slide47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13" Type="http://schemas.microsoft.com/office/2007/relationships/hdphoto" Target="../media/hdphoto8.wdp"/><Relationship Id="rId3" Type="http://schemas.openxmlformats.org/officeDocument/2006/relationships/image" Target="../media/image60.jpeg"/><Relationship Id="rId7" Type="http://schemas.openxmlformats.org/officeDocument/2006/relationships/image" Target="../media/image63.png"/><Relationship Id="rId12" Type="http://schemas.openxmlformats.org/officeDocument/2006/relationships/image" Target="../media/image67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11" Type="http://schemas.openxmlformats.org/officeDocument/2006/relationships/image" Target="../media/image66.jpeg"/><Relationship Id="rId5" Type="http://schemas.openxmlformats.org/officeDocument/2006/relationships/image" Target="../media/image62.png"/><Relationship Id="rId10" Type="http://schemas.openxmlformats.org/officeDocument/2006/relationships/image" Target="../media/image65.jpeg"/><Relationship Id="rId4" Type="http://schemas.openxmlformats.org/officeDocument/2006/relationships/image" Target="../media/image61.jpeg"/><Relationship Id="rId9" Type="http://schemas.openxmlformats.org/officeDocument/2006/relationships/image" Target="../media/image64.jp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jpeg"/><Relationship Id="rId4" Type="http://schemas.openxmlformats.org/officeDocument/2006/relationships/image" Target="../media/image70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5" Type="http://schemas.openxmlformats.org/officeDocument/2006/relationships/image" Target="../media/image72.png"/><Relationship Id="rId4" Type="http://schemas.openxmlformats.org/officeDocument/2006/relationships/image" Target="../media/image70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emf"/><Relationship Id="rId4" Type="http://schemas.openxmlformats.org/officeDocument/2006/relationships/image" Target="../media/image70.jpeg"/></Relationships>
</file>

<file path=ppt/slides/_rels/slide54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69.jpg"/><Relationship Id="rId7" Type="http://schemas.openxmlformats.org/officeDocument/2006/relationships/image" Target="../media/image75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0.wdp"/><Relationship Id="rId5" Type="http://schemas.openxmlformats.org/officeDocument/2006/relationships/image" Target="../media/image74.png"/><Relationship Id="rId4" Type="http://schemas.openxmlformats.org/officeDocument/2006/relationships/image" Target="../media/image70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jpeg"/><Relationship Id="rId4" Type="http://schemas.openxmlformats.org/officeDocument/2006/relationships/image" Target="../media/image70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jpg"/><Relationship Id="rId4" Type="http://schemas.openxmlformats.org/officeDocument/2006/relationships/image" Target="../media/image69.jp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7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2.wdp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3.wdp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jp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eg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eg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64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0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3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image" Target="../media/image94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1.jpeg"/><Relationship Id="rId4" Type="http://schemas.openxmlformats.org/officeDocument/2006/relationships/image" Target="../media/image100.jpeg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4.jpeg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9.jpe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10.jpe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jpeg"/><Relationship Id="rId2" Type="http://schemas.openxmlformats.org/officeDocument/2006/relationships/image" Target="../media/image111.jpe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1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1.jpeg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jpe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0.jpeg"/></Relationships>
</file>

<file path=ppt/slides/_rels/slide88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jp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jpg"/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21.jpe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jpg"/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jpg"/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emf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30" descr="C:\Eigene Dateien\FERCAN\glanum067b view sanctuary.jpg">
            <a:extLst>
              <a:ext uri="{FF2B5EF4-FFF2-40B4-BE49-F238E27FC236}">
                <a16:creationId xmlns:a16="http://schemas.microsoft.com/office/drawing/2014/main" id="{27D148D1-3B23-4A49-817E-4DDE194BFB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alphaModFix/>
            <a:extLst/>
          </a:blip>
          <a:srcRect l="28686" r="1314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F571EA7-BDC6-4E6F-A47A-B5D39E5E7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514987" y="0"/>
            <a:ext cx="58277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36CB9-9530-4A20-AFEA-AF4D4DE45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948" y="295728"/>
            <a:ext cx="5553452" cy="767688"/>
          </a:xfrm>
        </p:spPr>
        <p:txBody>
          <a:bodyPr anchor="b">
            <a:normAutofit fontScale="90000"/>
          </a:bodyPr>
          <a:lstStyle/>
          <a:p>
            <a:r>
              <a:rPr lang="en-GB" sz="2400"/>
              <a:t>Cultural, social, religious, economic change in Southern Gaul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6152D8-615F-4A5A-886D-E14B136CD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514600" y="1295400"/>
            <a:ext cx="5829300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ign on the side of the road&#10;&#10;Description automatically generated">
            <a:extLst>
              <a:ext uri="{FF2B5EF4-FFF2-40B4-BE49-F238E27FC236}">
                <a16:creationId xmlns:a16="http://schemas.microsoft.com/office/drawing/2014/main" id="{D21B7210-8561-4A84-8ECD-CA7FA14DBE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436" y="4713164"/>
            <a:ext cx="3224127" cy="2144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 descr="A dog sitting in front of a building&#10;&#10;Description generated with very high confidence">
            <a:extLst>
              <a:ext uri="{FF2B5EF4-FFF2-40B4-BE49-F238E27FC236}">
                <a16:creationId xmlns:a16="http://schemas.microsoft.com/office/drawing/2014/main" id="{FB4FBBBE-9A2C-4E70-86A8-EE4E7B5D816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71376" y="3789040"/>
            <a:ext cx="1728192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CCED8-C3FC-4BBD-9B8E-723661596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0046" y="1392931"/>
            <a:ext cx="4918440" cy="4800599"/>
          </a:xfrm>
        </p:spPr>
        <p:txBody>
          <a:bodyPr anchor="t">
            <a:normAutofit/>
          </a:bodyPr>
          <a:lstStyle/>
          <a:p>
            <a:r>
              <a:rPr lang="en-GB" sz="1600"/>
              <a:t>Objectives for this week</a:t>
            </a:r>
          </a:p>
          <a:p>
            <a:pPr lvl="1"/>
            <a:r>
              <a:rPr lang="en-GB" sz="1600" b="1"/>
              <a:t>Study the impact of Roman imperialism for one particular case study</a:t>
            </a:r>
          </a:p>
          <a:p>
            <a:pPr lvl="2"/>
            <a:r>
              <a:rPr lang="en-GB"/>
              <a:t>Why is there change, and when…?</a:t>
            </a:r>
          </a:p>
          <a:p>
            <a:pPr lvl="2"/>
            <a:endParaRPr lang="en-GB" sz="1400"/>
          </a:p>
          <a:p>
            <a:pPr lvl="2"/>
            <a:r>
              <a:rPr lang="en-GB" sz="1400"/>
              <a:t>Analyse: Persistence of pre-Roman/pre-Augustan religious understandings</a:t>
            </a:r>
          </a:p>
          <a:p>
            <a:pPr lvl="2"/>
            <a:r>
              <a:rPr lang="en-GB" sz="1400"/>
              <a:t>Can we identify any direct ‘Roman’ agency ?</a:t>
            </a:r>
          </a:p>
          <a:p>
            <a:pPr lvl="2"/>
            <a:r>
              <a:rPr lang="en-GB" sz="1400"/>
              <a:t>What is changing ? What are religious innovations ?</a:t>
            </a:r>
          </a:p>
          <a:p>
            <a:pPr lvl="2"/>
            <a:r>
              <a:rPr lang="en-GB" sz="1400"/>
              <a:t>By the time of the 2</a:t>
            </a:r>
            <a:r>
              <a:rPr lang="en-GB" sz="1400" baseline="30000"/>
              <a:t>nd</a:t>
            </a:r>
            <a:r>
              <a:rPr lang="en-GB" sz="1400"/>
              <a:t> century AD, is there anything left of pre-Roman religious and/or cultural understandings?</a:t>
            </a:r>
          </a:p>
          <a:p>
            <a:pPr lvl="3"/>
            <a:r>
              <a:rPr lang="en-GB" sz="1200"/>
              <a:t>Everything “Romanized” or rather creating a new culture…?</a:t>
            </a:r>
          </a:p>
          <a:p>
            <a:pPr marL="914416" lvl="2" indent="0">
              <a:buNone/>
            </a:pPr>
            <a:endParaRPr lang="en-GB" sz="1200"/>
          </a:p>
          <a:p>
            <a:pPr lvl="2"/>
            <a:endParaRPr lang="en-GB" sz="1200"/>
          </a:p>
          <a:p>
            <a:pPr lvl="1"/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9062894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500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ACC8CA66-FCEA-4538-8802-90D0260241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/>
          </a:blip>
          <a:srcRect l="11869" r="2833" b="557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4F571EA7-BDC6-4E6F-A47A-B5D39E5E7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514987" y="0"/>
            <a:ext cx="58277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26152D8-615F-4A5A-886D-E14B136CD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514600" y="1295400"/>
            <a:ext cx="5829300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ign on the side of the road&#10;&#10;Description automatically generated">
            <a:extLst>
              <a:ext uri="{FF2B5EF4-FFF2-40B4-BE49-F238E27FC236}">
                <a16:creationId xmlns:a16="http://schemas.microsoft.com/office/drawing/2014/main" id="{4853A26B-B7D4-4B3C-9F39-B44CE0427C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436" y="4713164"/>
            <a:ext cx="3224127" cy="2144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DC93E42-52C8-40F4-A47A-EFF2B1273B3A}"/>
              </a:ext>
            </a:extLst>
          </p:cNvPr>
          <p:cNvSpPr txBox="1">
            <a:spLocks/>
          </p:cNvSpPr>
          <p:nvPr/>
        </p:nvSpPr>
        <p:spPr>
          <a:xfrm>
            <a:off x="2618948" y="1447800"/>
            <a:ext cx="5625459" cy="52935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 defTabSz="457200"/>
            <a:r>
              <a:rPr lang="en-US" sz="1600" err="1"/>
              <a:t>Glanum</a:t>
            </a:r>
            <a:r>
              <a:rPr lang="en-US" sz="1600"/>
              <a:t>, the ‘oppidum’ of the </a:t>
            </a:r>
            <a:r>
              <a:rPr lang="en-US" sz="1600" err="1"/>
              <a:t>Salluvii</a:t>
            </a:r>
            <a:endParaRPr lang="en-US" sz="1600"/>
          </a:p>
          <a:p>
            <a:pPr defTabSz="457200"/>
            <a:r>
              <a:rPr lang="en-US" sz="1600"/>
              <a:t>Ideal case study</a:t>
            </a:r>
          </a:p>
          <a:p>
            <a:pPr defTabSz="457200"/>
            <a:r>
              <a:rPr lang="en-US" sz="1600"/>
              <a:t>Well preserved site (abandoned in mid-3</a:t>
            </a:r>
            <a:r>
              <a:rPr lang="en-US" sz="1600" baseline="30000"/>
              <a:t>rd</a:t>
            </a:r>
            <a:r>
              <a:rPr lang="en-US" sz="1600"/>
              <a:t> c. AD)</a:t>
            </a:r>
          </a:p>
          <a:p>
            <a:pPr defTabSz="457200"/>
            <a:r>
              <a:rPr lang="en-US" sz="1600"/>
              <a:t>Gradual transformation </a:t>
            </a:r>
            <a:br>
              <a:rPr lang="en-US" sz="1600"/>
            </a:br>
            <a:r>
              <a:rPr lang="en-US" sz="1600"/>
              <a:t>between Iron Age and </a:t>
            </a:r>
            <a:r>
              <a:rPr lang="en-US" sz="1600" err="1"/>
              <a:t>Principate</a:t>
            </a:r>
            <a:r>
              <a:rPr lang="en-US" sz="1600"/>
              <a:t> (1</a:t>
            </a:r>
            <a:r>
              <a:rPr lang="en-US" sz="1600" baseline="30000"/>
              <a:t>st</a:t>
            </a:r>
            <a:r>
              <a:rPr lang="en-US" sz="1600"/>
              <a:t> – 3</a:t>
            </a:r>
            <a:r>
              <a:rPr lang="en-US" sz="1600" baseline="30000"/>
              <a:t>rd</a:t>
            </a:r>
            <a:r>
              <a:rPr lang="en-US" sz="1600"/>
              <a:t> c. AD)</a:t>
            </a:r>
          </a:p>
          <a:p>
            <a:pPr defTabSz="457200"/>
            <a:r>
              <a:rPr lang="en-US" sz="1600" b="1"/>
              <a:t>Local identity / Global identity</a:t>
            </a:r>
          </a:p>
          <a:p>
            <a:pPr defTabSz="457200"/>
            <a:endParaRPr lang="en-US" sz="1600"/>
          </a:p>
          <a:p>
            <a:pPr defTabSz="457200"/>
            <a:r>
              <a:rPr lang="en-US" sz="1600"/>
              <a:t>Allows us to study:</a:t>
            </a:r>
          </a:p>
          <a:p>
            <a:pPr lvl="1" defTabSz="457200"/>
            <a:r>
              <a:rPr lang="en-US" sz="1600"/>
              <a:t>The gradual transformation of a ‘Gallic’ town</a:t>
            </a:r>
          </a:p>
          <a:p>
            <a:pPr lvl="1" defTabSz="457200"/>
            <a:r>
              <a:rPr lang="en-US" sz="1600"/>
              <a:t>Impact of Roman imperialism on a local community and its effect on local religion</a:t>
            </a:r>
          </a:p>
          <a:p>
            <a:pPr lvl="1" defTabSz="457200"/>
            <a:r>
              <a:rPr lang="en-US" sz="1600"/>
              <a:t>Nature of pre-Roman religion/cult</a:t>
            </a:r>
          </a:p>
          <a:p>
            <a:pPr lvl="1" defTabSz="457200"/>
            <a:r>
              <a:rPr lang="en-US" sz="1600"/>
              <a:t>Processes of interpretation Romana/</a:t>
            </a:r>
            <a:r>
              <a:rPr lang="en-US" sz="1600" err="1"/>
              <a:t>indigena</a:t>
            </a:r>
            <a:endParaRPr lang="en-US" sz="1600"/>
          </a:p>
          <a:p>
            <a:pPr lvl="1" defTabSz="457200"/>
            <a:endParaRPr lang="en-US" sz="1600"/>
          </a:p>
          <a:p>
            <a:pPr lvl="1" defTabSz="457200"/>
            <a:endParaRPr lang="en-US" sz="1600"/>
          </a:p>
          <a:p>
            <a:pPr defTabSz="457200"/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044038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50">
        <p:randomBar/>
      </p:transition>
    </mc:Choice>
    <mc:Fallback>
      <p:transition spd="slow">
        <p:randomBa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ACC8CA66-FCEA-4538-8802-90D0260241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r="9666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" name="Picture 10" descr="A sign on the side of the road&#10;&#10;Description automatically generated">
            <a:extLst>
              <a:ext uri="{FF2B5EF4-FFF2-40B4-BE49-F238E27FC236}">
                <a16:creationId xmlns:a16="http://schemas.microsoft.com/office/drawing/2014/main" id="{0C2481B7-CAC2-4C15-8BB8-9C35361CC1B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436" y="4713164"/>
            <a:ext cx="3224127" cy="2144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6177601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2" descr="C:\Eigene Dateien\FERCAN\MAP NARBONENSIS Fren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855" y="1484784"/>
            <a:ext cx="7726714" cy="4697735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cxnSp>
        <p:nvCxnSpPr>
          <p:cNvPr id="10" name="Straight Arrow Connector 9"/>
          <p:cNvCxnSpPr/>
          <p:nvPr/>
        </p:nvCxnSpPr>
        <p:spPr>
          <a:xfrm flipV="1">
            <a:off x="4932040" y="4725144"/>
            <a:ext cx="216024" cy="1944216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80788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2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0" y="0"/>
            <a:ext cx="8388424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Location: Glanum (Saint-R</a:t>
            </a:r>
            <a:r>
              <a:rPr lang="de-DE"/>
              <a:t>émy)</a:t>
            </a:r>
            <a:endParaRPr lang="en-GB"/>
          </a:p>
        </p:txBody>
      </p:sp>
      <p:pic>
        <p:nvPicPr>
          <p:cNvPr id="3" name="Content Placeholder 2" descr="A dog lying on the ground&#10;&#10;Description generated with very high confidence">
            <a:extLst>
              <a:ext uri="{FF2B5EF4-FFF2-40B4-BE49-F238E27FC236}">
                <a16:creationId xmlns:a16="http://schemas.microsoft.com/office/drawing/2014/main" id="{1A581263-D881-4678-8EE9-C5EF42A7D3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04845" y="3842787"/>
            <a:ext cx="2261409" cy="30152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E51FE613-A533-48EF-9E7E-6A109935248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11760" y="1853248"/>
            <a:ext cx="6228184" cy="44940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0" name="Straight Arrow Connector 9"/>
          <p:cNvCxnSpPr>
            <a:cxnSpLocks/>
          </p:cNvCxnSpPr>
          <p:nvPr/>
        </p:nvCxnSpPr>
        <p:spPr>
          <a:xfrm flipV="1">
            <a:off x="755576" y="4725144"/>
            <a:ext cx="3600400" cy="930496"/>
          </a:xfrm>
          <a:prstGeom prst="straightConnector1">
            <a:avLst/>
          </a:prstGeom>
          <a:ln w="139700">
            <a:solidFill>
              <a:schemeClr val="bg1">
                <a:lumMod val="95000"/>
                <a:lumOff val="5000"/>
                <a:alpha val="58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28442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750"/>
                            </p:stCondLst>
                            <p:childTnLst>
                              <p:par>
                                <p:cTn id="1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10" name="Freeform 9"/>
          <p:cNvSpPr/>
          <p:nvPr/>
        </p:nvSpPr>
        <p:spPr>
          <a:xfrm>
            <a:off x="2928182" y="2243138"/>
            <a:ext cx="6101518" cy="3243262"/>
          </a:xfrm>
          <a:custGeom>
            <a:avLst/>
            <a:gdLst>
              <a:gd name="connsiteX0" fmla="*/ 629406 w 6101518"/>
              <a:gd name="connsiteY0" fmla="*/ 0 h 3243262"/>
              <a:gd name="connsiteX1" fmla="*/ 756 w 6101518"/>
              <a:gd name="connsiteY1" fmla="*/ 914400 h 3243262"/>
              <a:gd name="connsiteX2" fmla="*/ 515106 w 6101518"/>
              <a:gd name="connsiteY2" fmla="*/ 1328737 h 3243262"/>
              <a:gd name="connsiteX3" fmla="*/ 1129468 w 6101518"/>
              <a:gd name="connsiteY3" fmla="*/ 1571625 h 3243262"/>
              <a:gd name="connsiteX4" fmla="*/ 1943856 w 6101518"/>
              <a:gd name="connsiteY4" fmla="*/ 1457325 h 3243262"/>
              <a:gd name="connsiteX5" fmla="*/ 2786818 w 6101518"/>
              <a:gd name="connsiteY5" fmla="*/ 1957387 h 3243262"/>
              <a:gd name="connsiteX6" fmla="*/ 3986968 w 6101518"/>
              <a:gd name="connsiteY6" fmla="*/ 2371725 h 3243262"/>
              <a:gd name="connsiteX7" fmla="*/ 4644193 w 6101518"/>
              <a:gd name="connsiteY7" fmla="*/ 2628900 h 3243262"/>
              <a:gd name="connsiteX8" fmla="*/ 6101518 w 6101518"/>
              <a:gd name="connsiteY8" fmla="*/ 3243262 h 3243262"/>
              <a:gd name="connsiteX9" fmla="*/ 6101518 w 6101518"/>
              <a:gd name="connsiteY9" fmla="*/ 3243262 h 3243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01518" h="3243262">
                <a:moveTo>
                  <a:pt x="629406" y="0"/>
                </a:moveTo>
                <a:cubicBezTo>
                  <a:pt x="324606" y="346472"/>
                  <a:pt x="19806" y="692944"/>
                  <a:pt x="756" y="914400"/>
                </a:cubicBezTo>
                <a:cubicBezTo>
                  <a:pt x="-18294" y="1135856"/>
                  <a:pt x="326987" y="1219200"/>
                  <a:pt x="515106" y="1328737"/>
                </a:cubicBezTo>
                <a:cubicBezTo>
                  <a:pt x="703225" y="1438275"/>
                  <a:pt x="891343" y="1550194"/>
                  <a:pt x="1129468" y="1571625"/>
                </a:cubicBezTo>
                <a:cubicBezTo>
                  <a:pt x="1367593" y="1593056"/>
                  <a:pt x="1667631" y="1393031"/>
                  <a:pt x="1943856" y="1457325"/>
                </a:cubicBezTo>
                <a:cubicBezTo>
                  <a:pt x="2220081" y="1521619"/>
                  <a:pt x="2446299" y="1804987"/>
                  <a:pt x="2786818" y="1957387"/>
                </a:cubicBezTo>
                <a:cubicBezTo>
                  <a:pt x="3127337" y="2109787"/>
                  <a:pt x="3677406" y="2259806"/>
                  <a:pt x="3986968" y="2371725"/>
                </a:cubicBezTo>
                <a:cubicBezTo>
                  <a:pt x="4296531" y="2483644"/>
                  <a:pt x="4644193" y="2628900"/>
                  <a:pt x="4644193" y="2628900"/>
                </a:cubicBezTo>
                <a:lnTo>
                  <a:pt x="6101518" y="3243262"/>
                </a:lnTo>
                <a:lnTo>
                  <a:pt x="6101518" y="3243262"/>
                </a:ln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4194212" y="4797151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28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TWIN TEMPLES</a:t>
            </a:r>
            <a:endParaRPr lang="en-GB" sz="28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292080" y="3413031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FORUM</a:t>
            </a:r>
            <a:endParaRPr lang="en-GB" sz="20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386653" y="256490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CURIA</a:t>
            </a:r>
            <a:endParaRPr lang="en-GB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01924" y="241039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BONA DEA</a:t>
            </a:r>
            <a:endParaRPr lang="en-GB" sz="16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019376" y="2825263"/>
            <a:ext cx="259228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1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BASILICA</a:t>
            </a:r>
            <a:endParaRPr lang="en-GB" sz="21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31178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close up of a rock&#10;&#10;Description automatically generated">
            <a:extLst>
              <a:ext uri="{FF2B5EF4-FFF2-40B4-BE49-F238E27FC236}">
                <a16:creationId xmlns:a16="http://schemas.microsoft.com/office/drawing/2014/main" id="{F6395A4A-22A2-40FE-A9BA-AC39E8E652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89" r="15712" b="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D7F9F20E-089F-4A1B-9117-522DBDD4C818}"/>
              </a:ext>
            </a:extLst>
          </p:cNvPr>
          <p:cNvSpPr/>
          <p:nvPr/>
        </p:nvSpPr>
        <p:spPr>
          <a:xfrm>
            <a:off x="2195736" y="221958"/>
            <a:ext cx="6912768" cy="5583305"/>
          </a:xfrm>
          <a:custGeom>
            <a:avLst/>
            <a:gdLst>
              <a:gd name="connsiteX0" fmla="*/ 629406 w 6101518"/>
              <a:gd name="connsiteY0" fmla="*/ 0 h 3243262"/>
              <a:gd name="connsiteX1" fmla="*/ 756 w 6101518"/>
              <a:gd name="connsiteY1" fmla="*/ 914400 h 3243262"/>
              <a:gd name="connsiteX2" fmla="*/ 515106 w 6101518"/>
              <a:gd name="connsiteY2" fmla="*/ 1328737 h 3243262"/>
              <a:gd name="connsiteX3" fmla="*/ 1129468 w 6101518"/>
              <a:gd name="connsiteY3" fmla="*/ 1571625 h 3243262"/>
              <a:gd name="connsiteX4" fmla="*/ 1943856 w 6101518"/>
              <a:gd name="connsiteY4" fmla="*/ 1457325 h 3243262"/>
              <a:gd name="connsiteX5" fmla="*/ 2786818 w 6101518"/>
              <a:gd name="connsiteY5" fmla="*/ 1957387 h 3243262"/>
              <a:gd name="connsiteX6" fmla="*/ 3986968 w 6101518"/>
              <a:gd name="connsiteY6" fmla="*/ 2371725 h 3243262"/>
              <a:gd name="connsiteX7" fmla="*/ 4644193 w 6101518"/>
              <a:gd name="connsiteY7" fmla="*/ 2628900 h 3243262"/>
              <a:gd name="connsiteX8" fmla="*/ 6101518 w 6101518"/>
              <a:gd name="connsiteY8" fmla="*/ 3243262 h 3243262"/>
              <a:gd name="connsiteX9" fmla="*/ 6101518 w 6101518"/>
              <a:gd name="connsiteY9" fmla="*/ 3243262 h 3243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01518" h="3243262">
                <a:moveTo>
                  <a:pt x="629406" y="0"/>
                </a:moveTo>
                <a:cubicBezTo>
                  <a:pt x="324606" y="346472"/>
                  <a:pt x="19806" y="692944"/>
                  <a:pt x="756" y="914400"/>
                </a:cubicBezTo>
                <a:cubicBezTo>
                  <a:pt x="-18294" y="1135856"/>
                  <a:pt x="326987" y="1219200"/>
                  <a:pt x="515106" y="1328737"/>
                </a:cubicBezTo>
                <a:cubicBezTo>
                  <a:pt x="703225" y="1438275"/>
                  <a:pt x="891343" y="1550194"/>
                  <a:pt x="1129468" y="1571625"/>
                </a:cubicBezTo>
                <a:cubicBezTo>
                  <a:pt x="1367593" y="1593056"/>
                  <a:pt x="1667631" y="1393031"/>
                  <a:pt x="1943856" y="1457325"/>
                </a:cubicBezTo>
                <a:cubicBezTo>
                  <a:pt x="2220081" y="1521619"/>
                  <a:pt x="2446299" y="1804987"/>
                  <a:pt x="2786818" y="1957387"/>
                </a:cubicBezTo>
                <a:cubicBezTo>
                  <a:pt x="3127337" y="2109787"/>
                  <a:pt x="3677406" y="2259806"/>
                  <a:pt x="3986968" y="2371725"/>
                </a:cubicBezTo>
                <a:cubicBezTo>
                  <a:pt x="4296531" y="2483644"/>
                  <a:pt x="4644193" y="2628900"/>
                  <a:pt x="4644193" y="2628900"/>
                </a:cubicBezTo>
                <a:lnTo>
                  <a:pt x="6101518" y="3243262"/>
                </a:lnTo>
                <a:lnTo>
                  <a:pt x="6101518" y="3243262"/>
                </a:ln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B1C58C5-C95A-4E19-9793-70131677E52A}"/>
              </a:ext>
            </a:extLst>
          </p:cNvPr>
          <p:cNvSpPr txBox="1"/>
          <p:nvPr/>
        </p:nvSpPr>
        <p:spPr>
          <a:xfrm>
            <a:off x="1631554" y="4221088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28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TWIN TEMPLES</a:t>
            </a:r>
            <a:endParaRPr lang="en-GB" sz="28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A924D80-C21F-4C77-9904-1F4F02D43FF3}"/>
              </a:ext>
            </a:extLst>
          </p:cNvPr>
          <p:cNvSpPr txBox="1"/>
          <p:nvPr/>
        </p:nvSpPr>
        <p:spPr>
          <a:xfrm>
            <a:off x="5543620" y="195979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FORUM</a:t>
            </a:r>
            <a:endParaRPr lang="en-GB" sz="20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8F71705-7DDA-45EE-B465-EAA95CD80173}"/>
              </a:ext>
            </a:extLst>
          </p:cNvPr>
          <p:cNvSpPr txBox="1"/>
          <p:nvPr/>
        </p:nvSpPr>
        <p:spPr>
          <a:xfrm>
            <a:off x="3094141" y="26622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CURIA</a:t>
            </a:r>
            <a:endParaRPr lang="en-GB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61188FF-1399-43BB-B109-03AB547A796A}"/>
              </a:ext>
            </a:extLst>
          </p:cNvPr>
          <p:cNvSpPr txBox="1"/>
          <p:nvPr/>
        </p:nvSpPr>
        <p:spPr>
          <a:xfrm>
            <a:off x="552154" y="68687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BONA DEA</a:t>
            </a:r>
            <a:endParaRPr lang="en-GB" sz="16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C019A3F-5ABD-4460-B8F8-5060A32A1171}"/>
              </a:ext>
            </a:extLst>
          </p:cNvPr>
          <p:cNvSpPr txBox="1"/>
          <p:nvPr/>
        </p:nvSpPr>
        <p:spPr>
          <a:xfrm>
            <a:off x="4496956" y="902478"/>
            <a:ext cx="259228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1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BASILICA</a:t>
            </a:r>
            <a:endParaRPr lang="en-GB" sz="21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591554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/>
      <p:bldP spid="17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sp>
        <p:nvSpPr>
          <p:cNvPr id="5" name="Freeform 4"/>
          <p:cNvSpPr/>
          <p:nvPr/>
        </p:nvSpPr>
        <p:spPr>
          <a:xfrm>
            <a:off x="-14288" y="2471738"/>
            <a:ext cx="7643813" cy="3471862"/>
          </a:xfrm>
          <a:custGeom>
            <a:avLst/>
            <a:gdLst>
              <a:gd name="connsiteX0" fmla="*/ 0 w 7643813"/>
              <a:gd name="connsiteY0" fmla="*/ 3471862 h 3471862"/>
              <a:gd name="connsiteX1" fmla="*/ 1800226 w 7643813"/>
              <a:gd name="connsiteY1" fmla="*/ 3128962 h 3471862"/>
              <a:gd name="connsiteX2" fmla="*/ 2657476 w 7643813"/>
              <a:gd name="connsiteY2" fmla="*/ 2714625 h 3471862"/>
              <a:gd name="connsiteX3" fmla="*/ 4300538 w 7643813"/>
              <a:gd name="connsiteY3" fmla="*/ 1828800 h 3471862"/>
              <a:gd name="connsiteX4" fmla="*/ 7643813 w 7643813"/>
              <a:gd name="connsiteY4" fmla="*/ 0 h 3471862"/>
              <a:gd name="connsiteX5" fmla="*/ 7643813 w 7643813"/>
              <a:gd name="connsiteY5" fmla="*/ 0 h 3471862"/>
              <a:gd name="connsiteX6" fmla="*/ 7643813 w 7643813"/>
              <a:gd name="connsiteY6" fmla="*/ 0 h 3471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643813" h="3471862">
                <a:moveTo>
                  <a:pt x="0" y="3471862"/>
                </a:moveTo>
                <a:cubicBezTo>
                  <a:pt x="678656" y="3363515"/>
                  <a:pt x="1357313" y="3255168"/>
                  <a:pt x="1800226" y="3128962"/>
                </a:cubicBezTo>
                <a:cubicBezTo>
                  <a:pt x="2243139" y="3002756"/>
                  <a:pt x="2240757" y="2931319"/>
                  <a:pt x="2657476" y="2714625"/>
                </a:cubicBezTo>
                <a:cubicBezTo>
                  <a:pt x="3074195" y="2497931"/>
                  <a:pt x="4300538" y="1828800"/>
                  <a:pt x="4300538" y="1828800"/>
                </a:cubicBezTo>
                <a:lnTo>
                  <a:pt x="7643813" y="0"/>
                </a:lnTo>
                <a:lnTo>
                  <a:pt x="7643813" y="0"/>
                </a:lnTo>
                <a:lnTo>
                  <a:pt x="7643813" y="0"/>
                </a:lnTo>
              </a:path>
            </a:pathLst>
          </a:cu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-47452" y="501317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8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VALETUDO</a:t>
            </a:r>
            <a:endParaRPr lang="en-GB" sz="28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008080"/>
              </a:highligh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1560" y="3715226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3200" b="1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80"/>
                </a:highlight>
              </a:rPr>
              <a:t>SPRING</a:t>
            </a:r>
            <a:endParaRPr lang="en-GB" sz="2600" b="1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000080"/>
              </a:highligh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339752" y="3961447"/>
            <a:ext cx="25922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6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HERCULES</a:t>
            </a:r>
            <a:endParaRPr lang="en-GB" sz="26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008080"/>
              </a:highligh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292080" y="4017644"/>
            <a:ext cx="25922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6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FF"/>
                </a:highlight>
              </a:rPr>
              <a:t>ex-porticoe</a:t>
            </a:r>
            <a:endParaRPr lang="en-GB" sz="26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0000FF"/>
              </a:highligh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0748" y="5982379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80"/>
                </a:highlight>
              </a:rPr>
              <a:t>IRON AGE</a:t>
            </a:r>
            <a:br>
              <a:rPr lang="de-DE" sz="24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80"/>
                </a:highlight>
              </a:rPr>
            </a:br>
            <a:r>
              <a:rPr lang="de-DE" sz="24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80"/>
                </a:highlight>
              </a:rPr>
              <a:t>RAMPART</a:t>
            </a:r>
            <a:endParaRPr lang="en-GB" sz="24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800080"/>
              </a:highligh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26768" y="5294961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sz="2800" b="1" i="1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FF"/>
                </a:highlight>
              </a:rPr>
              <a:t>„rock</a:t>
            </a:r>
            <a:br>
              <a:rPr lang="de-DE" sz="2800" b="1" i="1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FF"/>
                </a:highlight>
              </a:rPr>
            </a:br>
            <a:r>
              <a:rPr lang="de-DE" sz="2800" b="1" i="1" err="1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FF"/>
                </a:highlight>
              </a:rPr>
              <a:t>sanctuary</a:t>
            </a:r>
            <a:r>
              <a:rPr lang="de-DE" sz="2800" b="1" i="1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FF"/>
                </a:highlight>
              </a:rPr>
              <a:t>“(?)</a:t>
            </a:r>
            <a:endParaRPr lang="en-GB" sz="2800" b="1" i="1">
              <a:solidFill>
                <a:schemeClr val="tx1">
                  <a:lumMod val="6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0000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899010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7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7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5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5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354284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9" name="Straight Connector 8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12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352306" y="4488873"/>
            <a:ext cx="261258" cy="338446"/>
          </a:xfrm>
          <a:custGeom>
            <a:avLst/>
            <a:gdLst>
              <a:gd name="connsiteX0" fmla="*/ 83128 w 261258"/>
              <a:gd name="connsiteY0" fmla="*/ 332509 h 338446"/>
              <a:gd name="connsiteX1" fmla="*/ 243445 w 261258"/>
              <a:gd name="connsiteY1" fmla="*/ 338446 h 338446"/>
              <a:gd name="connsiteX2" fmla="*/ 261258 w 261258"/>
              <a:gd name="connsiteY2" fmla="*/ 160317 h 338446"/>
              <a:gd name="connsiteX3" fmla="*/ 201881 w 261258"/>
              <a:gd name="connsiteY3" fmla="*/ 118753 h 338446"/>
              <a:gd name="connsiteX4" fmla="*/ 166255 w 261258"/>
              <a:gd name="connsiteY4" fmla="*/ 5937 h 338446"/>
              <a:gd name="connsiteX5" fmla="*/ 0 w 261258"/>
              <a:gd name="connsiteY5" fmla="*/ 0 h 338446"/>
              <a:gd name="connsiteX6" fmla="*/ 83128 w 261258"/>
              <a:gd name="connsiteY6" fmla="*/ 332509 h 338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1258" h="338446">
                <a:moveTo>
                  <a:pt x="83128" y="332509"/>
                </a:moveTo>
                <a:lnTo>
                  <a:pt x="243445" y="338446"/>
                </a:lnTo>
                <a:lnTo>
                  <a:pt x="261258" y="160317"/>
                </a:lnTo>
                <a:lnTo>
                  <a:pt x="201881" y="118753"/>
                </a:lnTo>
                <a:lnTo>
                  <a:pt x="166255" y="5937"/>
                </a:lnTo>
                <a:lnTo>
                  <a:pt x="0" y="0"/>
                </a:lnTo>
                <a:lnTo>
                  <a:pt x="83128" y="33250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607626" y="3040083"/>
            <a:ext cx="950026" cy="944088"/>
          </a:xfrm>
          <a:custGeom>
            <a:avLst/>
            <a:gdLst>
              <a:gd name="connsiteX0" fmla="*/ 261257 w 950026"/>
              <a:gd name="connsiteY0" fmla="*/ 944088 h 944088"/>
              <a:gd name="connsiteX1" fmla="*/ 540327 w 950026"/>
              <a:gd name="connsiteY1" fmla="*/ 932213 h 944088"/>
              <a:gd name="connsiteX2" fmla="*/ 789709 w 950026"/>
              <a:gd name="connsiteY2" fmla="*/ 676894 h 944088"/>
              <a:gd name="connsiteX3" fmla="*/ 944088 w 950026"/>
              <a:gd name="connsiteY3" fmla="*/ 433449 h 944088"/>
              <a:gd name="connsiteX4" fmla="*/ 950026 w 950026"/>
              <a:gd name="connsiteY4" fmla="*/ 0 h 944088"/>
              <a:gd name="connsiteX5" fmla="*/ 0 w 950026"/>
              <a:gd name="connsiteY5" fmla="*/ 17813 h 944088"/>
              <a:gd name="connsiteX6" fmla="*/ 71252 w 950026"/>
              <a:gd name="connsiteY6" fmla="*/ 243444 h 944088"/>
              <a:gd name="connsiteX7" fmla="*/ 338447 w 950026"/>
              <a:gd name="connsiteY7" fmla="*/ 255320 h 944088"/>
              <a:gd name="connsiteX8" fmla="*/ 706582 w 950026"/>
              <a:gd name="connsiteY8" fmla="*/ 261257 h 944088"/>
              <a:gd name="connsiteX9" fmla="*/ 641268 w 950026"/>
              <a:gd name="connsiteY9" fmla="*/ 605642 h 944088"/>
              <a:gd name="connsiteX10" fmla="*/ 362197 w 950026"/>
              <a:gd name="connsiteY10" fmla="*/ 635330 h 944088"/>
              <a:gd name="connsiteX11" fmla="*/ 255319 w 950026"/>
              <a:gd name="connsiteY11" fmla="*/ 314696 h 944088"/>
              <a:gd name="connsiteX12" fmla="*/ 219693 w 950026"/>
              <a:gd name="connsiteY12" fmla="*/ 290946 h 944088"/>
              <a:gd name="connsiteX13" fmla="*/ 106878 w 950026"/>
              <a:gd name="connsiteY13" fmla="*/ 213756 h 944088"/>
              <a:gd name="connsiteX14" fmla="*/ 112816 w 950026"/>
              <a:gd name="connsiteY14" fmla="*/ 296883 h 944088"/>
              <a:gd name="connsiteX15" fmla="*/ 195943 w 950026"/>
              <a:gd name="connsiteY15" fmla="*/ 540327 h 944088"/>
              <a:gd name="connsiteX16" fmla="*/ 243444 w 950026"/>
              <a:gd name="connsiteY16" fmla="*/ 730333 h 944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50026" h="944088">
                <a:moveTo>
                  <a:pt x="261257" y="944088"/>
                </a:moveTo>
                <a:lnTo>
                  <a:pt x="540327" y="932213"/>
                </a:lnTo>
                <a:lnTo>
                  <a:pt x="789709" y="676894"/>
                </a:lnTo>
                <a:lnTo>
                  <a:pt x="944088" y="433449"/>
                </a:lnTo>
                <a:cubicBezTo>
                  <a:pt x="946067" y="288966"/>
                  <a:pt x="948047" y="144483"/>
                  <a:pt x="950026" y="0"/>
                </a:cubicBezTo>
                <a:lnTo>
                  <a:pt x="0" y="17813"/>
                </a:lnTo>
                <a:lnTo>
                  <a:pt x="71252" y="243444"/>
                </a:lnTo>
                <a:lnTo>
                  <a:pt x="338447" y="255320"/>
                </a:lnTo>
                <a:lnTo>
                  <a:pt x="706582" y="261257"/>
                </a:lnTo>
                <a:lnTo>
                  <a:pt x="641268" y="605642"/>
                </a:lnTo>
                <a:lnTo>
                  <a:pt x="362197" y="635330"/>
                </a:lnTo>
                <a:lnTo>
                  <a:pt x="255319" y="314696"/>
                </a:lnTo>
                <a:lnTo>
                  <a:pt x="219693" y="290946"/>
                </a:lnTo>
                <a:lnTo>
                  <a:pt x="106878" y="213756"/>
                </a:lnTo>
                <a:lnTo>
                  <a:pt x="112816" y="296883"/>
                </a:lnTo>
                <a:lnTo>
                  <a:pt x="195943" y="540327"/>
                </a:lnTo>
                <a:lnTo>
                  <a:pt x="243444" y="730333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1907704" y="5260769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IRON AGE</a:t>
            </a:r>
            <a:endParaRPr lang="en-GB" sz="2000" b="1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08661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4352306" y="4488873"/>
            <a:ext cx="261258" cy="338446"/>
          </a:xfrm>
          <a:custGeom>
            <a:avLst/>
            <a:gdLst>
              <a:gd name="connsiteX0" fmla="*/ 83128 w 261258"/>
              <a:gd name="connsiteY0" fmla="*/ 332509 h 338446"/>
              <a:gd name="connsiteX1" fmla="*/ 243445 w 261258"/>
              <a:gd name="connsiteY1" fmla="*/ 338446 h 338446"/>
              <a:gd name="connsiteX2" fmla="*/ 261258 w 261258"/>
              <a:gd name="connsiteY2" fmla="*/ 160317 h 338446"/>
              <a:gd name="connsiteX3" fmla="*/ 201881 w 261258"/>
              <a:gd name="connsiteY3" fmla="*/ 118753 h 338446"/>
              <a:gd name="connsiteX4" fmla="*/ 166255 w 261258"/>
              <a:gd name="connsiteY4" fmla="*/ 5937 h 338446"/>
              <a:gd name="connsiteX5" fmla="*/ 0 w 261258"/>
              <a:gd name="connsiteY5" fmla="*/ 0 h 338446"/>
              <a:gd name="connsiteX6" fmla="*/ 83128 w 261258"/>
              <a:gd name="connsiteY6" fmla="*/ 332509 h 338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1258" h="338446">
                <a:moveTo>
                  <a:pt x="83128" y="332509"/>
                </a:moveTo>
                <a:lnTo>
                  <a:pt x="243445" y="338446"/>
                </a:lnTo>
                <a:lnTo>
                  <a:pt x="261258" y="160317"/>
                </a:lnTo>
                <a:lnTo>
                  <a:pt x="201881" y="118753"/>
                </a:lnTo>
                <a:lnTo>
                  <a:pt x="166255" y="5937"/>
                </a:lnTo>
                <a:lnTo>
                  <a:pt x="0" y="0"/>
                </a:lnTo>
                <a:lnTo>
                  <a:pt x="83128" y="33250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reeform 11"/>
          <p:cNvSpPr/>
          <p:nvPr/>
        </p:nvSpPr>
        <p:spPr>
          <a:xfrm>
            <a:off x="4607626" y="3040083"/>
            <a:ext cx="950026" cy="944088"/>
          </a:xfrm>
          <a:custGeom>
            <a:avLst/>
            <a:gdLst>
              <a:gd name="connsiteX0" fmla="*/ 261257 w 950026"/>
              <a:gd name="connsiteY0" fmla="*/ 944088 h 944088"/>
              <a:gd name="connsiteX1" fmla="*/ 540327 w 950026"/>
              <a:gd name="connsiteY1" fmla="*/ 932213 h 944088"/>
              <a:gd name="connsiteX2" fmla="*/ 789709 w 950026"/>
              <a:gd name="connsiteY2" fmla="*/ 676894 h 944088"/>
              <a:gd name="connsiteX3" fmla="*/ 944088 w 950026"/>
              <a:gd name="connsiteY3" fmla="*/ 433449 h 944088"/>
              <a:gd name="connsiteX4" fmla="*/ 950026 w 950026"/>
              <a:gd name="connsiteY4" fmla="*/ 0 h 944088"/>
              <a:gd name="connsiteX5" fmla="*/ 0 w 950026"/>
              <a:gd name="connsiteY5" fmla="*/ 17813 h 944088"/>
              <a:gd name="connsiteX6" fmla="*/ 71252 w 950026"/>
              <a:gd name="connsiteY6" fmla="*/ 243444 h 944088"/>
              <a:gd name="connsiteX7" fmla="*/ 338447 w 950026"/>
              <a:gd name="connsiteY7" fmla="*/ 255320 h 944088"/>
              <a:gd name="connsiteX8" fmla="*/ 706582 w 950026"/>
              <a:gd name="connsiteY8" fmla="*/ 261257 h 944088"/>
              <a:gd name="connsiteX9" fmla="*/ 641268 w 950026"/>
              <a:gd name="connsiteY9" fmla="*/ 605642 h 944088"/>
              <a:gd name="connsiteX10" fmla="*/ 362197 w 950026"/>
              <a:gd name="connsiteY10" fmla="*/ 635330 h 944088"/>
              <a:gd name="connsiteX11" fmla="*/ 255319 w 950026"/>
              <a:gd name="connsiteY11" fmla="*/ 314696 h 944088"/>
              <a:gd name="connsiteX12" fmla="*/ 219693 w 950026"/>
              <a:gd name="connsiteY12" fmla="*/ 290946 h 944088"/>
              <a:gd name="connsiteX13" fmla="*/ 106878 w 950026"/>
              <a:gd name="connsiteY13" fmla="*/ 213756 h 944088"/>
              <a:gd name="connsiteX14" fmla="*/ 112816 w 950026"/>
              <a:gd name="connsiteY14" fmla="*/ 296883 h 944088"/>
              <a:gd name="connsiteX15" fmla="*/ 195943 w 950026"/>
              <a:gd name="connsiteY15" fmla="*/ 540327 h 944088"/>
              <a:gd name="connsiteX16" fmla="*/ 243444 w 950026"/>
              <a:gd name="connsiteY16" fmla="*/ 730333 h 944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50026" h="944088">
                <a:moveTo>
                  <a:pt x="261257" y="944088"/>
                </a:moveTo>
                <a:lnTo>
                  <a:pt x="540327" y="932213"/>
                </a:lnTo>
                <a:lnTo>
                  <a:pt x="789709" y="676894"/>
                </a:lnTo>
                <a:lnTo>
                  <a:pt x="944088" y="433449"/>
                </a:lnTo>
                <a:cubicBezTo>
                  <a:pt x="946067" y="288966"/>
                  <a:pt x="948047" y="144483"/>
                  <a:pt x="950026" y="0"/>
                </a:cubicBezTo>
                <a:lnTo>
                  <a:pt x="0" y="17813"/>
                </a:lnTo>
                <a:lnTo>
                  <a:pt x="71252" y="243444"/>
                </a:lnTo>
                <a:lnTo>
                  <a:pt x="338447" y="255320"/>
                </a:lnTo>
                <a:lnTo>
                  <a:pt x="706582" y="261257"/>
                </a:lnTo>
                <a:lnTo>
                  <a:pt x="641268" y="605642"/>
                </a:lnTo>
                <a:lnTo>
                  <a:pt x="362197" y="635330"/>
                </a:lnTo>
                <a:lnTo>
                  <a:pt x="255319" y="314696"/>
                </a:lnTo>
                <a:lnTo>
                  <a:pt x="219693" y="290946"/>
                </a:lnTo>
                <a:lnTo>
                  <a:pt x="106878" y="213756"/>
                </a:lnTo>
                <a:lnTo>
                  <a:pt x="112816" y="296883"/>
                </a:lnTo>
                <a:lnTo>
                  <a:pt x="195943" y="540327"/>
                </a:lnTo>
                <a:lnTo>
                  <a:pt x="243444" y="730333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reeform 12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524430" y="2537064"/>
            <a:ext cx="1057110" cy="1030682"/>
          </a:xfrm>
          <a:custGeom>
            <a:avLst/>
            <a:gdLst>
              <a:gd name="connsiteX0" fmla="*/ 0 w 1057110"/>
              <a:gd name="connsiteY0" fmla="*/ 0 h 1030682"/>
              <a:gd name="connsiteX1" fmla="*/ 47570 w 1057110"/>
              <a:gd name="connsiteY1" fmla="*/ 1030682 h 1030682"/>
              <a:gd name="connsiteX2" fmla="*/ 1057110 w 1057110"/>
              <a:gd name="connsiteY2" fmla="*/ 1004254 h 1030682"/>
              <a:gd name="connsiteX3" fmla="*/ 1035968 w 1057110"/>
              <a:gd name="connsiteY3" fmla="*/ 100425 h 1030682"/>
              <a:gd name="connsiteX4" fmla="*/ 829831 w 1057110"/>
              <a:gd name="connsiteY4" fmla="*/ 110996 h 1030682"/>
              <a:gd name="connsiteX5" fmla="*/ 845688 w 1057110"/>
              <a:gd name="connsiteY5" fmla="*/ 903828 h 1030682"/>
              <a:gd name="connsiteX6" fmla="*/ 221993 w 1057110"/>
              <a:gd name="connsiteY6" fmla="*/ 903828 h 1030682"/>
              <a:gd name="connsiteX7" fmla="*/ 142710 w 1057110"/>
              <a:gd name="connsiteY7" fmla="*/ 79283 h 1030682"/>
              <a:gd name="connsiteX8" fmla="*/ 52856 w 1057110"/>
              <a:gd name="connsiteY8" fmla="*/ 89854 h 1030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7110" h="1030682">
                <a:moveTo>
                  <a:pt x="0" y="0"/>
                </a:moveTo>
                <a:lnTo>
                  <a:pt x="47570" y="1030682"/>
                </a:lnTo>
                <a:lnTo>
                  <a:pt x="1057110" y="1004254"/>
                </a:lnTo>
                <a:lnTo>
                  <a:pt x="1035968" y="100425"/>
                </a:lnTo>
                <a:lnTo>
                  <a:pt x="829831" y="110996"/>
                </a:lnTo>
                <a:lnTo>
                  <a:pt x="845688" y="903828"/>
                </a:lnTo>
                <a:lnTo>
                  <a:pt x="221993" y="903828"/>
                </a:lnTo>
                <a:lnTo>
                  <a:pt x="142710" y="79283"/>
                </a:lnTo>
                <a:lnTo>
                  <a:pt x="52856" y="89854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524430" y="1897512"/>
            <a:ext cx="1046539" cy="734691"/>
          </a:xfrm>
          <a:custGeom>
            <a:avLst/>
            <a:gdLst>
              <a:gd name="connsiteX0" fmla="*/ 10571 w 1046539"/>
              <a:gd name="connsiteY0" fmla="*/ 232564 h 734691"/>
              <a:gd name="connsiteX1" fmla="*/ 26428 w 1046539"/>
              <a:gd name="connsiteY1" fmla="*/ 0 h 734691"/>
              <a:gd name="connsiteX2" fmla="*/ 660694 w 1046539"/>
              <a:gd name="connsiteY2" fmla="*/ 15857 h 734691"/>
              <a:gd name="connsiteX3" fmla="*/ 734691 w 1046539"/>
              <a:gd name="connsiteY3" fmla="*/ 89854 h 734691"/>
              <a:gd name="connsiteX4" fmla="*/ 771690 w 1046539"/>
              <a:gd name="connsiteY4" fmla="*/ 237850 h 734691"/>
              <a:gd name="connsiteX5" fmla="*/ 1004254 w 1046539"/>
              <a:gd name="connsiteY5" fmla="*/ 232564 h 734691"/>
              <a:gd name="connsiteX6" fmla="*/ 1046539 w 1046539"/>
              <a:gd name="connsiteY6" fmla="*/ 724120 h 734691"/>
              <a:gd name="connsiteX7" fmla="*/ 782261 w 1046539"/>
              <a:gd name="connsiteY7" fmla="*/ 724120 h 734691"/>
              <a:gd name="connsiteX8" fmla="*/ 132139 w 1046539"/>
              <a:gd name="connsiteY8" fmla="*/ 724120 h 734691"/>
              <a:gd name="connsiteX9" fmla="*/ 0 w 1046539"/>
              <a:gd name="connsiteY9" fmla="*/ 734691 h 734691"/>
              <a:gd name="connsiteX10" fmla="*/ 10571 w 1046539"/>
              <a:gd name="connsiteY10" fmla="*/ 232564 h 73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6539" h="734691">
                <a:moveTo>
                  <a:pt x="10571" y="232564"/>
                </a:moveTo>
                <a:lnTo>
                  <a:pt x="26428" y="0"/>
                </a:lnTo>
                <a:lnTo>
                  <a:pt x="660694" y="15857"/>
                </a:lnTo>
                <a:lnTo>
                  <a:pt x="734691" y="89854"/>
                </a:lnTo>
                <a:lnTo>
                  <a:pt x="771690" y="237850"/>
                </a:lnTo>
                <a:lnTo>
                  <a:pt x="1004254" y="232564"/>
                </a:lnTo>
                <a:lnTo>
                  <a:pt x="1046539" y="724120"/>
                </a:lnTo>
                <a:lnTo>
                  <a:pt x="782261" y="724120"/>
                </a:lnTo>
                <a:lnTo>
                  <a:pt x="132139" y="724120"/>
                </a:lnTo>
                <a:lnTo>
                  <a:pt x="0" y="734691"/>
                </a:lnTo>
                <a:lnTo>
                  <a:pt x="10571" y="232564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122728" y="3678742"/>
            <a:ext cx="459843" cy="163852"/>
          </a:xfrm>
          <a:custGeom>
            <a:avLst/>
            <a:gdLst>
              <a:gd name="connsiteX0" fmla="*/ 459843 w 459843"/>
              <a:gd name="connsiteY0" fmla="*/ 0 h 163852"/>
              <a:gd name="connsiteX1" fmla="*/ 0 w 459843"/>
              <a:gd name="connsiteY1" fmla="*/ 15857 h 163852"/>
              <a:gd name="connsiteX2" fmla="*/ 10571 w 459843"/>
              <a:gd name="connsiteY2" fmla="*/ 163852 h 163852"/>
              <a:gd name="connsiteX3" fmla="*/ 438701 w 459843"/>
              <a:gd name="connsiteY3" fmla="*/ 158567 h 163852"/>
              <a:gd name="connsiteX4" fmla="*/ 443986 w 459843"/>
              <a:gd name="connsiteY4" fmla="*/ 52856 h 16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9843" h="163852">
                <a:moveTo>
                  <a:pt x="459843" y="0"/>
                </a:moveTo>
                <a:lnTo>
                  <a:pt x="0" y="15857"/>
                </a:lnTo>
                <a:lnTo>
                  <a:pt x="10571" y="163852"/>
                </a:lnTo>
                <a:lnTo>
                  <a:pt x="438701" y="158567"/>
                </a:lnTo>
                <a:lnTo>
                  <a:pt x="443986" y="52856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4170298" y="3900735"/>
            <a:ext cx="396416" cy="153281"/>
          </a:xfrm>
          <a:custGeom>
            <a:avLst/>
            <a:gdLst>
              <a:gd name="connsiteX0" fmla="*/ 0 w 396416"/>
              <a:gd name="connsiteY0" fmla="*/ 5286 h 153281"/>
              <a:gd name="connsiteX1" fmla="*/ 10571 w 396416"/>
              <a:gd name="connsiteY1" fmla="*/ 153281 h 153281"/>
              <a:gd name="connsiteX2" fmla="*/ 385845 w 396416"/>
              <a:gd name="connsiteY2" fmla="*/ 137425 h 153281"/>
              <a:gd name="connsiteX3" fmla="*/ 396416 w 396416"/>
              <a:gd name="connsiteY3" fmla="*/ 21142 h 153281"/>
              <a:gd name="connsiteX4" fmla="*/ 211422 w 396416"/>
              <a:gd name="connsiteY4" fmla="*/ 0 h 153281"/>
              <a:gd name="connsiteX5" fmla="*/ 0 w 396416"/>
              <a:gd name="connsiteY5" fmla="*/ 5286 h 153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416" h="153281">
                <a:moveTo>
                  <a:pt x="0" y="5286"/>
                </a:moveTo>
                <a:lnTo>
                  <a:pt x="10571" y="153281"/>
                </a:lnTo>
                <a:lnTo>
                  <a:pt x="385845" y="137425"/>
                </a:lnTo>
                <a:lnTo>
                  <a:pt x="396416" y="21142"/>
                </a:lnTo>
                <a:lnTo>
                  <a:pt x="211422" y="0"/>
                </a:lnTo>
                <a:lnTo>
                  <a:pt x="0" y="528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reeform 20"/>
          <p:cNvSpPr/>
          <p:nvPr/>
        </p:nvSpPr>
        <p:spPr>
          <a:xfrm>
            <a:off x="3747454" y="3308754"/>
            <a:ext cx="914400" cy="940828"/>
          </a:xfrm>
          <a:custGeom>
            <a:avLst/>
            <a:gdLst>
              <a:gd name="connsiteX0" fmla="*/ 713549 w 914400"/>
              <a:gd name="connsiteY0" fmla="*/ 153281 h 940828"/>
              <a:gd name="connsiteX1" fmla="*/ 274849 w 914400"/>
              <a:gd name="connsiteY1" fmla="*/ 169137 h 940828"/>
              <a:gd name="connsiteX2" fmla="*/ 274849 w 914400"/>
              <a:gd name="connsiteY2" fmla="*/ 813974 h 940828"/>
              <a:gd name="connsiteX3" fmla="*/ 903829 w 914400"/>
              <a:gd name="connsiteY3" fmla="*/ 803403 h 940828"/>
              <a:gd name="connsiteX4" fmla="*/ 914400 w 914400"/>
              <a:gd name="connsiteY4" fmla="*/ 930256 h 940828"/>
              <a:gd name="connsiteX5" fmla="*/ 755834 w 914400"/>
              <a:gd name="connsiteY5" fmla="*/ 940828 h 940828"/>
              <a:gd name="connsiteX6" fmla="*/ 52856 w 914400"/>
              <a:gd name="connsiteY6" fmla="*/ 930256 h 940828"/>
              <a:gd name="connsiteX7" fmla="*/ 21143 w 914400"/>
              <a:gd name="connsiteY7" fmla="*/ 924971 h 940828"/>
              <a:gd name="connsiteX8" fmla="*/ 26428 w 914400"/>
              <a:gd name="connsiteY8" fmla="*/ 607838 h 940828"/>
              <a:gd name="connsiteX9" fmla="*/ 0 w 914400"/>
              <a:gd name="connsiteY9" fmla="*/ 15856 h 940828"/>
              <a:gd name="connsiteX10" fmla="*/ 375274 w 914400"/>
              <a:gd name="connsiteY10" fmla="*/ 10571 h 940828"/>
              <a:gd name="connsiteX11" fmla="*/ 718835 w 914400"/>
              <a:gd name="connsiteY11" fmla="*/ 0 h 940828"/>
              <a:gd name="connsiteX12" fmla="*/ 713549 w 914400"/>
              <a:gd name="connsiteY12" fmla="*/ 100425 h 940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4400" h="940828">
                <a:moveTo>
                  <a:pt x="713549" y="153281"/>
                </a:moveTo>
                <a:lnTo>
                  <a:pt x="274849" y="169137"/>
                </a:lnTo>
                <a:lnTo>
                  <a:pt x="274849" y="813974"/>
                </a:lnTo>
                <a:lnTo>
                  <a:pt x="903829" y="803403"/>
                </a:lnTo>
                <a:lnTo>
                  <a:pt x="914400" y="930256"/>
                </a:lnTo>
                <a:lnTo>
                  <a:pt x="755834" y="940828"/>
                </a:lnTo>
                <a:lnTo>
                  <a:pt x="52856" y="930256"/>
                </a:lnTo>
                <a:lnTo>
                  <a:pt x="21143" y="924971"/>
                </a:lnTo>
                <a:cubicBezTo>
                  <a:pt x="22905" y="819260"/>
                  <a:pt x="24666" y="713549"/>
                  <a:pt x="26428" y="607838"/>
                </a:cubicBezTo>
                <a:lnTo>
                  <a:pt x="0" y="15856"/>
                </a:lnTo>
                <a:lnTo>
                  <a:pt x="375274" y="10571"/>
                </a:lnTo>
                <a:lnTo>
                  <a:pt x="718835" y="0"/>
                </a:lnTo>
                <a:lnTo>
                  <a:pt x="713549" y="10042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 21"/>
          <p:cNvSpPr/>
          <p:nvPr/>
        </p:nvSpPr>
        <p:spPr>
          <a:xfrm>
            <a:off x="4249582" y="1257961"/>
            <a:ext cx="401701" cy="428129"/>
          </a:xfrm>
          <a:custGeom>
            <a:avLst/>
            <a:gdLst>
              <a:gd name="connsiteX0" fmla="*/ 274848 w 401701"/>
              <a:gd name="connsiteY0" fmla="*/ 428129 h 428129"/>
              <a:gd name="connsiteX1" fmla="*/ 401701 w 401701"/>
              <a:gd name="connsiteY1" fmla="*/ 137424 h 428129"/>
              <a:gd name="connsiteX2" fmla="*/ 73997 w 401701"/>
              <a:gd name="connsiteY2" fmla="*/ 0 h 428129"/>
              <a:gd name="connsiteX3" fmla="*/ 0 w 401701"/>
              <a:gd name="connsiteY3" fmla="*/ 280134 h 428129"/>
              <a:gd name="connsiteX4" fmla="*/ 274848 w 401701"/>
              <a:gd name="connsiteY4" fmla="*/ 428129 h 428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701" h="428129">
                <a:moveTo>
                  <a:pt x="274848" y="428129"/>
                </a:moveTo>
                <a:lnTo>
                  <a:pt x="401701" y="137424"/>
                </a:lnTo>
                <a:lnTo>
                  <a:pt x="73997" y="0"/>
                </a:lnTo>
                <a:lnTo>
                  <a:pt x="0" y="280134"/>
                </a:lnTo>
                <a:lnTo>
                  <a:pt x="274848" y="42812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4710989" y="5062118"/>
            <a:ext cx="314553" cy="226772"/>
          </a:xfrm>
          <a:custGeom>
            <a:avLst/>
            <a:gdLst>
              <a:gd name="connsiteX0" fmla="*/ 0 w 314553"/>
              <a:gd name="connsiteY0" fmla="*/ 51207 h 226772"/>
              <a:gd name="connsiteX1" fmla="*/ 51206 w 314553"/>
              <a:gd name="connsiteY1" fmla="*/ 226772 h 226772"/>
              <a:gd name="connsiteX2" fmla="*/ 277977 w 314553"/>
              <a:gd name="connsiteY2" fmla="*/ 168250 h 226772"/>
              <a:gd name="connsiteX3" fmla="*/ 314553 w 314553"/>
              <a:gd name="connsiteY3" fmla="*/ 43892 h 226772"/>
              <a:gd name="connsiteX4" fmla="*/ 73152 w 314553"/>
              <a:gd name="connsiteY4" fmla="*/ 0 h 22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4553" h="226772">
                <a:moveTo>
                  <a:pt x="0" y="51207"/>
                </a:moveTo>
                <a:lnTo>
                  <a:pt x="51206" y="226772"/>
                </a:lnTo>
                <a:lnTo>
                  <a:pt x="277977" y="168250"/>
                </a:lnTo>
                <a:lnTo>
                  <a:pt x="314553" y="43892"/>
                </a:lnTo>
                <a:lnTo>
                  <a:pt x="73152" y="0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reeform 23"/>
          <p:cNvSpPr/>
          <p:nvPr/>
        </p:nvSpPr>
        <p:spPr>
          <a:xfrm>
            <a:off x="4820717" y="5493715"/>
            <a:ext cx="241401" cy="160935"/>
          </a:xfrm>
          <a:custGeom>
            <a:avLst/>
            <a:gdLst>
              <a:gd name="connsiteX0" fmla="*/ 0 w 241401"/>
              <a:gd name="connsiteY0" fmla="*/ 58522 h 160935"/>
              <a:gd name="connsiteX1" fmla="*/ 21945 w 241401"/>
              <a:gd name="connsiteY1" fmla="*/ 160935 h 160935"/>
              <a:gd name="connsiteX2" fmla="*/ 241401 w 241401"/>
              <a:gd name="connsiteY2" fmla="*/ 131674 h 160935"/>
              <a:gd name="connsiteX3" fmla="*/ 241401 w 241401"/>
              <a:gd name="connsiteY3" fmla="*/ 0 h 160935"/>
              <a:gd name="connsiteX4" fmla="*/ 102413 w 241401"/>
              <a:gd name="connsiteY4" fmla="*/ 7315 h 160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401" h="160935">
                <a:moveTo>
                  <a:pt x="0" y="58522"/>
                </a:moveTo>
                <a:lnTo>
                  <a:pt x="21945" y="160935"/>
                </a:lnTo>
                <a:lnTo>
                  <a:pt x="241401" y="131674"/>
                </a:lnTo>
                <a:lnTo>
                  <a:pt x="241401" y="0"/>
                </a:lnTo>
                <a:lnTo>
                  <a:pt x="102413" y="731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/>
          <p:cNvSpPr txBox="1"/>
          <p:nvPr/>
        </p:nvSpPr>
        <p:spPr>
          <a:xfrm>
            <a:off x="1907704" y="5260769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PERIOD</a:t>
            </a:r>
            <a:endParaRPr lang="en-GB" sz="2000" b="1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20523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6" presetClass="entr" presetSubtype="2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750"/>
                            </p:stCondLst>
                            <p:childTnLst>
                              <p:par>
                                <p:cTn id="4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reeform 12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524430" y="2537064"/>
            <a:ext cx="1057110" cy="1030682"/>
          </a:xfrm>
          <a:custGeom>
            <a:avLst/>
            <a:gdLst>
              <a:gd name="connsiteX0" fmla="*/ 0 w 1057110"/>
              <a:gd name="connsiteY0" fmla="*/ 0 h 1030682"/>
              <a:gd name="connsiteX1" fmla="*/ 47570 w 1057110"/>
              <a:gd name="connsiteY1" fmla="*/ 1030682 h 1030682"/>
              <a:gd name="connsiteX2" fmla="*/ 1057110 w 1057110"/>
              <a:gd name="connsiteY2" fmla="*/ 1004254 h 1030682"/>
              <a:gd name="connsiteX3" fmla="*/ 1035968 w 1057110"/>
              <a:gd name="connsiteY3" fmla="*/ 100425 h 1030682"/>
              <a:gd name="connsiteX4" fmla="*/ 829831 w 1057110"/>
              <a:gd name="connsiteY4" fmla="*/ 110996 h 1030682"/>
              <a:gd name="connsiteX5" fmla="*/ 845688 w 1057110"/>
              <a:gd name="connsiteY5" fmla="*/ 903828 h 1030682"/>
              <a:gd name="connsiteX6" fmla="*/ 221993 w 1057110"/>
              <a:gd name="connsiteY6" fmla="*/ 903828 h 1030682"/>
              <a:gd name="connsiteX7" fmla="*/ 142710 w 1057110"/>
              <a:gd name="connsiteY7" fmla="*/ 79283 h 1030682"/>
              <a:gd name="connsiteX8" fmla="*/ 52856 w 1057110"/>
              <a:gd name="connsiteY8" fmla="*/ 89854 h 1030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7110" h="1030682">
                <a:moveTo>
                  <a:pt x="0" y="0"/>
                </a:moveTo>
                <a:lnTo>
                  <a:pt x="47570" y="1030682"/>
                </a:lnTo>
                <a:lnTo>
                  <a:pt x="1057110" y="1004254"/>
                </a:lnTo>
                <a:lnTo>
                  <a:pt x="1035968" y="100425"/>
                </a:lnTo>
                <a:lnTo>
                  <a:pt x="829831" y="110996"/>
                </a:lnTo>
                <a:lnTo>
                  <a:pt x="845688" y="903828"/>
                </a:lnTo>
                <a:lnTo>
                  <a:pt x="221993" y="903828"/>
                </a:lnTo>
                <a:lnTo>
                  <a:pt x="142710" y="79283"/>
                </a:lnTo>
                <a:lnTo>
                  <a:pt x="52856" y="89854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524430" y="1897512"/>
            <a:ext cx="1046539" cy="734691"/>
          </a:xfrm>
          <a:custGeom>
            <a:avLst/>
            <a:gdLst>
              <a:gd name="connsiteX0" fmla="*/ 10571 w 1046539"/>
              <a:gd name="connsiteY0" fmla="*/ 232564 h 734691"/>
              <a:gd name="connsiteX1" fmla="*/ 26428 w 1046539"/>
              <a:gd name="connsiteY1" fmla="*/ 0 h 734691"/>
              <a:gd name="connsiteX2" fmla="*/ 660694 w 1046539"/>
              <a:gd name="connsiteY2" fmla="*/ 15857 h 734691"/>
              <a:gd name="connsiteX3" fmla="*/ 734691 w 1046539"/>
              <a:gd name="connsiteY3" fmla="*/ 89854 h 734691"/>
              <a:gd name="connsiteX4" fmla="*/ 771690 w 1046539"/>
              <a:gd name="connsiteY4" fmla="*/ 237850 h 734691"/>
              <a:gd name="connsiteX5" fmla="*/ 1004254 w 1046539"/>
              <a:gd name="connsiteY5" fmla="*/ 232564 h 734691"/>
              <a:gd name="connsiteX6" fmla="*/ 1046539 w 1046539"/>
              <a:gd name="connsiteY6" fmla="*/ 724120 h 734691"/>
              <a:gd name="connsiteX7" fmla="*/ 782261 w 1046539"/>
              <a:gd name="connsiteY7" fmla="*/ 724120 h 734691"/>
              <a:gd name="connsiteX8" fmla="*/ 132139 w 1046539"/>
              <a:gd name="connsiteY8" fmla="*/ 724120 h 734691"/>
              <a:gd name="connsiteX9" fmla="*/ 0 w 1046539"/>
              <a:gd name="connsiteY9" fmla="*/ 734691 h 734691"/>
              <a:gd name="connsiteX10" fmla="*/ 10571 w 1046539"/>
              <a:gd name="connsiteY10" fmla="*/ 232564 h 73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6539" h="734691">
                <a:moveTo>
                  <a:pt x="10571" y="232564"/>
                </a:moveTo>
                <a:lnTo>
                  <a:pt x="26428" y="0"/>
                </a:lnTo>
                <a:lnTo>
                  <a:pt x="660694" y="15857"/>
                </a:lnTo>
                <a:lnTo>
                  <a:pt x="734691" y="89854"/>
                </a:lnTo>
                <a:lnTo>
                  <a:pt x="771690" y="237850"/>
                </a:lnTo>
                <a:lnTo>
                  <a:pt x="1004254" y="232564"/>
                </a:lnTo>
                <a:lnTo>
                  <a:pt x="1046539" y="724120"/>
                </a:lnTo>
                <a:lnTo>
                  <a:pt x="782261" y="724120"/>
                </a:lnTo>
                <a:lnTo>
                  <a:pt x="132139" y="724120"/>
                </a:lnTo>
                <a:lnTo>
                  <a:pt x="0" y="734691"/>
                </a:lnTo>
                <a:lnTo>
                  <a:pt x="10571" y="232564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122728" y="3678742"/>
            <a:ext cx="459843" cy="163852"/>
          </a:xfrm>
          <a:custGeom>
            <a:avLst/>
            <a:gdLst>
              <a:gd name="connsiteX0" fmla="*/ 459843 w 459843"/>
              <a:gd name="connsiteY0" fmla="*/ 0 h 163852"/>
              <a:gd name="connsiteX1" fmla="*/ 0 w 459843"/>
              <a:gd name="connsiteY1" fmla="*/ 15857 h 163852"/>
              <a:gd name="connsiteX2" fmla="*/ 10571 w 459843"/>
              <a:gd name="connsiteY2" fmla="*/ 163852 h 163852"/>
              <a:gd name="connsiteX3" fmla="*/ 438701 w 459843"/>
              <a:gd name="connsiteY3" fmla="*/ 158567 h 163852"/>
              <a:gd name="connsiteX4" fmla="*/ 443986 w 459843"/>
              <a:gd name="connsiteY4" fmla="*/ 52856 h 16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9843" h="163852">
                <a:moveTo>
                  <a:pt x="459843" y="0"/>
                </a:moveTo>
                <a:lnTo>
                  <a:pt x="0" y="15857"/>
                </a:lnTo>
                <a:lnTo>
                  <a:pt x="10571" y="163852"/>
                </a:lnTo>
                <a:lnTo>
                  <a:pt x="438701" y="158567"/>
                </a:lnTo>
                <a:lnTo>
                  <a:pt x="443986" y="52856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170298" y="3900735"/>
            <a:ext cx="396416" cy="153281"/>
          </a:xfrm>
          <a:custGeom>
            <a:avLst/>
            <a:gdLst>
              <a:gd name="connsiteX0" fmla="*/ 0 w 396416"/>
              <a:gd name="connsiteY0" fmla="*/ 5286 h 153281"/>
              <a:gd name="connsiteX1" fmla="*/ 10571 w 396416"/>
              <a:gd name="connsiteY1" fmla="*/ 153281 h 153281"/>
              <a:gd name="connsiteX2" fmla="*/ 385845 w 396416"/>
              <a:gd name="connsiteY2" fmla="*/ 137425 h 153281"/>
              <a:gd name="connsiteX3" fmla="*/ 396416 w 396416"/>
              <a:gd name="connsiteY3" fmla="*/ 21142 h 153281"/>
              <a:gd name="connsiteX4" fmla="*/ 211422 w 396416"/>
              <a:gd name="connsiteY4" fmla="*/ 0 h 153281"/>
              <a:gd name="connsiteX5" fmla="*/ 0 w 396416"/>
              <a:gd name="connsiteY5" fmla="*/ 5286 h 153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416" h="153281">
                <a:moveTo>
                  <a:pt x="0" y="5286"/>
                </a:moveTo>
                <a:lnTo>
                  <a:pt x="10571" y="153281"/>
                </a:lnTo>
                <a:lnTo>
                  <a:pt x="385845" y="137425"/>
                </a:lnTo>
                <a:lnTo>
                  <a:pt x="396416" y="21142"/>
                </a:lnTo>
                <a:lnTo>
                  <a:pt x="211422" y="0"/>
                </a:lnTo>
                <a:lnTo>
                  <a:pt x="0" y="5286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747454" y="3308754"/>
            <a:ext cx="914400" cy="940828"/>
          </a:xfrm>
          <a:custGeom>
            <a:avLst/>
            <a:gdLst>
              <a:gd name="connsiteX0" fmla="*/ 713549 w 914400"/>
              <a:gd name="connsiteY0" fmla="*/ 153281 h 940828"/>
              <a:gd name="connsiteX1" fmla="*/ 274849 w 914400"/>
              <a:gd name="connsiteY1" fmla="*/ 169137 h 940828"/>
              <a:gd name="connsiteX2" fmla="*/ 274849 w 914400"/>
              <a:gd name="connsiteY2" fmla="*/ 813974 h 940828"/>
              <a:gd name="connsiteX3" fmla="*/ 903829 w 914400"/>
              <a:gd name="connsiteY3" fmla="*/ 803403 h 940828"/>
              <a:gd name="connsiteX4" fmla="*/ 914400 w 914400"/>
              <a:gd name="connsiteY4" fmla="*/ 930256 h 940828"/>
              <a:gd name="connsiteX5" fmla="*/ 755834 w 914400"/>
              <a:gd name="connsiteY5" fmla="*/ 940828 h 940828"/>
              <a:gd name="connsiteX6" fmla="*/ 52856 w 914400"/>
              <a:gd name="connsiteY6" fmla="*/ 930256 h 940828"/>
              <a:gd name="connsiteX7" fmla="*/ 21143 w 914400"/>
              <a:gd name="connsiteY7" fmla="*/ 924971 h 940828"/>
              <a:gd name="connsiteX8" fmla="*/ 26428 w 914400"/>
              <a:gd name="connsiteY8" fmla="*/ 607838 h 940828"/>
              <a:gd name="connsiteX9" fmla="*/ 0 w 914400"/>
              <a:gd name="connsiteY9" fmla="*/ 15856 h 940828"/>
              <a:gd name="connsiteX10" fmla="*/ 375274 w 914400"/>
              <a:gd name="connsiteY10" fmla="*/ 10571 h 940828"/>
              <a:gd name="connsiteX11" fmla="*/ 718835 w 914400"/>
              <a:gd name="connsiteY11" fmla="*/ 0 h 940828"/>
              <a:gd name="connsiteX12" fmla="*/ 713549 w 914400"/>
              <a:gd name="connsiteY12" fmla="*/ 100425 h 940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4400" h="940828">
                <a:moveTo>
                  <a:pt x="713549" y="153281"/>
                </a:moveTo>
                <a:lnTo>
                  <a:pt x="274849" y="169137"/>
                </a:lnTo>
                <a:lnTo>
                  <a:pt x="274849" y="813974"/>
                </a:lnTo>
                <a:lnTo>
                  <a:pt x="903829" y="803403"/>
                </a:lnTo>
                <a:lnTo>
                  <a:pt x="914400" y="930256"/>
                </a:lnTo>
                <a:lnTo>
                  <a:pt x="755834" y="940828"/>
                </a:lnTo>
                <a:lnTo>
                  <a:pt x="52856" y="930256"/>
                </a:lnTo>
                <a:lnTo>
                  <a:pt x="21143" y="924971"/>
                </a:lnTo>
                <a:cubicBezTo>
                  <a:pt x="22905" y="819260"/>
                  <a:pt x="24666" y="713549"/>
                  <a:pt x="26428" y="607838"/>
                </a:cubicBezTo>
                <a:lnTo>
                  <a:pt x="0" y="15856"/>
                </a:lnTo>
                <a:lnTo>
                  <a:pt x="375274" y="10571"/>
                </a:lnTo>
                <a:lnTo>
                  <a:pt x="718835" y="0"/>
                </a:lnTo>
                <a:lnTo>
                  <a:pt x="713549" y="10042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4249582" y="1257961"/>
            <a:ext cx="401701" cy="428129"/>
          </a:xfrm>
          <a:custGeom>
            <a:avLst/>
            <a:gdLst>
              <a:gd name="connsiteX0" fmla="*/ 274848 w 401701"/>
              <a:gd name="connsiteY0" fmla="*/ 428129 h 428129"/>
              <a:gd name="connsiteX1" fmla="*/ 401701 w 401701"/>
              <a:gd name="connsiteY1" fmla="*/ 137424 h 428129"/>
              <a:gd name="connsiteX2" fmla="*/ 73997 w 401701"/>
              <a:gd name="connsiteY2" fmla="*/ 0 h 428129"/>
              <a:gd name="connsiteX3" fmla="*/ 0 w 401701"/>
              <a:gd name="connsiteY3" fmla="*/ 280134 h 428129"/>
              <a:gd name="connsiteX4" fmla="*/ 274848 w 401701"/>
              <a:gd name="connsiteY4" fmla="*/ 428129 h 428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701" h="428129">
                <a:moveTo>
                  <a:pt x="274848" y="428129"/>
                </a:moveTo>
                <a:lnTo>
                  <a:pt x="401701" y="137424"/>
                </a:lnTo>
                <a:lnTo>
                  <a:pt x="73997" y="0"/>
                </a:lnTo>
                <a:lnTo>
                  <a:pt x="0" y="280134"/>
                </a:lnTo>
                <a:lnTo>
                  <a:pt x="274848" y="42812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0" y="1891146"/>
            <a:ext cx="2566555" cy="206493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b="1"/>
              <a:t>LATE IRON AGE: </a:t>
            </a:r>
            <a:br>
              <a:rPr lang="de-DE" b="1"/>
            </a:br>
            <a:r>
              <a:rPr lang="de-DE"/>
              <a:t>one cult/sanctuary, but different </a:t>
            </a:r>
            <a:r>
              <a:rPr lang="de-DE" err="1"/>
              <a:t>activity</a:t>
            </a:r>
            <a:r>
              <a:rPr lang="de-DE"/>
              <a:t> </a:t>
            </a:r>
            <a:r>
              <a:rPr lang="de-DE" err="1"/>
              <a:t>zones</a:t>
            </a:r>
            <a:r>
              <a:rPr lang="de-DE"/>
              <a:t>(?)</a:t>
            </a:r>
          </a:p>
          <a:p>
            <a:r>
              <a:rPr lang="de-DE" b="1"/>
              <a:t>ROMAN PERIOD:</a:t>
            </a:r>
          </a:p>
          <a:p>
            <a:r>
              <a:rPr lang="de-DE"/>
              <a:t>more specialised cult places</a:t>
            </a:r>
            <a:endParaRPr lang="en-GB"/>
          </a:p>
        </p:txBody>
      </p:sp>
      <p:sp>
        <p:nvSpPr>
          <p:cNvPr id="22" name="Freeform 21"/>
          <p:cNvSpPr/>
          <p:nvPr/>
        </p:nvSpPr>
        <p:spPr>
          <a:xfrm>
            <a:off x="4710989" y="5062118"/>
            <a:ext cx="314553" cy="226772"/>
          </a:xfrm>
          <a:custGeom>
            <a:avLst/>
            <a:gdLst>
              <a:gd name="connsiteX0" fmla="*/ 0 w 314553"/>
              <a:gd name="connsiteY0" fmla="*/ 51207 h 226772"/>
              <a:gd name="connsiteX1" fmla="*/ 51206 w 314553"/>
              <a:gd name="connsiteY1" fmla="*/ 226772 h 226772"/>
              <a:gd name="connsiteX2" fmla="*/ 277977 w 314553"/>
              <a:gd name="connsiteY2" fmla="*/ 168250 h 226772"/>
              <a:gd name="connsiteX3" fmla="*/ 314553 w 314553"/>
              <a:gd name="connsiteY3" fmla="*/ 43892 h 226772"/>
              <a:gd name="connsiteX4" fmla="*/ 73152 w 314553"/>
              <a:gd name="connsiteY4" fmla="*/ 0 h 22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4553" h="226772">
                <a:moveTo>
                  <a:pt x="0" y="51207"/>
                </a:moveTo>
                <a:lnTo>
                  <a:pt x="51206" y="226772"/>
                </a:lnTo>
                <a:lnTo>
                  <a:pt x="277977" y="168250"/>
                </a:lnTo>
                <a:lnTo>
                  <a:pt x="314553" y="43892"/>
                </a:lnTo>
                <a:lnTo>
                  <a:pt x="73152" y="0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4820717" y="5493715"/>
            <a:ext cx="241401" cy="160935"/>
          </a:xfrm>
          <a:custGeom>
            <a:avLst/>
            <a:gdLst>
              <a:gd name="connsiteX0" fmla="*/ 0 w 241401"/>
              <a:gd name="connsiteY0" fmla="*/ 58522 h 160935"/>
              <a:gd name="connsiteX1" fmla="*/ 21945 w 241401"/>
              <a:gd name="connsiteY1" fmla="*/ 160935 h 160935"/>
              <a:gd name="connsiteX2" fmla="*/ 241401 w 241401"/>
              <a:gd name="connsiteY2" fmla="*/ 131674 h 160935"/>
              <a:gd name="connsiteX3" fmla="*/ 241401 w 241401"/>
              <a:gd name="connsiteY3" fmla="*/ 0 h 160935"/>
              <a:gd name="connsiteX4" fmla="*/ 102413 w 241401"/>
              <a:gd name="connsiteY4" fmla="*/ 7315 h 160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401" h="160935">
                <a:moveTo>
                  <a:pt x="0" y="58522"/>
                </a:moveTo>
                <a:lnTo>
                  <a:pt x="21945" y="160935"/>
                </a:lnTo>
                <a:lnTo>
                  <a:pt x="241401" y="131674"/>
                </a:lnTo>
                <a:lnTo>
                  <a:pt x="241401" y="0"/>
                </a:lnTo>
                <a:lnTo>
                  <a:pt x="102413" y="731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9459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rgbClr val="00B0F0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4352306" y="4488873"/>
            <a:ext cx="261258" cy="338446"/>
          </a:xfrm>
          <a:custGeom>
            <a:avLst/>
            <a:gdLst>
              <a:gd name="connsiteX0" fmla="*/ 83128 w 261258"/>
              <a:gd name="connsiteY0" fmla="*/ 332509 h 338446"/>
              <a:gd name="connsiteX1" fmla="*/ 243445 w 261258"/>
              <a:gd name="connsiteY1" fmla="*/ 338446 h 338446"/>
              <a:gd name="connsiteX2" fmla="*/ 261258 w 261258"/>
              <a:gd name="connsiteY2" fmla="*/ 160317 h 338446"/>
              <a:gd name="connsiteX3" fmla="*/ 201881 w 261258"/>
              <a:gd name="connsiteY3" fmla="*/ 118753 h 338446"/>
              <a:gd name="connsiteX4" fmla="*/ 166255 w 261258"/>
              <a:gd name="connsiteY4" fmla="*/ 5937 h 338446"/>
              <a:gd name="connsiteX5" fmla="*/ 0 w 261258"/>
              <a:gd name="connsiteY5" fmla="*/ 0 h 338446"/>
              <a:gd name="connsiteX6" fmla="*/ 83128 w 261258"/>
              <a:gd name="connsiteY6" fmla="*/ 332509 h 338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1258" h="338446">
                <a:moveTo>
                  <a:pt x="83128" y="332509"/>
                </a:moveTo>
                <a:lnTo>
                  <a:pt x="243445" y="338446"/>
                </a:lnTo>
                <a:lnTo>
                  <a:pt x="261258" y="160317"/>
                </a:lnTo>
                <a:lnTo>
                  <a:pt x="201881" y="118753"/>
                </a:lnTo>
                <a:lnTo>
                  <a:pt x="166255" y="5937"/>
                </a:lnTo>
                <a:lnTo>
                  <a:pt x="0" y="0"/>
                </a:lnTo>
                <a:lnTo>
                  <a:pt x="83128" y="332509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reeform 12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524430" y="2537064"/>
            <a:ext cx="1057110" cy="1030682"/>
          </a:xfrm>
          <a:custGeom>
            <a:avLst/>
            <a:gdLst>
              <a:gd name="connsiteX0" fmla="*/ 0 w 1057110"/>
              <a:gd name="connsiteY0" fmla="*/ 0 h 1030682"/>
              <a:gd name="connsiteX1" fmla="*/ 47570 w 1057110"/>
              <a:gd name="connsiteY1" fmla="*/ 1030682 h 1030682"/>
              <a:gd name="connsiteX2" fmla="*/ 1057110 w 1057110"/>
              <a:gd name="connsiteY2" fmla="*/ 1004254 h 1030682"/>
              <a:gd name="connsiteX3" fmla="*/ 1035968 w 1057110"/>
              <a:gd name="connsiteY3" fmla="*/ 100425 h 1030682"/>
              <a:gd name="connsiteX4" fmla="*/ 829831 w 1057110"/>
              <a:gd name="connsiteY4" fmla="*/ 110996 h 1030682"/>
              <a:gd name="connsiteX5" fmla="*/ 845688 w 1057110"/>
              <a:gd name="connsiteY5" fmla="*/ 903828 h 1030682"/>
              <a:gd name="connsiteX6" fmla="*/ 221993 w 1057110"/>
              <a:gd name="connsiteY6" fmla="*/ 903828 h 1030682"/>
              <a:gd name="connsiteX7" fmla="*/ 142710 w 1057110"/>
              <a:gd name="connsiteY7" fmla="*/ 79283 h 1030682"/>
              <a:gd name="connsiteX8" fmla="*/ 52856 w 1057110"/>
              <a:gd name="connsiteY8" fmla="*/ 89854 h 1030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7110" h="1030682">
                <a:moveTo>
                  <a:pt x="0" y="0"/>
                </a:moveTo>
                <a:lnTo>
                  <a:pt x="47570" y="1030682"/>
                </a:lnTo>
                <a:lnTo>
                  <a:pt x="1057110" y="1004254"/>
                </a:lnTo>
                <a:lnTo>
                  <a:pt x="1035968" y="100425"/>
                </a:lnTo>
                <a:lnTo>
                  <a:pt x="829831" y="110996"/>
                </a:lnTo>
                <a:lnTo>
                  <a:pt x="845688" y="903828"/>
                </a:lnTo>
                <a:lnTo>
                  <a:pt x="221993" y="903828"/>
                </a:lnTo>
                <a:lnTo>
                  <a:pt x="142710" y="79283"/>
                </a:lnTo>
                <a:lnTo>
                  <a:pt x="52856" y="89854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524430" y="1897512"/>
            <a:ext cx="1046539" cy="734691"/>
          </a:xfrm>
          <a:custGeom>
            <a:avLst/>
            <a:gdLst>
              <a:gd name="connsiteX0" fmla="*/ 10571 w 1046539"/>
              <a:gd name="connsiteY0" fmla="*/ 232564 h 734691"/>
              <a:gd name="connsiteX1" fmla="*/ 26428 w 1046539"/>
              <a:gd name="connsiteY1" fmla="*/ 0 h 734691"/>
              <a:gd name="connsiteX2" fmla="*/ 660694 w 1046539"/>
              <a:gd name="connsiteY2" fmla="*/ 15857 h 734691"/>
              <a:gd name="connsiteX3" fmla="*/ 734691 w 1046539"/>
              <a:gd name="connsiteY3" fmla="*/ 89854 h 734691"/>
              <a:gd name="connsiteX4" fmla="*/ 771690 w 1046539"/>
              <a:gd name="connsiteY4" fmla="*/ 237850 h 734691"/>
              <a:gd name="connsiteX5" fmla="*/ 1004254 w 1046539"/>
              <a:gd name="connsiteY5" fmla="*/ 232564 h 734691"/>
              <a:gd name="connsiteX6" fmla="*/ 1046539 w 1046539"/>
              <a:gd name="connsiteY6" fmla="*/ 724120 h 734691"/>
              <a:gd name="connsiteX7" fmla="*/ 782261 w 1046539"/>
              <a:gd name="connsiteY7" fmla="*/ 724120 h 734691"/>
              <a:gd name="connsiteX8" fmla="*/ 132139 w 1046539"/>
              <a:gd name="connsiteY8" fmla="*/ 724120 h 734691"/>
              <a:gd name="connsiteX9" fmla="*/ 0 w 1046539"/>
              <a:gd name="connsiteY9" fmla="*/ 734691 h 734691"/>
              <a:gd name="connsiteX10" fmla="*/ 10571 w 1046539"/>
              <a:gd name="connsiteY10" fmla="*/ 232564 h 73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6539" h="734691">
                <a:moveTo>
                  <a:pt x="10571" y="232564"/>
                </a:moveTo>
                <a:lnTo>
                  <a:pt x="26428" y="0"/>
                </a:lnTo>
                <a:lnTo>
                  <a:pt x="660694" y="15857"/>
                </a:lnTo>
                <a:lnTo>
                  <a:pt x="734691" y="89854"/>
                </a:lnTo>
                <a:lnTo>
                  <a:pt x="771690" y="237850"/>
                </a:lnTo>
                <a:lnTo>
                  <a:pt x="1004254" y="232564"/>
                </a:lnTo>
                <a:lnTo>
                  <a:pt x="1046539" y="724120"/>
                </a:lnTo>
                <a:lnTo>
                  <a:pt x="782261" y="724120"/>
                </a:lnTo>
                <a:lnTo>
                  <a:pt x="132139" y="724120"/>
                </a:lnTo>
                <a:lnTo>
                  <a:pt x="0" y="734691"/>
                </a:lnTo>
                <a:lnTo>
                  <a:pt x="10571" y="232564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122728" y="3678742"/>
            <a:ext cx="459843" cy="163852"/>
          </a:xfrm>
          <a:custGeom>
            <a:avLst/>
            <a:gdLst>
              <a:gd name="connsiteX0" fmla="*/ 459843 w 459843"/>
              <a:gd name="connsiteY0" fmla="*/ 0 h 163852"/>
              <a:gd name="connsiteX1" fmla="*/ 0 w 459843"/>
              <a:gd name="connsiteY1" fmla="*/ 15857 h 163852"/>
              <a:gd name="connsiteX2" fmla="*/ 10571 w 459843"/>
              <a:gd name="connsiteY2" fmla="*/ 163852 h 163852"/>
              <a:gd name="connsiteX3" fmla="*/ 438701 w 459843"/>
              <a:gd name="connsiteY3" fmla="*/ 158567 h 163852"/>
              <a:gd name="connsiteX4" fmla="*/ 443986 w 459843"/>
              <a:gd name="connsiteY4" fmla="*/ 52856 h 16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9843" h="163852">
                <a:moveTo>
                  <a:pt x="459843" y="0"/>
                </a:moveTo>
                <a:lnTo>
                  <a:pt x="0" y="15857"/>
                </a:lnTo>
                <a:lnTo>
                  <a:pt x="10571" y="163852"/>
                </a:lnTo>
                <a:lnTo>
                  <a:pt x="438701" y="158567"/>
                </a:lnTo>
                <a:lnTo>
                  <a:pt x="443986" y="52856"/>
                </a:ln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170298" y="3900735"/>
            <a:ext cx="396416" cy="153281"/>
          </a:xfrm>
          <a:custGeom>
            <a:avLst/>
            <a:gdLst>
              <a:gd name="connsiteX0" fmla="*/ 0 w 396416"/>
              <a:gd name="connsiteY0" fmla="*/ 5286 h 153281"/>
              <a:gd name="connsiteX1" fmla="*/ 10571 w 396416"/>
              <a:gd name="connsiteY1" fmla="*/ 153281 h 153281"/>
              <a:gd name="connsiteX2" fmla="*/ 385845 w 396416"/>
              <a:gd name="connsiteY2" fmla="*/ 137425 h 153281"/>
              <a:gd name="connsiteX3" fmla="*/ 396416 w 396416"/>
              <a:gd name="connsiteY3" fmla="*/ 21142 h 153281"/>
              <a:gd name="connsiteX4" fmla="*/ 211422 w 396416"/>
              <a:gd name="connsiteY4" fmla="*/ 0 h 153281"/>
              <a:gd name="connsiteX5" fmla="*/ 0 w 396416"/>
              <a:gd name="connsiteY5" fmla="*/ 5286 h 153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416" h="153281">
                <a:moveTo>
                  <a:pt x="0" y="5286"/>
                </a:moveTo>
                <a:lnTo>
                  <a:pt x="10571" y="153281"/>
                </a:lnTo>
                <a:lnTo>
                  <a:pt x="385845" y="137425"/>
                </a:lnTo>
                <a:lnTo>
                  <a:pt x="396416" y="21142"/>
                </a:lnTo>
                <a:lnTo>
                  <a:pt x="211422" y="0"/>
                </a:lnTo>
                <a:lnTo>
                  <a:pt x="0" y="528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747454" y="3308754"/>
            <a:ext cx="914400" cy="940828"/>
          </a:xfrm>
          <a:custGeom>
            <a:avLst/>
            <a:gdLst>
              <a:gd name="connsiteX0" fmla="*/ 713549 w 914400"/>
              <a:gd name="connsiteY0" fmla="*/ 153281 h 940828"/>
              <a:gd name="connsiteX1" fmla="*/ 274849 w 914400"/>
              <a:gd name="connsiteY1" fmla="*/ 169137 h 940828"/>
              <a:gd name="connsiteX2" fmla="*/ 274849 w 914400"/>
              <a:gd name="connsiteY2" fmla="*/ 813974 h 940828"/>
              <a:gd name="connsiteX3" fmla="*/ 903829 w 914400"/>
              <a:gd name="connsiteY3" fmla="*/ 803403 h 940828"/>
              <a:gd name="connsiteX4" fmla="*/ 914400 w 914400"/>
              <a:gd name="connsiteY4" fmla="*/ 930256 h 940828"/>
              <a:gd name="connsiteX5" fmla="*/ 755834 w 914400"/>
              <a:gd name="connsiteY5" fmla="*/ 940828 h 940828"/>
              <a:gd name="connsiteX6" fmla="*/ 52856 w 914400"/>
              <a:gd name="connsiteY6" fmla="*/ 930256 h 940828"/>
              <a:gd name="connsiteX7" fmla="*/ 21143 w 914400"/>
              <a:gd name="connsiteY7" fmla="*/ 924971 h 940828"/>
              <a:gd name="connsiteX8" fmla="*/ 26428 w 914400"/>
              <a:gd name="connsiteY8" fmla="*/ 607838 h 940828"/>
              <a:gd name="connsiteX9" fmla="*/ 0 w 914400"/>
              <a:gd name="connsiteY9" fmla="*/ 15856 h 940828"/>
              <a:gd name="connsiteX10" fmla="*/ 375274 w 914400"/>
              <a:gd name="connsiteY10" fmla="*/ 10571 h 940828"/>
              <a:gd name="connsiteX11" fmla="*/ 718835 w 914400"/>
              <a:gd name="connsiteY11" fmla="*/ 0 h 940828"/>
              <a:gd name="connsiteX12" fmla="*/ 713549 w 914400"/>
              <a:gd name="connsiteY12" fmla="*/ 100425 h 940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4400" h="940828">
                <a:moveTo>
                  <a:pt x="713549" y="153281"/>
                </a:moveTo>
                <a:lnTo>
                  <a:pt x="274849" y="169137"/>
                </a:lnTo>
                <a:lnTo>
                  <a:pt x="274849" y="813974"/>
                </a:lnTo>
                <a:lnTo>
                  <a:pt x="903829" y="803403"/>
                </a:lnTo>
                <a:lnTo>
                  <a:pt x="914400" y="930256"/>
                </a:lnTo>
                <a:lnTo>
                  <a:pt x="755834" y="940828"/>
                </a:lnTo>
                <a:lnTo>
                  <a:pt x="52856" y="930256"/>
                </a:lnTo>
                <a:lnTo>
                  <a:pt x="21143" y="924971"/>
                </a:lnTo>
                <a:cubicBezTo>
                  <a:pt x="22905" y="819260"/>
                  <a:pt x="24666" y="713549"/>
                  <a:pt x="26428" y="607838"/>
                </a:cubicBezTo>
                <a:lnTo>
                  <a:pt x="0" y="15856"/>
                </a:lnTo>
                <a:lnTo>
                  <a:pt x="375274" y="10571"/>
                </a:lnTo>
                <a:lnTo>
                  <a:pt x="718835" y="0"/>
                </a:lnTo>
                <a:lnTo>
                  <a:pt x="713549" y="10042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4249582" y="1257961"/>
            <a:ext cx="401701" cy="428129"/>
          </a:xfrm>
          <a:custGeom>
            <a:avLst/>
            <a:gdLst>
              <a:gd name="connsiteX0" fmla="*/ 274848 w 401701"/>
              <a:gd name="connsiteY0" fmla="*/ 428129 h 428129"/>
              <a:gd name="connsiteX1" fmla="*/ 401701 w 401701"/>
              <a:gd name="connsiteY1" fmla="*/ 137424 h 428129"/>
              <a:gd name="connsiteX2" fmla="*/ 73997 w 401701"/>
              <a:gd name="connsiteY2" fmla="*/ 0 h 428129"/>
              <a:gd name="connsiteX3" fmla="*/ 0 w 401701"/>
              <a:gd name="connsiteY3" fmla="*/ 280134 h 428129"/>
              <a:gd name="connsiteX4" fmla="*/ 274848 w 401701"/>
              <a:gd name="connsiteY4" fmla="*/ 428129 h 428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701" h="428129">
                <a:moveTo>
                  <a:pt x="274848" y="428129"/>
                </a:moveTo>
                <a:lnTo>
                  <a:pt x="401701" y="137424"/>
                </a:lnTo>
                <a:lnTo>
                  <a:pt x="73997" y="0"/>
                </a:lnTo>
                <a:lnTo>
                  <a:pt x="0" y="280134"/>
                </a:lnTo>
                <a:lnTo>
                  <a:pt x="274848" y="428129"/>
                </a:lnTo>
                <a:close/>
              </a:path>
            </a:pathLst>
          </a:custGeom>
          <a:solidFill>
            <a:srgbClr val="FF0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 21"/>
          <p:cNvSpPr/>
          <p:nvPr/>
        </p:nvSpPr>
        <p:spPr>
          <a:xfrm>
            <a:off x="4710989" y="5062118"/>
            <a:ext cx="314553" cy="226772"/>
          </a:xfrm>
          <a:custGeom>
            <a:avLst/>
            <a:gdLst>
              <a:gd name="connsiteX0" fmla="*/ 0 w 314553"/>
              <a:gd name="connsiteY0" fmla="*/ 51207 h 226772"/>
              <a:gd name="connsiteX1" fmla="*/ 51206 w 314553"/>
              <a:gd name="connsiteY1" fmla="*/ 226772 h 226772"/>
              <a:gd name="connsiteX2" fmla="*/ 277977 w 314553"/>
              <a:gd name="connsiteY2" fmla="*/ 168250 h 226772"/>
              <a:gd name="connsiteX3" fmla="*/ 314553 w 314553"/>
              <a:gd name="connsiteY3" fmla="*/ 43892 h 226772"/>
              <a:gd name="connsiteX4" fmla="*/ 73152 w 314553"/>
              <a:gd name="connsiteY4" fmla="*/ 0 h 22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4553" h="226772">
                <a:moveTo>
                  <a:pt x="0" y="51207"/>
                </a:moveTo>
                <a:lnTo>
                  <a:pt x="51206" y="226772"/>
                </a:lnTo>
                <a:lnTo>
                  <a:pt x="277977" y="168250"/>
                </a:lnTo>
                <a:lnTo>
                  <a:pt x="314553" y="43892"/>
                </a:lnTo>
                <a:lnTo>
                  <a:pt x="73152" y="0"/>
                </a:lnTo>
              </a:path>
            </a:pathLst>
          </a:custGeom>
          <a:solidFill>
            <a:srgbClr val="92D05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4820717" y="5493715"/>
            <a:ext cx="241401" cy="160935"/>
          </a:xfrm>
          <a:custGeom>
            <a:avLst/>
            <a:gdLst>
              <a:gd name="connsiteX0" fmla="*/ 0 w 241401"/>
              <a:gd name="connsiteY0" fmla="*/ 58522 h 160935"/>
              <a:gd name="connsiteX1" fmla="*/ 21945 w 241401"/>
              <a:gd name="connsiteY1" fmla="*/ 160935 h 160935"/>
              <a:gd name="connsiteX2" fmla="*/ 241401 w 241401"/>
              <a:gd name="connsiteY2" fmla="*/ 131674 h 160935"/>
              <a:gd name="connsiteX3" fmla="*/ 241401 w 241401"/>
              <a:gd name="connsiteY3" fmla="*/ 0 h 160935"/>
              <a:gd name="connsiteX4" fmla="*/ 102413 w 241401"/>
              <a:gd name="connsiteY4" fmla="*/ 7315 h 160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401" h="160935">
                <a:moveTo>
                  <a:pt x="0" y="58522"/>
                </a:moveTo>
                <a:lnTo>
                  <a:pt x="21945" y="160935"/>
                </a:lnTo>
                <a:lnTo>
                  <a:pt x="241401" y="131674"/>
                </a:lnTo>
                <a:lnTo>
                  <a:pt x="241401" y="0"/>
                </a:lnTo>
                <a:lnTo>
                  <a:pt x="102413" y="7315"/>
                </a:lnTo>
              </a:path>
            </a:pathLst>
          </a:custGeom>
          <a:solidFill>
            <a:schemeClr val="accent5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reeform 23"/>
          <p:cNvSpPr/>
          <p:nvPr/>
        </p:nvSpPr>
        <p:spPr>
          <a:xfrm>
            <a:off x="4558145" y="1898073"/>
            <a:ext cx="346364" cy="374072"/>
          </a:xfrm>
          <a:custGeom>
            <a:avLst/>
            <a:gdLst>
              <a:gd name="connsiteX0" fmla="*/ 0 w 346364"/>
              <a:gd name="connsiteY0" fmla="*/ 332509 h 374072"/>
              <a:gd name="connsiteX1" fmla="*/ 0 w 346364"/>
              <a:gd name="connsiteY1" fmla="*/ 0 h 374072"/>
              <a:gd name="connsiteX2" fmla="*/ 346364 w 346364"/>
              <a:gd name="connsiteY2" fmla="*/ 13854 h 374072"/>
              <a:gd name="connsiteX3" fmla="*/ 346364 w 346364"/>
              <a:gd name="connsiteY3" fmla="*/ 360218 h 374072"/>
              <a:gd name="connsiteX4" fmla="*/ 96982 w 346364"/>
              <a:gd name="connsiteY4" fmla="*/ 374072 h 374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374072">
                <a:moveTo>
                  <a:pt x="0" y="332509"/>
                </a:moveTo>
                <a:lnTo>
                  <a:pt x="0" y="0"/>
                </a:lnTo>
                <a:lnTo>
                  <a:pt x="346364" y="13854"/>
                </a:lnTo>
                <a:lnTo>
                  <a:pt x="346364" y="360218"/>
                </a:lnTo>
                <a:lnTo>
                  <a:pt x="96982" y="374072"/>
                </a:lnTo>
              </a:path>
            </a:pathLst>
          </a:custGeom>
          <a:solidFill>
            <a:schemeClr val="bg2">
              <a:lumMod val="50000"/>
              <a:lumOff val="50000"/>
            </a:schemeClr>
          </a:solidFill>
          <a:ln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5A642C8-BD89-4EA1-89BD-349AB2E8347E}"/>
              </a:ext>
            </a:extLst>
          </p:cNvPr>
          <p:cNvSpPr txBox="1"/>
          <p:nvPr/>
        </p:nvSpPr>
        <p:spPr>
          <a:xfrm>
            <a:off x="0" y="1891146"/>
            <a:ext cx="2566555" cy="206493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b="1"/>
              <a:t>LATE IRON AGE: </a:t>
            </a:r>
            <a:br>
              <a:rPr lang="de-DE" b="1"/>
            </a:br>
            <a:r>
              <a:rPr lang="de-DE"/>
              <a:t>one cult/sanctuary, but different </a:t>
            </a:r>
            <a:r>
              <a:rPr lang="de-DE" err="1"/>
              <a:t>activity</a:t>
            </a:r>
            <a:r>
              <a:rPr lang="de-DE"/>
              <a:t> </a:t>
            </a:r>
            <a:r>
              <a:rPr lang="de-DE" err="1"/>
              <a:t>zones</a:t>
            </a:r>
            <a:r>
              <a:rPr lang="de-DE"/>
              <a:t>(?)</a:t>
            </a:r>
          </a:p>
          <a:p>
            <a:r>
              <a:rPr lang="de-DE" b="1"/>
              <a:t>ROMAN PERIOD:</a:t>
            </a:r>
          </a:p>
          <a:p>
            <a:r>
              <a:rPr lang="de-DE"/>
              <a:t>more specialised cult places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24202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1030" descr="C:\Eigene Dateien\FERCAN\glanum067b view sanctu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5" y="0"/>
            <a:ext cx="9058971" cy="6858000"/>
          </a:xfrm>
          <a:prstGeom prst="rect">
            <a:avLst/>
          </a:prstGeom>
          <a:noFill/>
        </p:spPr>
      </p:pic>
      <p:pic>
        <p:nvPicPr>
          <p:cNvPr id="7" name="Picture 227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6"/>
          <a:stretch/>
        </p:blipFill>
        <p:spPr bwMode="auto">
          <a:xfrm>
            <a:off x="1619672" y="0"/>
            <a:ext cx="618852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Connector 7"/>
          <p:cNvCxnSpPr/>
          <p:nvPr/>
        </p:nvCxnSpPr>
        <p:spPr>
          <a:xfrm>
            <a:off x="3923928" y="4797152"/>
            <a:ext cx="1584176" cy="288032"/>
          </a:xfrm>
          <a:prstGeom prst="line">
            <a:avLst/>
          </a:prstGeom>
          <a:ln w="88900">
            <a:solidFill>
              <a:srgbClr val="C00000">
                <a:alpha val="79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4762005" y="5260769"/>
            <a:ext cx="296883" cy="237506"/>
          </a:xfrm>
          <a:custGeom>
            <a:avLst/>
            <a:gdLst>
              <a:gd name="connsiteX0" fmla="*/ 0 w 296883"/>
              <a:gd name="connsiteY0" fmla="*/ 35626 h 237506"/>
              <a:gd name="connsiteX1" fmla="*/ 53439 w 296883"/>
              <a:gd name="connsiteY1" fmla="*/ 237506 h 237506"/>
              <a:gd name="connsiteX2" fmla="*/ 296883 w 296883"/>
              <a:gd name="connsiteY2" fmla="*/ 184067 h 237506"/>
              <a:gd name="connsiteX3" fmla="*/ 243444 w 296883"/>
              <a:gd name="connsiteY3" fmla="*/ 0 h 237506"/>
              <a:gd name="connsiteX4" fmla="*/ 0 w 296883"/>
              <a:gd name="connsiteY4" fmla="*/ 35626 h 237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6883" h="237506">
                <a:moveTo>
                  <a:pt x="0" y="35626"/>
                </a:moveTo>
                <a:lnTo>
                  <a:pt x="53439" y="237506"/>
                </a:lnTo>
                <a:lnTo>
                  <a:pt x="296883" y="184067"/>
                </a:lnTo>
                <a:lnTo>
                  <a:pt x="243444" y="0"/>
                </a:lnTo>
                <a:lnTo>
                  <a:pt x="0" y="35626"/>
                </a:lnTo>
                <a:close/>
              </a:path>
            </a:pathLst>
          </a:custGeom>
          <a:solidFill>
            <a:srgbClr val="00B0F0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4542312" y="5694218"/>
            <a:ext cx="231569" cy="290946"/>
          </a:xfrm>
          <a:custGeom>
            <a:avLst/>
            <a:gdLst>
              <a:gd name="connsiteX0" fmla="*/ 184067 w 231569"/>
              <a:gd name="connsiteY0" fmla="*/ 0 h 290946"/>
              <a:gd name="connsiteX1" fmla="*/ 231569 w 231569"/>
              <a:gd name="connsiteY1" fmla="*/ 273133 h 290946"/>
              <a:gd name="connsiteX2" fmla="*/ 83127 w 231569"/>
              <a:gd name="connsiteY2" fmla="*/ 290946 h 290946"/>
              <a:gd name="connsiteX3" fmla="*/ 29688 w 231569"/>
              <a:gd name="connsiteY3" fmla="*/ 285008 h 290946"/>
              <a:gd name="connsiteX4" fmla="*/ 0 w 231569"/>
              <a:gd name="connsiteY4" fmla="*/ 29688 h 290946"/>
              <a:gd name="connsiteX5" fmla="*/ 184067 w 231569"/>
              <a:gd name="connsiteY5" fmla="*/ 0 h 290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1569" h="290946">
                <a:moveTo>
                  <a:pt x="184067" y="0"/>
                </a:moveTo>
                <a:lnTo>
                  <a:pt x="231569" y="273133"/>
                </a:lnTo>
                <a:lnTo>
                  <a:pt x="83127" y="290946"/>
                </a:lnTo>
                <a:lnTo>
                  <a:pt x="29688" y="285008"/>
                </a:lnTo>
                <a:lnTo>
                  <a:pt x="0" y="29688"/>
                </a:lnTo>
                <a:lnTo>
                  <a:pt x="184067" y="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reeform 12"/>
          <p:cNvSpPr/>
          <p:nvPr/>
        </p:nvSpPr>
        <p:spPr>
          <a:xfrm>
            <a:off x="4868883" y="2060369"/>
            <a:ext cx="356260" cy="546265"/>
          </a:xfrm>
          <a:custGeom>
            <a:avLst/>
            <a:gdLst>
              <a:gd name="connsiteX0" fmla="*/ 23751 w 356260"/>
              <a:gd name="connsiteY0" fmla="*/ 546265 h 546265"/>
              <a:gd name="connsiteX1" fmla="*/ 356260 w 356260"/>
              <a:gd name="connsiteY1" fmla="*/ 546265 h 546265"/>
              <a:gd name="connsiteX2" fmla="*/ 350322 w 356260"/>
              <a:gd name="connsiteY2" fmla="*/ 5937 h 546265"/>
              <a:gd name="connsiteX3" fmla="*/ 0 w 356260"/>
              <a:gd name="connsiteY3" fmla="*/ 0 h 546265"/>
              <a:gd name="connsiteX4" fmla="*/ 23751 w 356260"/>
              <a:gd name="connsiteY4" fmla="*/ 546265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0" h="546265">
                <a:moveTo>
                  <a:pt x="23751" y="546265"/>
                </a:moveTo>
                <a:lnTo>
                  <a:pt x="356260" y="546265"/>
                </a:lnTo>
                <a:cubicBezTo>
                  <a:pt x="354281" y="366156"/>
                  <a:pt x="352301" y="186046"/>
                  <a:pt x="350322" y="5937"/>
                </a:cubicBezTo>
                <a:lnTo>
                  <a:pt x="0" y="0"/>
                </a:lnTo>
                <a:lnTo>
                  <a:pt x="23751" y="546265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846849" y="4461003"/>
            <a:ext cx="290705" cy="491557"/>
          </a:xfrm>
          <a:custGeom>
            <a:avLst/>
            <a:gdLst>
              <a:gd name="connsiteX0" fmla="*/ 0 w 290705"/>
              <a:gd name="connsiteY0" fmla="*/ 428130 h 491557"/>
              <a:gd name="connsiteX1" fmla="*/ 126853 w 290705"/>
              <a:gd name="connsiteY1" fmla="*/ 0 h 491557"/>
              <a:gd name="connsiteX2" fmla="*/ 290705 w 290705"/>
              <a:gd name="connsiteY2" fmla="*/ 31714 h 491557"/>
              <a:gd name="connsiteX3" fmla="*/ 179708 w 290705"/>
              <a:gd name="connsiteY3" fmla="*/ 491557 h 491557"/>
              <a:gd name="connsiteX4" fmla="*/ 0 w 290705"/>
              <a:gd name="connsiteY4" fmla="*/ 428130 h 49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0705" h="491557">
                <a:moveTo>
                  <a:pt x="0" y="428130"/>
                </a:moveTo>
                <a:lnTo>
                  <a:pt x="126853" y="0"/>
                </a:lnTo>
                <a:lnTo>
                  <a:pt x="290705" y="31714"/>
                </a:lnTo>
                <a:lnTo>
                  <a:pt x="179708" y="491557"/>
                </a:lnTo>
                <a:lnTo>
                  <a:pt x="0" y="428130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4524430" y="2537064"/>
            <a:ext cx="1057110" cy="1030682"/>
          </a:xfrm>
          <a:custGeom>
            <a:avLst/>
            <a:gdLst>
              <a:gd name="connsiteX0" fmla="*/ 0 w 1057110"/>
              <a:gd name="connsiteY0" fmla="*/ 0 h 1030682"/>
              <a:gd name="connsiteX1" fmla="*/ 47570 w 1057110"/>
              <a:gd name="connsiteY1" fmla="*/ 1030682 h 1030682"/>
              <a:gd name="connsiteX2" fmla="*/ 1057110 w 1057110"/>
              <a:gd name="connsiteY2" fmla="*/ 1004254 h 1030682"/>
              <a:gd name="connsiteX3" fmla="*/ 1035968 w 1057110"/>
              <a:gd name="connsiteY3" fmla="*/ 100425 h 1030682"/>
              <a:gd name="connsiteX4" fmla="*/ 829831 w 1057110"/>
              <a:gd name="connsiteY4" fmla="*/ 110996 h 1030682"/>
              <a:gd name="connsiteX5" fmla="*/ 845688 w 1057110"/>
              <a:gd name="connsiteY5" fmla="*/ 903828 h 1030682"/>
              <a:gd name="connsiteX6" fmla="*/ 221993 w 1057110"/>
              <a:gd name="connsiteY6" fmla="*/ 903828 h 1030682"/>
              <a:gd name="connsiteX7" fmla="*/ 142710 w 1057110"/>
              <a:gd name="connsiteY7" fmla="*/ 79283 h 1030682"/>
              <a:gd name="connsiteX8" fmla="*/ 52856 w 1057110"/>
              <a:gd name="connsiteY8" fmla="*/ 89854 h 1030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7110" h="1030682">
                <a:moveTo>
                  <a:pt x="0" y="0"/>
                </a:moveTo>
                <a:lnTo>
                  <a:pt x="47570" y="1030682"/>
                </a:lnTo>
                <a:lnTo>
                  <a:pt x="1057110" y="1004254"/>
                </a:lnTo>
                <a:lnTo>
                  <a:pt x="1035968" y="100425"/>
                </a:lnTo>
                <a:lnTo>
                  <a:pt x="829831" y="110996"/>
                </a:lnTo>
                <a:lnTo>
                  <a:pt x="845688" y="903828"/>
                </a:lnTo>
                <a:lnTo>
                  <a:pt x="221993" y="903828"/>
                </a:lnTo>
                <a:lnTo>
                  <a:pt x="142710" y="79283"/>
                </a:lnTo>
                <a:lnTo>
                  <a:pt x="52856" y="89854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 15"/>
          <p:cNvSpPr/>
          <p:nvPr/>
        </p:nvSpPr>
        <p:spPr>
          <a:xfrm>
            <a:off x="4524430" y="1897512"/>
            <a:ext cx="1046539" cy="734691"/>
          </a:xfrm>
          <a:custGeom>
            <a:avLst/>
            <a:gdLst>
              <a:gd name="connsiteX0" fmla="*/ 10571 w 1046539"/>
              <a:gd name="connsiteY0" fmla="*/ 232564 h 734691"/>
              <a:gd name="connsiteX1" fmla="*/ 26428 w 1046539"/>
              <a:gd name="connsiteY1" fmla="*/ 0 h 734691"/>
              <a:gd name="connsiteX2" fmla="*/ 660694 w 1046539"/>
              <a:gd name="connsiteY2" fmla="*/ 15857 h 734691"/>
              <a:gd name="connsiteX3" fmla="*/ 734691 w 1046539"/>
              <a:gd name="connsiteY3" fmla="*/ 89854 h 734691"/>
              <a:gd name="connsiteX4" fmla="*/ 771690 w 1046539"/>
              <a:gd name="connsiteY4" fmla="*/ 237850 h 734691"/>
              <a:gd name="connsiteX5" fmla="*/ 1004254 w 1046539"/>
              <a:gd name="connsiteY5" fmla="*/ 232564 h 734691"/>
              <a:gd name="connsiteX6" fmla="*/ 1046539 w 1046539"/>
              <a:gd name="connsiteY6" fmla="*/ 724120 h 734691"/>
              <a:gd name="connsiteX7" fmla="*/ 782261 w 1046539"/>
              <a:gd name="connsiteY7" fmla="*/ 724120 h 734691"/>
              <a:gd name="connsiteX8" fmla="*/ 132139 w 1046539"/>
              <a:gd name="connsiteY8" fmla="*/ 724120 h 734691"/>
              <a:gd name="connsiteX9" fmla="*/ 0 w 1046539"/>
              <a:gd name="connsiteY9" fmla="*/ 734691 h 734691"/>
              <a:gd name="connsiteX10" fmla="*/ 10571 w 1046539"/>
              <a:gd name="connsiteY10" fmla="*/ 232564 h 73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6539" h="734691">
                <a:moveTo>
                  <a:pt x="10571" y="232564"/>
                </a:moveTo>
                <a:lnTo>
                  <a:pt x="26428" y="0"/>
                </a:lnTo>
                <a:lnTo>
                  <a:pt x="660694" y="15857"/>
                </a:lnTo>
                <a:lnTo>
                  <a:pt x="734691" y="89854"/>
                </a:lnTo>
                <a:lnTo>
                  <a:pt x="771690" y="237850"/>
                </a:lnTo>
                <a:lnTo>
                  <a:pt x="1004254" y="232564"/>
                </a:lnTo>
                <a:lnTo>
                  <a:pt x="1046539" y="724120"/>
                </a:lnTo>
                <a:lnTo>
                  <a:pt x="782261" y="724120"/>
                </a:lnTo>
                <a:lnTo>
                  <a:pt x="132139" y="724120"/>
                </a:lnTo>
                <a:lnTo>
                  <a:pt x="0" y="734691"/>
                </a:lnTo>
                <a:lnTo>
                  <a:pt x="10571" y="232564"/>
                </a:lnTo>
                <a:close/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4122728" y="3678742"/>
            <a:ext cx="459843" cy="163852"/>
          </a:xfrm>
          <a:custGeom>
            <a:avLst/>
            <a:gdLst>
              <a:gd name="connsiteX0" fmla="*/ 459843 w 459843"/>
              <a:gd name="connsiteY0" fmla="*/ 0 h 163852"/>
              <a:gd name="connsiteX1" fmla="*/ 0 w 459843"/>
              <a:gd name="connsiteY1" fmla="*/ 15857 h 163852"/>
              <a:gd name="connsiteX2" fmla="*/ 10571 w 459843"/>
              <a:gd name="connsiteY2" fmla="*/ 163852 h 163852"/>
              <a:gd name="connsiteX3" fmla="*/ 438701 w 459843"/>
              <a:gd name="connsiteY3" fmla="*/ 158567 h 163852"/>
              <a:gd name="connsiteX4" fmla="*/ 443986 w 459843"/>
              <a:gd name="connsiteY4" fmla="*/ 52856 h 16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9843" h="163852">
                <a:moveTo>
                  <a:pt x="459843" y="0"/>
                </a:moveTo>
                <a:lnTo>
                  <a:pt x="0" y="15857"/>
                </a:lnTo>
                <a:lnTo>
                  <a:pt x="10571" y="163852"/>
                </a:lnTo>
                <a:lnTo>
                  <a:pt x="438701" y="158567"/>
                </a:lnTo>
                <a:lnTo>
                  <a:pt x="443986" y="52856"/>
                </a:lnTo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4170298" y="3900735"/>
            <a:ext cx="396416" cy="153281"/>
          </a:xfrm>
          <a:custGeom>
            <a:avLst/>
            <a:gdLst>
              <a:gd name="connsiteX0" fmla="*/ 0 w 396416"/>
              <a:gd name="connsiteY0" fmla="*/ 5286 h 153281"/>
              <a:gd name="connsiteX1" fmla="*/ 10571 w 396416"/>
              <a:gd name="connsiteY1" fmla="*/ 153281 h 153281"/>
              <a:gd name="connsiteX2" fmla="*/ 385845 w 396416"/>
              <a:gd name="connsiteY2" fmla="*/ 137425 h 153281"/>
              <a:gd name="connsiteX3" fmla="*/ 396416 w 396416"/>
              <a:gd name="connsiteY3" fmla="*/ 21142 h 153281"/>
              <a:gd name="connsiteX4" fmla="*/ 211422 w 396416"/>
              <a:gd name="connsiteY4" fmla="*/ 0 h 153281"/>
              <a:gd name="connsiteX5" fmla="*/ 0 w 396416"/>
              <a:gd name="connsiteY5" fmla="*/ 5286 h 153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416" h="153281">
                <a:moveTo>
                  <a:pt x="0" y="5286"/>
                </a:moveTo>
                <a:lnTo>
                  <a:pt x="10571" y="153281"/>
                </a:lnTo>
                <a:lnTo>
                  <a:pt x="385845" y="137425"/>
                </a:lnTo>
                <a:lnTo>
                  <a:pt x="396416" y="21142"/>
                </a:lnTo>
                <a:lnTo>
                  <a:pt x="211422" y="0"/>
                </a:lnTo>
                <a:lnTo>
                  <a:pt x="0" y="528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747454" y="3308754"/>
            <a:ext cx="914400" cy="940828"/>
          </a:xfrm>
          <a:custGeom>
            <a:avLst/>
            <a:gdLst>
              <a:gd name="connsiteX0" fmla="*/ 713549 w 914400"/>
              <a:gd name="connsiteY0" fmla="*/ 153281 h 940828"/>
              <a:gd name="connsiteX1" fmla="*/ 274849 w 914400"/>
              <a:gd name="connsiteY1" fmla="*/ 169137 h 940828"/>
              <a:gd name="connsiteX2" fmla="*/ 274849 w 914400"/>
              <a:gd name="connsiteY2" fmla="*/ 813974 h 940828"/>
              <a:gd name="connsiteX3" fmla="*/ 903829 w 914400"/>
              <a:gd name="connsiteY3" fmla="*/ 803403 h 940828"/>
              <a:gd name="connsiteX4" fmla="*/ 914400 w 914400"/>
              <a:gd name="connsiteY4" fmla="*/ 930256 h 940828"/>
              <a:gd name="connsiteX5" fmla="*/ 755834 w 914400"/>
              <a:gd name="connsiteY5" fmla="*/ 940828 h 940828"/>
              <a:gd name="connsiteX6" fmla="*/ 52856 w 914400"/>
              <a:gd name="connsiteY6" fmla="*/ 930256 h 940828"/>
              <a:gd name="connsiteX7" fmla="*/ 21143 w 914400"/>
              <a:gd name="connsiteY7" fmla="*/ 924971 h 940828"/>
              <a:gd name="connsiteX8" fmla="*/ 26428 w 914400"/>
              <a:gd name="connsiteY8" fmla="*/ 607838 h 940828"/>
              <a:gd name="connsiteX9" fmla="*/ 0 w 914400"/>
              <a:gd name="connsiteY9" fmla="*/ 15856 h 940828"/>
              <a:gd name="connsiteX10" fmla="*/ 375274 w 914400"/>
              <a:gd name="connsiteY10" fmla="*/ 10571 h 940828"/>
              <a:gd name="connsiteX11" fmla="*/ 718835 w 914400"/>
              <a:gd name="connsiteY11" fmla="*/ 0 h 940828"/>
              <a:gd name="connsiteX12" fmla="*/ 713549 w 914400"/>
              <a:gd name="connsiteY12" fmla="*/ 100425 h 940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4400" h="940828">
                <a:moveTo>
                  <a:pt x="713549" y="153281"/>
                </a:moveTo>
                <a:lnTo>
                  <a:pt x="274849" y="169137"/>
                </a:lnTo>
                <a:lnTo>
                  <a:pt x="274849" y="813974"/>
                </a:lnTo>
                <a:lnTo>
                  <a:pt x="903829" y="803403"/>
                </a:lnTo>
                <a:lnTo>
                  <a:pt x="914400" y="930256"/>
                </a:lnTo>
                <a:lnTo>
                  <a:pt x="755834" y="940828"/>
                </a:lnTo>
                <a:lnTo>
                  <a:pt x="52856" y="930256"/>
                </a:lnTo>
                <a:lnTo>
                  <a:pt x="21143" y="924971"/>
                </a:lnTo>
                <a:cubicBezTo>
                  <a:pt x="22905" y="819260"/>
                  <a:pt x="24666" y="713549"/>
                  <a:pt x="26428" y="607838"/>
                </a:cubicBezTo>
                <a:lnTo>
                  <a:pt x="0" y="15856"/>
                </a:lnTo>
                <a:lnTo>
                  <a:pt x="375274" y="10571"/>
                </a:lnTo>
                <a:lnTo>
                  <a:pt x="718835" y="0"/>
                </a:lnTo>
                <a:lnTo>
                  <a:pt x="713549" y="100425"/>
                </a:lnTo>
              </a:path>
            </a:pathLst>
          </a:custGeom>
          <a:solidFill>
            <a:schemeClr val="accent2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4249582" y="1257961"/>
            <a:ext cx="401701" cy="428129"/>
          </a:xfrm>
          <a:custGeom>
            <a:avLst/>
            <a:gdLst>
              <a:gd name="connsiteX0" fmla="*/ 274848 w 401701"/>
              <a:gd name="connsiteY0" fmla="*/ 428129 h 428129"/>
              <a:gd name="connsiteX1" fmla="*/ 401701 w 401701"/>
              <a:gd name="connsiteY1" fmla="*/ 137424 h 428129"/>
              <a:gd name="connsiteX2" fmla="*/ 73997 w 401701"/>
              <a:gd name="connsiteY2" fmla="*/ 0 h 428129"/>
              <a:gd name="connsiteX3" fmla="*/ 0 w 401701"/>
              <a:gd name="connsiteY3" fmla="*/ 280134 h 428129"/>
              <a:gd name="connsiteX4" fmla="*/ 274848 w 401701"/>
              <a:gd name="connsiteY4" fmla="*/ 428129 h 428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701" h="428129">
                <a:moveTo>
                  <a:pt x="274848" y="428129"/>
                </a:moveTo>
                <a:lnTo>
                  <a:pt x="401701" y="137424"/>
                </a:lnTo>
                <a:lnTo>
                  <a:pt x="73997" y="0"/>
                </a:lnTo>
                <a:lnTo>
                  <a:pt x="0" y="280134"/>
                </a:lnTo>
                <a:lnTo>
                  <a:pt x="274848" y="428129"/>
                </a:lnTo>
                <a:close/>
              </a:path>
            </a:pathLst>
          </a:custGeom>
          <a:solidFill>
            <a:srgbClr val="FF0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 21"/>
          <p:cNvSpPr/>
          <p:nvPr/>
        </p:nvSpPr>
        <p:spPr>
          <a:xfrm>
            <a:off x="4710989" y="5062118"/>
            <a:ext cx="314553" cy="226772"/>
          </a:xfrm>
          <a:custGeom>
            <a:avLst/>
            <a:gdLst>
              <a:gd name="connsiteX0" fmla="*/ 0 w 314553"/>
              <a:gd name="connsiteY0" fmla="*/ 51207 h 226772"/>
              <a:gd name="connsiteX1" fmla="*/ 51206 w 314553"/>
              <a:gd name="connsiteY1" fmla="*/ 226772 h 226772"/>
              <a:gd name="connsiteX2" fmla="*/ 277977 w 314553"/>
              <a:gd name="connsiteY2" fmla="*/ 168250 h 226772"/>
              <a:gd name="connsiteX3" fmla="*/ 314553 w 314553"/>
              <a:gd name="connsiteY3" fmla="*/ 43892 h 226772"/>
              <a:gd name="connsiteX4" fmla="*/ 73152 w 314553"/>
              <a:gd name="connsiteY4" fmla="*/ 0 h 226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4553" h="226772">
                <a:moveTo>
                  <a:pt x="0" y="51207"/>
                </a:moveTo>
                <a:lnTo>
                  <a:pt x="51206" y="226772"/>
                </a:lnTo>
                <a:lnTo>
                  <a:pt x="277977" y="168250"/>
                </a:lnTo>
                <a:lnTo>
                  <a:pt x="314553" y="43892"/>
                </a:lnTo>
                <a:lnTo>
                  <a:pt x="73152" y="0"/>
                </a:lnTo>
              </a:path>
            </a:pathLst>
          </a:custGeom>
          <a:solidFill>
            <a:srgbClr val="92D05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Freeform 22"/>
          <p:cNvSpPr/>
          <p:nvPr/>
        </p:nvSpPr>
        <p:spPr>
          <a:xfrm>
            <a:off x="4820717" y="5493715"/>
            <a:ext cx="241401" cy="160935"/>
          </a:xfrm>
          <a:custGeom>
            <a:avLst/>
            <a:gdLst>
              <a:gd name="connsiteX0" fmla="*/ 0 w 241401"/>
              <a:gd name="connsiteY0" fmla="*/ 58522 h 160935"/>
              <a:gd name="connsiteX1" fmla="*/ 21945 w 241401"/>
              <a:gd name="connsiteY1" fmla="*/ 160935 h 160935"/>
              <a:gd name="connsiteX2" fmla="*/ 241401 w 241401"/>
              <a:gd name="connsiteY2" fmla="*/ 131674 h 160935"/>
              <a:gd name="connsiteX3" fmla="*/ 241401 w 241401"/>
              <a:gd name="connsiteY3" fmla="*/ 0 h 160935"/>
              <a:gd name="connsiteX4" fmla="*/ 102413 w 241401"/>
              <a:gd name="connsiteY4" fmla="*/ 7315 h 160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1401" h="160935">
                <a:moveTo>
                  <a:pt x="0" y="58522"/>
                </a:moveTo>
                <a:lnTo>
                  <a:pt x="21945" y="160935"/>
                </a:lnTo>
                <a:lnTo>
                  <a:pt x="241401" y="131674"/>
                </a:lnTo>
                <a:lnTo>
                  <a:pt x="241401" y="0"/>
                </a:lnTo>
                <a:lnTo>
                  <a:pt x="102413" y="7315"/>
                </a:lnTo>
              </a:path>
            </a:pathLst>
          </a:custGeom>
          <a:solidFill>
            <a:schemeClr val="accent5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reeform 23"/>
          <p:cNvSpPr/>
          <p:nvPr/>
        </p:nvSpPr>
        <p:spPr>
          <a:xfrm>
            <a:off x="4558145" y="1898073"/>
            <a:ext cx="346364" cy="374072"/>
          </a:xfrm>
          <a:custGeom>
            <a:avLst/>
            <a:gdLst>
              <a:gd name="connsiteX0" fmla="*/ 0 w 346364"/>
              <a:gd name="connsiteY0" fmla="*/ 332509 h 374072"/>
              <a:gd name="connsiteX1" fmla="*/ 0 w 346364"/>
              <a:gd name="connsiteY1" fmla="*/ 0 h 374072"/>
              <a:gd name="connsiteX2" fmla="*/ 346364 w 346364"/>
              <a:gd name="connsiteY2" fmla="*/ 13854 h 374072"/>
              <a:gd name="connsiteX3" fmla="*/ 346364 w 346364"/>
              <a:gd name="connsiteY3" fmla="*/ 360218 h 374072"/>
              <a:gd name="connsiteX4" fmla="*/ 96982 w 346364"/>
              <a:gd name="connsiteY4" fmla="*/ 374072 h 374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374072">
                <a:moveTo>
                  <a:pt x="0" y="332509"/>
                </a:moveTo>
                <a:lnTo>
                  <a:pt x="0" y="0"/>
                </a:lnTo>
                <a:lnTo>
                  <a:pt x="346364" y="13854"/>
                </a:lnTo>
                <a:lnTo>
                  <a:pt x="346364" y="360218"/>
                </a:lnTo>
                <a:lnTo>
                  <a:pt x="96982" y="374072"/>
                </a:lnTo>
              </a:path>
            </a:pathLst>
          </a:custGeom>
          <a:solidFill>
            <a:schemeClr val="bg2">
              <a:lumMod val="50000"/>
              <a:lumOff val="50000"/>
            </a:schemeClr>
          </a:solidFill>
          <a:ln>
            <a:solidFill>
              <a:schemeClr val="bg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3923928" y="1052736"/>
            <a:ext cx="1440160" cy="155389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 rot="20595494">
            <a:off x="3371278" y="868070"/>
            <a:ext cx="1549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solidFill>
                  <a:srgbClr val="FF0000"/>
                </a:solidFill>
              </a:rPr>
              <a:t>BONA DEA</a:t>
            </a:r>
            <a:endParaRPr lang="en-GB" b="1">
              <a:solidFill>
                <a:srgbClr val="FF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 rot="20595494">
            <a:off x="4578494" y="1420523"/>
            <a:ext cx="1549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solidFill>
                  <a:schemeClr val="bg2">
                    <a:lumMod val="75000"/>
                    <a:lumOff val="25000"/>
                  </a:schemeClr>
                </a:solidFill>
              </a:rPr>
              <a:t>SUCELLOS</a:t>
            </a:r>
            <a:endParaRPr lang="en-GB" b="1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78AD4F9-4ECF-49C2-982A-AFC8445E7DBE}"/>
              </a:ext>
            </a:extLst>
          </p:cNvPr>
          <p:cNvSpPr txBox="1"/>
          <p:nvPr/>
        </p:nvSpPr>
        <p:spPr>
          <a:xfrm>
            <a:off x="0" y="1891146"/>
            <a:ext cx="2566555" cy="206493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b="1"/>
              <a:t>LATE IRON AGE: </a:t>
            </a:r>
            <a:br>
              <a:rPr lang="de-DE" b="1"/>
            </a:br>
            <a:r>
              <a:rPr lang="de-DE"/>
              <a:t>one cult/sanctuary, but different </a:t>
            </a:r>
            <a:r>
              <a:rPr lang="de-DE" err="1"/>
              <a:t>activity</a:t>
            </a:r>
            <a:r>
              <a:rPr lang="de-DE"/>
              <a:t> </a:t>
            </a:r>
            <a:r>
              <a:rPr lang="de-DE" err="1"/>
              <a:t>zones</a:t>
            </a:r>
            <a:r>
              <a:rPr lang="de-DE"/>
              <a:t>(?)</a:t>
            </a:r>
          </a:p>
          <a:p>
            <a:r>
              <a:rPr lang="de-DE" b="1"/>
              <a:t>ROMAN PERIOD:</a:t>
            </a:r>
          </a:p>
          <a:p>
            <a:r>
              <a:rPr lang="de-DE"/>
              <a:t>more specialised cult places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370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/>
      <p:bldP spid="2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27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6" b="54747"/>
          <a:stretch/>
        </p:blipFill>
        <p:spPr bwMode="auto">
          <a:xfrm>
            <a:off x="8028" y="0"/>
            <a:ext cx="9135972" cy="48691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937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6014" y="3573016"/>
            <a:ext cx="4567986" cy="3257306"/>
          </a:xfrm>
          <a:prstGeom prst="rect">
            <a:avLst/>
          </a:prstGeom>
        </p:spPr>
      </p:pic>
      <p:pic>
        <p:nvPicPr>
          <p:cNvPr id="6" name="Picture 363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550" t="10537" r="7397" b="5757"/>
          <a:stretch/>
        </p:blipFill>
        <p:spPr bwMode="auto">
          <a:xfrm>
            <a:off x="8028" y="3573016"/>
            <a:ext cx="4567986" cy="32869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Oval 6"/>
          <p:cNvSpPr/>
          <p:nvPr/>
        </p:nvSpPr>
        <p:spPr>
          <a:xfrm>
            <a:off x="4139952" y="2548567"/>
            <a:ext cx="1080120" cy="1024449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9279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noFill/>
        </p:spPr>
      </p:pic>
      <p:pic>
        <p:nvPicPr>
          <p:cNvPr id="5" name="Picture 937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6014" y="3573016"/>
            <a:ext cx="4567986" cy="3257306"/>
          </a:xfrm>
          <a:prstGeom prst="rect">
            <a:avLst/>
          </a:prstGeom>
        </p:spPr>
      </p:pic>
      <p:pic>
        <p:nvPicPr>
          <p:cNvPr id="6" name="Picture 363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550" t="10537" r="7397" b="5757"/>
          <a:stretch/>
        </p:blipFill>
        <p:spPr bwMode="auto">
          <a:xfrm>
            <a:off x="8028" y="3573016"/>
            <a:ext cx="4567986" cy="32869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95003246"/>
      </p:ext>
    </p:extLst>
  </p:cSld>
  <p:clrMapOvr>
    <a:masterClrMapping/>
  </p:clrMapOvr>
  <p:transition spd="slow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noFill/>
        </p:spPr>
      </p:pic>
      <p:pic>
        <p:nvPicPr>
          <p:cNvPr id="7" name="Picture 937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6014" y="3573016"/>
            <a:ext cx="4567986" cy="3257306"/>
          </a:xfrm>
          <a:prstGeom prst="rect">
            <a:avLst/>
          </a:prstGeom>
        </p:spPr>
      </p:pic>
      <p:pic>
        <p:nvPicPr>
          <p:cNvPr id="8" name="Picture 363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550" t="10537" r="7397" b="5757"/>
          <a:stretch/>
        </p:blipFill>
        <p:spPr bwMode="auto">
          <a:xfrm>
            <a:off x="8028" y="3573016"/>
            <a:ext cx="4567986" cy="32869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22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436" b="96198" l="9897" r="89956">
                        <a14:foregroundMark x1="24077" y1="8238" x2="24077" y2="8238"/>
                        <a14:foregroundMark x1="16544" y1="5957" x2="16544" y2="5957"/>
                        <a14:foregroundMark x1="80355" y1="4436" x2="80355" y2="4436"/>
                        <a14:foregroundMark x1="40030" y1="96198" x2="40030" y2="961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696" y="29166"/>
            <a:ext cx="3892446" cy="4683544"/>
          </a:xfrm>
          <a:prstGeom prst="rect">
            <a:avLst/>
          </a:prstGeom>
        </p:spPr>
      </p:pic>
      <p:pic>
        <p:nvPicPr>
          <p:cNvPr id="10" name="Picture 1309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701" b="89925" l="5380" r="89981">
                        <a14:foregroundMark x1="5380" y1="62313" x2="5380" y2="62313"/>
                        <a14:foregroundMark x1="62894" y1="55224" x2="62894" y2="55224"/>
                        <a14:foregroundMark x1="55288" y1="20522" x2="55288" y2="20522"/>
                        <a14:foregroundMark x1="57143" y1="17164" x2="57143" y2="17164"/>
                        <a14:foregroundMark x1="59740" y1="72015" x2="59740" y2="72015"/>
                        <a14:foregroundMark x1="87013" y1="78731" x2="87013" y2="787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62393" y="2743347"/>
            <a:ext cx="3672408" cy="1994195"/>
          </a:xfrm>
          <a:prstGeom prst="rect">
            <a:avLst/>
          </a:prstGeom>
        </p:spPr>
      </p:pic>
      <p:pic>
        <p:nvPicPr>
          <p:cNvPr id="11" name="Picture 29"/>
          <p:cNvPicPr/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305" b="95364" l="3718" r="98805">
                        <a14:foregroundMark x1="58035" y1="4387" x2="58035" y2="4387"/>
                        <a14:foregroundMark x1="96282" y1="80795" x2="96282" y2="80795"/>
                        <a14:foregroundMark x1="98805" y1="79801" x2="98805" y2="79801"/>
                        <a14:foregroundMark x1="89774" y1="95447" x2="89774" y2="95447"/>
                        <a14:foregroundMark x1="3718" y1="87997" x2="3718" y2="87997"/>
                        <a14:foregroundMark x1="90571" y1="27152" x2="90571" y2="27152"/>
                        <a14:foregroundMark x1="93360" y1="34106" x2="93360" y2="34106"/>
                        <a14:foregroundMark x1="79017" y1="14404" x2="79017" y2="14404"/>
                        <a14:foregroundMark x1="76892" y1="11010" x2="76892" y2="11010"/>
                        <a14:foregroundMark x1="74104" y1="8940" x2="74104" y2="8940"/>
                        <a14:foregroundMark x1="69588" y1="6954" x2="69588" y2="6954"/>
                        <a14:foregroundMark x1="90173" y1="31043" x2="90173" y2="31043"/>
                        <a14:foregroundMark x1="92165" y1="31788" x2="92165" y2="31788"/>
                        <a14:foregroundMark x1="86056" y1="20778" x2="86056" y2="20778"/>
                        <a14:foregroundMark x1="88446" y1="22848" x2="88446" y2="22848"/>
                        <a14:foregroundMark x1="84329" y1="20281" x2="84329" y2="20281"/>
                        <a14:foregroundMark x1="84329" y1="17467" x2="84329" y2="174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0562" y="2507673"/>
            <a:ext cx="2520280" cy="4322649"/>
          </a:xfrm>
          <a:prstGeom prst="rect">
            <a:avLst/>
          </a:prstGeom>
        </p:spPr>
      </p:pic>
      <p:pic>
        <p:nvPicPr>
          <p:cNvPr id="13" name="Picture 198"/>
          <p:cNvPicPr/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748" b="97582" l="4338" r="89805">
                        <a14:foregroundMark x1="18655" y1="6651" x2="18655" y2="6651"/>
                        <a14:foregroundMark x1="40347" y1="36034" x2="40347" y2="36034"/>
                        <a14:foregroundMark x1="52495" y1="65538" x2="52495" y2="65538"/>
                        <a14:foregroundMark x1="57267" y1="95647" x2="57267" y2="95647"/>
                        <a14:foregroundMark x1="30152" y1="97582" x2="30152" y2="97582"/>
                        <a14:foregroundMark x1="70933" y1="76663" x2="70933" y2="76663"/>
                        <a14:foregroundMark x1="73536" y1="55381" x2="73536" y2="55381"/>
                        <a14:foregroundMark x1="77007" y1="32527" x2="77007" y2="32527"/>
                        <a14:foregroundMark x1="80911" y1="16687" x2="80911" y2="16687"/>
                        <a14:foregroundMark x1="83731" y1="3869" x2="83731" y2="3869"/>
                        <a14:foregroundMark x1="57267" y1="12092" x2="57267" y2="12092"/>
                        <a14:foregroundMark x1="42299" y1="9674" x2="42299" y2="9674"/>
                        <a14:foregroundMark x1="23427" y1="15478" x2="23427" y2="15478"/>
                        <a14:foregroundMark x1="4338" y1="17412" x2="4338" y2="17412"/>
                        <a14:foregroundMark x1="85683" y1="36034" x2="85683" y2="36034"/>
                        <a14:foregroundMark x1="83080" y1="29867" x2="83080" y2="29867"/>
                        <a14:foregroundMark x1="86334" y1="16324" x2="86334" y2="16324"/>
                        <a14:foregroundMark x1="83731" y1="47279" x2="83731" y2="47279"/>
                        <a14:foregroundMark x1="84382" y1="58162" x2="84382" y2="581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69402" y="3212976"/>
            <a:ext cx="2043158" cy="3577798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843808" y="4841362"/>
            <a:ext cx="4190652" cy="2031325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b="1">
                <a:solidFill>
                  <a:srgbClr val="FFFF00"/>
                </a:solidFill>
              </a:rPr>
              <a:t>MALLET GOD </a:t>
            </a:r>
            <a:br>
              <a:rPr lang="de-DE" b="1">
                <a:solidFill>
                  <a:srgbClr val="FFFF00"/>
                </a:solidFill>
              </a:rPr>
            </a:br>
            <a:r>
              <a:rPr lang="de-DE" b="1">
                <a:solidFill>
                  <a:srgbClr val="FFFF00"/>
                </a:solidFill>
              </a:rPr>
              <a:t>SILVANUS – SUCELLOS</a:t>
            </a:r>
          </a:p>
          <a:p>
            <a:r>
              <a:rPr lang="de-DE">
                <a:solidFill>
                  <a:srgbClr val="FFFF00"/>
                </a:solidFill>
              </a:rPr>
              <a:t>here: chthonic god / healing deity</a:t>
            </a:r>
          </a:p>
          <a:p>
            <a:r>
              <a:rPr lang="de-DE">
                <a:solidFill>
                  <a:srgbClr val="FFFF00"/>
                </a:solidFill>
              </a:rPr>
              <a:t>Why in this location? </a:t>
            </a:r>
            <a:br>
              <a:rPr lang="de-DE">
                <a:solidFill>
                  <a:srgbClr val="FFFF00"/>
                </a:solidFill>
              </a:rPr>
            </a:br>
            <a:r>
              <a:rPr lang="de-DE">
                <a:solidFill>
                  <a:srgbClr val="FFFF00"/>
                </a:solidFill>
              </a:rPr>
              <a:t>The curia?</a:t>
            </a:r>
            <a:br>
              <a:rPr lang="de-DE">
                <a:solidFill>
                  <a:srgbClr val="FFFF00"/>
                </a:solidFill>
              </a:rPr>
            </a:br>
            <a:r>
              <a:rPr lang="de-DE">
                <a:solidFill>
                  <a:srgbClr val="FFFF00"/>
                </a:solidFill>
              </a:rPr>
              <a:t>Relics of late Iron Age cults...?</a:t>
            </a:r>
          </a:p>
          <a:p>
            <a:r>
              <a:rPr lang="de-DE">
                <a:solidFill>
                  <a:srgbClr val="FFFF00"/>
                </a:solidFill>
              </a:rPr>
              <a:t>Where is the cult place?</a:t>
            </a:r>
            <a:endParaRPr lang="en-GB">
              <a:solidFill>
                <a:srgbClr val="FFFF00"/>
              </a:solidFill>
            </a:endParaRPr>
          </a:p>
        </p:txBody>
      </p:sp>
      <p:pic>
        <p:nvPicPr>
          <p:cNvPr id="12" name="Picture 27"/>
          <p:cNvPicPr/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5298" b="89845" l="9859" r="89789">
                        <a14:foregroundMark x1="43310" y1="5298" x2="43310" y2="52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9503" b="11723"/>
          <a:stretch/>
        </p:blipFill>
        <p:spPr>
          <a:xfrm>
            <a:off x="35496" y="2944300"/>
            <a:ext cx="2638725" cy="394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2991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noFill/>
        </p:spPr>
      </p:pic>
      <p:pic>
        <p:nvPicPr>
          <p:cNvPr id="10" name="Picture 22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436" b="96198" l="9897" r="89956">
                        <a14:foregroundMark x1="24077" y1="8238" x2="24077" y2="8238"/>
                        <a14:foregroundMark x1="16544" y1="5957" x2="16544" y2="5957"/>
                        <a14:foregroundMark x1="80355" y1="4436" x2="80355" y2="4436"/>
                        <a14:foregroundMark x1="40030" y1="96198" x2="40030" y2="961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696" y="29166"/>
            <a:ext cx="3892446" cy="4683544"/>
          </a:xfrm>
          <a:prstGeom prst="rect">
            <a:avLst/>
          </a:prstGeom>
        </p:spPr>
      </p:pic>
      <p:pic>
        <p:nvPicPr>
          <p:cNvPr id="13" name="Picture 198"/>
          <p:cNvPicPr/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48" b="97582" l="4338" r="89805">
                        <a14:foregroundMark x1="18655" y1="6651" x2="18655" y2="6651"/>
                        <a14:foregroundMark x1="40347" y1="36034" x2="40347" y2="36034"/>
                        <a14:foregroundMark x1="52495" y1="65538" x2="52495" y2="65538"/>
                        <a14:foregroundMark x1="57267" y1="95647" x2="57267" y2="95647"/>
                        <a14:foregroundMark x1="30152" y1="97582" x2="30152" y2="97582"/>
                        <a14:foregroundMark x1="70933" y1="76663" x2="70933" y2="76663"/>
                        <a14:foregroundMark x1="73536" y1="55381" x2="73536" y2="55381"/>
                        <a14:foregroundMark x1="77007" y1="32527" x2="77007" y2="32527"/>
                        <a14:foregroundMark x1="80911" y1="16687" x2="80911" y2="16687"/>
                        <a14:foregroundMark x1="83731" y1="3869" x2="83731" y2="3869"/>
                        <a14:foregroundMark x1="57267" y1="12092" x2="57267" y2="12092"/>
                        <a14:foregroundMark x1="42299" y1="9674" x2="42299" y2="9674"/>
                        <a14:foregroundMark x1="23427" y1="15478" x2="23427" y2="15478"/>
                        <a14:foregroundMark x1="4338" y1="17412" x2="4338" y2="17412"/>
                        <a14:foregroundMark x1="85683" y1="36034" x2="85683" y2="36034"/>
                        <a14:foregroundMark x1="83080" y1="29867" x2="83080" y2="29867"/>
                        <a14:foregroundMark x1="86334" y1="16324" x2="86334" y2="16324"/>
                        <a14:foregroundMark x1="83731" y1="47279" x2="83731" y2="47279"/>
                        <a14:foregroundMark x1="84382" y1="58162" x2="84382" y2="581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69402" y="3212976"/>
            <a:ext cx="2043158" cy="3577798"/>
          </a:xfrm>
          <a:prstGeom prst="rect">
            <a:avLst/>
          </a:prstGeom>
        </p:spPr>
      </p:pic>
      <p:pic>
        <p:nvPicPr>
          <p:cNvPr id="4" name="Picture 2" descr="http://voyages.ideoz.fr/wp-content/plugins/wp-o-matic/cache/b6d8a_Glanum0938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25647" y="2944301"/>
            <a:ext cx="5118353" cy="3833900"/>
          </a:xfrm>
          <a:prstGeom prst="rect">
            <a:avLst/>
          </a:prstGeom>
          <a:noFill/>
        </p:spPr>
      </p:pic>
      <p:pic>
        <p:nvPicPr>
          <p:cNvPr id="17" name="Picture 88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05" y="3712769"/>
            <a:ext cx="4640512" cy="32271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88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9293" y="570491"/>
            <a:ext cx="4176464" cy="28836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27"/>
          <p:cNvPicPr/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298" b="89845" l="9859" r="89789">
                        <a14:foregroundMark x1="43310" y1="5298" x2="43310" y2="52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9503" b="11723"/>
          <a:stretch/>
        </p:blipFill>
        <p:spPr>
          <a:xfrm>
            <a:off x="35496" y="2944300"/>
            <a:ext cx="2638725" cy="394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75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tree with a mountain in the background&#10;&#10;Description automatically generated">
            <a:extLst>
              <a:ext uri="{FF2B5EF4-FFF2-40B4-BE49-F238E27FC236}">
                <a16:creationId xmlns:a16="http://schemas.microsoft.com/office/drawing/2014/main" id="{C4FC34E7-B4B4-4BA4-8DCD-C6B0D6104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17" r="1488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B42D40A9-C6C9-46FA-B758-0EEEEC653F57}"/>
              </a:ext>
            </a:extLst>
          </p:cNvPr>
          <p:cNvSpPr txBox="1">
            <a:spLocks/>
          </p:cNvSpPr>
          <p:nvPr/>
        </p:nvSpPr>
        <p:spPr>
          <a:xfrm>
            <a:off x="0" y="23114"/>
            <a:ext cx="3773576" cy="2376264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500">
                <a:solidFill>
                  <a:srgbClr val="FFFF00"/>
                </a:solidFill>
              </a:rPr>
              <a:t>Can we understand Roman </a:t>
            </a:r>
            <a:r>
              <a:rPr lang="en-GB" sz="2500" err="1">
                <a:solidFill>
                  <a:srgbClr val="FFFF00"/>
                </a:solidFill>
              </a:rPr>
              <a:t>Glanum</a:t>
            </a:r>
            <a:r>
              <a:rPr lang="en-GB" sz="2500">
                <a:solidFill>
                  <a:srgbClr val="FFFF00"/>
                </a:solidFill>
              </a:rPr>
              <a:t> without understanding what </a:t>
            </a:r>
            <a:r>
              <a:rPr lang="en-GB" sz="2500" err="1">
                <a:solidFill>
                  <a:srgbClr val="FFFF00"/>
                </a:solidFill>
              </a:rPr>
              <a:t>Glanum</a:t>
            </a:r>
            <a:r>
              <a:rPr lang="en-GB" sz="2500">
                <a:solidFill>
                  <a:srgbClr val="FFFF00"/>
                </a:solidFill>
              </a:rPr>
              <a:t> was like in the pre-Roman period…?</a:t>
            </a:r>
          </a:p>
        </p:txBody>
      </p:sp>
    </p:spTree>
    <p:extLst>
      <p:ext uri="{BB962C8B-B14F-4D97-AF65-F5344CB8AC3E}">
        <p14:creationId xmlns:p14="http://schemas.microsoft.com/office/powerpoint/2010/main" val="36879608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750">
        <p15:prstTrans prst="peelOff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tree with a mountain in the background&#10;&#10;Description automatically generated">
            <a:extLst>
              <a:ext uri="{FF2B5EF4-FFF2-40B4-BE49-F238E27FC236}">
                <a16:creationId xmlns:a16="http://schemas.microsoft.com/office/drawing/2014/main" id="{C4FC34E7-B4B4-4BA4-8DCD-C6B0D6104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17" r="1488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B42D40A9-C6C9-46FA-B758-0EEEEC653F57}"/>
              </a:ext>
            </a:extLst>
          </p:cNvPr>
          <p:cNvSpPr txBox="1">
            <a:spLocks/>
          </p:cNvSpPr>
          <p:nvPr/>
        </p:nvSpPr>
        <p:spPr>
          <a:xfrm>
            <a:off x="-4329" y="16130"/>
            <a:ext cx="3773576" cy="2116726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500">
                <a:solidFill>
                  <a:srgbClr val="FFFF00"/>
                </a:solidFill>
              </a:rPr>
              <a:t>What makes this site ‘sacred’? </a:t>
            </a:r>
          </a:p>
          <a:p>
            <a:r>
              <a:rPr lang="en-GB" sz="2500">
                <a:solidFill>
                  <a:srgbClr val="FFFF00"/>
                </a:solidFill>
              </a:rPr>
              <a:t>Geography?</a:t>
            </a:r>
          </a:p>
          <a:p>
            <a:r>
              <a:rPr lang="en-GB" sz="2500">
                <a:solidFill>
                  <a:srgbClr val="FFFF00"/>
                </a:solidFill>
              </a:rPr>
              <a:t>Natural Environment?</a:t>
            </a:r>
          </a:p>
        </p:txBody>
      </p:sp>
    </p:spTree>
    <p:extLst>
      <p:ext uri="{BB962C8B-B14F-4D97-AF65-F5344CB8AC3E}">
        <p14:creationId xmlns:p14="http://schemas.microsoft.com/office/powerpoint/2010/main" val="9262591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tree with a mountain in the background&#10;&#10;Description automatically generated">
            <a:extLst>
              <a:ext uri="{FF2B5EF4-FFF2-40B4-BE49-F238E27FC236}">
                <a16:creationId xmlns:a16="http://schemas.microsoft.com/office/drawing/2014/main" id="{C4FC34E7-B4B4-4BA4-8DCD-C6B0D6104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17" r="1488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27">
            <a:extLst>
              <a:ext uri="{FF2B5EF4-FFF2-40B4-BE49-F238E27FC236}">
                <a16:creationId xmlns:a16="http://schemas.microsoft.com/office/drawing/2014/main" id="{6A9D0F93-7DD2-430E-8FA9-10F925C703A9}"/>
              </a:ext>
            </a:extLst>
          </p:cNvPr>
          <p:cNvSpPr txBox="1">
            <a:spLocks noChangeArrowheads="1"/>
          </p:cNvSpPr>
          <p:nvPr/>
        </p:nvSpPr>
        <p:spPr>
          <a:xfrm>
            <a:off x="5148044" y="1106873"/>
            <a:ext cx="3995936" cy="1562812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de-DE" sz="1600"/>
              <a:t>Iron Age </a:t>
            </a:r>
            <a:r>
              <a:rPr lang="de-DE" sz="1600" err="1"/>
              <a:t>sanctuary</a:t>
            </a:r>
            <a:r>
              <a:rPr lang="de-DE" sz="1600"/>
              <a:t>/</a:t>
            </a:r>
            <a:r>
              <a:rPr lang="de-DE" sz="1600" err="1"/>
              <a:t>oppidum</a:t>
            </a:r>
            <a:r>
              <a:rPr lang="de-DE" sz="1600"/>
              <a:t>: </a:t>
            </a:r>
            <a:r>
              <a:rPr lang="de-DE" sz="1600" err="1"/>
              <a:t>sacred</a:t>
            </a:r>
            <a:r>
              <a:rPr lang="de-DE" sz="1600"/>
              <a:t> spring</a:t>
            </a:r>
          </a:p>
          <a:p>
            <a:r>
              <a:rPr lang="de-DE" sz="1600" err="1"/>
              <a:t>Monumentalisation</a:t>
            </a:r>
            <a:r>
              <a:rPr lang="de-DE" sz="1600"/>
              <a:t> in 3rd-2nd c. B.C. </a:t>
            </a:r>
            <a:br>
              <a:rPr lang="de-DE" sz="1600"/>
            </a:br>
            <a:r>
              <a:rPr lang="de-DE" sz="1600"/>
              <a:t>(N.B.: Roman </a:t>
            </a:r>
            <a:r>
              <a:rPr lang="de-DE" sz="1600" err="1"/>
              <a:t>conquest</a:t>
            </a:r>
            <a:r>
              <a:rPr lang="de-DE" sz="1600"/>
              <a:t> 125 BC)</a:t>
            </a:r>
          </a:p>
        </p:txBody>
      </p:sp>
      <p:sp>
        <p:nvSpPr>
          <p:cNvPr id="15" name="Oval 1031">
            <a:extLst>
              <a:ext uri="{FF2B5EF4-FFF2-40B4-BE49-F238E27FC236}">
                <a16:creationId xmlns:a16="http://schemas.microsoft.com/office/drawing/2014/main" id="{69A1EDFD-F9B8-4436-A910-3C778285B6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7744" y="4376952"/>
            <a:ext cx="2333587" cy="1840284"/>
          </a:xfrm>
          <a:prstGeom prst="ellips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522493"/>
      </p:ext>
    </p:extLst>
  </p:cSld>
  <p:clrMapOvr>
    <a:masterClrMapping/>
  </p:clrMapOvr>
  <p:transition spd="slow">
    <p:randomBar dir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tree with a mountain in the background&#10;&#10;Description automatically generated">
            <a:extLst>
              <a:ext uri="{FF2B5EF4-FFF2-40B4-BE49-F238E27FC236}">
                <a16:creationId xmlns:a16="http://schemas.microsoft.com/office/drawing/2014/main" id="{C4FC34E7-B4B4-4BA4-8DCD-C6B0D6104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17" r="1488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27">
            <a:extLst>
              <a:ext uri="{FF2B5EF4-FFF2-40B4-BE49-F238E27FC236}">
                <a16:creationId xmlns:a16="http://schemas.microsoft.com/office/drawing/2014/main" id="{6A9D0F93-7DD2-430E-8FA9-10F925C703A9}"/>
              </a:ext>
            </a:extLst>
          </p:cNvPr>
          <p:cNvSpPr txBox="1">
            <a:spLocks noChangeArrowheads="1"/>
          </p:cNvSpPr>
          <p:nvPr/>
        </p:nvSpPr>
        <p:spPr>
          <a:xfrm>
            <a:off x="48102" y="31754"/>
            <a:ext cx="4139932" cy="2449294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de-DE" sz="1600"/>
              <a:t>The "</a:t>
            </a:r>
            <a:r>
              <a:rPr lang="de-DE" sz="1600" err="1"/>
              <a:t>Sacred</a:t>
            </a:r>
            <a:r>
              <a:rPr lang="de-DE" sz="1600"/>
              <a:t> Spring“!</a:t>
            </a:r>
          </a:p>
          <a:p>
            <a:r>
              <a:rPr lang="de-DE" sz="1600"/>
              <a:t>But </a:t>
            </a:r>
            <a:r>
              <a:rPr lang="de-DE" sz="1600" err="1"/>
              <a:t>who</a:t>
            </a:r>
            <a:r>
              <a:rPr lang="de-DE" sz="1600"/>
              <a:t> was </a:t>
            </a:r>
            <a:r>
              <a:rPr lang="de-DE" sz="1600" err="1"/>
              <a:t>worshipped</a:t>
            </a:r>
            <a:r>
              <a:rPr lang="de-DE" sz="1600"/>
              <a:t> </a:t>
            </a:r>
            <a:r>
              <a:rPr lang="de-DE" sz="1600" err="1"/>
              <a:t>here</a:t>
            </a:r>
            <a:r>
              <a:rPr lang="de-DE" sz="1600"/>
              <a:t>?</a:t>
            </a:r>
          </a:p>
          <a:p>
            <a:pPr lvl="1"/>
            <a:r>
              <a:rPr lang="de-DE" sz="1400"/>
              <a:t>In Roman </a:t>
            </a:r>
            <a:r>
              <a:rPr lang="de-DE" sz="1400" err="1"/>
              <a:t>times</a:t>
            </a:r>
            <a:r>
              <a:rPr lang="de-DE" sz="1400"/>
              <a:t> </a:t>
            </a:r>
            <a:r>
              <a:rPr lang="de-DE" sz="1400" err="1"/>
              <a:t>we</a:t>
            </a:r>
            <a:r>
              <a:rPr lang="de-DE" sz="1400"/>
              <a:t> </a:t>
            </a:r>
            <a:r>
              <a:rPr lang="de-DE" sz="1400" err="1"/>
              <a:t>had</a:t>
            </a:r>
            <a:r>
              <a:rPr lang="de-DE" sz="1400"/>
              <a:t> </a:t>
            </a:r>
            <a:r>
              <a:rPr lang="de-DE" sz="1400" err="1"/>
              <a:t>dedications</a:t>
            </a:r>
            <a:r>
              <a:rPr lang="de-DE" sz="1400"/>
              <a:t> to:</a:t>
            </a:r>
          </a:p>
          <a:p>
            <a:pPr lvl="2"/>
            <a:r>
              <a:rPr lang="de-DE" sz="1200" err="1"/>
              <a:t>Glanis</a:t>
            </a:r>
            <a:r>
              <a:rPr lang="de-DE" sz="1200"/>
              <a:t>, </a:t>
            </a:r>
            <a:r>
              <a:rPr lang="de-DE" sz="1200" err="1"/>
              <a:t>Glanic</a:t>
            </a:r>
            <a:r>
              <a:rPr lang="de-DE" sz="1200"/>
              <a:t> Mother </a:t>
            </a:r>
            <a:r>
              <a:rPr lang="de-DE" sz="1200" err="1"/>
              <a:t>Goddesses</a:t>
            </a:r>
            <a:endParaRPr lang="de-DE" sz="1200"/>
          </a:p>
          <a:p>
            <a:pPr lvl="2"/>
            <a:r>
              <a:rPr lang="de-DE" sz="1200"/>
              <a:t>Fortuna </a:t>
            </a:r>
            <a:r>
              <a:rPr lang="de-DE" sz="1200" err="1"/>
              <a:t>Redux</a:t>
            </a:r>
            <a:r>
              <a:rPr lang="de-DE" sz="1200"/>
              <a:t>, Hercules</a:t>
            </a:r>
          </a:p>
          <a:p>
            <a:pPr lvl="2"/>
            <a:r>
              <a:rPr lang="de-DE" sz="1200" err="1"/>
              <a:t>Valetudo</a:t>
            </a:r>
            <a:r>
              <a:rPr lang="de-DE" sz="1200"/>
              <a:t>,…</a:t>
            </a:r>
          </a:p>
          <a:p>
            <a:pPr lvl="1"/>
            <a:r>
              <a:rPr lang="de-DE" sz="1400"/>
              <a:t>But in </a:t>
            </a:r>
            <a:r>
              <a:rPr lang="de-DE" sz="1400" err="1"/>
              <a:t>pre</a:t>
            </a:r>
            <a:r>
              <a:rPr lang="de-DE" sz="1400"/>
              <a:t>-Roman </a:t>
            </a:r>
            <a:r>
              <a:rPr lang="de-DE" sz="1400" err="1"/>
              <a:t>times</a:t>
            </a:r>
            <a:r>
              <a:rPr lang="de-DE" sz="1400"/>
              <a:t>…?</a:t>
            </a:r>
          </a:p>
        </p:txBody>
      </p:sp>
      <p:pic>
        <p:nvPicPr>
          <p:cNvPr id="13" name="Picture 2" descr="http://www.clg-rocherdudragon.ac-aix-marseille.fr/archives/Glanum/thermes/images/source.jpg">
            <a:extLst>
              <a:ext uri="{FF2B5EF4-FFF2-40B4-BE49-F238E27FC236}">
                <a16:creationId xmlns:a16="http://schemas.microsoft.com/office/drawing/2014/main" id="{0C674AB0-4371-4E2D-9AFD-31360859A6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print"/>
          <a:srcRect l="1809"/>
          <a:stretch/>
        </p:blipFill>
        <p:spPr bwMode="auto">
          <a:xfrm>
            <a:off x="4819784" y="692696"/>
            <a:ext cx="4154675" cy="5805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Oval 1031">
            <a:extLst>
              <a:ext uri="{FF2B5EF4-FFF2-40B4-BE49-F238E27FC236}">
                <a16:creationId xmlns:a16="http://schemas.microsoft.com/office/drawing/2014/main" id="{0A8E3A42-EE21-4172-A31A-D3BDB43C49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7744" y="4376952"/>
            <a:ext cx="2333587" cy="1840284"/>
          </a:xfrm>
          <a:prstGeom prst="ellipse">
            <a:avLst/>
          </a:prstGeom>
          <a:noFill/>
          <a:ln w="57150">
            <a:solidFill>
              <a:schemeClr val="folHlink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9113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tree with a mountain in the background&#10;&#10;Description automatically generated">
            <a:extLst>
              <a:ext uri="{FF2B5EF4-FFF2-40B4-BE49-F238E27FC236}">
                <a16:creationId xmlns:a16="http://schemas.microsoft.com/office/drawing/2014/main" id="{C4FC34E7-B4B4-4BA4-8DCD-C6B0D6104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17" r="1488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44C9133C-8E27-41D3-B311-61A695B7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504" y="4457700"/>
            <a:ext cx="2452340" cy="192362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Other Iron Age Cult Places in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Glanum</a:t>
            </a:r>
            <a:endParaRPr kumimoji="0" lang="de-DE" sz="3600">
              <a:solidFill>
                <a:schemeClr val="tx2"/>
              </a:solidFill>
              <a:latin typeface="Tahoma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92E7D93-06D0-4011-A0CE-ADE03FFD56D2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102" b="2750"/>
          <a:stretch/>
        </p:blipFill>
        <p:spPr>
          <a:xfrm>
            <a:off x="5076056" y="1916832"/>
            <a:ext cx="4134895" cy="48148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511404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5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7E7A23C-F283-4538-AB04-F08DB15FBB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102" b="2750"/>
          <a:stretch/>
        </p:blipFill>
        <p:spPr>
          <a:xfrm>
            <a:off x="5076056" y="1916832"/>
            <a:ext cx="4134895" cy="48148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93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F4181A5F-BEDD-46EE-AC12-AABC3299C1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7" name="Oval 5">
            <a:extLst>
              <a:ext uri="{FF2B5EF4-FFF2-40B4-BE49-F238E27FC236}">
                <a16:creationId xmlns:a16="http://schemas.microsoft.com/office/drawing/2014/main" id="{22E9DEC3-F7B4-46BF-8E30-9B486A50BF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D4F7A70-CE52-4A07-A457-6DACE119C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9">
            <a:extLst>
              <a:ext uri="{FF2B5EF4-FFF2-40B4-BE49-F238E27FC236}">
                <a16:creationId xmlns:a16="http://schemas.microsoft.com/office/drawing/2014/main" id="{D3C55553-28B8-4267-9B43-B0F305066E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5560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32D4D50-7CD4-4BCF-9057-F91C1EC5E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67591" y="1032163"/>
            <a:ext cx="6934200" cy="2667000"/>
          </a:xfrm>
          <a:prstGeom prst="rect">
            <a:avLst/>
          </a:prstGeom>
          <a:noFill/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B4830930-6D97-4C91-935F-7EBFC2E602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391" y="422563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Accroupis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: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deities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,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heroes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,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ancestors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?</a:t>
            </a:r>
          </a:p>
        </p:txBody>
      </p:sp>
      <p:sp>
        <p:nvSpPr>
          <p:cNvPr id="7" name="Oval 9">
            <a:extLst>
              <a:ext uri="{FF2B5EF4-FFF2-40B4-BE49-F238E27FC236}">
                <a16:creationId xmlns:a16="http://schemas.microsoft.com/office/drawing/2014/main" id="{B1758F36-4376-4155-9CE3-E8F66D6E00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087" y="1310323"/>
            <a:ext cx="1440160" cy="1296144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" name="Picture 53">
            <a:extLst>
              <a:ext uri="{FF2B5EF4-FFF2-40B4-BE49-F238E27FC236}">
                <a16:creationId xmlns:a16="http://schemas.microsoft.com/office/drawing/2014/main" id="{50275123-C151-47A0-A446-3A6B9BA72072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7144" y="3083868"/>
            <a:ext cx="5112568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Content Placeholder 13" descr="A picture containing floor, indoor, wall, building&#10;&#10;Description automatically generated">
            <a:extLst>
              <a:ext uri="{FF2B5EF4-FFF2-40B4-BE49-F238E27FC236}">
                <a16:creationId xmlns:a16="http://schemas.microsoft.com/office/drawing/2014/main" id="{044AD81F-6E3D-488D-AC1C-92A5F08161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3303" y="3684565"/>
            <a:ext cx="4075457" cy="32182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567645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32D4D50-7CD4-4BCF-9057-F91C1EC5E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67591" y="1032163"/>
            <a:ext cx="6934200" cy="2667000"/>
          </a:xfrm>
          <a:prstGeom prst="rect">
            <a:avLst/>
          </a:prstGeom>
          <a:noFill/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B4830930-6D97-4C91-935F-7EBFC2E602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391" y="422563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Accroupis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: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deities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,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heroes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,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ancestors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?</a:t>
            </a:r>
          </a:p>
        </p:txBody>
      </p:sp>
      <p:sp>
        <p:nvSpPr>
          <p:cNvPr id="7" name="Oval 9">
            <a:extLst>
              <a:ext uri="{FF2B5EF4-FFF2-40B4-BE49-F238E27FC236}">
                <a16:creationId xmlns:a16="http://schemas.microsoft.com/office/drawing/2014/main" id="{B1758F36-4376-4155-9CE3-E8F66D6E00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087" y="1310323"/>
            <a:ext cx="1440160" cy="1296144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" name="Picture 53">
            <a:extLst>
              <a:ext uri="{FF2B5EF4-FFF2-40B4-BE49-F238E27FC236}">
                <a16:creationId xmlns:a16="http://schemas.microsoft.com/office/drawing/2014/main" id="{50275123-C151-47A0-A446-3A6B9BA72072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7144" y="3083868"/>
            <a:ext cx="5112568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Content Placeholder 8" descr="A picture containing table, furniture&#10;&#10;Description automatically generated">
            <a:extLst>
              <a:ext uri="{FF2B5EF4-FFF2-40B4-BE49-F238E27FC236}">
                <a16:creationId xmlns:a16="http://schemas.microsoft.com/office/drawing/2014/main" id="{EAB3A789-15C3-4087-B138-1FF5298D61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1391" y="2812450"/>
            <a:ext cx="4804308" cy="40913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2472516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32D4D50-7CD4-4BCF-9057-F91C1EC5E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67591" y="1032163"/>
            <a:ext cx="6934200" cy="2667000"/>
          </a:xfrm>
          <a:prstGeom prst="rect">
            <a:avLst/>
          </a:prstGeom>
          <a:noFill/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B4830930-6D97-4C91-935F-7EBFC2E602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391" y="422563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Accroupis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: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deities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,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heroes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, </a:t>
            </a:r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ancestors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?</a:t>
            </a:r>
          </a:p>
        </p:txBody>
      </p:sp>
      <p:sp>
        <p:nvSpPr>
          <p:cNvPr id="7" name="Oval 9">
            <a:extLst>
              <a:ext uri="{FF2B5EF4-FFF2-40B4-BE49-F238E27FC236}">
                <a16:creationId xmlns:a16="http://schemas.microsoft.com/office/drawing/2014/main" id="{B1758F36-4376-4155-9CE3-E8F66D6E00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087" y="1310323"/>
            <a:ext cx="1440160" cy="1296144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" name="Picture 53">
            <a:extLst>
              <a:ext uri="{FF2B5EF4-FFF2-40B4-BE49-F238E27FC236}">
                <a16:creationId xmlns:a16="http://schemas.microsoft.com/office/drawing/2014/main" id="{50275123-C151-47A0-A446-3A6B9BA72072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7144" y="3083868"/>
            <a:ext cx="5112568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830">
            <a:extLst>
              <a:ext uri="{FF2B5EF4-FFF2-40B4-BE49-F238E27FC236}">
                <a16:creationId xmlns:a16="http://schemas.microsoft.com/office/drawing/2014/main" id="{F0E13605-99A1-48B3-9EE1-F0AF49A66B3C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919" r="25676"/>
          <a:stretch/>
        </p:blipFill>
        <p:spPr bwMode="auto">
          <a:xfrm>
            <a:off x="467591" y="2492896"/>
            <a:ext cx="3312321" cy="403244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15F5881-1C62-4428-BF68-878C35E3D98C}"/>
              </a:ext>
            </a:extLst>
          </p:cNvPr>
          <p:cNvSpPr txBox="1"/>
          <p:nvPr/>
        </p:nvSpPr>
        <p:spPr>
          <a:xfrm>
            <a:off x="755576" y="6232986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err="1"/>
              <a:t>Gundestrup</a:t>
            </a:r>
            <a:r>
              <a:rPr lang="en-GB" sz="1400"/>
              <a:t> cauldron</a:t>
            </a:r>
          </a:p>
        </p:txBody>
      </p:sp>
    </p:spTree>
    <p:extLst>
      <p:ext uri="{BB962C8B-B14F-4D97-AF65-F5344CB8AC3E}">
        <p14:creationId xmlns:p14="http://schemas.microsoft.com/office/powerpoint/2010/main" val="399390813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32D4D50-7CD4-4BCF-9057-F91C1EC5E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67591" y="1032163"/>
            <a:ext cx="6934200" cy="2667000"/>
          </a:xfrm>
          <a:prstGeom prst="rect">
            <a:avLst/>
          </a:prstGeom>
          <a:noFill/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B4830930-6D97-4C91-935F-7EBFC2E602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391" y="422563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lang="de-DE" sz="3600" err="1">
                <a:solidFill>
                  <a:schemeClr val="tx2"/>
                </a:solidFill>
                <a:latin typeface="Tahoma" pitchFamily="34" charset="0"/>
              </a:rPr>
              <a:t>Accroupis</a:t>
            </a:r>
            <a:r>
              <a:rPr lang="de-DE" sz="3600">
                <a:solidFill>
                  <a:schemeClr val="tx2"/>
                </a:solidFill>
                <a:latin typeface="Tahoma" pitchFamily="34" charset="0"/>
              </a:rPr>
              <a:t>: </a:t>
            </a:r>
            <a:r>
              <a:rPr lang="de-DE" sz="3600" err="1">
                <a:solidFill>
                  <a:schemeClr val="tx2"/>
                </a:solidFill>
                <a:latin typeface="Tahoma" pitchFamily="34" charset="0"/>
              </a:rPr>
              <a:t>deities</a:t>
            </a:r>
            <a:r>
              <a:rPr lang="de-DE" sz="3600">
                <a:solidFill>
                  <a:schemeClr val="tx2"/>
                </a:solidFill>
                <a:latin typeface="Tahoma" pitchFamily="34" charset="0"/>
              </a:rPr>
              <a:t>, </a:t>
            </a:r>
            <a:r>
              <a:rPr lang="de-DE" sz="3600" err="1">
                <a:solidFill>
                  <a:schemeClr val="tx2"/>
                </a:solidFill>
                <a:latin typeface="Tahoma" pitchFamily="34" charset="0"/>
              </a:rPr>
              <a:t>heroes</a:t>
            </a:r>
            <a:r>
              <a:rPr lang="de-DE" sz="3600">
                <a:solidFill>
                  <a:schemeClr val="tx2"/>
                </a:solidFill>
                <a:latin typeface="Tahoma" pitchFamily="34" charset="0"/>
              </a:rPr>
              <a:t>, </a:t>
            </a:r>
            <a:r>
              <a:rPr lang="de-DE" sz="3600" err="1">
                <a:solidFill>
                  <a:schemeClr val="tx2"/>
                </a:solidFill>
                <a:latin typeface="Tahoma" pitchFamily="34" charset="0"/>
              </a:rPr>
              <a:t>ancestors</a:t>
            </a:r>
            <a:r>
              <a:rPr lang="de-DE" sz="3600">
                <a:solidFill>
                  <a:schemeClr val="tx2"/>
                </a:solidFill>
                <a:latin typeface="Tahoma" pitchFamily="34" charset="0"/>
              </a:rPr>
              <a:t>?</a:t>
            </a:r>
          </a:p>
        </p:txBody>
      </p:sp>
      <p:sp>
        <p:nvSpPr>
          <p:cNvPr id="7" name="Oval 9">
            <a:extLst>
              <a:ext uri="{FF2B5EF4-FFF2-40B4-BE49-F238E27FC236}">
                <a16:creationId xmlns:a16="http://schemas.microsoft.com/office/drawing/2014/main" id="{B1758F36-4376-4155-9CE3-E8F66D6E00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087" y="1310323"/>
            <a:ext cx="1440160" cy="1296144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" name="Picture 180">
            <a:extLst>
              <a:ext uri="{FF2B5EF4-FFF2-40B4-BE49-F238E27FC236}">
                <a16:creationId xmlns:a16="http://schemas.microsoft.com/office/drawing/2014/main" id="{81D09F5D-55D5-4A68-8BF2-4C680AE54FA3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311" r="1985" b="8463"/>
          <a:stretch/>
        </p:blipFill>
        <p:spPr bwMode="auto">
          <a:xfrm>
            <a:off x="2123728" y="3973664"/>
            <a:ext cx="6912768" cy="283830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5444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05DE97-10BA-4633-8D6F-168C11EDEF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6" name="Picture 5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4970AE4-ADCD-409F-B7AA-A914CF6009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7" name="Oval 9">
            <a:extLst>
              <a:ext uri="{FF2B5EF4-FFF2-40B4-BE49-F238E27FC236}">
                <a16:creationId xmlns:a16="http://schemas.microsoft.com/office/drawing/2014/main" id="{C7A3CD1E-596B-426C-B33A-64053BEF5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" name="Picture 13" descr="C:\Eigene Dateien\FERCAN\GLANUM FigKap einheimisch.JPG">
            <a:extLst>
              <a:ext uri="{FF2B5EF4-FFF2-40B4-BE49-F238E27FC236}">
                <a16:creationId xmlns:a16="http://schemas.microsoft.com/office/drawing/2014/main" id="{1C5E2E67-8233-4212-A12D-51220CF54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60002"/>
              </a:clrFrom>
              <a:clrTo>
                <a:srgbClr val="06000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86229" y="2804754"/>
            <a:ext cx="2613025" cy="2743200"/>
          </a:xfrm>
          <a:prstGeom prst="rect">
            <a:avLst/>
          </a:prstGeom>
          <a:noFill/>
        </p:spPr>
      </p:pic>
      <p:pic>
        <p:nvPicPr>
          <p:cNvPr id="9" name="Picture 14" descr="C:\Eigene Dateien\FERCAN\Glanum Reco Prytaneion Temple.JPG">
            <a:extLst>
              <a:ext uri="{FF2B5EF4-FFF2-40B4-BE49-F238E27FC236}">
                <a16:creationId xmlns:a16="http://schemas.microsoft.com/office/drawing/2014/main" id="{08DFC2B5-B1E3-4BD6-ADF8-6A09249C9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200" y="3355975"/>
            <a:ext cx="4114800" cy="2836863"/>
          </a:xfrm>
          <a:prstGeom prst="rect">
            <a:avLst/>
          </a:prstGeom>
          <a:noFill/>
        </p:spPr>
      </p:pic>
      <p:pic>
        <p:nvPicPr>
          <p:cNvPr id="10" name="Picture 15" descr="C:\Eigene Dateien\FERCAN\GLANUM FigKap einheimisch 2.JPG">
            <a:extLst>
              <a:ext uri="{FF2B5EF4-FFF2-40B4-BE49-F238E27FC236}">
                <a16:creationId xmlns:a16="http://schemas.microsoft.com/office/drawing/2014/main" id="{B16297BC-E39F-4404-BD96-96DEA2205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00825" y="152400"/>
            <a:ext cx="2238375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074563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05DE97-10BA-4633-8D6F-168C11EDEF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6" name="Picture 5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4970AE4-ADCD-409F-B7AA-A914CF6009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7" name="Oval 9">
            <a:extLst>
              <a:ext uri="{FF2B5EF4-FFF2-40B4-BE49-F238E27FC236}">
                <a16:creationId xmlns:a16="http://schemas.microsoft.com/office/drawing/2014/main" id="{C7A3CD1E-596B-426C-B33A-64053BEF5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" name="Picture 13" descr="C:\Eigene Dateien\FERCAN\GLANUM FigKap einheimisch.JPG">
            <a:extLst>
              <a:ext uri="{FF2B5EF4-FFF2-40B4-BE49-F238E27FC236}">
                <a16:creationId xmlns:a16="http://schemas.microsoft.com/office/drawing/2014/main" id="{1C5E2E67-8233-4212-A12D-51220CF54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60002"/>
              </a:clrFrom>
              <a:clrTo>
                <a:srgbClr val="06000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54775" y="3733800"/>
            <a:ext cx="2613025" cy="2743200"/>
          </a:xfrm>
          <a:prstGeom prst="rect">
            <a:avLst/>
          </a:prstGeom>
          <a:noFill/>
        </p:spPr>
      </p:pic>
      <p:pic>
        <p:nvPicPr>
          <p:cNvPr id="9" name="Picture 14" descr="C:\Eigene Dateien\FERCAN\Glanum Reco Prytaneion Temple.JPG">
            <a:extLst>
              <a:ext uri="{FF2B5EF4-FFF2-40B4-BE49-F238E27FC236}">
                <a16:creationId xmlns:a16="http://schemas.microsoft.com/office/drawing/2014/main" id="{08DFC2B5-B1E3-4BD6-ADF8-6A09249C9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200" y="3355975"/>
            <a:ext cx="4114800" cy="2836863"/>
          </a:xfrm>
          <a:prstGeom prst="rect">
            <a:avLst/>
          </a:prstGeom>
          <a:noFill/>
        </p:spPr>
      </p:pic>
      <p:pic>
        <p:nvPicPr>
          <p:cNvPr id="10" name="Picture 15" descr="C:\Eigene Dateien\FERCAN\GLANUM FigKap einheimisch 2.JPG">
            <a:extLst>
              <a:ext uri="{FF2B5EF4-FFF2-40B4-BE49-F238E27FC236}">
                <a16:creationId xmlns:a16="http://schemas.microsoft.com/office/drawing/2014/main" id="{B16297BC-E39F-4404-BD96-96DEA2205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00825" y="152400"/>
            <a:ext cx="2238375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412">
            <a:extLst>
              <a:ext uri="{FF2B5EF4-FFF2-40B4-BE49-F238E27FC236}">
                <a16:creationId xmlns:a16="http://schemas.microsoft.com/office/drawing/2014/main" id="{2B550E92-0840-416B-929A-6C412735E4DA}"/>
              </a:ext>
            </a:extLst>
          </p:cNvPr>
          <p:cNvPicPr/>
          <p:nvPr/>
        </p:nvPicPr>
        <p:blipFill>
          <a:blip r:embed="rId7" cstate="print">
            <a:lum bright="-20000" contrast="2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3" y="1916832"/>
            <a:ext cx="7088088" cy="47887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8949969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05DE97-10BA-4633-8D6F-168C11EDEF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6" name="Picture 5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4970AE4-ADCD-409F-B7AA-A914CF6009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7" name="Oval 9">
            <a:extLst>
              <a:ext uri="{FF2B5EF4-FFF2-40B4-BE49-F238E27FC236}">
                <a16:creationId xmlns:a16="http://schemas.microsoft.com/office/drawing/2014/main" id="{C7A3CD1E-596B-426C-B33A-64053BEF5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" name="Picture 13" descr="C:\Eigene Dateien\FERCAN\GLANUM FigKap einheimisch.JPG">
            <a:extLst>
              <a:ext uri="{FF2B5EF4-FFF2-40B4-BE49-F238E27FC236}">
                <a16:creationId xmlns:a16="http://schemas.microsoft.com/office/drawing/2014/main" id="{1C5E2E67-8233-4212-A12D-51220CF54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60002"/>
              </a:clrFrom>
              <a:clrTo>
                <a:srgbClr val="06000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54775" y="3733800"/>
            <a:ext cx="2613025" cy="2743200"/>
          </a:xfrm>
          <a:prstGeom prst="rect">
            <a:avLst/>
          </a:prstGeom>
          <a:noFill/>
        </p:spPr>
      </p:pic>
      <p:pic>
        <p:nvPicPr>
          <p:cNvPr id="9" name="Picture 14" descr="C:\Eigene Dateien\FERCAN\Glanum Reco Prytaneion Temple.JPG">
            <a:extLst>
              <a:ext uri="{FF2B5EF4-FFF2-40B4-BE49-F238E27FC236}">
                <a16:creationId xmlns:a16="http://schemas.microsoft.com/office/drawing/2014/main" id="{08DFC2B5-B1E3-4BD6-ADF8-6A09249C9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200" y="3355975"/>
            <a:ext cx="4114800" cy="2836863"/>
          </a:xfrm>
          <a:prstGeom prst="rect">
            <a:avLst/>
          </a:prstGeom>
          <a:noFill/>
        </p:spPr>
      </p:pic>
      <p:pic>
        <p:nvPicPr>
          <p:cNvPr id="10" name="Picture 15" descr="C:\Eigene Dateien\FERCAN\GLANUM FigKap einheimisch 2.JPG">
            <a:extLst>
              <a:ext uri="{FF2B5EF4-FFF2-40B4-BE49-F238E27FC236}">
                <a16:creationId xmlns:a16="http://schemas.microsoft.com/office/drawing/2014/main" id="{B16297BC-E39F-4404-BD96-96DEA2205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00825" y="152400"/>
            <a:ext cx="2238375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412">
            <a:extLst>
              <a:ext uri="{FF2B5EF4-FFF2-40B4-BE49-F238E27FC236}">
                <a16:creationId xmlns:a16="http://schemas.microsoft.com/office/drawing/2014/main" id="{2B550E92-0840-416B-929A-6C412735E4DA}"/>
              </a:ext>
            </a:extLst>
          </p:cNvPr>
          <p:cNvPicPr/>
          <p:nvPr/>
        </p:nvPicPr>
        <p:blipFill>
          <a:blip r:embed="rId7" cstate="print">
            <a:lum bright="-20000" contrast="2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3" y="1916832"/>
            <a:ext cx="7088088" cy="47887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3" name="Picture 2" descr="http://bcs.fltr.ucl.ac.be/fe/11/gaul/IMAG/09GlanumChapiteau.jpg">
            <a:extLst>
              <a:ext uri="{FF2B5EF4-FFF2-40B4-BE49-F238E27FC236}">
                <a16:creationId xmlns:a16="http://schemas.microsoft.com/office/drawing/2014/main" id="{28A3091B-07C6-420E-8438-64DB0CB7F1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BFBFB"/>
              </a:clrFrom>
              <a:clrTo>
                <a:srgbClr val="FBFBFB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47695" y="1746135"/>
            <a:ext cx="3783318" cy="3030003"/>
          </a:xfrm>
          <a:prstGeom prst="rect">
            <a:avLst/>
          </a:prstGeom>
          <a:noFill/>
        </p:spPr>
      </p:pic>
      <p:pic>
        <p:nvPicPr>
          <p:cNvPr id="14" name="Picture 4" descr="http://antique.mrugala.net/Rome/France,%20Glanum/Chapiteau%20a%20tete%20provenant%20du%20prytanee,%20Figure%20feminine%20%286%29.jpg">
            <a:extLst>
              <a:ext uri="{FF2B5EF4-FFF2-40B4-BE49-F238E27FC236}">
                <a16:creationId xmlns:a16="http://schemas.microsoft.com/office/drawing/2014/main" id="{307511B2-EEEB-4E1B-B300-05497753AE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6F5F3"/>
              </a:clrFrom>
              <a:clrTo>
                <a:srgbClr val="F6F5F3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6215" y="2866194"/>
            <a:ext cx="2985790" cy="3816424"/>
          </a:xfrm>
          <a:prstGeom prst="rect">
            <a:avLst/>
          </a:prstGeom>
          <a:noFill/>
        </p:spPr>
      </p:pic>
      <p:pic>
        <p:nvPicPr>
          <p:cNvPr id="15" name="Picture 58">
            <a:extLst>
              <a:ext uri="{FF2B5EF4-FFF2-40B4-BE49-F238E27FC236}">
                <a16:creationId xmlns:a16="http://schemas.microsoft.com/office/drawing/2014/main" id="{260A82BA-1A05-4707-B486-91737B50D875}"/>
              </a:ext>
            </a:extLst>
          </p:cNvPr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67500" y="4550474"/>
            <a:ext cx="1819275" cy="2372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0226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3520CC4-8B52-44CD-91D7-FD254D2715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6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BB98D6DC-552A-452E-9484-1BA16DF578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7" name="Oval 9">
            <a:extLst>
              <a:ext uri="{FF2B5EF4-FFF2-40B4-BE49-F238E27FC236}">
                <a16:creationId xmlns:a16="http://schemas.microsoft.com/office/drawing/2014/main" id="{8060BEE8-6D71-42BB-B82B-DCEE8D8CD3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" name="Picture 14" descr="C:\Eigene Dateien\FERCAN\Glanum Reco Prytaneion Temple.JPG">
            <a:extLst>
              <a:ext uri="{FF2B5EF4-FFF2-40B4-BE49-F238E27FC236}">
                <a16:creationId xmlns:a16="http://schemas.microsoft.com/office/drawing/2014/main" id="{1F898DE8-F77C-4B79-9787-AFD9EDBB8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212976"/>
            <a:ext cx="5287018" cy="3645024"/>
          </a:xfrm>
          <a:prstGeom prst="rect">
            <a:avLst/>
          </a:prstGeom>
          <a:noFill/>
        </p:spPr>
      </p:pic>
      <p:pic>
        <p:nvPicPr>
          <p:cNvPr id="10" name="Picture 2" descr="http://voyages.ideoz.fr/wp-content/plugins/wp-o-matic/cache/b6d8a_Glanum09383.jpg">
            <a:extLst>
              <a:ext uri="{FF2B5EF4-FFF2-40B4-BE49-F238E27FC236}">
                <a16:creationId xmlns:a16="http://schemas.microsoft.com/office/drawing/2014/main" id="{DA7A06F5-AD4F-47BA-851D-513A64204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90921" y="2812109"/>
            <a:ext cx="4453079" cy="3335577"/>
          </a:xfrm>
          <a:prstGeom prst="rect">
            <a:avLst/>
          </a:prstGeom>
          <a:noFill/>
        </p:spPr>
      </p:pic>
      <p:sp>
        <p:nvSpPr>
          <p:cNvPr id="12" name="Oval 9">
            <a:extLst>
              <a:ext uri="{FF2B5EF4-FFF2-40B4-BE49-F238E27FC236}">
                <a16:creationId xmlns:a16="http://schemas.microsoft.com/office/drawing/2014/main" id="{53015FAD-1579-434E-914E-8B5533ED2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1880" y="4581128"/>
            <a:ext cx="648072" cy="613048"/>
          </a:xfrm>
          <a:prstGeom prst="ellipse">
            <a:avLst/>
          </a:prstGeom>
          <a:solidFill>
            <a:srgbClr val="FFFF00">
              <a:alpha val="37000"/>
            </a:srgbClr>
          </a:soli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679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3520CC4-8B52-44CD-91D7-FD254D2715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6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BB98D6DC-552A-452E-9484-1BA16DF578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7" name="Oval 9">
            <a:extLst>
              <a:ext uri="{FF2B5EF4-FFF2-40B4-BE49-F238E27FC236}">
                <a16:creationId xmlns:a16="http://schemas.microsoft.com/office/drawing/2014/main" id="{8060BEE8-6D71-42BB-B82B-DCEE8D8CD3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" name="Picture 14" descr="C:\Eigene Dateien\FERCAN\Glanum Reco Prytaneion Temple.JPG">
            <a:extLst>
              <a:ext uri="{FF2B5EF4-FFF2-40B4-BE49-F238E27FC236}">
                <a16:creationId xmlns:a16="http://schemas.microsoft.com/office/drawing/2014/main" id="{1F898DE8-F77C-4B79-9787-AFD9EDBB8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3212976"/>
            <a:ext cx="5287018" cy="3645024"/>
          </a:xfrm>
          <a:prstGeom prst="rect">
            <a:avLst/>
          </a:prstGeom>
          <a:noFill/>
        </p:spPr>
      </p:pic>
      <p:pic>
        <p:nvPicPr>
          <p:cNvPr id="10" name="Picture 2" descr="http://voyages.ideoz.fr/wp-content/plugins/wp-o-matic/cache/b6d8a_Glanum09383.jpg">
            <a:extLst>
              <a:ext uri="{FF2B5EF4-FFF2-40B4-BE49-F238E27FC236}">
                <a16:creationId xmlns:a16="http://schemas.microsoft.com/office/drawing/2014/main" id="{DA7A06F5-AD4F-47BA-851D-513A64204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90921" y="2812109"/>
            <a:ext cx="4453079" cy="3335577"/>
          </a:xfrm>
          <a:prstGeom prst="rect">
            <a:avLst/>
          </a:prstGeom>
          <a:noFill/>
        </p:spPr>
      </p:pic>
      <p:sp>
        <p:nvSpPr>
          <p:cNvPr id="12" name="Oval 9">
            <a:extLst>
              <a:ext uri="{FF2B5EF4-FFF2-40B4-BE49-F238E27FC236}">
                <a16:creationId xmlns:a16="http://schemas.microsoft.com/office/drawing/2014/main" id="{53015FAD-1579-434E-914E-8B5533ED2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1880" y="4581128"/>
            <a:ext cx="648072" cy="613048"/>
          </a:xfrm>
          <a:prstGeom prst="ellipse">
            <a:avLst/>
          </a:prstGeom>
          <a:solidFill>
            <a:srgbClr val="FFFF00">
              <a:alpha val="37000"/>
            </a:srgbClr>
          </a:soli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9" name="Content Placeholder 8" descr="A picture containing building, oven, indoor&#10;&#10;Description automatically generated">
            <a:extLst>
              <a:ext uri="{FF2B5EF4-FFF2-40B4-BE49-F238E27FC236}">
                <a16:creationId xmlns:a16="http://schemas.microsoft.com/office/drawing/2014/main" id="{4A00BCC1-BF9C-4220-838F-79CF123B0C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31752" y="2197691"/>
            <a:ext cx="3518196" cy="4690929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4FD6294-E3F8-4F7D-86C9-C17247BE41B6}"/>
              </a:ext>
            </a:extLst>
          </p:cNvPr>
          <p:cNvSpPr txBox="1"/>
          <p:nvPr/>
        </p:nvSpPr>
        <p:spPr>
          <a:xfrm>
            <a:off x="1231752" y="6431447"/>
            <a:ext cx="2016224" cy="36933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/>
              <a:t>Mikveh</a:t>
            </a:r>
          </a:p>
        </p:txBody>
      </p:sp>
    </p:spTree>
    <p:extLst>
      <p:ext uri="{BB962C8B-B14F-4D97-AF65-F5344CB8AC3E}">
        <p14:creationId xmlns:p14="http://schemas.microsoft.com/office/powerpoint/2010/main" val="38136866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CF1A8B2-E724-4828-8C79-17AF619EDF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9D7E14E9-6788-4E06-8099-5AB34B7FFD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pic>
        <p:nvPicPr>
          <p:cNvPr id="7" name="Picture 939">
            <a:extLst>
              <a:ext uri="{FF2B5EF4-FFF2-40B4-BE49-F238E27FC236}">
                <a16:creationId xmlns:a16="http://schemas.microsoft.com/office/drawing/2014/main" id="{0A8CC711-7AB0-4B25-BD02-8CB722D572E9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52477" y="3068960"/>
            <a:ext cx="2880320" cy="3789040"/>
          </a:xfrm>
          <a:prstGeom prst="rect">
            <a:avLst/>
          </a:prstGeom>
        </p:spPr>
      </p:pic>
      <p:pic>
        <p:nvPicPr>
          <p:cNvPr id="8" name="Picture 92">
            <a:extLst>
              <a:ext uri="{FF2B5EF4-FFF2-40B4-BE49-F238E27FC236}">
                <a16:creationId xmlns:a16="http://schemas.microsoft.com/office/drawing/2014/main" id="{864EBE9E-8FFA-41E4-9429-04B53C28DD3D}"/>
              </a:ext>
            </a:extLst>
          </p:cNvPr>
          <p:cNvPicPr/>
          <p:nvPr/>
        </p:nvPicPr>
        <p:blipFill rotWithShape="1"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42"/>
          <a:stretch/>
        </p:blipFill>
        <p:spPr bwMode="auto">
          <a:xfrm>
            <a:off x="5014648" y="116632"/>
            <a:ext cx="3923928" cy="20179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21">
            <a:extLst>
              <a:ext uri="{FF2B5EF4-FFF2-40B4-BE49-F238E27FC236}">
                <a16:creationId xmlns:a16="http://schemas.microsoft.com/office/drawing/2014/main" id="{E7A9F38E-0B94-4F9B-9175-026C0CC1FA0A}"/>
              </a:ext>
            </a:extLst>
          </p:cNvPr>
          <p:cNvPicPr/>
          <p:nvPr/>
        </p:nvPicPr>
        <p:blipFill>
          <a:blip r:embed="rId6" cstate="print">
            <a:clrChange>
              <a:clrFrom>
                <a:srgbClr val="FEFEFC"/>
              </a:clrFrom>
              <a:clrTo>
                <a:srgbClr val="FEFE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4128" y="2305050"/>
            <a:ext cx="3444365" cy="3356198"/>
          </a:xfrm>
          <a:prstGeom prst="rect">
            <a:avLst/>
          </a:prstGeom>
        </p:spPr>
      </p:pic>
      <p:pic>
        <p:nvPicPr>
          <p:cNvPr id="10" name="Picture 957">
            <a:extLst>
              <a:ext uri="{FF2B5EF4-FFF2-40B4-BE49-F238E27FC236}">
                <a16:creationId xmlns:a16="http://schemas.microsoft.com/office/drawing/2014/main" id="{E95CAB7E-0609-40D2-A44C-1EB18EC84D65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51562" y="3549059"/>
            <a:ext cx="2411760" cy="3200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7C13E5A-B0CA-4B69-B5D4-5EFEE68A13CC}"/>
              </a:ext>
            </a:extLst>
          </p:cNvPr>
          <p:cNvSpPr txBox="1"/>
          <p:nvPr/>
        </p:nvSpPr>
        <p:spPr>
          <a:xfrm>
            <a:off x="215516" y="6463745"/>
            <a:ext cx="2448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err="1"/>
              <a:t>Gundestrup</a:t>
            </a:r>
            <a:r>
              <a:rPr lang="en-GB" sz="1400"/>
              <a:t> cauldron</a:t>
            </a:r>
          </a:p>
        </p:txBody>
      </p:sp>
      <p:pic>
        <p:nvPicPr>
          <p:cNvPr id="13" name="Picture 188">
            <a:extLst>
              <a:ext uri="{FF2B5EF4-FFF2-40B4-BE49-F238E27FC236}">
                <a16:creationId xmlns:a16="http://schemas.microsoft.com/office/drawing/2014/main" id="{4FB7702D-3F3C-4FF7-B3E1-245FAAD31076}"/>
              </a:ext>
            </a:extLst>
          </p:cNvPr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5424" y="1916832"/>
            <a:ext cx="2800433" cy="200494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BE6720D-B931-4461-BAEC-4B90846A9711}"/>
              </a:ext>
            </a:extLst>
          </p:cNvPr>
          <p:cNvSpPr txBox="1"/>
          <p:nvPr/>
        </p:nvSpPr>
        <p:spPr>
          <a:xfrm>
            <a:off x="827584" y="2417885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BELENOS</a:t>
            </a:r>
            <a:br>
              <a:rPr lang="en-GB" i="1"/>
            </a:br>
            <a:r>
              <a:rPr lang="en-GB" i="1"/>
              <a:t>(Apollo </a:t>
            </a:r>
            <a:r>
              <a:rPr lang="en-GB" i="1" err="1"/>
              <a:t>Belenus</a:t>
            </a:r>
            <a:r>
              <a:rPr lang="en-GB" i="1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283627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E5DFD31-3CCB-4E19-BCEA-CA9C28C1F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AAA9EED3-9040-47C6-9BBE-F2FFFC5ABF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Glanum...</a:t>
            </a:r>
          </a:p>
        </p:txBody>
      </p:sp>
      <p:sp>
        <p:nvSpPr>
          <p:cNvPr id="7" name="Oval 9">
            <a:extLst>
              <a:ext uri="{FF2B5EF4-FFF2-40B4-BE49-F238E27FC236}">
                <a16:creationId xmlns:a16="http://schemas.microsoft.com/office/drawing/2014/main" id="{962C08A7-7D74-479A-BC38-B97B6DF3BE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3688" y="2060848"/>
            <a:ext cx="1368152" cy="108012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" name="Picture 977">
            <a:extLst>
              <a:ext uri="{FF2B5EF4-FFF2-40B4-BE49-F238E27FC236}">
                <a16:creationId xmlns:a16="http://schemas.microsoft.com/office/drawing/2014/main" id="{1CC0103A-73F7-44F3-9694-4AC403D8ABF8}"/>
              </a:ext>
            </a:extLst>
          </p:cNvPr>
          <p:cNvPicPr/>
          <p:nvPr/>
        </p:nvPicPr>
        <p:blipFill rotWithShape="1"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01" t="2502"/>
          <a:stretch/>
        </p:blipFill>
        <p:spPr bwMode="auto">
          <a:xfrm>
            <a:off x="1475656" y="3963526"/>
            <a:ext cx="6984776" cy="27809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AE537D7-1A51-44E9-88EB-141090EF6B3A}"/>
              </a:ext>
            </a:extLst>
          </p:cNvPr>
          <p:cNvSpPr/>
          <p:nvPr/>
        </p:nvSpPr>
        <p:spPr>
          <a:xfrm>
            <a:off x="6036523" y="1556792"/>
            <a:ext cx="2999973" cy="2232248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Content Placeholder 8" descr="A picture containing text&#10;&#10;Description automatically generated">
            <a:extLst>
              <a:ext uri="{FF2B5EF4-FFF2-40B4-BE49-F238E27FC236}">
                <a16:creationId xmlns:a16="http://schemas.microsoft.com/office/drawing/2014/main" id="{DDC5FE37-E11C-4334-88C9-6F778C8F65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36523" y="1792450"/>
            <a:ext cx="2862153" cy="1773579"/>
          </a:xfrm>
        </p:spPr>
      </p:pic>
    </p:spTree>
    <p:extLst>
      <p:ext uri="{BB962C8B-B14F-4D97-AF65-F5344CB8AC3E}">
        <p14:creationId xmlns:p14="http://schemas.microsoft.com/office/powerpoint/2010/main" val="19245248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4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B924242E-0BA5-4E57-9397-DD6B1C7AE5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51091"/>
          <a:stretch>
            <a:fillRect/>
          </a:stretch>
        </p:blipFill>
        <p:spPr bwMode="auto">
          <a:xfrm>
            <a:off x="457200" y="990600"/>
            <a:ext cx="6934200" cy="2667000"/>
          </a:xfrm>
          <a:prstGeom prst="rect">
            <a:avLst/>
          </a:prstGeom>
          <a:noFill/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ECF243BA-22FB-404E-8FB0-CB2BF4D996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 err="1">
                <a:solidFill>
                  <a:schemeClr val="tx2"/>
                </a:solidFill>
                <a:latin typeface="Tahoma" pitchFamily="34" charset="0"/>
              </a:rPr>
              <a:t>Glanum</a:t>
            </a:r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...</a:t>
            </a:r>
          </a:p>
        </p:txBody>
      </p:sp>
      <p:sp>
        <p:nvSpPr>
          <p:cNvPr id="7" name="Oval 9">
            <a:extLst>
              <a:ext uri="{FF2B5EF4-FFF2-40B4-BE49-F238E27FC236}">
                <a16:creationId xmlns:a16="http://schemas.microsoft.com/office/drawing/2014/main" id="{D939CB3F-F48E-42F4-8166-1452BB82BD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9632" y="2132856"/>
            <a:ext cx="1008112" cy="936104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8" name="Picture 2" descr="http://www.clg-leprinceringuet.ac-aix-marseille.fr/spip/IMG/jpg/DSCF1718bis.jpg">
            <a:extLst>
              <a:ext uri="{FF2B5EF4-FFF2-40B4-BE49-F238E27FC236}">
                <a16:creationId xmlns:a16="http://schemas.microsoft.com/office/drawing/2014/main" id="{EE5F5E38-AE3D-4D35-B12B-BD73DBC292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724274"/>
            <a:ext cx="4171950" cy="3133726"/>
          </a:xfrm>
          <a:prstGeom prst="rect">
            <a:avLst/>
          </a:prstGeom>
          <a:noFill/>
        </p:spPr>
      </p:pic>
      <p:sp>
        <p:nvSpPr>
          <p:cNvPr id="9" name="Textfeld 6">
            <a:extLst>
              <a:ext uri="{FF2B5EF4-FFF2-40B4-BE49-F238E27FC236}">
                <a16:creationId xmlns:a16="http://schemas.microsoft.com/office/drawing/2014/main" id="{A6FDFE94-21C6-4A08-AE40-60DDE10BE9A5}"/>
              </a:ext>
            </a:extLst>
          </p:cNvPr>
          <p:cNvSpPr txBox="1"/>
          <p:nvPr/>
        </p:nvSpPr>
        <p:spPr>
          <a:xfrm>
            <a:off x="4860032" y="4248122"/>
            <a:ext cx="38164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 native/”Celtic” god</a:t>
            </a:r>
            <a:br>
              <a:rPr lang="en-GB"/>
            </a:br>
            <a:r>
              <a:rPr lang="en-GB" err="1"/>
              <a:t>Glan</a:t>
            </a:r>
            <a:r>
              <a:rPr lang="en-GB"/>
              <a:t>/</a:t>
            </a:r>
            <a:r>
              <a:rPr lang="en-GB" err="1"/>
              <a:t>Glanis</a:t>
            </a:r>
            <a:r>
              <a:rPr lang="en-GB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an eponymous deity, </a:t>
            </a:r>
            <a:br>
              <a:rPr lang="en-GB"/>
            </a:br>
            <a:r>
              <a:rPr lang="en-GB"/>
              <a:t>at the origin of this town?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or an invention of Roman times?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Problem: only 1 attestation…</a:t>
            </a:r>
            <a:br>
              <a:rPr lang="en-GB"/>
            </a:br>
            <a:r>
              <a:rPr lang="en-GB"/>
              <a:t>(and 2 for the </a:t>
            </a:r>
            <a:r>
              <a:rPr lang="en-GB" err="1"/>
              <a:t>Glanic</a:t>
            </a:r>
            <a:r>
              <a:rPr lang="en-GB"/>
              <a:t> mothers)</a:t>
            </a:r>
          </a:p>
        </p:txBody>
      </p:sp>
    </p:spTree>
    <p:extLst>
      <p:ext uri="{BB962C8B-B14F-4D97-AF65-F5344CB8AC3E}">
        <p14:creationId xmlns:p14="http://schemas.microsoft.com/office/powerpoint/2010/main" val="5924325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F2AB24FB-F60D-46CE-A812-F0F4E9B85E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6" name="Picture 5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1414B202-4CD1-47DB-B6B1-8ADB03CAB0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Oval 7">
            <a:extLst>
              <a:ext uri="{FF2B5EF4-FFF2-40B4-BE49-F238E27FC236}">
                <a16:creationId xmlns:a16="http://schemas.microsoft.com/office/drawing/2014/main" id="{B999174B-EE2E-4A8D-8C0A-C3EF6EC255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8">
            <a:extLst>
              <a:ext uri="{FF2B5EF4-FFF2-40B4-BE49-F238E27FC236}">
                <a16:creationId xmlns:a16="http://schemas.microsoft.com/office/drawing/2014/main" id="{C76FD10A-37A2-4D83-A2E9-1BFB43528C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5562600"/>
            <a:ext cx="1676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9">
            <a:extLst>
              <a:ext uri="{FF2B5EF4-FFF2-40B4-BE49-F238E27FC236}">
                <a16:creationId xmlns:a16="http://schemas.microsoft.com/office/drawing/2014/main" id="{E89A0DDF-15B4-44C2-BC58-458396D26F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Oval 10">
            <a:extLst>
              <a:ext uri="{FF2B5EF4-FFF2-40B4-BE49-F238E27FC236}">
                <a16:creationId xmlns:a16="http://schemas.microsoft.com/office/drawing/2014/main" id="{9CF168DA-BBCF-4B25-A644-79B575E76880}"/>
              </a:ext>
            </a:extLst>
          </p:cNvPr>
          <p:cNvSpPr>
            <a:spLocks noChangeArrowheads="1"/>
          </p:cNvSpPr>
          <p:nvPr/>
        </p:nvSpPr>
        <p:spPr bwMode="auto">
          <a:xfrm rot="1200000">
            <a:off x="2468563" y="4032250"/>
            <a:ext cx="4143375" cy="2732088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508CE5C-71BB-4A8D-A557-FB7FDB52A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3" name="Picture 12" descr="C:\Eigene Dateien\FERCAN\glanum060b twin temple.jpg">
            <a:extLst>
              <a:ext uri="{FF2B5EF4-FFF2-40B4-BE49-F238E27FC236}">
                <a16:creationId xmlns:a16="http://schemas.microsoft.com/office/drawing/2014/main" id="{A1E8FE70-D75B-4A68-AF8E-4A6D1A2F79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lum bright="-18000" contrast="12000"/>
          </a:blip>
          <a:srcRect t="6097" b="8537"/>
          <a:stretch>
            <a:fillRect/>
          </a:stretch>
        </p:blipFill>
        <p:spPr bwMode="auto">
          <a:xfrm>
            <a:off x="6429375" y="0"/>
            <a:ext cx="2714625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860302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1D2B0D2-2C86-4B8B-9BDD-C2704A6F01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6" name="Picture 5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45A8FB2C-4BFA-43AE-B9A3-37E313AED2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ect">
            <a:avLst/>
          </a:prstGeom>
          <a:noFill/>
        </p:spPr>
      </p:pic>
      <p:sp>
        <p:nvSpPr>
          <p:cNvPr id="7" name="Oval 5">
            <a:extLst>
              <a:ext uri="{FF2B5EF4-FFF2-40B4-BE49-F238E27FC236}">
                <a16:creationId xmlns:a16="http://schemas.microsoft.com/office/drawing/2014/main" id="{957AE49D-50F0-4B6C-AF92-84CBEE2BC1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6">
            <a:extLst>
              <a:ext uri="{FF2B5EF4-FFF2-40B4-BE49-F238E27FC236}">
                <a16:creationId xmlns:a16="http://schemas.microsoft.com/office/drawing/2014/main" id="{9F1BA385-0D86-472B-B883-07D0C49D3E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5562600"/>
            <a:ext cx="1676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7">
            <a:extLst>
              <a:ext uri="{FF2B5EF4-FFF2-40B4-BE49-F238E27FC236}">
                <a16:creationId xmlns:a16="http://schemas.microsoft.com/office/drawing/2014/main" id="{6027E366-76E9-4B22-B8F1-E4AF164183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Oval 8">
            <a:extLst>
              <a:ext uri="{FF2B5EF4-FFF2-40B4-BE49-F238E27FC236}">
                <a16:creationId xmlns:a16="http://schemas.microsoft.com/office/drawing/2014/main" id="{F03A3FBE-DD08-48E8-8DC2-0B49849CCF30}"/>
              </a:ext>
            </a:extLst>
          </p:cNvPr>
          <p:cNvSpPr>
            <a:spLocks noChangeArrowheads="1"/>
          </p:cNvSpPr>
          <p:nvPr/>
        </p:nvSpPr>
        <p:spPr bwMode="auto">
          <a:xfrm rot="1200000">
            <a:off x="2468563" y="4032250"/>
            <a:ext cx="4143375" cy="2732088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9">
            <a:extLst>
              <a:ext uri="{FF2B5EF4-FFF2-40B4-BE49-F238E27FC236}">
                <a16:creationId xmlns:a16="http://schemas.microsoft.com/office/drawing/2014/main" id="{A0FC62B2-F604-4923-B74C-B2577E603F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3" name="Picture 2" descr="http://4.bp.blogspot.com/-CsqoZm002q4/T1jrY09xQ_I/AAAAAAAAIfc/YxRK1vDYDko/s640/DSC_3410.JPG">
            <a:extLst>
              <a:ext uri="{FF2B5EF4-FFF2-40B4-BE49-F238E27FC236}">
                <a16:creationId xmlns:a16="http://schemas.microsoft.com/office/drawing/2014/main" id="{89596E6F-2DAF-44EC-9BB6-DAF4A8857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92168" y="116632"/>
            <a:ext cx="7031278" cy="40770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154067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92AF791-404E-4BD7-8F3D-365B0D6396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6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C6A504D4-3907-4B30-AFC0-FC9AA4D5B4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ect">
            <a:avLst/>
          </a:prstGeom>
          <a:noFill/>
        </p:spPr>
      </p:pic>
      <p:sp>
        <p:nvSpPr>
          <p:cNvPr id="7" name="Oval 5">
            <a:extLst>
              <a:ext uri="{FF2B5EF4-FFF2-40B4-BE49-F238E27FC236}">
                <a16:creationId xmlns:a16="http://schemas.microsoft.com/office/drawing/2014/main" id="{A84284BA-E19F-4604-9ABD-A03111A63C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960E600-3E2F-42A1-94AB-B57D66F1C2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6F60A69-EA12-4F52-9B02-EDD3E38F0325}"/>
              </a:ext>
            </a:extLst>
          </p:cNvPr>
          <p:cNvSpPr>
            <a:spLocks noChangeArrowheads="1"/>
          </p:cNvSpPr>
          <p:nvPr/>
        </p:nvSpPr>
        <p:spPr bwMode="auto">
          <a:xfrm rot="1200000">
            <a:off x="2674147" y="3663529"/>
            <a:ext cx="1846663" cy="1934885"/>
          </a:xfrm>
          <a:prstGeom prst="ellipse">
            <a:avLst/>
          </a:prstGeom>
          <a:noFill/>
          <a:ln w="76200">
            <a:solidFill>
              <a:srgbClr val="00B0F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4A19FEE-B93F-4BC2-A238-3C6B1BB0F6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2" name="Grafik 9" descr="C:\Users\Ralph\Documents\HABIL 2007\GLANUM Imp Cult Julia Augusta AE_1992_01187_1.jpg">
            <a:extLst>
              <a:ext uri="{FF2B5EF4-FFF2-40B4-BE49-F238E27FC236}">
                <a16:creationId xmlns:a16="http://schemas.microsoft.com/office/drawing/2014/main" id="{5238C108-5977-45EB-93A5-E8F94FAD183B}"/>
              </a:ext>
            </a:extLst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0"/>
            <a:ext cx="3528392" cy="3861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Grafik 10" descr="C:\Users\Ralph\Documents\HABIL 2007\GLANUM Imp Cult AE_1992_01188_1.jpg">
            <a:extLst>
              <a:ext uri="{FF2B5EF4-FFF2-40B4-BE49-F238E27FC236}">
                <a16:creationId xmlns:a16="http://schemas.microsoft.com/office/drawing/2014/main" id="{3C3EC76A-018F-4BCE-8723-41FECEA7E0D0}"/>
              </a:ext>
            </a:extLst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836712"/>
            <a:ext cx="3419872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D770477-2D9C-41B8-BE73-972EDE33786D}"/>
              </a:ext>
            </a:extLst>
          </p:cNvPr>
          <p:cNvSpPr/>
          <p:nvPr/>
        </p:nvSpPr>
        <p:spPr>
          <a:xfrm>
            <a:off x="3203848" y="2348880"/>
            <a:ext cx="2808312" cy="6480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2134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1117E86-FE71-4CAF-9E2C-335767E69C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6" name="Picture 3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D514096D-A115-4535-861B-5D508CB607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ect">
            <a:avLst/>
          </a:prstGeom>
          <a:noFill/>
        </p:spPr>
      </p:pic>
      <p:sp>
        <p:nvSpPr>
          <p:cNvPr id="7" name="Oval 5">
            <a:extLst>
              <a:ext uri="{FF2B5EF4-FFF2-40B4-BE49-F238E27FC236}">
                <a16:creationId xmlns:a16="http://schemas.microsoft.com/office/drawing/2014/main" id="{F5F07AA4-A10D-41D0-BD4A-439F5F2B5C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6">
            <a:extLst>
              <a:ext uri="{FF2B5EF4-FFF2-40B4-BE49-F238E27FC236}">
                <a16:creationId xmlns:a16="http://schemas.microsoft.com/office/drawing/2014/main" id="{3EED7564-9B87-4D3F-B294-449FE00A7E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5562600"/>
            <a:ext cx="1676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7">
            <a:extLst>
              <a:ext uri="{FF2B5EF4-FFF2-40B4-BE49-F238E27FC236}">
                <a16:creationId xmlns:a16="http://schemas.microsoft.com/office/drawing/2014/main" id="{5836227C-D29B-49A0-B056-5C5FD799A0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Oval 8">
            <a:extLst>
              <a:ext uri="{FF2B5EF4-FFF2-40B4-BE49-F238E27FC236}">
                <a16:creationId xmlns:a16="http://schemas.microsoft.com/office/drawing/2014/main" id="{7B772D1F-0012-4C40-B49D-F202B7EC91AC}"/>
              </a:ext>
            </a:extLst>
          </p:cNvPr>
          <p:cNvSpPr>
            <a:spLocks noChangeArrowheads="1"/>
          </p:cNvSpPr>
          <p:nvPr/>
        </p:nvSpPr>
        <p:spPr bwMode="auto">
          <a:xfrm rot="1200000">
            <a:off x="2468563" y="4032250"/>
            <a:ext cx="4143375" cy="2732088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9">
            <a:extLst>
              <a:ext uri="{FF2B5EF4-FFF2-40B4-BE49-F238E27FC236}">
                <a16:creationId xmlns:a16="http://schemas.microsoft.com/office/drawing/2014/main" id="{835A310A-1D28-4B1B-9EEE-4FB39AF26B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A1669CC-0913-4239-A2EA-DD17B2ADD50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64318" y="5648"/>
            <a:ext cx="4079682" cy="54395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02B4338-0E82-4A70-B3F2-D9D93060757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2923" y="61874"/>
            <a:ext cx="4011249" cy="53483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Text Box 14">
            <a:extLst>
              <a:ext uri="{FF2B5EF4-FFF2-40B4-BE49-F238E27FC236}">
                <a16:creationId xmlns:a16="http://schemas.microsoft.com/office/drawing/2014/main" id="{BA9D8375-5E54-453B-8E48-39D47AFBAE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057738"/>
            <a:ext cx="2417506" cy="1754326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de-DE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Protagonists</a:t>
            </a:r>
            <a:endParaRPr lang="de-DE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285750" indent="-285750">
              <a:spcBef>
                <a:spcPct val="50000"/>
              </a:spcBef>
              <a:buFontTx/>
              <a:buChar char="-"/>
            </a:pPr>
            <a:r>
              <a:rPr lang="de-DE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Local</a:t>
            </a:r>
            <a:r>
              <a:rPr lang="de-DE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elites</a:t>
            </a:r>
            <a:br>
              <a:rPr lang="de-DE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</a:br>
            <a:r>
              <a:rPr lang="de-DE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(</a:t>
            </a:r>
            <a:r>
              <a:rPr lang="de-DE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mausoleum</a:t>
            </a:r>
            <a:r>
              <a:rPr lang="de-DE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of</a:t>
            </a:r>
            <a:r>
              <a:rPr lang="de-DE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Iulii</a:t>
            </a:r>
            <a:r>
              <a:rPr lang="de-DE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: 30s BC)</a:t>
            </a:r>
          </a:p>
          <a:p>
            <a:pPr marL="285750" indent="-285750">
              <a:spcBef>
                <a:spcPct val="50000"/>
              </a:spcBef>
              <a:buFontTx/>
              <a:buChar char="-"/>
            </a:pPr>
            <a:r>
              <a:rPr lang="de-DE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Marcus Agrippa !</a:t>
            </a:r>
          </a:p>
        </p:txBody>
      </p:sp>
      <p:pic>
        <p:nvPicPr>
          <p:cNvPr id="14" name="Picture 12" descr="C:\Eigene Dateien\FERCAN\Glanum Valetudo Temple.JPG">
            <a:extLst>
              <a:ext uri="{FF2B5EF4-FFF2-40B4-BE49-F238E27FC236}">
                <a16:creationId xmlns:a16="http://schemas.microsoft.com/office/drawing/2014/main" id="{19D76973-F4F8-4854-984F-BCEE75DFC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lum bright="42000" contrast="60000"/>
            <a:grayscl/>
          </a:blip>
          <a:srcRect l="5139" t="81082" r="21625" b="1274"/>
          <a:stretch>
            <a:fillRect/>
          </a:stretch>
        </p:blipFill>
        <p:spPr bwMode="auto">
          <a:xfrm>
            <a:off x="521640" y="5318835"/>
            <a:ext cx="5940152" cy="15627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14898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34075A8-83E6-4BC0-BDEF-77223081B9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>
                <a:solidFill>
                  <a:schemeClr val="tx2"/>
                </a:solidFill>
                <a:latin typeface="Tahoma" pitchFamily="34" charset="0"/>
              </a:rPr>
              <a:t>Glanum</a:t>
            </a:r>
          </a:p>
        </p:txBody>
      </p:sp>
      <p:pic>
        <p:nvPicPr>
          <p:cNvPr id="6" name="Picture 5" descr="C:\Dokumente und Einstellungen\Ralph\Eigene Dateien\Artikel\Accordia - Roman provence 2003 2007\Fig 3 - Glanum MAP 2006 1 Small.JPG">
            <a:extLst>
              <a:ext uri="{FF2B5EF4-FFF2-40B4-BE49-F238E27FC236}">
                <a16:creationId xmlns:a16="http://schemas.microsoft.com/office/drawing/2014/main" id="{04C8752E-86E5-4360-9151-4A2303165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990600"/>
            <a:ext cx="6934200" cy="5453063"/>
          </a:xfrm>
          <a:prstGeom prst="rect">
            <a:avLst/>
          </a:prstGeom>
          <a:noFill/>
        </p:spPr>
      </p:pic>
      <p:sp>
        <p:nvSpPr>
          <p:cNvPr id="7" name="Oval 5">
            <a:extLst>
              <a:ext uri="{FF2B5EF4-FFF2-40B4-BE49-F238E27FC236}">
                <a16:creationId xmlns:a16="http://schemas.microsoft.com/office/drawing/2014/main" id="{7B0BEB69-C6C7-4290-95DB-7979353DD8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2286000"/>
            <a:ext cx="914400" cy="838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6">
            <a:extLst>
              <a:ext uri="{FF2B5EF4-FFF2-40B4-BE49-F238E27FC236}">
                <a16:creationId xmlns:a16="http://schemas.microsoft.com/office/drawing/2014/main" id="{B44CC862-3A53-4D7A-A8D0-B98637BC36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5085184"/>
            <a:ext cx="1676400" cy="1315616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7">
            <a:extLst>
              <a:ext uri="{FF2B5EF4-FFF2-40B4-BE49-F238E27FC236}">
                <a16:creationId xmlns:a16="http://schemas.microsoft.com/office/drawing/2014/main" id="{1513772E-CCCB-4A04-A7CA-280D82084C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295400"/>
            <a:ext cx="1219200" cy="9906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A3D754E-BA0C-419F-AE05-EAA8C43D90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524000"/>
            <a:ext cx="2438400" cy="19812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57228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227">
            <a:extLst>
              <a:ext uri="{FF2B5EF4-FFF2-40B4-BE49-F238E27FC236}">
                <a16:creationId xmlns:a16="http://schemas.microsoft.com/office/drawing/2014/main" id="{D34C8E21-6128-4AE2-9679-6AABE99E71C4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6"/>
          <a:stretch/>
        </p:blipFill>
        <p:spPr bwMode="auto">
          <a:xfrm>
            <a:off x="39659" y="233168"/>
            <a:ext cx="5180413" cy="57272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13" descr="C:\Eigene Dateien\FERCAN\Glanum Silvanus Altar Icono.JPG">
            <a:extLst>
              <a:ext uri="{FF2B5EF4-FFF2-40B4-BE49-F238E27FC236}">
                <a16:creationId xmlns:a16="http://schemas.microsoft.com/office/drawing/2014/main" id="{550ACFEF-BF19-4A88-AD61-476E68CB5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4168" y="3881156"/>
            <a:ext cx="2489995" cy="2900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937">
            <a:extLst>
              <a:ext uri="{FF2B5EF4-FFF2-40B4-BE49-F238E27FC236}">
                <a16:creationId xmlns:a16="http://schemas.microsoft.com/office/drawing/2014/main" id="{F26662CA-38B0-4A7F-90B9-EF1ACD168E10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4368" y="773461"/>
            <a:ext cx="3732397" cy="234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2204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5A76F1-F5A6-4EC4-8762-643816909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Content Placeholder 3">
            <a:extLst>
              <a:ext uri="{FF2B5EF4-FFF2-40B4-BE49-F238E27FC236}">
                <a16:creationId xmlns:a16="http://schemas.microsoft.com/office/drawing/2014/main" id="{4B77001D-887A-4418-921F-2D9ED71B9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35" t="24141" r="19043"/>
          <a:stretch/>
        </p:blipFill>
        <p:spPr>
          <a:xfrm>
            <a:off x="0" y="14646"/>
            <a:ext cx="9144000" cy="6843354"/>
          </a:xfrm>
          <a:prstGeom prst="rect">
            <a:avLst/>
          </a:prstGeom>
          <a:solidFill>
            <a:schemeClr val="accent6">
              <a:lumMod val="50000"/>
              <a:alpha val="63000"/>
            </a:schemeClr>
          </a:solidFill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B48CC719-C8BC-496F-8E57-C23D5D97CDF7}"/>
              </a:ext>
            </a:extLst>
          </p:cNvPr>
          <p:cNvSpPr/>
          <p:nvPr/>
        </p:nvSpPr>
        <p:spPr>
          <a:xfrm>
            <a:off x="2857500" y="-31173"/>
            <a:ext cx="2327564" cy="5018809"/>
          </a:xfrm>
          <a:custGeom>
            <a:avLst/>
            <a:gdLst>
              <a:gd name="connsiteX0" fmla="*/ 259773 w 2327564"/>
              <a:gd name="connsiteY0" fmla="*/ 3636818 h 5018809"/>
              <a:gd name="connsiteX1" fmla="*/ 571500 w 2327564"/>
              <a:gd name="connsiteY1" fmla="*/ 4774623 h 5018809"/>
              <a:gd name="connsiteX2" fmla="*/ 742950 w 2327564"/>
              <a:gd name="connsiteY2" fmla="*/ 5018809 h 5018809"/>
              <a:gd name="connsiteX3" fmla="*/ 1620982 w 2327564"/>
              <a:gd name="connsiteY3" fmla="*/ 4935682 h 5018809"/>
              <a:gd name="connsiteX4" fmla="*/ 1698914 w 2327564"/>
              <a:gd name="connsiteY4" fmla="*/ 4203123 h 5018809"/>
              <a:gd name="connsiteX5" fmla="*/ 2327564 w 2327564"/>
              <a:gd name="connsiteY5" fmla="*/ 2239241 h 5018809"/>
              <a:gd name="connsiteX6" fmla="*/ 2192482 w 2327564"/>
              <a:gd name="connsiteY6" fmla="*/ 571500 h 5018809"/>
              <a:gd name="connsiteX7" fmla="*/ 2067791 w 2327564"/>
              <a:gd name="connsiteY7" fmla="*/ 83128 h 5018809"/>
              <a:gd name="connsiteX8" fmla="*/ 2000250 w 2327564"/>
              <a:gd name="connsiteY8" fmla="*/ 0 h 5018809"/>
              <a:gd name="connsiteX9" fmla="*/ 129886 w 2327564"/>
              <a:gd name="connsiteY9" fmla="*/ 67541 h 5018809"/>
              <a:gd name="connsiteX10" fmla="*/ 62345 w 2327564"/>
              <a:gd name="connsiteY10" fmla="*/ 1013114 h 5018809"/>
              <a:gd name="connsiteX11" fmla="*/ 0 w 2327564"/>
              <a:gd name="connsiteY11" fmla="*/ 1984664 h 5018809"/>
              <a:gd name="connsiteX12" fmla="*/ 67541 w 2327564"/>
              <a:gd name="connsiteY12" fmla="*/ 3247159 h 5018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27564" h="5018809">
                <a:moveTo>
                  <a:pt x="259773" y="3636818"/>
                </a:moveTo>
                <a:lnTo>
                  <a:pt x="571500" y="4774623"/>
                </a:lnTo>
                <a:lnTo>
                  <a:pt x="742950" y="5018809"/>
                </a:lnTo>
                <a:lnTo>
                  <a:pt x="1620982" y="4935682"/>
                </a:lnTo>
                <a:lnTo>
                  <a:pt x="1698914" y="4203123"/>
                </a:lnTo>
                <a:lnTo>
                  <a:pt x="2327564" y="2239241"/>
                </a:lnTo>
                <a:lnTo>
                  <a:pt x="2192482" y="571500"/>
                </a:lnTo>
                <a:lnTo>
                  <a:pt x="2067791" y="83128"/>
                </a:lnTo>
                <a:lnTo>
                  <a:pt x="2000250" y="0"/>
                </a:lnTo>
                <a:lnTo>
                  <a:pt x="129886" y="67541"/>
                </a:lnTo>
                <a:lnTo>
                  <a:pt x="62345" y="1013114"/>
                </a:lnTo>
                <a:lnTo>
                  <a:pt x="0" y="1984664"/>
                </a:lnTo>
                <a:lnTo>
                  <a:pt x="67541" y="3247159"/>
                </a:lnTo>
              </a:path>
            </a:pathLst>
          </a:custGeom>
          <a:solidFill>
            <a:schemeClr val="accent6">
              <a:lumMod val="50000"/>
              <a:alpha val="32000"/>
            </a:schemeClr>
          </a:solidFill>
          <a:ln w="28575">
            <a:solidFill>
              <a:schemeClr val="accent3">
                <a:lumMod val="20000"/>
                <a:lumOff val="8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43390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://www.europeanfocus.com/wp-content/uploads/2011/06/SacredSpringsViewDrawing-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65377" y="0"/>
            <a:ext cx="9609377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835696" y="922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VALETUDO</a:t>
            </a:r>
            <a:b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 Agrippa)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788024" y="136102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spring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623720" y="169049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???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 rot="1151361">
            <a:off x="5637909" y="4709184"/>
            <a:ext cx="2437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</a:t>
            </a:r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Hercule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altars</a:t>
            </a:r>
            <a:b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on street…</a:t>
            </a:r>
            <a:endParaRPr lang="de-DE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4439265" y="2992616"/>
            <a:ext cx="1032495" cy="1725647"/>
          </a:xfrm>
          <a:custGeom>
            <a:avLst/>
            <a:gdLst>
              <a:gd name="connsiteX0" fmla="*/ 0 w 1032495"/>
              <a:gd name="connsiteY0" fmla="*/ 1682623 h 1725647"/>
              <a:gd name="connsiteX1" fmla="*/ 265470 w 1032495"/>
              <a:gd name="connsiteY1" fmla="*/ 1712119 h 1725647"/>
              <a:gd name="connsiteX2" fmla="*/ 457200 w 1032495"/>
              <a:gd name="connsiteY2" fmla="*/ 1490894 h 1725647"/>
              <a:gd name="connsiteX3" fmla="*/ 899651 w 1032495"/>
              <a:gd name="connsiteY3" fmla="*/ 605990 h 1725647"/>
              <a:gd name="connsiteX4" fmla="*/ 1032387 w 1032495"/>
              <a:gd name="connsiteY4" fmla="*/ 75049 h 1725647"/>
              <a:gd name="connsiteX5" fmla="*/ 884903 w 1032495"/>
              <a:gd name="connsiteY5" fmla="*/ 16055 h 1725647"/>
              <a:gd name="connsiteX6" fmla="*/ 457200 w 1032495"/>
              <a:gd name="connsiteY6" fmla="*/ 193036 h 1725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32495" h="1725647">
                <a:moveTo>
                  <a:pt x="0" y="1682623"/>
                </a:moveTo>
                <a:cubicBezTo>
                  <a:pt x="94635" y="1713348"/>
                  <a:pt x="189270" y="1744074"/>
                  <a:pt x="265470" y="1712119"/>
                </a:cubicBezTo>
                <a:cubicBezTo>
                  <a:pt x="341670" y="1680164"/>
                  <a:pt x="351503" y="1675249"/>
                  <a:pt x="457200" y="1490894"/>
                </a:cubicBezTo>
                <a:cubicBezTo>
                  <a:pt x="562897" y="1306539"/>
                  <a:pt x="803787" y="841964"/>
                  <a:pt x="899651" y="605990"/>
                </a:cubicBezTo>
                <a:cubicBezTo>
                  <a:pt x="995515" y="370016"/>
                  <a:pt x="1034845" y="173371"/>
                  <a:pt x="1032387" y="75049"/>
                </a:cubicBezTo>
                <a:cubicBezTo>
                  <a:pt x="1029929" y="-23273"/>
                  <a:pt x="980767" y="-3609"/>
                  <a:pt x="884903" y="16055"/>
                </a:cubicBezTo>
                <a:cubicBezTo>
                  <a:pt x="789039" y="35719"/>
                  <a:pt x="623119" y="114377"/>
                  <a:pt x="457200" y="193036"/>
                </a:cubicBezTo>
              </a:path>
            </a:pathLst>
          </a:custGeom>
          <a:noFill/>
          <a:ln w="114300">
            <a:solidFill>
              <a:srgbClr val="FFFF00">
                <a:alpha val="74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 rot="18669166">
            <a:off x="634236" y="262328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rampart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10"/>
          <p:cNvPicPr/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32" b="97944" l="4183" r="89924">
                        <a14:foregroundMark x1="61027" y1="4474" x2="61027" y2="4474"/>
                        <a14:foregroundMark x1="61787" y1="98065" x2="61787" y2="98065"/>
                        <a14:foregroundMark x1="11027" y1="35913" x2="11027" y2="359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111" r="6223"/>
          <a:stretch/>
        </p:blipFill>
        <p:spPr bwMode="auto">
          <a:xfrm>
            <a:off x="115605" y="4002499"/>
            <a:ext cx="1621790" cy="28124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Freeform 11"/>
          <p:cNvSpPr/>
          <p:nvPr/>
        </p:nvSpPr>
        <p:spPr>
          <a:xfrm>
            <a:off x="1430594" y="5043948"/>
            <a:ext cx="2802193" cy="1814052"/>
          </a:xfrm>
          <a:custGeom>
            <a:avLst/>
            <a:gdLst>
              <a:gd name="connsiteX0" fmla="*/ 2802193 w 2802193"/>
              <a:gd name="connsiteY0" fmla="*/ 0 h 1814052"/>
              <a:gd name="connsiteX1" fmla="*/ 2212258 w 2802193"/>
              <a:gd name="connsiteY1" fmla="*/ 766917 h 1814052"/>
              <a:gd name="connsiteX2" fmla="*/ 1637071 w 2802193"/>
              <a:gd name="connsiteY2" fmla="*/ 1076633 h 1814052"/>
              <a:gd name="connsiteX3" fmla="*/ 988141 w 2802193"/>
              <a:gd name="connsiteY3" fmla="*/ 1356852 h 1814052"/>
              <a:gd name="connsiteX4" fmla="*/ 29496 w 2802193"/>
              <a:gd name="connsiteY4" fmla="*/ 1814052 h 1814052"/>
              <a:gd name="connsiteX5" fmla="*/ 29496 w 2802193"/>
              <a:gd name="connsiteY5" fmla="*/ 1814052 h 1814052"/>
              <a:gd name="connsiteX6" fmla="*/ 0 w 2802193"/>
              <a:gd name="connsiteY6" fmla="*/ 1755058 h 1814052"/>
              <a:gd name="connsiteX7" fmla="*/ 0 w 2802193"/>
              <a:gd name="connsiteY7" fmla="*/ 1755058 h 181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02193" h="1814052">
                <a:moveTo>
                  <a:pt x="2802193" y="0"/>
                </a:moveTo>
                <a:cubicBezTo>
                  <a:pt x="2604319" y="293739"/>
                  <a:pt x="2406445" y="587478"/>
                  <a:pt x="2212258" y="766917"/>
                </a:cubicBezTo>
                <a:cubicBezTo>
                  <a:pt x="2018071" y="946356"/>
                  <a:pt x="1841090" y="978311"/>
                  <a:pt x="1637071" y="1076633"/>
                </a:cubicBezTo>
                <a:cubicBezTo>
                  <a:pt x="1433052" y="1174955"/>
                  <a:pt x="1256070" y="1233949"/>
                  <a:pt x="988141" y="1356852"/>
                </a:cubicBezTo>
                <a:cubicBezTo>
                  <a:pt x="720212" y="1479755"/>
                  <a:pt x="29496" y="1814052"/>
                  <a:pt x="29496" y="1814052"/>
                </a:cubicBezTo>
                <a:lnTo>
                  <a:pt x="29496" y="1814052"/>
                </a:lnTo>
                <a:lnTo>
                  <a:pt x="0" y="1755058"/>
                </a:lnTo>
                <a:lnTo>
                  <a:pt x="0" y="1755058"/>
                </a:lnTo>
              </a:path>
            </a:pathLst>
          </a:cu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4490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2" descr="http://www.europeanfocus.com/wp-content/uploads/2011/06/SacredSpringsViewDrawing-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65377" y="0"/>
            <a:ext cx="9609377" cy="685800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4788024" y="136102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spring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623720" y="169049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???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 rot="18669166">
            <a:off x="634236" y="262328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rampart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420" t="3189" r="9701" b="9815"/>
          <a:stretch/>
        </p:blipFill>
        <p:spPr>
          <a:xfrm>
            <a:off x="7289060" y="3933056"/>
            <a:ext cx="1688861" cy="288598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 rot="1151361">
            <a:off x="5637909" y="4709184"/>
            <a:ext cx="2437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</a:t>
            </a:r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Hercule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altars</a:t>
            </a:r>
            <a:b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on street…</a:t>
            </a:r>
            <a:endParaRPr lang="de-DE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Bild 47" descr="C:\Users\Ralph\Documents\Vaison-la-Romaine\156560 GLANUM Valetudo SMALL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20382671">
            <a:off x="2537118" y="312634"/>
            <a:ext cx="2269567" cy="611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6"/>
          <p:cNvPicPr/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886" b="94041" l="9524" r="89881">
                        <a14:foregroundMark x1="83333" y1="4145" x2="83333" y2="4145"/>
                        <a14:foregroundMark x1="26190" y1="94041" x2="26190" y2="94041"/>
                        <a14:foregroundMark x1="14286" y1="91710" x2="14286" y2="91710"/>
                        <a14:foregroundMark x1="83929" y1="84197" x2="83929" y2="84197"/>
                        <a14:foregroundMark x1="85714" y1="81347" x2="85714" y2="81347"/>
                        <a14:foregroundMark x1="82738" y1="77202" x2="82738" y2="772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08304" y="-1384"/>
            <a:ext cx="1835696" cy="3698065"/>
          </a:xfrm>
          <a:prstGeom prst="rect">
            <a:avLst/>
          </a:prstGeom>
        </p:spPr>
      </p:pic>
      <p:cxnSp>
        <p:nvCxnSpPr>
          <p:cNvPr id="19" name="Straight Arrow Connector 18"/>
          <p:cNvCxnSpPr/>
          <p:nvPr/>
        </p:nvCxnSpPr>
        <p:spPr>
          <a:xfrm flipH="1">
            <a:off x="5471760" y="1954469"/>
            <a:ext cx="2268592" cy="322403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7627537" y="2093855"/>
            <a:ext cx="1386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i="1"/>
              <a:t>--- Apo]</a:t>
            </a:r>
            <a:r>
              <a:rPr lang="en-GB" sz="1600" i="1" err="1"/>
              <a:t>ll</a:t>
            </a:r>
            <a:r>
              <a:rPr lang="el-GR" sz="1600" i="1"/>
              <a:t>ω</a:t>
            </a:r>
            <a:r>
              <a:rPr lang="en-GB" sz="1600" i="1"/>
              <a:t>n</a:t>
            </a:r>
            <a:br>
              <a:rPr lang="en-GB" sz="1600" i="1"/>
            </a:br>
            <a:r>
              <a:rPr lang="en-GB" sz="1600" i="1"/>
              <a:t>[---]</a:t>
            </a:r>
            <a:r>
              <a:rPr lang="en-GB" sz="1600" i="1" err="1"/>
              <a:t>ratia</a:t>
            </a:r>
            <a:r>
              <a:rPr lang="el-GR" sz="1600" i="1"/>
              <a:t>ϛ</a:t>
            </a:r>
            <a:r>
              <a:rPr lang="en-GB" sz="1600"/>
              <a:t>.</a:t>
            </a:r>
          </a:p>
        </p:txBody>
      </p:sp>
      <p:pic>
        <p:nvPicPr>
          <p:cNvPr id="22" name="Picture 21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348" b="92504" l="9814" r="93739">
                        <a14:foregroundMark x1="53130" y1="4348" x2="53130" y2="4348"/>
                        <a14:foregroundMark x1="16074" y1="22039" x2="16074" y2="22039"/>
                        <a14:foregroundMark x1="12690" y1="28036" x2="12690" y2="28036"/>
                        <a14:foregroundMark x1="69036" y1="92504" x2="69036" y2="92504"/>
                        <a14:foregroundMark x1="93739" y1="74363" x2="93739" y2="743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6176" y="-61885"/>
            <a:ext cx="1747946" cy="2061653"/>
          </a:xfrm>
          <a:prstGeom prst="rect">
            <a:avLst/>
          </a:prstGeom>
        </p:spPr>
      </p:pic>
      <p:pic>
        <p:nvPicPr>
          <p:cNvPr id="23" name="Picture 22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65377" y="4326562"/>
            <a:ext cx="1382313" cy="2521534"/>
          </a:xfrm>
          <a:prstGeom prst="rect">
            <a:avLst/>
          </a:prstGeom>
        </p:spPr>
      </p:pic>
      <p:cxnSp>
        <p:nvCxnSpPr>
          <p:cNvPr id="24" name="Straight Arrow Connector 23"/>
          <p:cNvCxnSpPr/>
          <p:nvPr/>
        </p:nvCxnSpPr>
        <p:spPr>
          <a:xfrm flipV="1">
            <a:off x="916936" y="4094257"/>
            <a:ext cx="3708900" cy="1493072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5929" y="5200004"/>
            <a:ext cx="993140" cy="2038162"/>
          </a:xfrm>
          <a:prstGeom prst="rect">
            <a:avLst/>
          </a:prstGeom>
        </p:spPr>
      </p:pic>
      <p:cxnSp>
        <p:nvCxnSpPr>
          <p:cNvPr id="27" name="Straight Arrow Connector 26"/>
          <p:cNvCxnSpPr>
            <a:stCxn id="26" idx="0"/>
          </p:cNvCxnSpPr>
          <p:nvPr/>
        </p:nvCxnSpPr>
        <p:spPr>
          <a:xfrm flipH="1" flipV="1">
            <a:off x="4788024" y="4437112"/>
            <a:ext cx="1214475" cy="762892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64627" y="4863175"/>
            <a:ext cx="1349406" cy="2058018"/>
          </a:xfrm>
          <a:prstGeom prst="rect">
            <a:avLst/>
          </a:prstGeom>
        </p:spPr>
      </p:pic>
      <p:pic>
        <p:nvPicPr>
          <p:cNvPr id="33" name="Picture 32"/>
          <p:cNvPicPr/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834" b="98722" l="5415" r="92555">
                        <a14:foregroundMark x1="37733" y1="7188" x2="37733" y2="7188"/>
                        <a14:foregroundMark x1="50423" y1="3834" x2="50423" y2="3834"/>
                        <a14:foregroundMark x1="92555" y1="87061" x2="92555" y2="87061"/>
                        <a14:foregroundMark x1="66159" y1="93450" x2="66159" y2="93450"/>
                        <a14:foregroundMark x1="27411" y1="89617" x2="27411" y2="89617"/>
                        <a14:foregroundMark x1="5415" y1="84824" x2="5415" y2="84824"/>
                        <a14:foregroundMark x1="25042" y1="98722" x2="25042" y2="98722"/>
                        <a14:foregroundMark x1="34687" y1="93930" x2="34687" y2="939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085" r="2990"/>
          <a:stretch/>
        </p:blipFill>
        <p:spPr bwMode="auto">
          <a:xfrm>
            <a:off x="683567" y="-1718"/>
            <a:ext cx="1817935" cy="23879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835696" y="922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VALETUDO</a:t>
            </a:r>
            <a:b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 Agrippa)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val 33"/>
          <p:cNvSpPr/>
          <p:nvPr/>
        </p:nvSpPr>
        <p:spPr>
          <a:xfrm>
            <a:off x="1160486" y="1753730"/>
            <a:ext cx="864096" cy="329476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5" name="Straight Arrow Connector 34"/>
          <p:cNvCxnSpPr/>
          <p:nvPr/>
        </p:nvCxnSpPr>
        <p:spPr>
          <a:xfrm>
            <a:off x="2385104" y="1753730"/>
            <a:ext cx="1061880" cy="7394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1098840"/>
      </p:ext>
    </p:extLst>
  </p:cSld>
  <p:clrMapOvr>
    <a:masterClrMapping/>
  </p:clrMapOvr>
  <p:transition spd="slow">
    <p:randomBar dir="vert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2" descr="http://www.europeanfocus.com/wp-content/uploads/2011/06/SacredSpringsViewDrawing-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65377" y="0"/>
            <a:ext cx="9609377" cy="68580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788024" y="136102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spring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23720" y="169049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???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 rot="18669166">
            <a:off x="634236" y="262328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rampart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420" t="3189" r="9701" b="9815"/>
          <a:stretch/>
        </p:blipFill>
        <p:spPr>
          <a:xfrm>
            <a:off x="7289060" y="3933056"/>
            <a:ext cx="1688861" cy="288598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 rot="1151361">
            <a:off x="5637909" y="4709184"/>
            <a:ext cx="2437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</a:t>
            </a:r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Hercule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altars</a:t>
            </a:r>
            <a:b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on street…</a:t>
            </a:r>
            <a:endParaRPr lang="de-DE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Bild 47" descr="C:\Users\Ralph\Documents\Vaison-la-Romaine\156560 GLANUM Valetudo SMALL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20382671">
            <a:off x="2537118" y="312634"/>
            <a:ext cx="2269567" cy="611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2"/>
          <p:cNvPicPr/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886" b="94041" l="9524" r="89881">
                        <a14:foregroundMark x1="83333" y1="4145" x2="83333" y2="4145"/>
                        <a14:foregroundMark x1="26190" y1="94041" x2="26190" y2="94041"/>
                        <a14:foregroundMark x1="14286" y1="91710" x2="14286" y2="91710"/>
                        <a14:foregroundMark x1="83929" y1="84197" x2="83929" y2="84197"/>
                        <a14:foregroundMark x1="85714" y1="81347" x2="85714" y2="81347"/>
                        <a14:foregroundMark x1="82738" y1="77202" x2="82738" y2="772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08304" y="-1384"/>
            <a:ext cx="1835696" cy="3698065"/>
          </a:xfrm>
          <a:prstGeom prst="rect">
            <a:avLst/>
          </a:prstGeom>
        </p:spPr>
      </p:pic>
      <p:cxnSp>
        <p:nvCxnSpPr>
          <p:cNvPr id="14" name="Straight Arrow Connector 13"/>
          <p:cNvCxnSpPr/>
          <p:nvPr/>
        </p:nvCxnSpPr>
        <p:spPr>
          <a:xfrm flipH="1">
            <a:off x="5471760" y="1954469"/>
            <a:ext cx="2268592" cy="322403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7627537" y="2093855"/>
            <a:ext cx="1386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i="1"/>
              <a:t>--- Apo]</a:t>
            </a:r>
            <a:r>
              <a:rPr lang="en-GB" sz="1600" i="1" err="1"/>
              <a:t>ll</a:t>
            </a:r>
            <a:r>
              <a:rPr lang="el-GR" sz="1600" i="1"/>
              <a:t>ω</a:t>
            </a:r>
            <a:r>
              <a:rPr lang="en-GB" sz="1600" i="1"/>
              <a:t>n</a:t>
            </a:r>
            <a:br>
              <a:rPr lang="en-GB" sz="1600" i="1"/>
            </a:br>
            <a:r>
              <a:rPr lang="en-GB" sz="1600" i="1"/>
              <a:t>[---]</a:t>
            </a:r>
            <a:r>
              <a:rPr lang="en-GB" sz="1600" i="1" err="1"/>
              <a:t>ratia</a:t>
            </a:r>
            <a:r>
              <a:rPr lang="el-GR" sz="1600" i="1"/>
              <a:t>ϛ</a:t>
            </a:r>
            <a:r>
              <a:rPr lang="en-GB" sz="1600"/>
              <a:t>.</a:t>
            </a:r>
          </a:p>
        </p:txBody>
      </p:sp>
      <p:pic>
        <p:nvPicPr>
          <p:cNvPr id="16" name="Picture 15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348" b="92504" l="9814" r="93739">
                        <a14:foregroundMark x1="53130" y1="4348" x2="53130" y2="4348"/>
                        <a14:foregroundMark x1="16074" y1="22039" x2="16074" y2="22039"/>
                        <a14:foregroundMark x1="12690" y1="28036" x2="12690" y2="28036"/>
                        <a14:foregroundMark x1="69036" y1="92504" x2="69036" y2="92504"/>
                        <a14:foregroundMark x1="93739" y1="74363" x2="93739" y2="743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56176" y="-61885"/>
            <a:ext cx="1747946" cy="2061653"/>
          </a:xfrm>
          <a:prstGeom prst="rect">
            <a:avLst/>
          </a:prstGeom>
        </p:spPr>
      </p:pic>
      <p:pic>
        <p:nvPicPr>
          <p:cNvPr id="17" name="Picture 16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65377" y="4326562"/>
            <a:ext cx="1382313" cy="2521534"/>
          </a:xfrm>
          <a:prstGeom prst="rect">
            <a:avLst/>
          </a:prstGeom>
        </p:spPr>
      </p:pic>
      <p:cxnSp>
        <p:nvCxnSpPr>
          <p:cNvPr id="18" name="Straight Arrow Connector 17"/>
          <p:cNvCxnSpPr/>
          <p:nvPr/>
        </p:nvCxnSpPr>
        <p:spPr>
          <a:xfrm flipV="1">
            <a:off x="916936" y="4094257"/>
            <a:ext cx="3708900" cy="1493072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5929" y="5200004"/>
            <a:ext cx="993140" cy="2038162"/>
          </a:xfrm>
          <a:prstGeom prst="rect">
            <a:avLst/>
          </a:prstGeom>
        </p:spPr>
      </p:pic>
      <p:cxnSp>
        <p:nvCxnSpPr>
          <p:cNvPr id="20" name="Straight Arrow Connector 19"/>
          <p:cNvCxnSpPr>
            <a:stCxn id="19" idx="0"/>
          </p:cNvCxnSpPr>
          <p:nvPr/>
        </p:nvCxnSpPr>
        <p:spPr>
          <a:xfrm flipH="1" flipV="1">
            <a:off x="4788024" y="4437112"/>
            <a:ext cx="1214475" cy="762892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/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64627" y="4863175"/>
            <a:ext cx="1349406" cy="2058018"/>
          </a:xfrm>
          <a:prstGeom prst="rect">
            <a:avLst/>
          </a:prstGeom>
        </p:spPr>
      </p:pic>
      <p:pic>
        <p:nvPicPr>
          <p:cNvPr id="22" name="Picture 21"/>
          <p:cNvPicPr/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834" b="98722" l="5415" r="92555">
                        <a14:foregroundMark x1="37733" y1="7188" x2="37733" y2="7188"/>
                        <a14:foregroundMark x1="50423" y1="3834" x2="50423" y2="3834"/>
                        <a14:foregroundMark x1="92555" y1="87061" x2="92555" y2="87061"/>
                        <a14:foregroundMark x1="66159" y1="93450" x2="66159" y2="93450"/>
                        <a14:foregroundMark x1="27411" y1="89617" x2="27411" y2="89617"/>
                        <a14:foregroundMark x1="5415" y1="84824" x2="5415" y2="84824"/>
                        <a14:foregroundMark x1="25042" y1="98722" x2="25042" y2="98722"/>
                        <a14:foregroundMark x1="34687" y1="93930" x2="34687" y2="939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085" r="2990"/>
          <a:stretch/>
        </p:blipFill>
        <p:spPr bwMode="auto">
          <a:xfrm>
            <a:off x="683567" y="-1718"/>
            <a:ext cx="1817935" cy="23879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1835696" y="92263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VALETUDO</a:t>
            </a:r>
            <a:b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 Agrippa)</a:t>
            </a:r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val 23"/>
          <p:cNvSpPr/>
          <p:nvPr/>
        </p:nvSpPr>
        <p:spPr>
          <a:xfrm>
            <a:off x="1160486" y="1753730"/>
            <a:ext cx="864096" cy="329476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Arrow Connector 24"/>
          <p:cNvCxnSpPr/>
          <p:nvPr/>
        </p:nvCxnSpPr>
        <p:spPr>
          <a:xfrm>
            <a:off x="2385104" y="1753730"/>
            <a:ext cx="1061880" cy="7394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1884963" y="2954237"/>
            <a:ext cx="5481746" cy="1138773"/>
          </a:xfrm>
          <a:prstGeom prst="rect">
            <a:avLst/>
          </a:prstGeom>
          <a:solidFill>
            <a:schemeClr val="accent1">
              <a:alpha val="50000"/>
            </a:schemeClr>
          </a:solidFill>
          <a:ln w="57150">
            <a:solidFill>
              <a:srgbClr val="C0000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 we make sense of this…?</a:t>
            </a:r>
            <a:endParaRPr lang="en-GB" sz="20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sz="20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Does it tell us anything about the cult of the sacred spring, the deities involved,…</a:t>
            </a:r>
          </a:p>
        </p:txBody>
      </p:sp>
    </p:spTree>
    <p:extLst>
      <p:ext uri="{BB962C8B-B14F-4D97-AF65-F5344CB8AC3E}">
        <p14:creationId xmlns:p14="http://schemas.microsoft.com/office/powerpoint/2010/main" val="1428412623"/>
      </p:ext>
    </p:extLst>
  </p:cSld>
  <p:clrMapOvr>
    <a:masterClrMapping/>
  </p:clrMapOvr>
  <p:transition spd="slow">
    <p:randomBar dir="vert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Freeform 4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reeform 5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0" y="5445223"/>
            <a:ext cx="5940152" cy="1412777"/>
          </a:xfrm>
        </p:spPr>
        <p:txBody>
          <a:bodyPr/>
          <a:lstStyle/>
          <a:p>
            <a:r>
              <a:rPr lang="de-DE"/>
              <a:t>Identification of Bona Dea quite certain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042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Freeform 4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reeform 5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0" y="5445223"/>
            <a:ext cx="5940152" cy="1412777"/>
          </a:xfrm>
        </p:spPr>
        <p:txBody>
          <a:bodyPr/>
          <a:lstStyle/>
          <a:p>
            <a:r>
              <a:rPr lang="de-DE"/>
              <a:t>Identification of Bona Dea quite certain</a:t>
            </a:r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A2C078-6C64-4F4E-AECA-4E89D2AF10D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7704" y="2025821"/>
            <a:ext cx="6876256" cy="4842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750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-58994"/>
            <a:ext cx="9126876" cy="36836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0" y="5445223"/>
            <a:ext cx="5940152" cy="14127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Identification of Bona Dea quite certain</a:t>
            </a:r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312143" y="585555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it-IT" i="1"/>
              <a:t>Vinicia Euty-</a:t>
            </a:r>
            <a:br>
              <a:rPr lang="it-IT" i="1"/>
            </a:br>
            <a:r>
              <a:rPr lang="it-IT" i="1"/>
              <a:t>chia Bon(a)e Dea(e).</a:t>
            </a:r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691680" y="6491942"/>
            <a:ext cx="142699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i="1" cap="small"/>
              <a:t>AE</a:t>
            </a:r>
            <a:r>
              <a:rPr lang="en-GB" sz="1600"/>
              <a:t> 1946, 155</a:t>
            </a:r>
          </a:p>
        </p:txBody>
      </p:sp>
    </p:spTree>
    <p:extLst>
      <p:ext uri="{BB962C8B-B14F-4D97-AF65-F5344CB8AC3E}">
        <p14:creationId xmlns:p14="http://schemas.microsoft.com/office/powerpoint/2010/main" val="41447056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-98322"/>
            <a:ext cx="9126876" cy="36836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0" y="5445223"/>
            <a:ext cx="5940152" cy="14127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/>
              <a:t>Identification of Bona Dea quite certain</a:t>
            </a:r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Bild 333" descr="C:\Users\Ralph\Documents\HABIL 2007\GLANUM ministra dedication AE_1946_00154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124" y="4765487"/>
            <a:ext cx="9075803" cy="2092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Rectangle 16"/>
          <p:cNvSpPr/>
          <p:nvPr/>
        </p:nvSpPr>
        <p:spPr>
          <a:xfrm>
            <a:off x="1259632" y="6181257"/>
            <a:ext cx="40446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i="1"/>
              <a:t>Attia Musa Domnae</a:t>
            </a:r>
            <a:r>
              <a:rPr lang="it-IT"/>
              <a:t>(!)</a:t>
            </a:r>
            <a:r>
              <a:rPr lang="it-IT" i="1"/>
              <a:t> ministra posuit.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8925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-73742"/>
            <a:ext cx="9126876" cy="36836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5580112" y="5877272"/>
            <a:ext cx="35833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err="1"/>
              <a:t>Auribus</a:t>
            </a:r>
            <a:r>
              <a:rPr lang="en-GB" i="1"/>
              <a:t>  </a:t>
            </a:r>
            <a:br>
              <a:rPr lang="en-GB" i="1"/>
            </a:br>
            <a:r>
              <a:rPr lang="en-GB" i="1" err="1"/>
              <a:t>Loreia</a:t>
            </a:r>
            <a:r>
              <a:rPr lang="en-GB" i="1"/>
              <a:t> Pia  </a:t>
            </a:r>
            <a:br>
              <a:rPr lang="en-GB" i="1"/>
            </a:br>
            <a:r>
              <a:rPr lang="en-GB" i="1" err="1"/>
              <a:t>ministra</a:t>
            </a:r>
            <a:r>
              <a:rPr lang="en-GB" i="1"/>
              <a:t>. </a:t>
            </a:r>
            <a:endParaRPr lang="en-GB"/>
          </a:p>
        </p:txBody>
      </p:sp>
      <p:sp>
        <p:nvSpPr>
          <p:cNvPr id="17" name="Rectangle 16"/>
          <p:cNvSpPr/>
          <p:nvPr/>
        </p:nvSpPr>
        <p:spPr>
          <a:xfrm rot="5400000">
            <a:off x="8229557" y="6059924"/>
            <a:ext cx="126989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1400" i="1"/>
              <a:t>AE</a:t>
            </a:r>
            <a:r>
              <a:rPr lang="fr-FR" sz="1400"/>
              <a:t> 1998, 887</a:t>
            </a:r>
            <a:endParaRPr lang="en-GB" sz="1400"/>
          </a:p>
        </p:txBody>
      </p:sp>
      <p:pic>
        <p:nvPicPr>
          <p:cNvPr id="18" name="Picture 17"/>
          <p:cNvPicPr/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305" b="98675" l="9934" r="93157">
                        <a14:foregroundMark x1="28477" y1="8278" x2="28477" y2="8278"/>
                        <a14:foregroundMark x1="36865" y1="4305" x2="36865" y2="4305"/>
                        <a14:foregroundMark x1="68653" y1="9934" x2="68653" y2="9934"/>
                        <a14:foregroundMark x1="82119" y1="9437" x2="82119" y2="9437"/>
                        <a14:foregroundMark x1="93157" y1="8444" x2="93157" y2="8444"/>
                        <a14:foregroundMark x1="30684" y1="85099" x2="30684" y2="85099"/>
                        <a14:foregroundMark x1="33333" y1="93543" x2="33333" y2="93543"/>
                        <a14:foregroundMark x1="68874" y1="94702" x2="68874" y2="94702"/>
                        <a14:foregroundMark x1="89625" y1="97682" x2="89625" y2="97682"/>
                        <a14:foregroundMark x1="90728" y1="91391" x2="90728" y2="91391"/>
                        <a14:foregroundMark x1="21413" y1="95199" x2="21413" y2="95199"/>
                        <a14:foregroundMark x1="16336" y1="98675" x2="16336" y2="98675"/>
                        <a14:foregroundMark x1="86534" y1="25828" x2="86534" y2="2582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42875" y="938449"/>
            <a:ext cx="4541659" cy="5910313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2610756" y="6460916"/>
            <a:ext cx="181972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1400" i="1"/>
              <a:t>ARLES, CIL</a:t>
            </a:r>
            <a:r>
              <a:rPr lang="fr-FR" sz="1400"/>
              <a:t> XII 654 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7669039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2" name="Straight Arrow Connector 11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5580112" y="5877272"/>
            <a:ext cx="35833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err="1"/>
              <a:t>Auribus</a:t>
            </a:r>
            <a:r>
              <a:rPr lang="en-GB" i="1"/>
              <a:t>  </a:t>
            </a:r>
            <a:br>
              <a:rPr lang="en-GB" i="1"/>
            </a:br>
            <a:r>
              <a:rPr lang="en-GB" i="1" err="1"/>
              <a:t>Loreia</a:t>
            </a:r>
            <a:r>
              <a:rPr lang="en-GB" i="1"/>
              <a:t> Pia  </a:t>
            </a:r>
            <a:br>
              <a:rPr lang="en-GB" i="1"/>
            </a:br>
            <a:r>
              <a:rPr lang="en-GB" i="1" err="1"/>
              <a:t>ministra</a:t>
            </a:r>
            <a:r>
              <a:rPr lang="en-GB" i="1"/>
              <a:t>. </a:t>
            </a:r>
            <a:endParaRPr lang="en-GB"/>
          </a:p>
        </p:txBody>
      </p:sp>
      <p:sp>
        <p:nvSpPr>
          <p:cNvPr id="14" name="Rectangle 13"/>
          <p:cNvSpPr/>
          <p:nvPr/>
        </p:nvSpPr>
        <p:spPr>
          <a:xfrm rot="5400000">
            <a:off x="8229557" y="6059924"/>
            <a:ext cx="126989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1400" i="1"/>
              <a:t>AE</a:t>
            </a:r>
            <a:r>
              <a:rPr lang="fr-FR" sz="1400"/>
              <a:t> 1998, 887</a:t>
            </a:r>
            <a:endParaRPr lang="en-GB" sz="1400"/>
          </a:p>
        </p:txBody>
      </p:sp>
      <p:sp>
        <p:nvSpPr>
          <p:cNvPr id="17" name="TextBox 16"/>
          <p:cNvSpPr txBox="1"/>
          <p:nvPr/>
        </p:nvSpPr>
        <p:spPr>
          <a:xfrm>
            <a:off x="888149" y="620688"/>
            <a:ext cx="338779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/>
              <a:t>Who was the Bona Dea from Glanum...?</a:t>
            </a:r>
          </a:p>
          <a:p>
            <a:endParaRPr lang="de-DE"/>
          </a:p>
          <a:p>
            <a:endParaRPr lang="en-GB"/>
          </a:p>
        </p:txBody>
      </p:sp>
      <p:pic>
        <p:nvPicPr>
          <p:cNvPr id="18" name="Picture 17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9524"/>
          <a:stretch/>
        </p:blipFill>
        <p:spPr bwMode="auto">
          <a:xfrm>
            <a:off x="17124" y="2432422"/>
            <a:ext cx="2883239" cy="4368180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Rectangle 18"/>
          <p:cNvSpPr/>
          <p:nvPr/>
        </p:nvSpPr>
        <p:spPr>
          <a:xfrm>
            <a:off x="251520" y="6093296"/>
            <a:ext cx="47628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Korn</a:t>
            </a:r>
            <a:r>
              <a:rPr lang="el-GR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η</a:t>
            </a:r>
            <a:r>
              <a:rPr lang="en-GB" b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lia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Ro|klosiabo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| </a:t>
            </a:r>
            <a:r>
              <a:rPr lang="en-GB" b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bratou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dekant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b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  <a:b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findspot!!!</a:t>
            </a:r>
          </a:p>
        </p:txBody>
      </p:sp>
    </p:spTree>
    <p:extLst>
      <p:ext uri="{BB962C8B-B14F-4D97-AF65-F5344CB8AC3E}">
        <p14:creationId xmlns:p14="http://schemas.microsoft.com/office/powerpoint/2010/main" val="32967153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</p:pic>
      <p:sp>
        <p:nvSpPr>
          <p:cNvPr id="6" name="Freeform 5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2" name="Straight Arrow Connector 11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5580112" y="5877272"/>
            <a:ext cx="35833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err="1">
                <a:solidFill>
                  <a:schemeClr val="tx1">
                    <a:lumMod val="65000"/>
                  </a:schemeClr>
                </a:solidFill>
              </a:rPr>
              <a:t>Auribus</a:t>
            </a:r>
            <a:r>
              <a:rPr lang="en-GB" i="1">
                <a:solidFill>
                  <a:schemeClr val="tx1">
                    <a:lumMod val="65000"/>
                  </a:schemeClr>
                </a:solidFill>
              </a:rPr>
              <a:t>  </a:t>
            </a:r>
            <a:br>
              <a:rPr lang="en-GB" i="1">
                <a:solidFill>
                  <a:schemeClr val="tx1">
                    <a:lumMod val="65000"/>
                  </a:schemeClr>
                </a:solidFill>
              </a:rPr>
            </a:br>
            <a:r>
              <a:rPr lang="en-GB" i="1" err="1">
                <a:solidFill>
                  <a:schemeClr val="tx1">
                    <a:lumMod val="65000"/>
                  </a:schemeClr>
                </a:solidFill>
              </a:rPr>
              <a:t>Loreia</a:t>
            </a:r>
            <a:r>
              <a:rPr lang="en-GB" i="1">
                <a:solidFill>
                  <a:schemeClr val="tx1">
                    <a:lumMod val="65000"/>
                  </a:schemeClr>
                </a:solidFill>
              </a:rPr>
              <a:t> Pia  </a:t>
            </a:r>
            <a:br>
              <a:rPr lang="en-GB" i="1">
                <a:solidFill>
                  <a:schemeClr val="tx1">
                    <a:lumMod val="65000"/>
                  </a:schemeClr>
                </a:solidFill>
              </a:rPr>
            </a:br>
            <a:r>
              <a:rPr lang="en-GB" i="1" err="1">
                <a:solidFill>
                  <a:schemeClr val="tx1">
                    <a:lumMod val="65000"/>
                  </a:schemeClr>
                </a:solidFill>
              </a:rPr>
              <a:t>ministra</a:t>
            </a:r>
            <a:r>
              <a:rPr lang="en-GB" i="1">
                <a:solidFill>
                  <a:schemeClr val="tx1">
                    <a:lumMod val="65000"/>
                  </a:schemeClr>
                </a:solidFill>
              </a:rPr>
              <a:t>. </a:t>
            </a:r>
            <a:endParaRPr lang="en-GB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 rot="5400000">
            <a:off x="8229557" y="6059924"/>
            <a:ext cx="126989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fr-FR" sz="1400" i="1"/>
              <a:t>AE</a:t>
            </a:r>
            <a:r>
              <a:rPr lang="fr-FR" sz="1400"/>
              <a:t> 1998, 887</a:t>
            </a:r>
            <a:endParaRPr lang="en-GB" sz="1400"/>
          </a:p>
        </p:txBody>
      </p:sp>
      <p:sp>
        <p:nvSpPr>
          <p:cNvPr id="15" name="TextBox 14"/>
          <p:cNvSpPr txBox="1"/>
          <p:nvPr/>
        </p:nvSpPr>
        <p:spPr>
          <a:xfrm>
            <a:off x="888149" y="620688"/>
            <a:ext cx="338779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/>
              <a:t>Who was the Bona Dea from Glanum...?</a:t>
            </a:r>
          </a:p>
          <a:p>
            <a:endParaRPr lang="de-DE"/>
          </a:p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3419872" y="597371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600" i="1" err="1">
                <a:solidFill>
                  <a:srgbClr val="FFFF00"/>
                </a:solidFill>
              </a:rPr>
              <a:t>Opibus</a:t>
            </a:r>
            <a:r>
              <a:rPr lang="en-GB" sz="1600" i="1">
                <a:solidFill>
                  <a:srgbClr val="FFFF00"/>
                </a:solidFill>
              </a:rPr>
              <a:t>         </a:t>
            </a:r>
            <a:r>
              <a:rPr lang="en-GB" sz="1600">
                <a:solidFill>
                  <a:srgbClr val="FFFF00"/>
                </a:solidFill>
              </a:rPr>
              <a:t>(“Plenty”)</a:t>
            </a:r>
            <a:br>
              <a:rPr lang="en-GB" sz="1600">
                <a:solidFill>
                  <a:srgbClr val="FFFF00"/>
                </a:solidFill>
              </a:rPr>
            </a:br>
            <a:r>
              <a:rPr lang="en-GB" sz="1600" i="1" err="1">
                <a:solidFill>
                  <a:srgbClr val="FFFF00"/>
                </a:solidFill>
              </a:rPr>
              <a:t>Optata</a:t>
            </a:r>
            <a:r>
              <a:rPr lang="en-GB" sz="1600" i="1">
                <a:solidFill>
                  <a:srgbClr val="FFFF00"/>
                </a:solidFill>
              </a:rPr>
              <a:t>  </a:t>
            </a:r>
            <a:br>
              <a:rPr lang="en-GB" sz="1600" i="1">
                <a:solidFill>
                  <a:srgbClr val="FFFF00"/>
                </a:solidFill>
              </a:rPr>
            </a:br>
            <a:r>
              <a:rPr lang="en-GB" sz="1600" i="1">
                <a:solidFill>
                  <a:srgbClr val="FFFF00"/>
                </a:solidFill>
              </a:rPr>
              <a:t>u(</a:t>
            </a:r>
            <a:r>
              <a:rPr lang="en-GB" sz="1600" i="1" err="1">
                <a:solidFill>
                  <a:srgbClr val="FFFF00"/>
                </a:solidFill>
              </a:rPr>
              <a:t>otum</a:t>
            </a:r>
            <a:r>
              <a:rPr lang="en-GB" sz="1600" i="1">
                <a:solidFill>
                  <a:srgbClr val="FFFF00"/>
                </a:solidFill>
              </a:rPr>
              <a:t>) s(</a:t>
            </a:r>
            <a:r>
              <a:rPr lang="en-GB" sz="1600" i="1" err="1">
                <a:solidFill>
                  <a:srgbClr val="FFFF00"/>
                </a:solidFill>
              </a:rPr>
              <a:t>oluit</a:t>
            </a:r>
            <a:r>
              <a:rPr lang="en-GB" sz="1600" i="1">
                <a:solidFill>
                  <a:srgbClr val="FFFF00"/>
                </a:solidFill>
              </a:rPr>
              <a:t>) l(</a:t>
            </a:r>
            <a:r>
              <a:rPr lang="en-GB" sz="1600" i="1" err="1">
                <a:solidFill>
                  <a:srgbClr val="FFFF00"/>
                </a:solidFill>
              </a:rPr>
              <a:t>ibens</a:t>
            </a:r>
            <a:r>
              <a:rPr lang="en-GB" sz="1600" i="1">
                <a:solidFill>
                  <a:srgbClr val="FFFF00"/>
                </a:solidFill>
              </a:rPr>
              <a:t>) m(</a:t>
            </a:r>
            <a:r>
              <a:rPr lang="en-GB" sz="1600" i="1" err="1">
                <a:solidFill>
                  <a:srgbClr val="FFFF00"/>
                </a:solidFill>
              </a:rPr>
              <a:t>erito</a:t>
            </a:r>
            <a:r>
              <a:rPr lang="en-GB" sz="1600" i="1">
                <a:solidFill>
                  <a:srgbClr val="FFFF00"/>
                </a:solidFill>
              </a:rPr>
              <a:t>) </a:t>
            </a:r>
            <a:endParaRPr lang="en-GB" sz="1600">
              <a:solidFill>
                <a:srgbClr val="FFFF00"/>
              </a:solidFill>
            </a:endParaRPr>
          </a:p>
        </p:txBody>
      </p:sp>
      <p:cxnSp>
        <p:nvCxnSpPr>
          <p:cNvPr id="20" name="Straight Arrow Connector 19"/>
          <p:cNvCxnSpPr/>
          <p:nvPr/>
        </p:nvCxnSpPr>
        <p:spPr>
          <a:xfrm flipV="1">
            <a:off x="4427984" y="4941168"/>
            <a:ext cx="648072" cy="1272644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/>
          <p:cNvPicPr/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300" b="95007" l="16244" r="80880">
                        <a14:foregroundMark x1="53638" y1="8183" x2="53638" y2="8183"/>
                        <a14:foregroundMark x1="55330" y1="4438" x2="55330" y2="4438"/>
                        <a14:foregroundMark x1="75804" y1="13176" x2="75804" y2="13176"/>
                        <a14:foregroundMark x1="76481" y1="81553" x2="76481" y2="81553"/>
                        <a14:foregroundMark x1="81049" y1="85992" x2="81049" y2="85992"/>
                        <a14:foregroundMark x1="76481" y1="86963" x2="76481" y2="86963"/>
                        <a14:foregroundMark x1="74450" y1="91956" x2="74450" y2="91956"/>
                        <a14:foregroundMark x1="54653" y1="95007" x2="54653" y2="950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8624" t="3469" r="13756"/>
          <a:stretch/>
        </p:blipFill>
        <p:spPr bwMode="auto">
          <a:xfrm>
            <a:off x="-180528" y="2786729"/>
            <a:ext cx="3240360" cy="41319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320104" y="6066044"/>
            <a:ext cx="42690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/>
              <a:t>MTPI . .</a:t>
            </a:r>
          </a:p>
          <a:p>
            <a:r>
              <a:rPr lang="en-GB" b="1" i="1"/>
              <a:t>M(a)tri[s(?)]. </a:t>
            </a:r>
            <a:endParaRPr lang="en-GB" b="1"/>
          </a:p>
        </p:txBody>
      </p:sp>
      <p:pic>
        <p:nvPicPr>
          <p:cNvPr id="23" name="Bild 45" descr="C:\Users\Ralph\Documents\Vaison-la-Romaine\156553 GLANUM Parcis Tribus SMALL.jpg"/>
          <p:cNvPicPr/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239" b="92844" l="9958" r="89831">
                        <a14:foregroundMark x1="35169" y1="6422" x2="35169" y2="6422"/>
                        <a14:foregroundMark x1="43008" y1="92844" x2="43008" y2="92844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454613" y="2681005"/>
            <a:ext cx="2472876" cy="2792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18515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25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25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6932" y="5813453"/>
            <a:ext cx="4305672" cy="1032432"/>
          </a:xfrm>
        </p:spPr>
        <p:txBody>
          <a:bodyPr>
            <a:normAutofit fontScale="92500" lnSpcReduction="20000"/>
          </a:bodyPr>
          <a:lstStyle/>
          <a:p>
            <a:pPr algn="r"/>
            <a:r>
              <a:rPr lang="de-DE"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Cybele &amp; Attis</a:t>
            </a:r>
          </a:p>
          <a:p>
            <a:pPr algn="r"/>
            <a:r>
              <a:rPr lang="de-DE"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dendrophoroi</a:t>
            </a:r>
          </a:p>
          <a:p>
            <a:pPr algn="r"/>
            <a:r>
              <a:rPr lang="de-DE"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Cybele – Bona Dea ?</a:t>
            </a:r>
            <a:endParaRPr lang="en-GB" sz="1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 descr="C:\Dokumente und Einstellungen\Ralph\Eigene Dateien\Artikel\Accordia - Roman provence 2003 2007\Fig 3 - Glanum MAP 2006 1 Small.JPG"/>
          <p:cNvPicPr>
            <a:picLocks noChangeAspect="1" noChangeArrowheads="1"/>
          </p:cNvPicPr>
          <p:nvPr/>
        </p:nvPicPr>
        <p:blipFill>
          <a:blip r:embed="rId2" cstate="print"/>
          <a:srcRect t="48678"/>
          <a:stretch>
            <a:fillRect/>
          </a:stretch>
        </p:blipFill>
        <p:spPr bwMode="auto">
          <a:xfrm>
            <a:off x="17124" y="0"/>
            <a:ext cx="9126876" cy="368360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</p:pic>
      <p:sp>
        <p:nvSpPr>
          <p:cNvPr id="7" name="Freeform 6"/>
          <p:cNvSpPr/>
          <p:nvPr/>
        </p:nvSpPr>
        <p:spPr>
          <a:xfrm>
            <a:off x="7024255" y="1246909"/>
            <a:ext cx="665018" cy="748146"/>
          </a:xfrm>
          <a:custGeom>
            <a:avLst/>
            <a:gdLst>
              <a:gd name="connsiteX0" fmla="*/ 665018 w 665018"/>
              <a:gd name="connsiteY0" fmla="*/ 124691 h 748146"/>
              <a:gd name="connsiteX1" fmla="*/ 415636 w 665018"/>
              <a:gd name="connsiteY1" fmla="*/ 748146 h 748146"/>
              <a:gd name="connsiteX2" fmla="*/ 0 w 665018"/>
              <a:gd name="connsiteY2" fmla="*/ 554182 h 748146"/>
              <a:gd name="connsiteX3" fmla="*/ 207818 w 665018"/>
              <a:gd name="connsiteY3" fmla="*/ 0 h 748146"/>
              <a:gd name="connsiteX4" fmla="*/ 665018 w 665018"/>
              <a:gd name="connsiteY4" fmla="*/ 124691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5018" h="748146">
                <a:moveTo>
                  <a:pt x="665018" y="124691"/>
                </a:moveTo>
                <a:lnTo>
                  <a:pt x="415636" y="748146"/>
                </a:lnTo>
                <a:lnTo>
                  <a:pt x="0" y="554182"/>
                </a:lnTo>
                <a:lnTo>
                  <a:pt x="207818" y="0"/>
                </a:lnTo>
                <a:lnTo>
                  <a:pt x="665018" y="124691"/>
                </a:lnTo>
                <a:close/>
              </a:path>
            </a:pathLst>
          </a:custGeom>
          <a:solidFill>
            <a:srgbClr val="FFFF00">
              <a:alpha val="4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6331527" y="1773382"/>
            <a:ext cx="346364" cy="581891"/>
          </a:xfrm>
          <a:custGeom>
            <a:avLst/>
            <a:gdLst>
              <a:gd name="connsiteX0" fmla="*/ 0 w 346364"/>
              <a:gd name="connsiteY0" fmla="*/ 0 h 581891"/>
              <a:gd name="connsiteX1" fmla="*/ 318655 w 346364"/>
              <a:gd name="connsiteY1" fmla="*/ 41563 h 581891"/>
              <a:gd name="connsiteX2" fmla="*/ 346364 w 346364"/>
              <a:gd name="connsiteY2" fmla="*/ 512618 h 581891"/>
              <a:gd name="connsiteX3" fmla="*/ 27709 w 346364"/>
              <a:gd name="connsiteY3" fmla="*/ 581891 h 581891"/>
              <a:gd name="connsiteX4" fmla="*/ 41564 w 346364"/>
              <a:gd name="connsiteY4" fmla="*/ 138545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4" h="581891">
                <a:moveTo>
                  <a:pt x="0" y="0"/>
                </a:moveTo>
                <a:lnTo>
                  <a:pt x="318655" y="41563"/>
                </a:lnTo>
                <a:lnTo>
                  <a:pt x="346364" y="512618"/>
                </a:lnTo>
                <a:lnTo>
                  <a:pt x="27709" y="581891"/>
                </a:lnTo>
                <a:lnTo>
                  <a:pt x="41564" y="13854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6373091" y="1814945"/>
            <a:ext cx="304800" cy="498764"/>
          </a:xfrm>
          <a:custGeom>
            <a:avLst/>
            <a:gdLst>
              <a:gd name="connsiteX0" fmla="*/ 304800 w 304800"/>
              <a:gd name="connsiteY0" fmla="*/ 498764 h 498764"/>
              <a:gd name="connsiteX1" fmla="*/ 0 w 304800"/>
              <a:gd name="connsiteY1" fmla="*/ 498764 h 498764"/>
              <a:gd name="connsiteX2" fmla="*/ 0 w 304800"/>
              <a:gd name="connsiteY2" fmla="*/ 13855 h 498764"/>
              <a:gd name="connsiteX3" fmla="*/ 263236 w 304800"/>
              <a:gd name="connsiteY3" fmla="*/ 0 h 498764"/>
              <a:gd name="connsiteX4" fmla="*/ 304800 w 304800"/>
              <a:gd name="connsiteY4" fmla="*/ 290946 h 4987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4800" h="498764">
                <a:moveTo>
                  <a:pt x="304800" y="498764"/>
                </a:moveTo>
                <a:lnTo>
                  <a:pt x="0" y="498764"/>
                </a:lnTo>
                <a:lnTo>
                  <a:pt x="0" y="13855"/>
                </a:lnTo>
                <a:lnTo>
                  <a:pt x="263236" y="0"/>
                </a:lnTo>
                <a:lnTo>
                  <a:pt x="304800" y="29094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6317673" y="1759527"/>
            <a:ext cx="346363" cy="568037"/>
          </a:xfrm>
          <a:custGeom>
            <a:avLst/>
            <a:gdLst>
              <a:gd name="connsiteX0" fmla="*/ 27709 w 346363"/>
              <a:gd name="connsiteY0" fmla="*/ 540328 h 568037"/>
              <a:gd name="connsiteX1" fmla="*/ 346363 w 346363"/>
              <a:gd name="connsiteY1" fmla="*/ 568037 h 568037"/>
              <a:gd name="connsiteX2" fmla="*/ 318654 w 346363"/>
              <a:gd name="connsiteY2" fmla="*/ 0 h 568037"/>
              <a:gd name="connsiteX3" fmla="*/ 0 w 346363"/>
              <a:gd name="connsiteY3" fmla="*/ 27709 h 568037"/>
              <a:gd name="connsiteX4" fmla="*/ 27709 w 346363"/>
              <a:gd name="connsiteY4" fmla="*/ 401782 h 568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6363" h="568037">
                <a:moveTo>
                  <a:pt x="27709" y="540328"/>
                </a:moveTo>
                <a:lnTo>
                  <a:pt x="346363" y="568037"/>
                </a:lnTo>
                <a:lnTo>
                  <a:pt x="318654" y="0"/>
                </a:lnTo>
                <a:lnTo>
                  <a:pt x="0" y="27709"/>
                </a:lnTo>
                <a:lnTo>
                  <a:pt x="27709" y="401782"/>
                </a:lnTo>
              </a:path>
            </a:pathLst>
          </a:custGeom>
          <a:solidFill>
            <a:srgbClr val="FFFF00">
              <a:alpha val="43000"/>
            </a:srgbClr>
          </a:solidFill>
          <a:ln>
            <a:solidFill>
              <a:srgbClr val="FFFF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79" t="1219" r="3160"/>
          <a:stretch/>
        </p:blipFill>
        <p:spPr bwMode="auto">
          <a:xfrm>
            <a:off x="320105" y="188640"/>
            <a:ext cx="4523889" cy="4576846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43994" y="188640"/>
            <a:ext cx="4218610" cy="5624813"/>
          </a:xfrm>
          <a:prstGeom prst="rect">
            <a:avLst/>
          </a:prstGeom>
        </p:spPr>
      </p:pic>
      <p:cxnSp>
        <p:nvCxnSpPr>
          <p:cNvPr id="13" name="Straight Arrow Connector 12"/>
          <p:cNvCxnSpPr/>
          <p:nvPr/>
        </p:nvCxnSpPr>
        <p:spPr>
          <a:xfrm flipV="1">
            <a:off x="1259632" y="3284984"/>
            <a:ext cx="0" cy="7920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88149" y="620688"/>
            <a:ext cx="338779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/>
              <a:t>Who was the Bona Dea from Glanum...?</a:t>
            </a:r>
          </a:p>
          <a:p>
            <a:endParaRPr lang="de-DE"/>
          </a:p>
          <a:p>
            <a:endParaRPr lang="en-GB"/>
          </a:p>
        </p:txBody>
      </p:sp>
      <p:pic>
        <p:nvPicPr>
          <p:cNvPr id="4" name="Picture 3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39" t="2922" r="2328" b="3587"/>
          <a:stretch/>
        </p:blipFill>
        <p:spPr>
          <a:xfrm>
            <a:off x="0" y="2636913"/>
            <a:ext cx="6317673" cy="420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6150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39" t="2922" r="2328" b="3587"/>
          <a:stretch/>
        </p:blipFill>
        <p:spPr>
          <a:xfrm>
            <a:off x="0" y="2636913"/>
            <a:ext cx="6317673" cy="4208972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722" t="22854" r="5979" b="14619"/>
          <a:stretch/>
        </p:blipFill>
        <p:spPr bwMode="auto">
          <a:xfrm>
            <a:off x="5436096" y="3789040"/>
            <a:ext cx="3269086" cy="2768813"/>
          </a:xfrm>
          <a:prstGeom prst="rect">
            <a:avLst/>
          </a:prstGeom>
          <a:ln w="19050">
            <a:solidFill>
              <a:srgbClr val="0070C0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79" t="1219" r="3160"/>
          <a:stretch/>
        </p:blipFill>
        <p:spPr bwMode="auto">
          <a:xfrm>
            <a:off x="4067945" y="0"/>
            <a:ext cx="3113792" cy="3140968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6" name="Picture 5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71" r="5671"/>
          <a:stretch/>
        </p:blipFill>
        <p:spPr bwMode="auto">
          <a:xfrm>
            <a:off x="1043608" y="404664"/>
            <a:ext cx="3188915" cy="26642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560949" y="2227134"/>
            <a:ext cx="3387799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r"/>
            <a:r>
              <a:rPr lang="de-DE"/>
              <a:t>One or two cult places ?</a:t>
            </a:r>
          </a:p>
          <a:p>
            <a:pPr algn="r"/>
            <a:r>
              <a:rPr lang="de-DE"/>
              <a:t>Attis </a:t>
            </a:r>
            <a:r>
              <a:rPr lang="de-DE">
                <a:sym typeface="Wingdings" panose="05000000000000000000" pitchFamily="2" charset="2"/>
              </a:rPr>
              <a:t>&amp; Bona Dea</a:t>
            </a:r>
            <a:endParaRPr lang="en-GB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4716016" y="1831090"/>
            <a:ext cx="0" cy="9444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 flipV="1">
            <a:off x="3491880" y="2379534"/>
            <a:ext cx="1160512" cy="396044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 flipV="1">
            <a:off x="2638065" y="1736812"/>
            <a:ext cx="2798031" cy="2052228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797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5B4CC1-6806-4BDA-BF3E-44AC463F216C}"/>
              </a:ext>
            </a:extLst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86" t="21928" r="-1185" b="11511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18633720"/>
      </p:ext>
    </p:extLst>
  </p:cSld>
  <p:clrMapOvr>
    <a:masterClrMapping/>
  </p:clrMapOvr>
  <p:transition spd="slow">
    <p:randomBar dir="vert"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153"/>
            <a:ext cx="3923928" cy="3539527"/>
          </a:xfrm>
        </p:spPr>
        <p:txBody>
          <a:bodyPr>
            <a:normAutofit lnSpcReduction="10000"/>
          </a:bodyPr>
          <a:lstStyle/>
          <a:p>
            <a:r>
              <a:rPr lang="en-GB"/>
              <a:t>Height 205 cm; width: 33 cm; depth 17 cm</a:t>
            </a:r>
          </a:p>
          <a:p>
            <a:r>
              <a:rPr lang="de-DE"/>
              <a:t>from house VII (Bona Dea)</a:t>
            </a:r>
          </a:p>
          <a:p>
            <a:r>
              <a:rPr lang="de-DE"/>
              <a:t>2 inscriptions superimposed</a:t>
            </a:r>
          </a:p>
          <a:p>
            <a:r>
              <a:rPr lang="de-DE"/>
              <a:t>later inscription (3rd c. ?)</a:t>
            </a:r>
          </a:p>
          <a:p>
            <a:pPr marL="45720" indent="0">
              <a:buNone/>
            </a:pPr>
            <a:endParaRPr lang="it-IT"/>
          </a:p>
          <a:p>
            <a:pPr marL="45720" indent="0">
              <a:buNone/>
            </a:pPr>
            <a:r>
              <a:rPr lang="it-IT"/>
              <a:t>IIX M IP PO </a:t>
            </a:r>
            <a:br>
              <a:rPr lang="it-IT"/>
            </a:br>
            <a:r>
              <a:rPr lang="it-IT"/>
              <a:t>L  C   VIATO  </a:t>
            </a:r>
            <a:br>
              <a:rPr lang="it-IT"/>
            </a:br>
            <a:r>
              <a:rPr lang="it-IT"/>
              <a:t>IID DIS OMN</a:t>
            </a:r>
            <a:br>
              <a:rPr lang="it-IT"/>
            </a:br>
            <a:r>
              <a:rPr lang="it-IT"/>
              <a:t>BVS</a:t>
            </a: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807" t="8789"/>
          <a:stretch/>
        </p:blipFill>
        <p:spPr bwMode="auto">
          <a:xfrm>
            <a:off x="3923928" y="0"/>
            <a:ext cx="4464496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/>
          <p:cNvSpPr/>
          <p:nvPr/>
        </p:nvSpPr>
        <p:spPr>
          <a:xfrm>
            <a:off x="0" y="3935452"/>
            <a:ext cx="403763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i="1"/>
              <a:t>Ex m(onitu) (H)ippo(nae)  </a:t>
            </a:r>
            <a:br>
              <a:rPr lang="it-IT" i="1"/>
            </a:br>
            <a:r>
              <a:rPr lang="it-IT" i="1"/>
              <a:t>L(ucius) C() Viato(r)  </a:t>
            </a:r>
            <a:br>
              <a:rPr lang="it-IT" i="1"/>
            </a:br>
            <a:r>
              <a:rPr lang="it-IT" i="1"/>
              <a:t>(a)ed(ituus?) dis omn[i]-</a:t>
            </a:r>
            <a:br>
              <a:rPr lang="it-IT" i="1"/>
            </a:br>
            <a:r>
              <a:rPr lang="it-IT" i="1"/>
              <a:t>bus.</a:t>
            </a:r>
            <a:br>
              <a:rPr lang="it-IT" i="1"/>
            </a:br>
            <a:endParaRPr lang="en-GB"/>
          </a:p>
          <a:p>
            <a:r>
              <a:rPr lang="en-GB"/>
              <a:t>‘On instruction by </a:t>
            </a:r>
            <a:r>
              <a:rPr lang="en-GB">
                <a:solidFill>
                  <a:srgbClr val="FFFF00"/>
                </a:solidFill>
                <a:highlight>
                  <a:srgbClr val="800000"/>
                </a:highlight>
              </a:rPr>
              <a:t>Epona</a:t>
            </a:r>
            <a:r>
              <a:rPr lang="en-GB"/>
              <a:t>(?), Lucius Cornelius </a:t>
            </a:r>
            <a:r>
              <a:rPr lang="en-GB" err="1"/>
              <a:t>Viator</a:t>
            </a:r>
            <a:r>
              <a:rPr lang="en-GB"/>
              <a:t>, custodian(?), (made a donation?) to all gods.’</a:t>
            </a:r>
          </a:p>
        </p:txBody>
      </p:sp>
      <p:sp>
        <p:nvSpPr>
          <p:cNvPr id="6" name="Rectangle 5"/>
          <p:cNvSpPr/>
          <p:nvPr/>
        </p:nvSpPr>
        <p:spPr>
          <a:xfrm rot="5400000">
            <a:off x="7200900" y="4904948"/>
            <a:ext cx="3493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/>
              <a:t>AE</a:t>
            </a:r>
            <a:r>
              <a:rPr lang="en-GB"/>
              <a:t> 1946, 151; </a:t>
            </a:r>
            <a:r>
              <a:rPr lang="en-GB" i="1" cap="small"/>
              <a:t>CAG</a:t>
            </a:r>
            <a:r>
              <a:rPr lang="en-GB"/>
              <a:t> 13/2, p. 355</a:t>
            </a:r>
          </a:p>
        </p:txBody>
      </p:sp>
      <p:pic>
        <p:nvPicPr>
          <p:cNvPr id="7" name="Picture 6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5097" t="3588" r="6974" b="5381"/>
          <a:stretch/>
        </p:blipFill>
        <p:spPr bwMode="auto">
          <a:xfrm>
            <a:off x="3923928" y="3789040"/>
            <a:ext cx="2448272" cy="304720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377094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0" y="9153"/>
            <a:ext cx="3923928" cy="3926299"/>
          </a:xfrm>
        </p:spPr>
        <p:txBody>
          <a:bodyPr>
            <a:normAutofit lnSpcReduction="10000"/>
          </a:bodyPr>
          <a:lstStyle/>
          <a:p>
            <a:r>
              <a:rPr lang="en-GB"/>
              <a:t>Height 205 cm; width: 33 cm; depth 17 cm</a:t>
            </a:r>
          </a:p>
          <a:p>
            <a:r>
              <a:rPr lang="de-DE"/>
              <a:t>from house VII (Bona Dea)</a:t>
            </a:r>
          </a:p>
          <a:p>
            <a:r>
              <a:rPr lang="de-DE"/>
              <a:t>2 inscriptions superimposed</a:t>
            </a:r>
          </a:p>
          <a:p>
            <a:r>
              <a:rPr lang="de-DE"/>
              <a:t>earlier inscription (1st c. ?)</a:t>
            </a:r>
          </a:p>
          <a:p>
            <a:pPr marL="45720" indent="0">
              <a:buNone/>
            </a:pPr>
            <a:endParaRPr lang="it-IT"/>
          </a:p>
          <a:p>
            <a:pPr marL="45720" indent="0">
              <a:buNone/>
            </a:pPr>
            <a:r>
              <a:rPr lang="en-GB" i="1"/>
              <a:t>Sex(</a:t>
            </a:r>
            <a:r>
              <a:rPr lang="en-GB" i="1" err="1"/>
              <a:t>tus</a:t>
            </a:r>
            <a:r>
              <a:rPr lang="en-GB" i="1"/>
              <a:t>) </a:t>
            </a:r>
            <a:r>
              <a:rPr lang="en-GB" i="1" err="1"/>
              <a:t>Tib</a:t>
            </a:r>
            <a:r>
              <a:rPr lang="en-GB" i="1"/>
              <a:t>(</a:t>
            </a:r>
            <a:r>
              <a:rPr lang="en-GB" i="1" err="1"/>
              <a:t>erius</a:t>
            </a:r>
            <a:r>
              <a:rPr lang="en-GB" i="1"/>
              <a:t>) </a:t>
            </a:r>
            <a:r>
              <a:rPr lang="en-GB" i="1" err="1"/>
              <a:t>Ver</a:t>
            </a:r>
            <a:r>
              <a:rPr lang="en-GB" i="1"/>
              <a:t>() </a:t>
            </a:r>
            <a:r>
              <a:rPr lang="en-GB" i="1" err="1"/>
              <a:t>missici</a:t>
            </a:r>
            <a:r>
              <a:rPr lang="en-GB" i="1"/>
              <a:t>-</a:t>
            </a:r>
            <a:br>
              <a:rPr lang="en-GB" i="1"/>
            </a:br>
            <a:r>
              <a:rPr lang="en-GB" i="1"/>
              <a:t>us </a:t>
            </a:r>
            <a:r>
              <a:rPr lang="en-GB" i="1" err="1"/>
              <a:t>aureum</a:t>
            </a:r>
            <a:r>
              <a:rPr lang="en-GB" i="1"/>
              <a:t>  </a:t>
            </a:r>
            <a:br>
              <a:rPr lang="en-GB" i="1"/>
            </a:br>
            <a:r>
              <a:rPr lang="en-GB" i="1">
                <a:solidFill>
                  <a:srgbClr val="FFFF00"/>
                </a:solidFill>
              </a:rPr>
              <a:t>Marti </a:t>
            </a:r>
            <a:r>
              <a:rPr lang="en-GB" i="1" err="1">
                <a:solidFill>
                  <a:srgbClr val="FFFF00"/>
                </a:solidFill>
              </a:rPr>
              <a:t>pos</a:t>
            </a:r>
            <a:r>
              <a:rPr lang="en-GB" i="1">
                <a:solidFill>
                  <a:srgbClr val="FFFF00"/>
                </a:solidFill>
              </a:rPr>
              <a:t>[</a:t>
            </a:r>
            <a:r>
              <a:rPr lang="en-GB" i="1" err="1">
                <a:solidFill>
                  <a:srgbClr val="FFFF00"/>
                </a:solidFill>
              </a:rPr>
              <a:t>uit</a:t>
            </a:r>
            <a:r>
              <a:rPr lang="en-GB" i="1">
                <a:solidFill>
                  <a:srgbClr val="FFFF00"/>
                </a:solidFill>
              </a:rPr>
              <a:t>]  </a:t>
            </a:r>
            <a:br>
              <a:rPr lang="en-GB" i="1">
                <a:solidFill>
                  <a:srgbClr val="FFFF00"/>
                </a:solidFill>
              </a:rPr>
            </a:br>
            <a:r>
              <a:rPr lang="en-GB" i="1">
                <a:solidFill>
                  <a:srgbClr val="FFFF00"/>
                </a:solidFill>
              </a:rPr>
              <a:t> [</a:t>
            </a:r>
            <a:r>
              <a:rPr lang="en-GB" i="1" err="1">
                <a:solidFill>
                  <a:srgbClr val="FFFF00"/>
                </a:solidFill>
              </a:rPr>
              <a:t>i</a:t>
            </a:r>
            <a:r>
              <a:rPr lang="en-GB" i="1">
                <a:solidFill>
                  <a:srgbClr val="FFFF00"/>
                </a:solidFill>
              </a:rPr>
              <a:t>]n </a:t>
            </a:r>
            <a:r>
              <a:rPr lang="en-GB" i="1" err="1">
                <a:solidFill>
                  <a:srgbClr val="FFFF00"/>
                </a:solidFill>
              </a:rPr>
              <a:t>ara</a:t>
            </a:r>
            <a:r>
              <a:rPr lang="en-GB" i="1">
                <a:solidFill>
                  <a:srgbClr val="FFFF00"/>
                </a:solidFill>
              </a:rPr>
              <a:t> ad </a:t>
            </a:r>
            <a:r>
              <a:rPr lang="en-GB" i="1" err="1">
                <a:solidFill>
                  <a:srgbClr val="FFFF00"/>
                </a:solidFill>
              </a:rPr>
              <a:t>pri</a:t>
            </a:r>
            <a:r>
              <a:rPr lang="en-GB" i="1">
                <a:solidFill>
                  <a:srgbClr val="FFFF00"/>
                </a:solidFill>
              </a:rPr>
              <a:t>[m-]  </a:t>
            </a:r>
            <a:br>
              <a:rPr lang="en-GB" i="1">
                <a:solidFill>
                  <a:srgbClr val="FFFF00"/>
                </a:solidFill>
              </a:rPr>
            </a:br>
            <a:r>
              <a:rPr lang="en-GB" baseline="30000">
                <a:solidFill>
                  <a:srgbClr val="FFFF00"/>
                </a:solidFill>
              </a:rPr>
              <a:t>5</a:t>
            </a:r>
            <a:r>
              <a:rPr lang="en-GB" i="1">
                <a:solidFill>
                  <a:srgbClr val="FFFF00"/>
                </a:solidFill>
              </a:rPr>
              <a:t> as </a:t>
            </a:r>
            <a:r>
              <a:rPr lang="en-GB" i="1" err="1">
                <a:solidFill>
                  <a:srgbClr val="FFFF00"/>
                </a:solidFill>
              </a:rPr>
              <a:t>heius</a:t>
            </a:r>
            <a:r>
              <a:rPr lang="en-GB" i="1">
                <a:solidFill>
                  <a:srgbClr val="FFFF00"/>
                </a:solidFill>
              </a:rPr>
              <a:t> </a:t>
            </a:r>
            <a:r>
              <a:rPr lang="en-GB"/>
              <a:t>PICLV</a:t>
            </a:r>
            <a:r>
              <a:rPr lang="en-GB" i="1"/>
              <a:t>. </a:t>
            </a:r>
            <a:endParaRPr lang="en-GB"/>
          </a:p>
        </p:txBody>
      </p:sp>
      <p:pic>
        <p:nvPicPr>
          <p:cNvPr id="5" name="Picture 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807" t="8789"/>
          <a:stretch/>
        </p:blipFill>
        <p:spPr bwMode="auto">
          <a:xfrm>
            <a:off x="3923928" y="0"/>
            <a:ext cx="4464496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5"/>
          <p:cNvSpPr/>
          <p:nvPr/>
        </p:nvSpPr>
        <p:spPr>
          <a:xfrm>
            <a:off x="0" y="3935452"/>
            <a:ext cx="4037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err="1"/>
              <a:t>Sextus</a:t>
            </a:r>
            <a:r>
              <a:rPr lang="en-GB"/>
              <a:t> Tiberius </a:t>
            </a:r>
            <a:r>
              <a:rPr lang="en-GB" err="1"/>
              <a:t>Ver</a:t>
            </a:r>
            <a:r>
              <a:rPr lang="en-GB"/>
              <a:t>() </a:t>
            </a:r>
            <a:r>
              <a:rPr lang="en-GB" i="1" err="1"/>
              <a:t>missicus</a:t>
            </a:r>
            <a:r>
              <a:rPr lang="en-GB"/>
              <a:t> has deposited an aureus to Mars in the altar at the entry of the temple(?)’</a:t>
            </a:r>
          </a:p>
        </p:txBody>
      </p:sp>
      <p:sp>
        <p:nvSpPr>
          <p:cNvPr id="7" name="Rectangle 6"/>
          <p:cNvSpPr/>
          <p:nvPr/>
        </p:nvSpPr>
        <p:spPr>
          <a:xfrm rot="5400000">
            <a:off x="7200900" y="4904948"/>
            <a:ext cx="3493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/>
              <a:t>AE</a:t>
            </a:r>
            <a:r>
              <a:rPr lang="en-GB"/>
              <a:t> 1946, 151; </a:t>
            </a:r>
            <a:r>
              <a:rPr lang="en-GB" i="1" cap="small"/>
              <a:t>CAG</a:t>
            </a:r>
            <a:r>
              <a:rPr lang="en-GB"/>
              <a:t> 13/2, p. 355</a:t>
            </a:r>
          </a:p>
        </p:txBody>
      </p:sp>
      <p:sp>
        <p:nvSpPr>
          <p:cNvPr id="8" name="Oval 7"/>
          <p:cNvSpPr/>
          <p:nvPr/>
        </p:nvSpPr>
        <p:spPr>
          <a:xfrm>
            <a:off x="6660232" y="1916832"/>
            <a:ext cx="792088" cy="1728192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79512" y="5373216"/>
            <a:ext cx="35276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/>
              <a:t>three ‘</a:t>
            </a:r>
            <a:r>
              <a:rPr lang="en-GB" i="1" err="1"/>
              <a:t>loculi</a:t>
            </a:r>
            <a:r>
              <a:rPr lang="en-GB" i="1"/>
              <a:t>’  </a:t>
            </a:r>
            <a:r>
              <a:rPr lang="en-GB"/>
              <a:t>to receive offerings;</a:t>
            </a:r>
          </a:p>
          <a:p>
            <a:r>
              <a:rPr lang="de-DE"/>
              <a:t>at the entrance to the temple?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902030"/>
      </p:ext>
    </p:extLst>
  </p:cSld>
  <p:clrMapOvr>
    <a:masterClrMapping/>
  </p:clrMapOvr>
  <p:transition spd="slow">
    <p:randomBar dir="vert"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0" y="9153"/>
            <a:ext cx="3923928" cy="3926299"/>
          </a:xfrm>
        </p:spPr>
        <p:txBody>
          <a:bodyPr>
            <a:normAutofit lnSpcReduction="10000"/>
          </a:bodyPr>
          <a:lstStyle/>
          <a:p>
            <a:r>
              <a:rPr lang="en-GB"/>
              <a:t>Height 205 cm; width: 33 cm; depth 17 cm</a:t>
            </a:r>
          </a:p>
          <a:p>
            <a:r>
              <a:rPr lang="de-DE"/>
              <a:t>from house VII (Bona Dea)</a:t>
            </a:r>
          </a:p>
          <a:p>
            <a:r>
              <a:rPr lang="de-DE"/>
              <a:t>2 inscriptions superimposed</a:t>
            </a:r>
          </a:p>
          <a:p>
            <a:r>
              <a:rPr lang="de-DE"/>
              <a:t>earlier inscription (1st c. ?)</a:t>
            </a:r>
          </a:p>
          <a:p>
            <a:pPr marL="45720" indent="0">
              <a:buNone/>
            </a:pPr>
            <a:endParaRPr lang="it-IT"/>
          </a:p>
          <a:p>
            <a:pPr marL="45720" indent="0">
              <a:buNone/>
            </a:pPr>
            <a:r>
              <a:rPr lang="en-GB" i="1"/>
              <a:t>Sex(</a:t>
            </a:r>
            <a:r>
              <a:rPr lang="en-GB" i="1" err="1"/>
              <a:t>tus</a:t>
            </a:r>
            <a:r>
              <a:rPr lang="en-GB" i="1"/>
              <a:t>) </a:t>
            </a:r>
            <a:r>
              <a:rPr lang="en-GB" i="1" err="1"/>
              <a:t>Tib</a:t>
            </a:r>
            <a:r>
              <a:rPr lang="en-GB" i="1"/>
              <a:t>(</a:t>
            </a:r>
            <a:r>
              <a:rPr lang="en-GB" i="1" err="1"/>
              <a:t>erius</a:t>
            </a:r>
            <a:r>
              <a:rPr lang="en-GB" i="1"/>
              <a:t>) </a:t>
            </a:r>
            <a:r>
              <a:rPr lang="en-GB" i="1" err="1"/>
              <a:t>Ver</a:t>
            </a:r>
            <a:r>
              <a:rPr lang="en-GB" i="1"/>
              <a:t>() </a:t>
            </a:r>
            <a:r>
              <a:rPr lang="en-GB" i="1" err="1"/>
              <a:t>missici</a:t>
            </a:r>
            <a:r>
              <a:rPr lang="en-GB" i="1"/>
              <a:t>-</a:t>
            </a:r>
            <a:br>
              <a:rPr lang="en-GB" i="1"/>
            </a:br>
            <a:r>
              <a:rPr lang="en-GB" i="1"/>
              <a:t>us </a:t>
            </a:r>
            <a:r>
              <a:rPr lang="en-GB" i="1" err="1"/>
              <a:t>aureum</a:t>
            </a:r>
            <a:r>
              <a:rPr lang="en-GB" i="1"/>
              <a:t>  </a:t>
            </a:r>
            <a:br>
              <a:rPr lang="en-GB" i="1"/>
            </a:br>
            <a:r>
              <a:rPr lang="en-GB" i="1">
                <a:solidFill>
                  <a:srgbClr val="FFFF00"/>
                </a:solidFill>
              </a:rPr>
              <a:t>Marti</a:t>
            </a:r>
            <a:r>
              <a:rPr lang="en-GB" i="1"/>
              <a:t> </a:t>
            </a:r>
            <a:r>
              <a:rPr lang="en-GB" i="1" err="1"/>
              <a:t>pos</a:t>
            </a:r>
            <a:r>
              <a:rPr lang="en-GB" i="1"/>
              <a:t>[</a:t>
            </a:r>
            <a:r>
              <a:rPr lang="en-GB" i="1" err="1"/>
              <a:t>uit</a:t>
            </a:r>
            <a:r>
              <a:rPr lang="en-GB" i="1"/>
              <a:t>]  </a:t>
            </a:r>
            <a:br>
              <a:rPr lang="en-GB" i="1"/>
            </a:br>
            <a:r>
              <a:rPr lang="en-GB" i="1"/>
              <a:t> [</a:t>
            </a:r>
            <a:r>
              <a:rPr lang="en-GB" i="1" err="1"/>
              <a:t>i</a:t>
            </a:r>
            <a:r>
              <a:rPr lang="en-GB" i="1"/>
              <a:t>]n </a:t>
            </a:r>
            <a:r>
              <a:rPr lang="en-GB" i="1" err="1"/>
              <a:t>ara</a:t>
            </a:r>
            <a:r>
              <a:rPr lang="en-GB" i="1"/>
              <a:t> ad </a:t>
            </a:r>
            <a:r>
              <a:rPr lang="en-GB" i="1" err="1"/>
              <a:t>pri</a:t>
            </a:r>
            <a:r>
              <a:rPr lang="en-GB" i="1"/>
              <a:t>[m-]  </a:t>
            </a:r>
            <a:br>
              <a:rPr lang="en-GB" i="1"/>
            </a:br>
            <a:r>
              <a:rPr lang="en-GB" baseline="30000"/>
              <a:t>5</a:t>
            </a:r>
            <a:r>
              <a:rPr lang="en-GB" i="1"/>
              <a:t> as </a:t>
            </a:r>
            <a:r>
              <a:rPr lang="en-GB" i="1" err="1"/>
              <a:t>heius</a:t>
            </a:r>
            <a:r>
              <a:rPr lang="en-GB" i="1"/>
              <a:t> </a:t>
            </a:r>
            <a:r>
              <a:rPr lang="en-GB"/>
              <a:t>PICLV</a:t>
            </a:r>
            <a:r>
              <a:rPr lang="en-GB" i="1"/>
              <a:t>. </a:t>
            </a:r>
            <a:endParaRPr lang="en-GB"/>
          </a:p>
        </p:txBody>
      </p:sp>
      <p:pic>
        <p:nvPicPr>
          <p:cNvPr id="6" name="Picture 5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2807" t="8789"/>
          <a:stretch/>
        </p:blipFill>
        <p:spPr bwMode="auto">
          <a:xfrm>
            <a:off x="3923928" y="0"/>
            <a:ext cx="4464496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Rectangle 6"/>
          <p:cNvSpPr/>
          <p:nvPr/>
        </p:nvSpPr>
        <p:spPr>
          <a:xfrm>
            <a:off x="0" y="3935452"/>
            <a:ext cx="4037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err="1"/>
              <a:t>Sextus</a:t>
            </a:r>
            <a:r>
              <a:rPr lang="en-GB"/>
              <a:t> Tiberius </a:t>
            </a:r>
            <a:r>
              <a:rPr lang="en-GB" err="1"/>
              <a:t>Ver</a:t>
            </a:r>
            <a:r>
              <a:rPr lang="en-GB"/>
              <a:t>() </a:t>
            </a:r>
            <a:r>
              <a:rPr lang="en-GB" i="1" err="1"/>
              <a:t>missicus</a:t>
            </a:r>
            <a:r>
              <a:rPr lang="en-GB"/>
              <a:t> has deposited an aureus to Mars in the altar at the entry of the temple(?)’</a:t>
            </a:r>
          </a:p>
        </p:txBody>
      </p:sp>
      <p:sp>
        <p:nvSpPr>
          <p:cNvPr id="8" name="Rectangle 7"/>
          <p:cNvSpPr/>
          <p:nvPr/>
        </p:nvSpPr>
        <p:spPr>
          <a:xfrm rot="5400000">
            <a:off x="7200900" y="4904948"/>
            <a:ext cx="3493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/>
              <a:t>AE</a:t>
            </a:r>
            <a:r>
              <a:rPr lang="en-GB"/>
              <a:t> 1946, 151; </a:t>
            </a:r>
            <a:r>
              <a:rPr lang="en-GB" i="1" cap="small"/>
              <a:t>CAG</a:t>
            </a:r>
            <a:r>
              <a:rPr lang="en-GB"/>
              <a:t> 13/2, p. 355</a:t>
            </a:r>
          </a:p>
        </p:txBody>
      </p:sp>
      <p:sp>
        <p:nvSpPr>
          <p:cNvPr id="9" name="Oval 8"/>
          <p:cNvSpPr/>
          <p:nvPr/>
        </p:nvSpPr>
        <p:spPr>
          <a:xfrm>
            <a:off x="6660232" y="1916832"/>
            <a:ext cx="792088" cy="1728192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79512" y="5373216"/>
            <a:ext cx="35276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/>
              <a:t>three ‘</a:t>
            </a:r>
            <a:r>
              <a:rPr lang="en-GB" i="1" err="1"/>
              <a:t>loculi</a:t>
            </a:r>
            <a:r>
              <a:rPr lang="en-GB" i="1"/>
              <a:t>’  </a:t>
            </a:r>
            <a:r>
              <a:rPr lang="en-GB"/>
              <a:t>to receive offerings;</a:t>
            </a:r>
          </a:p>
          <a:p>
            <a:r>
              <a:rPr lang="de-DE"/>
              <a:t>at the entrance to the temple?</a:t>
            </a:r>
            <a:endParaRPr lang="en-GB"/>
          </a:p>
        </p:txBody>
      </p:sp>
      <p:pic>
        <p:nvPicPr>
          <p:cNvPr id="4" name="Picture 3"/>
          <p:cNvPicPr/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9929" b="98932" l="17465" r="81127">
                        <a14:foregroundMark x1="17746" y1="22776" x2="17746" y2="22776"/>
                        <a14:foregroundMark x1="33239" y1="93060" x2="33239" y2="93060"/>
                        <a14:foregroundMark x1="41690" y1="97153" x2="41690" y2="97153"/>
                        <a14:foregroundMark x1="45352" y1="96085" x2="45352" y2="96085"/>
                        <a14:foregroundMark x1="79155" y1="87722" x2="79155" y2="87722"/>
                        <a14:foregroundMark x1="65915" y1="24733" x2="65915" y2="24733"/>
                        <a14:foregroundMark x1="81690" y1="22598" x2="81690" y2="22598"/>
                        <a14:foregroundMark x1="60000" y1="23310" x2="60000" y2="23310"/>
                        <a14:foregroundMark x1="51831" y1="19929" x2="51831" y2="19929"/>
                        <a14:foregroundMark x1="47606" y1="98932" x2="47606" y2="98932"/>
                      </a14:backgroundRemoval>
                    </a14:imgEffect>
                  </a14:imgLayer>
                </a14:imgProps>
              </a:ext>
            </a:extLst>
          </a:blip>
          <a:srcRect l="14125" t="21378" r="16220" b="2876"/>
          <a:stretch/>
        </p:blipFill>
        <p:spPr bwMode="auto">
          <a:xfrm>
            <a:off x="3491880" y="0"/>
            <a:ext cx="5455652" cy="683624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1769945"/>
      </p:ext>
    </p:extLst>
  </p:cSld>
  <p:clrMapOvr>
    <a:masterClrMapping/>
  </p:clrMapOvr>
  <p:transition spd="slow">
    <p:randomBar dir="vert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27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76" b="54747"/>
          <a:stretch/>
        </p:blipFill>
        <p:spPr bwMode="auto">
          <a:xfrm>
            <a:off x="8028" y="0"/>
            <a:ext cx="9135972" cy="48691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Rectangle 8"/>
          <p:cNvSpPr/>
          <p:nvPr/>
        </p:nvSpPr>
        <p:spPr>
          <a:xfrm>
            <a:off x="611560" y="2708920"/>
            <a:ext cx="6624736" cy="35283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79" t="1219" r="3160" b="1404"/>
          <a:stretch/>
        </p:blipFill>
        <p:spPr bwMode="auto">
          <a:xfrm>
            <a:off x="3999950" y="2924944"/>
            <a:ext cx="3113792" cy="3096344"/>
          </a:xfrm>
          <a:prstGeom prst="rect">
            <a:avLst/>
          </a:prstGeom>
          <a:ln w="28575"/>
          <a:extLst>
            <a:ext uri="{53640926-AAD7-44D8-BBD7-CCE9431645EC}">
              <a14:shadowObscured xmlns:a14="http://schemas.microsoft.com/office/drawing/2010/main"/>
            </a:ext>
          </a:ex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6" name="Picture 5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371" r="5671"/>
          <a:stretch/>
        </p:blipFill>
        <p:spPr bwMode="auto">
          <a:xfrm>
            <a:off x="971600" y="3356992"/>
            <a:ext cx="3188915" cy="26642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Arrow Connector 7"/>
          <p:cNvCxnSpPr/>
          <p:nvPr/>
        </p:nvCxnSpPr>
        <p:spPr>
          <a:xfrm flipH="1" flipV="1">
            <a:off x="3563764" y="5538616"/>
            <a:ext cx="872371" cy="99011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10"/>
          <p:cNvSpPr/>
          <p:nvPr/>
        </p:nvSpPr>
        <p:spPr>
          <a:xfrm>
            <a:off x="4224536" y="3757613"/>
            <a:ext cx="985838" cy="1471612"/>
          </a:xfrm>
          <a:custGeom>
            <a:avLst/>
            <a:gdLst>
              <a:gd name="connsiteX0" fmla="*/ 28575 w 985838"/>
              <a:gd name="connsiteY0" fmla="*/ 142875 h 1471612"/>
              <a:gd name="connsiteX1" fmla="*/ 0 w 985838"/>
              <a:gd name="connsiteY1" fmla="*/ 1471612 h 1471612"/>
              <a:gd name="connsiteX2" fmla="*/ 314325 w 985838"/>
              <a:gd name="connsiteY2" fmla="*/ 1457325 h 1471612"/>
              <a:gd name="connsiteX3" fmla="*/ 971550 w 985838"/>
              <a:gd name="connsiteY3" fmla="*/ 1471612 h 1471612"/>
              <a:gd name="connsiteX4" fmla="*/ 985838 w 985838"/>
              <a:gd name="connsiteY4" fmla="*/ 500062 h 1471612"/>
              <a:gd name="connsiteX5" fmla="*/ 900113 w 985838"/>
              <a:gd name="connsiteY5" fmla="*/ 428625 h 1471612"/>
              <a:gd name="connsiteX6" fmla="*/ 700088 w 985838"/>
              <a:gd name="connsiteY6" fmla="*/ 0 h 1471612"/>
              <a:gd name="connsiteX7" fmla="*/ 300038 w 985838"/>
              <a:gd name="connsiteY7" fmla="*/ 14287 h 1471612"/>
              <a:gd name="connsiteX8" fmla="*/ 28575 w 985838"/>
              <a:gd name="connsiteY8" fmla="*/ 142875 h 1471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85838" h="1471612">
                <a:moveTo>
                  <a:pt x="28575" y="142875"/>
                </a:moveTo>
                <a:lnTo>
                  <a:pt x="0" y="1471612"/>
                </a:lnTo>
                <a:lnTo>
                  <a:pt x="314325" y="1457325"/>
                </a:lnTo>
                <a:lnTo>
                  <a:pt x="971550" y="1471612"/>
                </a:lnTo>
                <a:lnTo>
                  <a:pt x="985838" y="500062"/>
                </a:lnTo>
                <a:lnTo>
                  <a:pt x="900113" y="428625"/>
                </a:lnTo>
                <a:lnTo>
                  <a:pt x="700088" y="0"/>
                </a:lnTo>
                <a:lnTo>
                  <a:pt x="300038" y="14287"/>
                </a:lnTo>
                <a:lnTo>
                  <a:pt x="28575" y="142875"/>
                </a:lnTo>
                <a:close/>
              </a:path>
            </a:pathLst>
          </a:custGeom>
          <a:solidFill>
            <a:srgbClr val="FFC000">
              <a:alpha val="6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4572000" y="4777082"/>
            <a:ext cx="0" cy="944488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959112" y="6102709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solidFill>
                  <a:srgbClr val="FFFF00"/>
                </a:solidFill>
              </a:rPr>
              <a:t>FEMALE DEITIES</a:t>
            </a:r>
            <a:endParaRPr lang="en-GB" b="1">
              <a:solidFill>
                <a:srgbClr val="FFFF00"/>
              </a:solidFill>
            </a:endParaRPr>
          </a:p>
        </p:txBody>
      </p:sp>
      <p:cxnSp>
        <p:nvCxnSpPr>
          <p:cNvPr id="15" name="Straight Arrow Connector 14"/>
          <p:cNvCxnSpPr/>
          <p:nvPr/>
        </p:nvCxnSpPr>
        <p:spPr>
          <a:xfrm flipH="1" flipV="1">
            <a:off x="4932040" y="4869160"/>
            <a:ext cx="1224136" cy="1296144"/>
          </a:xfrm>
          <a:prstGeom prst="straightConnector1">
            <a:avLst/>
          </a:prstGeom>
          <a:ln w="2222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1686409" y="6158978"/>
            <a:ext cx="3523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solidFill>
                  <a:srgbClr val="00B0F0"/>
                </a:solidFill>
              </a:rPr>
              <a:t>ATTIS</a:t>
            </a:r>
            <a:endParaRPr lang="en-GB" b="1">
              <a:solidFill>
                <a:srgbClr val="00B0F0"/>
              </a:solidFill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2167706" y="4777082"/>
            <a:ext cx="1036142" cy="1388222"/>
          </a:xfrm>
          <a:prstGeom prst="straightConnector1">
            <a:avLst/>
          </a:prstGeom>
          <a:ln w="2222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 19"/>
          <p:cNvSpPr/>
          <p:nvPr/>
        </p:nvSpPr>
        <p:spPr>
          <a:xfrm>
            <a:off x="2595761" y="3929063"/>
            <a:ext cx="1585913" cy="1957387"/>
          </a:xfrm>
          <a:custGeom>
            <a:avLst/>
            <a:gdLst>
              <a:gd name="connsiteX0" fmla="*/ 0 w 1585913"/>
              <a:gd name="connsiteY0" fmla="*/ 0 h 1957387"/>
              <a:gd name="connsiteX1" fmla="*/ 871538 w 1585913"/>
              <a:gd name="connsiteY1" fmla="*/ 142875 h 1957387"/>
              <a:gd name="connsiteX2" fmla="*/ 1528763 w 1585913"/>
              <a:gd name="connsiteY2" fmla="*/ 128587 h 1957387"/>
              <a:gd name="connsiteX3" fmla="*/ 1585913 w 1585913"/>
              <a:gd name="connsiteY3" fmla="*/ 985837 h 1957387"/>
              <a:gd name="connsiteX4" fmla="*/ 714375 w 1585913"/>
              <a:gd name="connsiteY4" fmla="*/ 1000125 h 1957387"/>
              <a:gd name="connsiteX5" fmla="*/ 714375 w 1585913"/>
              <a:gd name="connsiteY5" fmla="*/ 1957387 h 1957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85913" h="1957387">
                <a:moveTo>
                  <a:pt x="0" y="0"/>
                </a:moveTo>
                <a:lnTo>
                  <a:pt x="871538" y="142875"/>
                </a:lnTo>
                <a:lnTo>
                  <a:pt x="1528763" y="128587"/>
                </a:lnTo>
                <a:lnTo>
                  <a:pt x="1585913" y="985837"/>
                </a:lnTo>
                <a:lnTo>
                  <a:pt x="714375" y="1000125"/>
                </a:lnTo>
                <a:lnTo>
                  <a:pt x="714375" y="1957387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reeform 20"/>
          <p:cNvSpPr/>
          <p:nvPr/>
        </p:nvSpPr>
        <p:spPr>
          <a:xfrm>
            <a:off x="2538611" y="4000500"/>
            <a:ext cx="1271588" cy="1485900"/>
          </a:xfrm>
          <a:custGeom>
            <a:avLst/>
            <a:gdLst>
              <a:gd name="connsiteX0" fmla="*/ 128588 w 1271588"/>
              <a:gd name="connsiteY0" fmla="*/ 457200 h 1485900"/>
              <a:gd name="connsiteX1" fmla="*/ 485775 w 1271588"/>
              <a:gd name="connsiteY1" fmla="*/ 0 h 1485900"/>
              <a:gd name="connsiteX2" fmla="*/ 971550 w 1271588"/>
              <a:gd name="connsiteY2" fmla="*/ 0 h 1485900"/>
              <a:gd name="connsiteX3" fmla="*/ 1271588 w 1271588"/>
              <a:gd name="connsiteY3" fmla="*/ 742950 h 1485900"/>
              <a:gd name="connsiteX4" fmla="*/ 1271588 w 1271588"/>
              <a:gd name="connsiteY4" fmla="*/ 1042988 h 1485900"/>
              <a:gd name="connsiteX5" fmla="*/ 814388 w 1271588"/>
              <a:gd name="connsiteY5" fmla="*/ 1485900 h 1485900"/>
              <a:gd name="connsiteX6" fmla="*/ 314325 w 1271588"/>
              <a:gd name="connsiteY6" fmla="*/ 1414463 h 1485900"/>
              <a:gd name="connsiteX7" fmla="*/ 28575 w 1271588"/>
              <a:gd name="connsiteY7" fmla="*/ 1171575 h 1485900"/>
              <a:gd name="connsiteX8" fmla="*/ 0 w 1271588"/>
              <a:gd name="connsiteY8" fmla="*/ 857250 h 1485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71588" h="1485900">
                <a:moveTo>
                  <a:pt x="128588" y="457200"/>
                </a:moveTo>
                <a:lnTo>
                  <a:pt x="485775" y="0"/>
                </a:lnTo>
                <a:lnTo>
                  <a:pt x="971550" y="0"/>
                </a:lnTo>
                <a:lnTo>
                  <a:pt x="1271588" y="742950"/>
                </a:lnTo>
                <a:lnTo>
                  <a:pt x="1271588" y="1042988"/>
                </a:lnTo>
                <a:lnTo>
                  <a:pt x="814388" y="1485900"/>
                </a:lnTo>
                <a:lnTo>
                  <a:pt x="314325" y="1414463"/>
                </a:lnTo>
                <a:lnTo>
                  <a:pt x="28575" y="1171575"/>
                </a:lnTo>
                <a:lnTo>
                  <a:pt x="0" y="857250"/>
                </a:lnTo>
              </a:path>
            </a:pathLst>
          </a:custGeom>
          <a:solidFill>
            <a:srgbClr val="0070C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2987824" y="6021288"/>
            <a:ext cx="35239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solidFill>
                  <a:schemeClr val="tx2">
                    <a:lumMod val="60000"/>
                    <a:lumOff val="40000"/>
                  </a:schemeClr>
                </a:solidFill>
              </a:rPr>
              <a:t>MARS: street?</a:t>
            </a:r>
            <a:br>
              <a:rPr lang="de-DE" b="1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de-DE" b="1">
                <a:solidFill>
                  <a:schemeClr val="tx2">
                    <a:lumMod val="60000"/>
                    <a:lumOff val="40000"/>
                  </a:schemeClr>
                </a:solidFill>
              </a:rPr>
              <a:t>MERCURY</a:t>
            </a:r>
            <a:br>
              <a:rPr lang="de-DE" b="1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de-DE" b="1">
                <a:solidFill>
                  <a:schemeClr val="tx2">
                    <a:lumMod val="60000"/>
                    <a:lumOff val="40000"/>
                  </a:schemeClr>
                </a:solidFill>
              </a:rPr>
              <a:t>SILVANUS</a:t>
            </a:r>
            <a:endParaRPr lang="en-GB" b="1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0" y="6148876"/>
            <a:ext cx="3523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b="1">
                <a:solidFill>
                  <a:schemeClr val="accent4">
                    <a:lumMod val="20000"/>
                    <a:lumOff val="80000"/>
                  </a:schemeClr>
                </a:solidFill>
              </a:rPr>
              <a:t>SILVANUS</a:t>
            </a:r>
            <a:br>
              <a:rPr lang="de-DE" b="1">
                <a:solidFill>
                  <a:schemeClr val="accent4">
                    <a:lumMod val="20000"/>
                    <a:lumOff val="80000"/>
                  </a:schemeClr>
                </a:solidFill>
              </a:rPr>
            </a:br>
            <a:r>
              <a:rPr lang="de-DE" b="1">
                <a:solidFill>
                  <a:schemeClr val="accent4">
                    <a:lumMod val="20000"/>
                    <a:lumOff val="80000"/>
                  </a:schemeClr>
                </a:solidFill>
              </a:rPr>
              <a:t>SUCELLOS</a:t>
            </a:r>
            <a:endParaRPr lang="en-GB" b="1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236296" y="4907756"/>
            <a:ext cx="19077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>
                <a:solidFill>
                  <a:schemeClr val="bg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male activities surrounding a ‚female‘ sanctuary</a:t>
            </a:r>
          </a:p>
          <a:p>
            <a:pPr algn="r"/>
            <a:r>
              <a:rPr lang="de-DE">
                <a:solidFill>
                  <a:schemeClr val="bg2">
                    <a:lumMod val="10000"/>
                    <a:lumOff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also: male, non initiate interpretations</a:t>
            </a:r>
            <a:endParaRPr lang="en-GB">
              <a:solidFill>
                <a:schemeClr val="bg2">
                  <a:lumMod val="10000"/>
                  <a:lumOff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5" name="Straight Arrow Connector 24"/>
          <p:cNvCxnSpPr/>
          <p:nvPr/>
        </p:nvCxnSpPr>
        <p:spPr>
          <a:xfrm flipH="1" flipV="1">
            <a:off x="5364089" y="5637627"/>
            <a:ext cx="225738" cy="465082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 flipV="1">
            <a:off x="4717456" y="5637628"/>
            <a:ext cx="467394" cy="83942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 flipH="1" flipV="1">
            <a:off x="3214694" y="4869160"/>
            <a:ext cx="467394" cy="380166"/>
          </a:xfrm>
          <a:prstGeom prst="straightConnector1">
            <a:avLst/>
          </a:prstGeom>
          <a:ln w="762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28803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1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1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1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7" grpId="0"/>
      <p:bldP spid="20" grpId="0" animBg="1"/>
      <p:bldP spid="21" grpId="0" animBg="1"/>
      <p:bldP spid="22" grpId="0"/>
      <p:bldP spid="23" grpId="0"/>
      <p:bldP spid="24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110594" name="Rectangle 2"/>
          <p:cNvSpPr>
            <a:spLocks noChangeArrowheads="1"/>
          </p:cNvSpPr>
          <p:nvPr/>
        </p:nvSpPr>
        <p:spPr bwMode="auto">
          <a:xfrm>
            <a:off x="25710" y="118914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 err="1">
                <a:solidFill>
                  <a:srgbClr val="C00000"/>
                </a:solidFill>
                <a:latin typeface="Tahoma" pitchFamily="34" charset="0"/>
              </a:rPr>
              <a:t>Glanum</a:t>
            </a:r>
            <a:r>
              <a:rPr kumimoji="0" lang="de-DE" sz="3600">
                <a:solidFill>
                  <a:srgbClr val="C00000"/>
                </a:solidFill>
                <a:latin typeface="Tahoma" pitchFamily="34" charset="0"/>
              </a:rPr>
              <a:t> - </a:t>
            </a:r>
            <a:r>
              <a:rPr kumimoji="0" lang="de-DE" sz="3600" err="1">
                <a:solidFill>
                  <a:srgbClr val="C00000"/>
                </a:solidFill>
                <a:latin typeface="Tahoma" pitchFamily="34" charset="0"/>
              </a:rPr>
              <a:t>summary</a:t>
            </a:r>
            <a:endParaRPr kumimoji="0" lang="de-DE" sz="3600">
              <a:solidFill>
                <a:srgbClr val="C00000"/>
              </a:solidFill>
              <a:latin typeface="Tahoma" pitchFamily="34" charset="0"/>
            </a:endParaRPr>
          </a:p>
        </p:txBody>
      </p:sp>
      <p:pic>
        <p:nvPicPr>
          <p:cNvPr id="110601" name="Picture 9" descr="C:\Eigene Dateien\FERCAN\Glanum Valetudo Temple.JPG"/>
          <p:cNvPicPr>
            <a:picLocks noChangeAspect="1" noChangeArrowheads="1"/>
          </p:cNvPicPr>
          <p:nvPr/>
        </p:nvPicPr>
        <p:blipFill>
          <a:blip r:embed="rId3" cstate="print">
            <a:lum bright="42000" contrast="60000"/>
            <a:grayscl/>
          </a:blip>
          <a:srcRect l="5139" t="81082" r="21625" b="1274"/>
          <a:stretch>
            <a:fillRect/>
          </a:stretch>
        </p:blipFill>
        <p:spPr bwMode="auto">
          <a:xfrm>
            <a:off x="323528" y="815811"/>
            <a:ext cx="4055021" cy="1066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0602" name="Picture 10" descr="C:\Eigene Dateien\FERCAN\glanum044b mausoleum.jpg"/>
          <p:cNvPicPr>
            <a:picLocks noChangeAspect="1" noChangeArrowheads="1"/>
          </p:cNvPicPr>
          <p:nvPr/>
        </p:nvPicPr>
        <p:blipFill>
          <a:blip r:embed="rId4" cstate="print"/>
          <a:srcRect l="9839" r="11111" b="8000"/>
          <a:stretch>
            <a:fillRect/>
          </a:stretch>
        </p:blipFill>
        <p:spPr bwMode="auto">
          <a:xfrm>
            <a:off x="7054417" y="188640"/>
            <a:ext cx="1944586" cy="3140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304729" y="4460777"/>
            <a:ext cx="2739683" cy="20547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0604" name="Rectangle 12"/>
          <p:cNvSpPr>
            <a:spLocks noChangeArrowheads="1"/>
          </p:cNvSpPr>
          <p:nvPr/>
        </p:nvSpPr>
        <p:spPr bwMode="auto">
          <a:xfrm>
            <a:off x="1911926" y="2062595"/>
            <a:ext cx="5756417" cy="410270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Glanum‘s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religious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identity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seems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to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be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changing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in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the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Roman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period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</a:t>
            </a:r>
            <a:b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</a:b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But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how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and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why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and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who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is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responsible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…?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Merely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reflecting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the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adoption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of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new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media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a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new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religious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/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epigr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./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iconogr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.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language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…?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Self-identity of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local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imes New Roman"/>
              </a:rPr>
              <a:t>é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lites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e.g.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the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Iulii</a:t>
            </a:r>
            <a:endParaRPr kumimoji="0" lang="de-DE" sz="200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Rôle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of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M. Agrippa: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Valetudo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cult</a:t>
            </a:r>
            <a:endParaRPr kumimoji="0" lang="de-DE" sz="200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Promoting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Glanum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as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healing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sanctuary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...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Glanum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imes New Roman"/>
              </a:rPr>
              <a:t>‘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s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new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rôle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in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the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Principate</a:t>
            </a:r>
            <a:endParaRPr kumimoji="0" lang="de-DE" sz="200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Religious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re-positioning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response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to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neighbouring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 </a:t>
            </a:r>
            <a:r>
              <a:rPr kumimoji="0"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towns</a:t>
            </a:r>
            <a:r>
              <a:rPr kumimoji="0"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, like Arles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New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developments</a:t>
            </a: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: e.g. Bona </a:t>
            </a:r>
            <a:r>
              <a:rPr lang="de-DE" sz="2000" err="1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Dea</a:t>
            </a:r>
            <a:endParaRPr lang="de-DE" sz="200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</a:pPr>
            <a:endParaRPr kumimoji="0" lang="de-DE" sz="200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</p:txBody>
      </p:sp>
      <p:pic>
        <p:nvPicPr>
          <p:cNvPr id="8" name="Picture 13" descr="C:\Eigene Dateien\FERCAN\Glanum Silvanus Altar Icon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82647" y="4005064"/>
            <a:ext cx="2088232" cy="24326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652810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0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0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0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0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0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0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0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0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7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0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0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0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75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06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0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0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0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0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0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0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0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0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0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0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0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0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9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0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0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0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10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30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5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0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0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0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04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www.giteduviguier.fr/resources/glan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7665" cy="6858000"/>
          </a:xfrm>
          <a:prstGeom prst="rect">
            <a:avLst/>
          </a:prstGeom>
          <a:noFill/>
        </p:spPr>
      </p:pic>
      <p:sp>
        <p:nvSpPr>
          <p:cNvPr id="110594" name="Rectangle 2"/>
          <p:cNvSpPr>
            <a:spLocks noChangeArrowheads="1"/>
          </p:cNvSpPr>
          <p:nvPr/>
        </p:nvSpPr>
        <p:spPr bwMode="auto">
          <a:xfrm>
            <a:off x="25710" y="118914"/>
            <a:ext cx="80010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r>
              <a:rPr kumimoji="0" lang="de-DE" sz="3600" err="1">
                <a:solidFill>
                  <a:srgbClr val="C00000"/>
                </a:solidFill>
                <a:latin typeface="Tahoma" pitchFamily="34" charset="0"/>
              </a:rPr>
              <a:t>Glanum</a:t>
            </a:r>
            <a:r>
              <a:rPr kumimoji="0" lang="de-DE" sz="3600">
                <a:solidFill>
                  <a:srgbClr val="C00000"/>
                </a:solidFill>
                <a:latin typeface="Tahoma" pitchFamily="34" charset="0"/>
              </a:rPr>
              <a:t> - </a:t>
            </a:r>
            <a:r>
              <a:rPr kumimoji="0" lang="de-DE" sz="3600" err="1">
                <a:solidFill>
                  <a:srgbClr val="C00000"/>
                </a:solidFill>
                <a:latin typeface="Tahoma" pitchFamily="34" charset="0"/>
              </a:rPr>
              <a:t>summary</a:t>
            </a:r>
            <a:endParaRPr kumimoji="0" lang="de-DE" sz="3600">
              <a:solidFill>
                <a:srgbClr val="C00000"/>
              </a:solidFill>
              <a:latin typeface="Tahoma" pitchFamily="34" charset="0"/>
            </a:endParaRPr>
          </a:p>
        </p:txBody>
      </p:sp>
      <p:pic>
        <p:nvPicPr>
          <p:cNvPr id="110601" name="Picture 9" descr="C:\Eigene Dateien\FERCAN\Glanum Valetudo Temple.JPG"/>
          <p:cNvPicPr>
            <a:picLocks noChangeAspect="1" noChangeArrowheads="1"/>
          </p:cNvPicPr>
          <p:nvPr/>
        </p:nvPicPr>
        <p:blipFill>
          <a:blip r:embed="rId3" cstate="print">
            <a:lum bright="42000" contrast="60000"/>
            <a:grayscl/>
          </a:blip>
          <a:srcRect l="5139" t="81082" r="21625" b="1274"/>
          <a:stretch>
            <a:fillRect/>
          </a:stretch>
        </p:blipFill>
        <p:spPr bwMode="auto">
          <a:xfrm>
            <a:off x="323528" y="815811"/>
            <a:ext cx="4055021" cy="1066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0602" name="Picture 10" descr="C:\Eigene Dateien\FERCAN\glanum044b mausoleum.jpg"/>
          <p:cNvPicPr>
            <a:picLocks noChangeAspect="1" noChangeArrowheads="1"/>
          </p:cNvPicPr>
          <p:nvPr/>
        </p:nvPicPr>
        <p:blipFill>
          <a:blip r:embed="rId4" cstate="print"/>
          <a:srcRect l="9839" r="11111" b="8000"/>
          <a:stretch>
            <a:fillRect/>
          </a:stretch>
        </p:blipFill>
        <p:spPr bwMode="auto">
          <a:xfrm>
            <a:off x="7054417" y="188640"/>
            <a:ext cx="1944586" cy="31409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304729" y="4460777"/>
            <a:ext cx="2739683" cy="20547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0604" name="Rectangle 12"/>
          <p:cNvSpPr>
            <a:spLocks noChangeArrowheads="1"/>
          </p:cNvSpPr>
          <p:nvPr/>
        </p:nvSpPr>
        <p:spPr bwMode="auto">
          <a:xfrm>
            <a:off x="1911927" y="3068959"/>
            <a:ext cx="4748306" cy="3096343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lang="de-DE" sz="200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END OF POWERPOINT FOR GLANUM</a:t>
            </a: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sz="200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lang="de-DE" sz="200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rPr>
              <a:t>FEEL FREE TO CONTINUE WATCHING THE POWERPOINT: NIMES, IMPERIAL CULT, VIENNE,…</a:t>
            </a:r>
            <a:endParaRPr kumimoji="0" lang="de-DE" sz="200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itchFamily="34" charset="0"/>
            </a:endParaRPr>
          </a:p>
        </p:txBody>
      </p:sp>
      <p:pic>
        <p:nvPicPr>
          <p:cNvPr id="8" name="Picture 13" descr="C:\Eigene Dateien\FERCAN\Glanum Silvanus Altar Icon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82647" y="4005064"/>
            <a:ext cx="2088232" cy="24326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2596745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21" b="100000" l="0" r="100000">
                        <a14:foregroundMark x1="72049" y1="3962" x2="72049" y2="39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7784" y="860435"/>
            <a:ext cx="6516216" cy="599756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Gallia </a:t>
            </a:r>
            <a:r>
              <a:rPr lang="en-GB" err="1"/>
              <a:t>Narbonensis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6AD2B31B-9AD3-4840-B13D-46BCCC9C1EE0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64</a:t>
            </a:fld>
            <a:endParaRPr lang="en-GB"/>
          </a:p>
        </p:txBody>
      </p:sp>
      <p:sp>
        <p:nvSpPr>
          <p:cNvPr id="6" name="Freeform 16"/>
          <p:cNvSpPr/>
          <p:nvPr/>
        </p:nvSpPr>
        <p:spPr>
          <a:xfrm>
            <a:off x="5639490" y="1146103"/>
            <a:ext cx="3094892" cy="2106016"/>
          </a:xfrm>
          <a:custGeom>
            <a:avLst/>
            <a:gdLst>
              <a:gd name="connsiteX0" fmla="*/ 405480 w 3094892"/>
              <a:gd name="connsiteY0" fmla="*/ 2048091 h 2106016"/>
              <a:gd name="connsiteX1" fmla="*/ 202740 w 3094892"/>
              <a:gd name="connsiteY1" fmla="*/ 2043953 h 2106016"/>
              <a:gd name="connsiteX2" fmla="*/ 115851 w 3094892"/>
              <a:gd name="connsiteY2" fmla="*/ 1940514 h 2106016"/>
              <a:gd name="connsiteX3" fmla="*/ 53788 w 3094892"/>
              <a:gd name="connsiteY3" fmla="*/ 1853626 h 2106016"/>
              <a:gd name="connsiteX4" fmla="*/ 16550 w 3094892"/>
              <a:gd name="connsiteY4" fmla="*/ 1700536 h 2106016"/>
              <a:gd name="connsiteX5" fmla="*/ 0 w 3094892"/>
              <a:gd name="connsiteY5" fmla="*/ 1444007 h 2106016"/>
              <a:gd name="connsiteX6" fmla="*/ 239978 w 3094892"/>
              <a:gd name="connsiteY6" fmla="*/ 1282643 h 2106016"/>
              <a:gd name="connsiteX7" fmla="*/ 426168 w 3094892"/>
              <a:gd name="connsiteY7" fmla="*/ 1141966 h 2106016"/>
              <a:gd name="connsiteX8" fmla="*/ 670284 w 3094892"/>
              <a:gd name="connsiteY8" fmla="*/ 1030252 h 2106016"/>
              <a:gd name="connsiteX9" fmla="*/ 790273 w 3094892"/>
              <a:gd name="connsiteY9" fmla="*/ 1046802 h 2106016"/>
              <a:gd name="connsiteX10" fmla="*/ 864749 w 3094892"/>
              <a:gd name="connsiteY10" fmla="*/ 1063352 h 2106016"/>
              <a:gd name="connsiteX11" fmla="*/ 959913 w 3094892"/>
              <a:gd name="connsiteY11" fmla="*/ 959913 h 2106016"/>
              <a:gd name="connsiteX12" fmla="*/ 1034389 w 3094892"/>
              <a:gd name="connsiteY12" fmla="*/ 930950 h 2106016"/>
              <a:gd name="connsiteX13" fmla="*/ 1179203 w 3094892"/>
              <a:gd name="connsiteY13" fmla="*/ 951638 h 2106016"/>
              <a:gd name="connsiteX14" fmla="*/ 1493658 w 3094892"/>
              <a:gd name="connsiteY14" fmla="*/ 690972 h 2106016"/>
              <a:gd name="connsiteX15" fmla="*/ 1828800 w 3094892"/>
              <a:gd name="connsiteY15" fmla="*/ 484094 h 2106016"/>
              <a:gd name="connsiteX16" fmla="*/ 1948789 w 3094892"/>
              <a:gd name="connsiteY16" fmla="*/ 314454 h 2106016"/>
              <a:gd name="connsiteX17" fmla="*/ 2163942 w 3094892"/>
              <a:gd name="connsiteY17" fmla="*/ 318592 h 2106016"/>
              <a:gd name="connsiteX18" fmla="*/ 2192905 w 3094892"/>
              <a:gd name="connsiteY18" fmla="*/ 318592 h 2106016"/>
              <a:gd name="connsiteX19" fmla="*/ 2275656 w 3094892"/>
              <a:gd name="connsiteY19" fmla="*/ 194465 h 2106016"/>
              <a:gd name="connsiteX20" fmla="*/ 2374957 w 3094892"/>
              <a:gd name="connsiteY20" fmla="*/ 70339 h 2106016"/>
              <a:gd name="connsiteX21" fmla="*/ 2432883 w 3094892"/>
              <a:gd name="connsiteY21" fmla="*/ 119989 h 2106016"/>
              <a:gd name="connsiteX22" fmla="*/ 2573560 w 3094892"/>
              <a:gd name="connsiteY22" fmla="*/ 37238 h 2106016"/>
              <a:gd name="connsiteX23" fmla="*/ 2660448 w 3094892"/>
              <a:gd name="connsiteY23" fmla="*/ 16550 h 2106016"/>
              <a:gd name="connsiteX24" fmla="*/ 2792850 w 3094892"/>
              <a:gd name="connsiteY24" fmla="*/ 0 h 2106016"/>
              <a:gd name="connsiteX25" fmla="*/ 2900427 w 3094892"/>
              <a:gd name="connsiteY25" fmla="*/ 0 h 2106016"/>
              <a:gd name="connsiteX26" fmla="*/ 3094892 w 3094892"/>
              <a:gd name="connsiteY26" fmla="*/ 57926 h 2106016"/>
              <a:gd name="connsiteX27" fmla="*/ 3057654 w 3094892"/>
              <a:gd name="connsiteY27" fmla="*/ 504782 h 2106016"/>
              <a:gd name="connsiteX28" fmla="*/ 2933527 w 3094892"/>
              <a:gd name="connsiteY28" fmla="*/ 993014 h 2106016"/>
              <a:gd name="connsiteX29" fmla="*/ 2643898 w 3094892"/>
              <a:gd name="connsiteY29" fmla="*/ 1261955 h 2106016"/>
              <a:gd name="connsiteX30" fmla="*/ 2283931 w 3094892"/>
              <a:gd name="connsiteY30" fmla="*/ 1584684 h 2106016"/>
              <a:gd name="connsiteX31" fmla="*/ 1998439 w 3094892"/>
              <a:gd name="connsiteY31" fmla="*/ 1911551 h 2106016"/>
              <a:gd name="connsiteX32" fmla="*/ 1820524 w 3094892"/>
              <a:gd name="connsiteY32" fmla="*/ 2052228 h 2106016"/>
              <a:gd name="connsiteX33" fmla="*/ 1613647 w 3094892"/>
              <a:gd name="connsiteY33" fmla="*/ 2101879 h 2106016"/>
              <a:gd name="connsiteX34" fmla="*/ 1390219 w 3094892"/>
              <a:gd name="connsiteY34" fmla="*/ 2106016 h 2106016"/>
              <a:gd name="connsiteX35" fmla="*/ 1088177 w 3094892"/>
              <a:gd name="connsiteY35" fmla="*/ 2077054 h 2106016"/>
              <a:gd name="connsiteX36" fmla="*/ 835786 w 3094892"/>
              <a:gd name="connsiteY36" fmla="*/ 2089466 h 2106016"/>
              <a:gd name="connsiteX37" fmla="*/ 479956 w 3094892"/>
              <a:gd name="connsiteY37" fmla="*/ 2060503 h 2106016"/>
              <a:gd name="connsiteX38" fmla="*/ 405480 w 3094892"/>
              <a:gd name="connsiteY38" fmla="*/ 2048091 h 2106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094892" h="2106016">
                <a:moveTo>
                  <a:pt x="405480" y="2048091"/>
                </a:moveTo>
                <a:lnTo>
                  <a:pt x="202740" y="2043953"/>
                </a:lnTo>
                <a:lnTo>
                  <a:pt x="115851" y="1940514"/>
                </a:lnTo>
                <a:lnTo>
                  <a:pt x="53788" y="1853626"/>
                </a:lnTo>
                <a:lnTo>
                  <a:pt x="16550" y="1700536"/>
                </a:lnTo>
                <a:lnTo>
                  <a:pt x="0" y="1444007"/>
                </a:lnTo>
                <a:lnTo>
                  <a:pt x="239978" y="1282643"/>
                </a:lnTo>
                <a:lnTo>
                  <a:pt x="426168" y="1141966"/>
                </a:lnTo>
                <a:lnTo>
                  <a:pt x="670284" y="1030252"/>
                </a:lnTo>
                <a:lnTo>
                  <a:pt x="790273" y="1046802"/>
                </a:lnTo>
                <a:lnTo>
                  <a:pt x="864749" y="1063352"/>
                </a:lnTo>
                <a:lnTo>
                  <a:pt x="959913" y="959913"/>
                </a:lnTo>
                <a:lnTo>
                  <a:pt x="1034389" y="930950"/>
                </a:lnTo>
                <a:lnTo>
                  <a:pt x="1179203" y="951638"/>
                </a:lnTo>
                <a:lnTo>
                  <a:pt x="1493658" y="690972"/>
                </a:lnTo>
                <a:lnTo>
                  <a:pt x="1828800" y="484094"/>
                </a:lnTo>
                <a:lnTo>
                  <a:pt x="1948789" y="314454"/>
                </a:lnTo>
                <a:lnTo>
                  <a:pt x="2163942" y="318592"/>
                </a:lnTo>
                <a:lnTo>
                  <a:pt x="2192905" y="318592"/>
                </a:lnTo>
                <a:lnTo>
                  <a:pt x="2275656" y="194465"/>
                </a:lnTo>
                <a:lnTo>
                  <a:pt x="2374957" y="70339"/>
                </a:lnTo>
                <a:lnTo>
                  <a:pt x="2432883" y="119989"/>
                </a:lnTo>
                <a:lnTo>
                  <a:pt x="2573560" y="37238"/>
                </a:lnTo>
                <a:lnTo>
                  <a:pt x="2660448" y="16550"/>
                </a:lnTo>
                <a:lnTo>
                  <a:pt x="2792850" y="0"/>
                </a:lnTo>
                <a:lnTo>
                  <a:pt x="2900427" y="0"/>
                </a:lnTo>
                <a:lnTo>
                  <a:pt x="3094892" y="57926"/>
                </a:lnTo>
                <a:lnTo>
                  <a:pt x="3057654" y="504782"/>
                </a:lnTo>
                <a:lnTo>
                  <a:pt x="2933527" y="993014"/>
                </a:lnTo>
                <a:lnTo>
                  <a:pt x="2643898" y="1261955"/>
                </a:lnTo>
                <a:lnTo>
                  <a:pt x="2283931" y="1584684"/>
                </a:lnTo>
                <a:lnTo>
                  <a:pt x="1998439" y="1911551"/>
                </a:lnTo>
                <a:lnTo>
                  <a:pt x="1820524" y="2052228"/>
                </a:lnTo>
                <a:lnTo>
                  <a:pt x="1613647" y="2101879"/>
                </a:lnTo>
                <a:lnTo>
                  <a:pt x="1390219" y="2106016"/>
                </a:lnTo>
                <a:lnTo>
                  <a:pt x="1088177" y="2077054"/>
                </a:lnTo>
                <a:lnTo>
                  <a:pt x="835786" y="2089466"/>
                </a:lnTo>
                <a:lnTo>
                  <a:pt x="479956" y="2060503"/>
                </a:lnTo>
                <a:lnTo>
                  <a:pt x="405480" y="2048091"/>
                </a:lnTo>
                <a:close/>
              </a:path>
            </a:pathLst>
          </a:custGeom>
          <a:solidFill>
            <a:srgbClr val="6ABDF0">
              <a:alpha val="4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 rot="20570850">
            <a:off x="6684267" y="217618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spc="300"/>
              <a:t>Vienne</a:t>
            </a:r>
            <a:endParaRPr lang="en-GB" b="1" spc="300"/>
          </a:p>
        </p:txBody>
      </p:sp>
      <p:sp>
        <p:nvSpPr>
          <p:cNvPr id="8" name="Freeform 18"/>
          <p:cNvSpPr/>
          <p:nvPr/>
        </p:nvSpPr>
        <p:spPr>
          <a:xfrm>
            <a:off x="5371106" y="4623683"/>
            <a:ext cx="500932" cy="369736"/>
          </a:xfrm>
          <a:custGeom>
            <a:avLst/>
            <a:gdLst>
              <a:gd name="connsiteX0" fmla="*/ 0 w 500932"/>
              <a:gd name="connsiteY0" fmla="*/ 59635 h 369736"/>
              <a:gd name="connsiteX1" fmla="*/ 210710 w 500932"/>
              <a:gd name="connsiteY1" fmla="*/ 302150 h 369736"/>
              <a:gd name="connsiteX2" fmla="*/ 274320 w 500932"/>
              <a:gd name="connsiteY2" fmla="*/ 349858 h 369736"/>
              <a:gd name="connsiteX3" fmla="*/ 373711 w 500932"/>
              <a:gd name="connsiteY3" fmla="*/ 369736 h 369736"/>
              <a:gd name="connsiteX4" fmla="*/ 373711 w 500932"/>
              <a:gd name="connsiteY4" fmla="*/ 369736 h 369736"/>
              <a:gd name="connsiteX5" fmla="*/ 449249 w 500932"/>
              <a:gd name="connsiteY5" fmla="*/ 230588 h 369736"/>
              <a:gd name="connsiteX6" fmla="*/ 500932 w 500932"/>
              <a:gd name="connsiteY6" fmla="*/ 178905 h 369736"/>
              <a:gd name="connsiteX7" fmla="*/ 465151 w 500932"/>
              <a:gd name="connsiteY7" fmla="*/ 119270 h 369736"/>
              <a:gd name="connsiteX8" fmla="*/ 337931 w 500932"/>
              <a:gd name="connsiteY8" fmla="*/ 31806 h 369736"/>
              <a:gd name="connsiteX9" fmla="*/ 318052 w 500932"/>
              <a:gd name="connsiteY9" fmla="*/ 0 h 369736"/>
              <a:gd name="connsiteX10" fmla="*/ 194807 w 500932"/>
              <a:gd name="connsiteY10" fmla="*/ 67587 h 369736"/>
              <a:gd name="connsiteX11" fmla="*/ 115294 w 500932"/>
              <a:gd name="connsiteY11" fmla="*/ 19879 h 369736"/>
              <a:gd name="connsiteX12" fmla="*/ 0 w 500932"/>
              <a:gd name="connsiteY12" fmla="*/ 59635 h 3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932" h="369736">
                <a:moveTo>
                  <a:pt x="0" y="59635"/>
                </a:moveTo>
                <a:lnTo>
                  <a:pt x="210710" y="302150"/>
                </a:lnTo>
                <a:lnTo>
                  <a:pt x="274320" y="349858"/>
                </a:lnTo>
                <a:lnTo>
                  <a:pt x="373711" y="369736"/>
                </a:lnTo>
                <a:lnTo>
                  <a:pt x="373711" y="369736"/>
                </a:lnTo>
                <a:lnTo>
                  <a:pt x="449249" y="230588"/>
                </a:lnTo>
                <a:lnTo>
                  <a:pt x="500932" y="178905"/>
                </a:lnTo>
                <a:lnTo>
                  <a:pt x="465151" y="119270"/>
                </a:lnTo>
                <a:lnTo>
                  <a:pt x="337931" y="31806"/>
                </a:lnTo>
                <a:lnTo>
                  <a:pt x="318052" y="0"/>
                </a:lnTo>
                <a:lnTo>
                  <a:pt x="194807" y="67587"/>
                </a:lnTo>
                <a:lnTo>
                  <a:pt x="115294" y="19879"/>
                </a:lnTo>
                <a:lnTo>
                  <a:pt x="0" y="59635"/>
                </a:lnTo>
                <a:close/>
              </a:path>
            </a:pathLst>
          </a:custGeom>
          <a:solidFill>
            <a:srgbClr val="6ABDF0">
              <a:alpha val="61000"/>
            </a:srgb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19"/>
          <p:cNvSpPr/>
          <p:nvPr/>
        </p:nvSpPr>
        <p:spPr>
          <a:xfrm>
            <a:off x="6070349" y="5155949"/>
            <a:ext cx="1403287" cy="982301"/>
          </a:xfrm>
          <a:custGeom>
            <a:avLst/>
            <a:gdLst>
              <a:gd name="connsiteX0" fmla="*/ 63374 w 1403287"/>
              <a:gd name="connsiteY0" fmla="*/ 239916 h 982301"/>
              <a:gd name="connsiteX1" fmla="*/ 149382 w 1403287"/>
              <a:gd name="connsiteY1" fmla="*/ 99588 h 982301"/>
              <a:gd name="connsiteX2" fmla="*/ 430039 w 1403287"/>
              <a:gd name="connsiteY2" fmla="*/ 131275 h 982301"/>
              <a:gd name="connsiteX3" fmla="*/ 638269 w 1403287"/>
              <a:gd name="connsiteY3" fmla="*/ 131275 h 982301"/>
              <a:gd name="connsiteX4" fmla="*/ 792178 w 1403287"/>
              <a:gd name="connsiteY4" fmla="*/ 108641 h 982301"/>
              <a:gd name="connsiteX5" fmla="*/ 1176950 w 1403287"/>
              <a:gd name="connsiteY5" fmla="*/ 0 h 982301"/>
              <a:gd name="connsiteX6" fmla="*/ 1158843 w 1403287"/>
              <a:gd name="connsiteY6" fmla="*/ 271603 h 982301"/>
              <a:gd name="connsiteX7" fmla="*/ 1199584 w 1403287"/>
              <a:gd name="connsiteY7" fmla="*/ 737857 h 982301"/>
              <a:gd name="connsiteX8" fmla="*/ 1403287 w 1403287"/>
              <a:gd name="connsiteY8" fmla="*/ 864605 h 982301"/>
              <a:gd name="connsiteX9" fmla="*/ 1367073 w 1403287"/>
              <a:gd name="connsiteY9" fmla="*/ 982301 h 982301"/>
              <a:gd name="connsiteX10" fmla="*/ 1090942 w 1403287"/>
              <a:gd name="connsiteY10" fmla="*/ 982301 h 982301"/>
              <a:gd name="connsiteX11" fmla="*/ 755964 w 1403287"/>
              <a:gd name="connsiteY11" fmla="*/ 982301 h 982301"/>
              <a:gd name="connsiteX12" fmla="*/ 552261 w 1403287"/>
              <a:gd name="connsiteY12" fmla="*/ 860079 h 982301"/>
              <a:gd name="connsiteX13" fmla="*/ 420986 w 1403287"/>
              <a:gd name="connsiteY13" fmla="*/ 733330 h 982301"/>
              <a:gd name="connsiteX14" fmla="*/ 389299 w 1403287"/>
              <a:gd name="connsiteY14" fmla="*/ 597528 h 982301"/>
              <a:gd name="connsiteX15" fmla="*/ 149382 w 1403287"/>
              <a:gd name="connsiteY15" fmla="*/ 493413 h 982301"/>
              <a:gd name="connsiteX16" fmla="*/ 0 w 1403287"/>
              <a:gd name="connsiteY16" fmla="*/ 362138 h 982301"/>
              <a:gd name="connsiteX17" fmla="*/ 4526 w 1403287"/>
              <a:gd name="connsiteY17" fmla="*/ 294237 h 982301"/>
              <a:gd name="connsiteX18" fmla="*/ 63374 w 1403287"/>
              <a:gd name="connsiteY18" fmla="*/ 239916 h 982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03287" h="982301">
                <a:moveTo>
                  <a:pt x="63374" y="239916"/>
                </a:moveTo>
                <a:lnTo>
                  <a:pt x="149382" y="99588"/>
                </a:lnTo>
                <a:lnTo>
                  <a:pt x="430039" y="131275"/>
                </a:lnTo>
                <a:lnTo>
                  <a:pt x="638269" y="131275"/>
                </a:lnTo>
                <a:lnTo>
                  <a:pt x="792178" y="108641"/>
                </a:lnTo>
                <a:lnTo>
                  <a:pt x="1176950" y="0"/>
                </a:lnTo>
                <a:lnTo>
                  <a:pt x="1158843" y="271603"/>
                </a:lnTo>
                <a:lnTo>
                  <a:pt x="1199584" y="737857"/>
                </a:lnTo>
                <a:lnTo>
                  <a:pt x="1403287" y="864605"/>
                </a:lnTo>
                <a:lnTo>
                  <a:pt x="1367073" y="982301"/>
                </a:lnTo>
                <a:lnTo>
                  <a:pt x="1090942" y="982301"/>
                </a:lnTo>
                <a:lnTo>
                  <a:pt x="755964" y="982301"/>
                </a:lnTo>
                <a:lnTo>
                  <a:pt x="552261" y="860079"/>
                </a:lnTo>
                <a:lnTo>
                  <a:pt x="420986" y="733330"/>
                </a:lnTo>
                <a:lnTo>
                  <a:pt x="389299" y="597528"/>
                </a:lnTo>
                <a:lnTo>
                  <a:pt x="149382" y="493413"/>
                </a:lnTo>
                <a:lnTo>
                  <a:pt x="0" y="362138"/>
                </a:lnTo>
                <a:lnTo>
                  <a:pt x="4526" y="294237"/>
                </a:lnTo>
                <a:lnTo>
                  <a:pt x="63374" y="239916"/>
                </a:lnTo>
                <a:close/>
              </a:path>
            </a:pathLst>
          </a:custGeom>
          <a:solidFill>
            <a:schemeClr val="accent1">
              <a:alpha val="44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spc="3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Aix</a:t>
            </a:r>
            <a:endParaRPr lang="en-GB" b="1" spc="3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Freeform 20"/>
          <p:cNvSpPr/>
          <p:nvPr/>
        </p:nvSpPr>
        <p:spPr>
          <a:xfrm>
            <a:off x="4006158" y="4024265"/>
            <a:ext cx="1887648" cy="2009870"/>
          </a:xfrm>
          <a:custGeom>
            <a:avLst/>
            <a:gdLst>
              <a:gd name="connsiteX0" fmla="*/ 1186004 w 1887648"/>
              <a:gd name="connsiteY0" fmla="*/ 1828800 h 2009870"/>
              <a:gd name="connsiteX1" fmla="*/ 1358020 w 1887648"/>
              <a:gd name="connsiteY1" fmla="*/ 1597937 h 2009870"/>
              <a:gd name="connsiteX2" fmla="*/ 1484769 w 1887648"/>
              <a:gd name="connsiteY2" fmla="*/ 1448555 h 2009870"/>
              <a:gd name="connsiteX3" fmla="*/ 1557196 w 1887648"/>
              <a:gd name="connsiteY3" fmla="*/ 1172424 h 2009870"/>
              <a:gd name="connsiteX4" fmla="*/ 1530036 w 1887648"/>
              <a:gd name="connsiteY4" fmla="*/ 1041149 h 2009870"/>
              <a:gd name="connsiteX5" fmla="*/ 1779006 w 1887648"/>
              <a:gd name="connsiteY5" fmla="*/ 959668 h 2009870"/>
              <a:gd name="connsiteX6" fmla="*/ 1869541 w 1887648"/>
              <a:gd name="connsiteY6" fmla="*/ 801232 h 2009870"/>
              <a:gd name="connsiteX7" fmla="*/ 1887648 w 1887648"/>
              <a:gd name="connsiteY7" fmla="*/ 710697 h 2009870"/>
              <a:gd name="connsiteX8" fmla="*/ 1774480 w 1887648"/>
              <a:gd name="connsiteY8" fmla="*/ 624689 h 2009870"/>
              <a:gd name="connsiteX9" fmla="*/ 1715632 w 1887648"/>
              <a:gd name="connsiteY9" fmla="*/ 520575 h 2009870"/>
              <a:gd name="connsiteX10" fmla="*/ 1679418 w 1887648"/>
              <a:gd name="connsiteY10" fmla="*/ 393826 h 2009870"/>
              <a:gd name="connsiteX11" fmla="*/ 1679418 w 1887648"/>
              <a:gd name="connsiteY11" fmla="*/ 226337 h 2009870"/>
              <a:gd name="connsiteX12" fmla="*/ 1679418 w 1887648"/>
              <a:gd name="connsiteY12" fmla="*/ 86008 h 2009870"/>
              <a:gd name="connsiteX13" fmla="*/ 1416868 w 1887648"/>
              <a:gd name="connsiteY13" fmla="*/ 0 h 2009870"/>
              <a:gd name="connsiteX14" fmla="*/ 991355 w 1887648"/>
              <a:gd name="connsiteY14" fmla="*/ 0 h 2009870"/>
              <a:gd name="connsiteX15" fmla="*/ 579422 w 1887648"/>
              <a:gd name="connsiteY15" fmla="*/ 67901 h 2009870"/>
              <a:gd name="connsiteX16" fmla="*/ 348559 w 1887648"/>
              <a:gd name="connsiteY16" fmla="*/ 208230 h 2009870"/>
              <a:gd name="connsiteX17" fmla="*/ 321398 w 1887648"/>
              <a:gd name="connsiteY17" fmla="*/ 570369 h 2009870"/>
              <a:gd name="connsiteX18" fmla="*/ 344032 w 1887648"/>
              <a:gd name="connsiteY18" fmla="*/ 955141 h 2009870"/>
              <a:gd name="connsiteX19" fmla="*/ 176543 w 1887648"/>
              <a:gd name="connsiteY19" fmla="*/ 1267485 h 2009870"/>
              <a:gd name="connsiteX20" fmla="*/ 0 w 1887648"/>
              <a:gd name="connsiteY20" fmla="*/ 1511929 h 2009870"/>
              <a:gd name="connsiteX21" fmla="*/ 76955 w 1887648"/>
              <a:gd name="connsiteY21" fmla="*/ 1883121 h 2009870"/>
              <a:gd name="connsiteX22" fmla="*/ 144856 w 1887648"/>
              <a:gd name="connsiteY22" fmla="*/ 2009870 h 2009870"/>
              <a:gd name="connsiteX23" fmla="*/ 425513 w 1887648"/>
              <a:gd name="connsiteY23" fmla="*/ 1815220 h 2009870"/>
              <a:gd name="connsiteX24" fmla="*/ 638270 w 1887648"/>
              <a:gd name="connsiteY24" fmla="*/ 1683945 h 2009870"/>
              <a:gd name="connsiteX25" fmla="*/ 869133 w 1887648"/>
              <a:gd name="connsiteY25" fmla="*/ 1656785 h 2009870"/>
              <a:gd name="connsiteX26" fmla="*/ 950614 w 1887648"/>
              <a:gd name="connsiteY26" fmla="*/ 1797113 h 2009870"/>
              <a:gd name="connsiteX27" fmla="*/ 1090943 w 1887648"/>
              <a:gd name="connsiteY27" fmla="*/ 1833327 h 2009870"/>
              <a:gd name="connsiteX28" fmla="*/ 1186004 w 1887648"/>
              <a:gd name="connsiteY28" fmla="*/ 1828800 h 2009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887648" h="2009870">
                <a:moveTo>
                  <a:pt x="1186004" y="1828800"/>
                </a:moveTo>
                <a:lnTo>
                  <a:pt x="1358020" y="1597937"/>
                </a:lnTo>
                <a:lnTo>
                  <a:pt x="1484769" y="1448555"/>
                </a:lnTo>
                <a:lnTo>
                  <a:pt x="1557196" y="1172424"/>
                </a:lnTo>
                <a:lnTo>
                  <a:pt x="1530036" y="1041149"/>
                </a:lnTo>
                <a:lnTo>
                  <a:pt x="1779006" y="959668"/>
                </a:lnTo>
                <a:lnTo>
                  <a:pt x="1869541" y="801232"/>
                </a:lnTo>
                <a:lnTo>
                  <a:pt x="1887648" y="710697"/>
                </a:lnTo>
                <a:lnTo>
                  <a:pt x="1774480" y="624689"/>
                </a:lnTo>
                <a:lnTo>
                  <a:pt x="1715632" y="520575"/>
                </a:lnTo>
                <a:lnTo>
                  <a:pt x="1679418" y="393826"/>
                </a:lnTo>
                <a:lnTo>
                  <a:pt x="1679418" y="226337"/>
                </a:lnTo>
                <a:lnTo>
                  <a:pt x="1679418" y="86008"/>
                </a:lnTo>
                <a:lnTo>
                  <a:pt x="1416868" y="0"/>
                </a:lnTo>
                <a:lnTo>
                  <a:pt x="991355" y="0"/>
                </a:lnTo>
                <a:lnTo>
                  <a:pt x="579422" y="67901"/>
                </a:lnTo>
                <a:lnTo>
                  <a:pt x="348559" y="208230"/>
                </a:lnTo>
                <a:lnTo>
                  <a:pt x="321398" y="570369"/>
                </a:lnTo>
                <a:lnTo>
                  <a:pt x="344032" y="955141"/>
                </a:lnTo>
                <a:lnTo>
                  <a:pt x="176543" y="1267485"/>
                </a:lnTo>
                <a:lnTo>
                  <a:pt x="0" y="1511929"/>
                </a:lnTo>
                <a:lnTo>
                  <a:pt x="76955" y="1883121"/>
                </a:lnTo>
                <a:lnTo>
                  <a:pt x="144856" y="2009870"/>
                </a:lnTo>
                <a:lnTo>
                  <a:pt x="425513" y="1815220"/>
                </a:lnTo>
                <a:lnTo>
                  <a:pt x="638270" y="1683945"/>
                </a:lnTo>
                <a:lnTo>
                  <a:pt x="869133" y="1656785"/>
                </a:lnTo>
                <a:lnTo>
                  <a:pt x="950614" y="1797113"/>
                </a:lnTo>
                <a:lnTo>
                  <a:pt x="1090943" y="1833327"/>
                </a:lnTo>
                <a:lnTo>
                  <a:pt x="1186004" y="1828800"/>
                </a:lnTo>
                <a:close/>
              </a:path>
            </a:pathLst>
          </a:custGeom>
          <a:solidFill>
            <a:srgbClr val="6ABDF0">
              <a:alpha val="3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spc="3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Nimes</a:t>
            </a:r>
            <a:endParaRPr lang="en-GB" b="1" spc="3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reeform 22"/>
          <p:cNvSpPr/>
          <p:nvPr/>
        </p:nvSpPr>
        <p:spPr>
          <a:xfrm>
            <a:off x="6240483" y="4880758"/>
            <a:ext cx="1015340" cy="368136"/>
          </a:xfrm>
          <a:custGeom>
            <a:avLst/>
            <a:gdLst>
              <a:gd name="connsiteX0" fmla="*/ 0 w 1015340"/>
              <a:gd name="connsiteY0" fmla="*/ 350323 h 368136"/>
              <a:gd name="connsiteX1" fmla="*/ 29688 w 1015340"/>
              <a:gd name="connsiteY1" fmla="*/ 118754 h 368136"/>
              <a:gd name="connsiteX2" fmla="*/ 427512 w 1015340"/>
              <a:gd name="connsiteY2" fmla="*/ 0 h 368136"/>
              <a:gd name="connsiteX3" fmla="*/ 694707 w 1015340"/>
              <a:gd name="connsiteY3" fmla="*/ 53439 h 368136"/>
              <a:gd name="connsiteX4" fmla="*/ 914400 w 1015340"/>
              <a:gd name="connsiteY4" fmla="*/ 71252 h 368136"/>
              <a:gd name="connsiteX5" fmla="*/ 1015340 w 1015340"/>
              <a:gd name="connsiteY5" fmla="*/ 225632 h 368136"/>
              <a:gd name="connsiteX6" fmla="*/ 1015340 w 1015340"/>
              <a:gd name="connsiteY6" fmla="*/ 225632 h 368136"/>
              <a:gd name="connsiteX7" fmla="*/ 843148 w 1015340"/>
              <a:gd name="connsiteY7" fmla="*/ 290946 h 368136"/>
              <a:gd name="connsiteX8" fmla="*/ 665018 w 1015340"/>
              <a:gd name="connsiteY8" fmla="*/ 314697 h 368136"/>
              <a:gd name="connsiteX9" fmla="*/ 534390 w 1015340"/>
              <a:gd name="connsiteY9" fmla="*/ 368136 h 368136"/>
              <a:gd name="connsiteX10" fmla="*/ 362198 w 1015340"/>
              <a:gd name="connsiteY10" fmla="*/ 368136 h 368136"/>
              <a:gd name="connsiteX11" fmla="*/ 142504 w 1015340"/>
              <a:gd name="connsiteY11" fmla="*/ 356260 h 368136"/>
              <a:gd name="connsiteX12" fmla="*/ 0 w 1015340"/>
              <a:gd name="connsiteY12" fmla="*/ 350323 h 368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15340" h="368136">
                <a:moveTo>
                  <a:pt x="0" y="350323"/>
                </a:moveTo>
                <a:lnTo>
                  <a:pt x="29688" y="118754"/>
                </a:lnTo>
                <a:lnTo>
                  <a:pt x="427512" y="0"/>
                </a:lnTo>
                <a:lnTo>
                  <a:pt x="694707" y="53439"/>
                </a:lnTo>
                <a:lnTo>
                  <a:pt x="914400" y="71252"/>
                </a:lnTo>
                <a:lnTo>
                  <a:pt x="1015340" y="225632"/>
                </a:lnTo>
                <a:lnTo>
                  <a:pt x="1015340" y="225632"/>
                </a:lnTo>
                <a:lnTo>
                  <a:pt x="843148" y="290946"/>
                </a:lnTo>
                <a:lnTo>
                  <a:pt x="665018" y="314697"/>
                </a:lnTo>
                <a:lnTo>
                  <a:pt x="534390" y="368136"/>
                </a:lnTo>
                <a:lnTo>
                  <a:pt x="362198" y="368136"/>
                </a:lnTo>
                <a:lnTo>
                  <a:pt x="142504" y="356260"/>
                </a:lnTo>
                <a:lnTo>
                  <a:pt x="0" y="350323"/>
                </a:lnTo>
                <a:close/>
              </a:path>
            </a:pathLst>
          </a:custGeom>
          <a:solidFill>
            <a:srgbClr val="2FEFBD">
              <a:alpha val="44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Apt</a:t>
            </a:r>
            <a:endParaRPr lang="en-GB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070169" y="4298612"/>
            <a:ext cx="58657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Vasio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53751" y="4603759"/>
            <a:ext cx="9941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Carpentras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514535" y="5155948"/>
            <a:ext cx="7585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Glanum</a:t>
            </a:r>
          </a:p>
        </p:txBody>
      </p:sp>
      <p:sp>
        <p:nvSpPr>
          <p:cNvPr id="15" name="Freeform 26"/>
          <p:cNvSpPr/>
          <p:nvPr/>
        </p:nvSpPr>
        <p:spPr>
          <a:xfrm>
            <a:off x="5536888" y="4061507"/>
            <a:ext cx="1553919" cy="1952216"/>
          </a:xfrm>
          <a:custGeom>
            <a:avLst/>
            <a:gdLst>
              <a:gd name="connsiteX0" fmla="*/ 1553919 w 1553919"/>
              <a:gd name="connsiteY0" fmla="*/ 841472 h 1952216"/>
              <a:gd name="connsiteX1" fmla="*/ 1424894 w 1553919"/>
              <a:gd name="connsiteY1" fmla="*/ 628299 h 1952216"/>
              <a:gd name="connsiteX2" fmla="*/ 1239770 w 1553919"/>
              <a:gd name="connsiteY2" fmla="*/ 314149 h 1952216"/>
              <a:gd name="connsiteX3" fmla="*/ 936840 w 1553919"/>
              <a:gd name="connsiteY3" fmla="*/ 246832 h 1952216"/>
              <a:gd name="connsiteX4" fmla="*/ 594641 w 1553919"/>
              <a:gd name="connsiteY4" fmla="*/ 151465 h 1952216"/>
              <a:gd name="connsiteX5" fmla="*/ 370248 w 1553919"/>
              <a:gd name="connsiteY5" fmla="*/ 56098 h 1952216"/>
              <a:gd name="connsiteX6" fmla="*/ 207564 w 1553919"/>
              <a:gd name="connsiteY6" fmla="*/ 0 h 1952216"/>
              <a:gd name="connsiteX7" fmla="*/ 213173 w 1553919"/>
              <a:gd name="connsiteY7" fmla="*/ 179514 h 1952216"/>
              <a:gd name="connsiteX8" fmla="*/ 235613 w 1553919"/>
              <a:gd name="connsiteY8" fmla="*/ 392687 h 1952216"/>
              <a:gd name="connsiteX9" fmla="*/ 302930 w 1553919"/>
              <a:gd name="connsiteY9" fmla="*/ 527322 h 1952216"/>
              <a:gd name="connsiteX10" fmla="*/ 370248 w 1553919"/>
              <a:gd name="connsiteY10" fmla="*/ 605860 h 1952216"/>
              <a:gd name="connsiteX11" fmla="*/ 392687 w 1553919"/>
              <a:gd name="connsiteY11" fmla="*/ 650738 h 1952216"/>
              <a:gd name="connsiteX12" fmla="*/ 392687 w 1553919"/>
              <a:gd name="connsiteY12" fmla="*/ 712446 h 1952216"/>
              <a:gd name="connsiteX13" fmla="*/ 314150 w 1553919"/>
              <a:gd name="connsiteY13" fmla="*/ 903180 h 1952216"/>
              <a:gd name="connsiteX14" fmla="*/ 246832 w 1553919"/>
              <a:gd name="connsiteY14" fmla="*/ 959278 h 1952216"/>
              <a:gd name="connsiteX15" fmla="*/ 106587 w 1553919"/>
              <a:gd name="connsiteY15" fmla="*/ 1009767 h 1952216"/>
              <a:gd name="connsiteX16" fmla="*/ 61708 w 1553919"/>
              <a:gd name="connsiteY16" fmla="*/ 1032206 h 1952216"/>
              <a:gd name="connsiteX17" fmla="*/ 61708 w 1553919"/>
              <a:gd name="connsiteY17" fmla="*/ 1256599 h 1952216"/>
              <a:gd name="connsiteX18" fmla="*/ 0 w 1553919"/>
              <a:gd name="connsiteY18" fmla="*/ 1374405 h 1952216"/>
              <a:gd name="connsiteX19" fmla="*/ 269272 w 1553919"/>
              <a:gd name="connsiteY19" fmla="*/ 1503430 h 1952216"/>
              <a:gd name="connsiteX20" fmla="*/ 460005 w 1553919"/>
              <a:gd name="connsiteY20" fmla="*/ 1570748 h 1952216"/>
              <a:gd name="connsiteX21" fmla="*/ 622690 w 1553919"/>
              <a:gd name="connsiteY21" fmla="*/ 1739043 h 1952216"/>
              <a:gd name="connsiteX22" fmla="*/ 813424 w 1553919"/>
              <a:gd name="connsiteY22" fmla="*/ 1862459 h 1952216"/>
              <a:gd name="connsiteX23" fmla="*/ 959279 w 1553919"/>
              <a:gd name="connsiteY23" fmla="*/ 1952216 h 1952216"/>
              <a:gd name="connsiteX24" fmla="*/ 1077085 w 1553919"/>
              <a:gd name="connsiteY24" fmla="*/ 1952216 h 1952216"/>
              <a:gd name="connsiteX25" fmla="*/ 903181 w 1553919"/>
              <a:gd name="connsiteY25" fmla="*/ 1845629 h 1952216"/>
              <a:gd name="connsiteX26" fmla="*/ 914400 w 1553919"/>
              <a:gd name="connsiteY26" fmla="*/ 1716603 h 1952216"/>
              <a:gd name="connsiteX27" fmla="*/ 706837 w 1553919"/>
              <a:gd name="connsiteY27" fmla="*/ 1610017 h 1952216"/>
              <a:gd name="connsiteX28" fmla="*/ 594641 w 1553919"/>
              <a:gd name="connsiteY28" fmla="*/ 1553919 h 1952216"/>
              <a:gd name="connsiteX29" fmla="*/ 521713 w 1553919"/>
              <a:gd name="connsiteY29" fmla="*/ 1469772 h 1952216"/>
              <a:gd name="connsiteX30" fmla="*/ 510494 w 1553919"/>
              <a:gd name="connsiteY30" fmla="*/ 1408064 h 1952216"/>
              <a:gd name="connsiteX31" fmla="*/ 560982 w 1553919"/>
              <a:gd name="connsiteY31" fmla="*/ 1335136 h 1952216"/>
              <a:gd name="connsiteX32" fmla="*/ 656349 w 1553919"/>
              <a:gd name="connsiteY32" fmla="*/ 1172451 h 1952216"/>
              <a:gd name="connsiteX33" fmla="*/ 701227 w 1553919"/>
              <a:gd name="connsiteY33" fmla="*/ 1049035 h 1952216"/>
              <a:gd name="connsiteX34" fmla="*/ 701227 w 1553919"/>
              <a:gd name="connsiteY34" fmla="*/ 925619 h 1952216"/>
              <a:gd name="connsiteX35" fmla="*/ 1099524 w 1553919"/>
              <a:gd name="connsiteY35" fmla="*/ 807813 h 1952216"/>
              <a:gd name="connsiteX36" fmla="*/ 1166842 w 1553919"/>
              <a:gd name="connsiteY36" fmla="*/ 785374 h 1952216"/>
              <a:gd name="connsiteX37" fmla="*/ 1385625 w 1553919"/>
              <a:gd name="connsiteY37" fmla="*/ 858302 h 1952216"/>
              <a:gd name="connsiteX38" fmla="*/ 1553919 w 1553919"/>
              <a:gd name="connsiteY38" fmla="*/ 841472 h 1952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553919" h="1952216">
                <a:moveTo>
                  <a:pt x="1553919" y="841472"/>
                </a:moveTo>
                <a:lnTo>
                  <a:pt x="1424894" y="628299"/>
                </a:lnTo>
                <a:lnTo>
                  <a:pt x="1239770" y="314149"/>
                </a:lnTo>
                <a:lnTo>
                  <a:pt x="936840" y="246832"/>
                </a:lnTo>
                <a:lnTo>
                  <a:pt x="594641" y="151465"/>
                </a:lnTo>
                <a:lnTo>
                  <a:pt x="370248" y="56098"/>
                </a:lnTo>
                <a:lnTo>
                  <a:pt x="207564" y="0"/>
                </a:lnTo>
                <a:lnTo>
                  <a:pt x="213173" y="179514"/>
                </a:lnTo>
                <a:lnTo>
                  <a:pt x="235613" y="392687"/>
                </a:lnTo>
                <a:lnTo>
                  <a:pt x="302930" y="527322"/>
                </a:lnTo>
                <a:lnTo>
                  <a:pt x="370248" y="605860"/>
                </a:lnTo>
                <a:lnTo>
                  <a:pt x="392687" y="650738"/>
                </a:lnTo>
                <a:lnTo>
                  <a:pt x="392687" y="712446"/>
                </a:lnTo>
                <a:lnTo>
                  <a:pt x="314150" y="903180"/>
                </a:lnTo>
                <a:lnTo>
                  <a:pt x="246832" y="959278"/>
                </a:lnTo>
                <a:lnTo>
                  <a:pt x="106587" y="1009767"/>
                </a:lnTo>
                <a:lnTo>
                  <a:pt x="61708" y="1032206"/>
                </a:lnTo>
                <a:lnTo>
                  <a:pt x="61708" y="1256599"/>
                </a:lnTo>
                <a:lnTo>
                  <a:pt x="0" y="1374405"/>
                </a:lnTo>
                <a:lnTo>
                  <a:pt x="269272" y="1503430"/>
                </a:lnTo>
                <a:lnTo>
                  <a:pt x="460005" y="1570748"/>
                </a:lnTo>
                <a:lnTo>
                  <a:pt x="622690" y="1739043"/>
                </a:lnTo>
                <a:lnTo>
                  <a:pt x="813424" y="1862459"/>
                </a:lnTo>
                <a:lnTo>
                  <a:pt x="959279" y="1952216"/>
                </a:lnTo>
                <a:lnTo>
                  <a:pt x="1077085" y="1952216"/>
                </a:lnTo>
                <a:lnTo>
                  <a:pt x="903181" y="1845629"/>
                </a:lnTo>
                <a:lnTo>
                  <a:pt x="914400" y="1716603"/>
                </a:lnTo>
                <a:lnTo>
                  <a:pt x="706837" y="1610017"/>
                </a:lnTo>
                <a:lnTo>
                  <a:pt x="594641" y="1553919"/>
                </a:lnTo>
                <a:lnTo>
                  <a:pt x="521713" y="1469772"/>
                </a:lnTo>
                <a:lnTo>
                  <a:pt x="510494" y="1408064"/>
                </a:lnTo>
                <a:lnTo>
                  <a:pt x="560982" y="1335136"/>
                </a:lnTo>
                <a:lnTo>
                  <a:pt x="656349" y="1172451"/>
                </a:lnTo>
                <a:lnTo>
                  <a:pt x="701227" y="1049035"/>
                </a:lnTo>
                <a:lnTo>
                  <a:pt x="701227" y="925619"/>
                </a:lnTo>
                <a:lnTo>
                  <a:pt x="1099524" y="807813"/>
                </a:lnTo>
                <a:lnTo>
                  <a:pt x="1166842" y="785374"/>
                </a:lnTo>
                <a:lnTo>
                  <a:pt x="1385625" y="858302"/>
                </a:lnTo>
                <a:lnTo>
                  <a:pt x="1553919" y="841472"/>
                </a:lnTo>
                <a:close/>
              </a:path>
            </a:pathLst>
          </a:custGeom>
          <a:solidFill>
            <a:srgbClr val="F628CF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2832089" y="6165304"/>
            <a:ext cx="10198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Narbonne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029259" y="5829568"/>
            <a:ext cx="8226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Beziers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004048" y="3645024"/>
            <a:ext cx="5725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Alba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644719" y="3252119"/>
            <a:ext cx="8512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Valence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803931" y="6133375"/>
            <a:ext cx="9509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Marseille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193099" y="5880246"/>
            <a:ext cx="721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Frejus</a:t>
            </a:r>
            <a:endParaRPr lang="en-GB" sz="14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304800" y="1554162"/>
            <a:ext cx="8686800" cy="530383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/>
              <a:t>Regional case studies</a:t>
            </a:r>
          </a:p>
          <a:p>
            <a:pPr lvl="1"/>
            <a:r>
              <a:rPr lang="en-GB" sz="1800" i="1"/>
              <a:t>colonia Vienna</a:t>
            </a:r>
          </a:p>
          <a:p>
            <a:pPr lvl="1"/>
            <a:r>
              <a:rPr lang="en-GB" sz="1800" i="1"/>
              <a:t>colonia Aquae Sextiae</a:t>
            </a:r>
          </a:p>
          <a:p>
            <a:pPr lvl="1"/>
            <a:r>
              <a:rPr lang="en-GB" sz="1800" i="1"/>
              <a:t>colonia Iulia Apta</a:t>
            </a:r>
          </a:p>
          <a:p>
            <a:pPr lvl="1"/>
            <a:r>
              <a:rPr lang="en-GB" sz="1800" i="1"/>
              <a:t>colonia Nemausus </a:t>
            </a:r>
          </a:p>
          <a:p>
            <a:pPr lvl="1"/>
            <a:endParaRPr lang="en-GB" sz="160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8100327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25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 animBg="1"/>
      <p:bldP spid="10" grpId="0" animBg="1"/>
      <p:bldP spid="11" grpId="0" animBg="1"/>
      <p:bldP spid="14" grpId="0"/>
      <p:bldP spid="15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loor, building, indoor&#10;&#10;Description automatically generated">
            <a:extLst>
              <a:ext uri="{FF2B5EF4-FFF2-40B4-BE49-F238E27FC236}">
                <a16:creationId xmlns:a16="http://schemas.microsoft.com/office/drawing/2014/main" id="{8DD7717C-20DB-4F64-9D80-87E1151540F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000" r="-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78127390"/>
      </p:ext>
    </p:extLst>
  </p:cSld>
  <p:clrMapOvr>
    <a:masterClrMapping/>
  </p:clrMapOvr>
  <p:transition spd="slow">
    <p:randomBar dir="vert"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NEMAUSUS / Nimes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357481" y="260648"/>
            <a:ext cx="2634119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/>
              <a:t>Maison </a:t>
            </a:r>
            <a:r>
              <a:rPr lang="en-GB" err="1"/>
              <a:t>Carree</a:t>
            </a:r>
            <a:br>
              <a:rPr lang="en-GB"/>
            </a:br>
            <a:r>
              <a:rPr lang="en-GB"/>
              <a:t>Augustan-period temple</a:t>
            </a:r>
            <a:br>
              <a:rPr lang="en-GB"/>
            </a:br>
            <a:r>
              <a:rPr lang="en-GB"/>
              <a:t>(M. Agrippa, again…?)</a:t>
            </a:r>
          </a:p>
          <a:p>
            <a:pPr algn="r"/>
            <a:r>
              <a:rPr lang="en-GB"/>
              <a:t>as in </a:t>
            </a:r>
            <a:r>
              <a:rPr lang="en-GB" err="1"/>
              <a:t>Glanum</a:t>
            </a:r>
            <a:r>
              <a:rPr lang="en-GB"/>
              <a:t>,</a:t>
            </a:r>
            <a:br>
              <a:rPr lang="en-GB"/>
            </a:br>
            <a:r>
              <a:rPr lang="en-GB"/>
              <a:t>no major epigraphic</a:t>
            </a:r>
            <a:br>
              <a:rPr lang="en-GB"/>
            </a:br>
            <a:r>
              <a:rPr lang="en-GB"/>
              <a:t>evidence from ‘forum’</a:t>
            </a:r>
          </a:p>
        </p:txBody>
      </p:sp>
    </p:spTree>
    <p:extLst>
      <p:ext uri="{BB962C8B-B14F-4D97-AF65-F5344CB8AC3E}">
        <p14:creationId xmlns:p14="http://schemas.microsoft.com/office/powerpoint/2010/main" val="912447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2" name="Picture 4" descr="D:\Narbonensis Dokumente Downloads\FranceSthSatPHot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6700" y="952500"/>
            <a:ext cx="8267700" cy="590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08"/>
            <a:ext cx="7315200" cy="849568"/>
          </a:xfrm>
        </p:spPr>
        <p:txBody>
          <a:bodyPr/>
          <a:lstStyle/>
          <a:p>
            <a:r>
              <a:rPr lang="de-DE" altLang="en-US" err="1"/>
              <a:t>Rôle</a:t>
            </a:r>
            <a:r>
              <a:rPr lang="de-DE" altLang="en-US"/>
              <a:t> </a:t>
            </a:r>
            <a:r>
              <a:rPr lang="de-DE" altLang="en-US" err="1"/>
              <a:t>of</a:t>
            </a:r>
            <a:r>
              <a:rPr lang="de-DE" altLang="en-US"/>
              <a:t> </a:t>
            </a:r>
            <a:r>
              <a:rPr lang="de-DE" altLang="en-US" err="1"/>
              <a:t>the</a:t>
            </a:r>
            <a:r>
              <a:rPr lang="de-DE" altLang="en-US"/>
              <a:t> imperial </a:t>
            </a:r>
            <a:r>
              <a:rPr lang="de-DE" altLang="en-US" err="1"/>
              <a:t>cult</a:t>
            </a:r>
            <a:endParaRPr lang="de-DE" altLang="en-US"/>
          </a:p>
        </p:txBody>
      </p:sp>
      <p:sp>
        <p:nvSpPr>
          <p:cNvPr id="58374" name="Oval 6"/>
          <p:cNvSpPr>
            <a:spLocks noChangeArrowheads="1"/>
          </p:cNvSpPr>
          <p:nvPr/>
        </p:nvSpPr>
        <p:spPr bwMode="auto">
          <a:xfrm>
            <a:off x="1828800" y="4495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76" name="Oval 8"/>
          <p:cNvSpPr>
            <a:spLocks noChangeArrowheads="1"/>
          </p:cNvSpPr>
          <p:nvPr/>
        </p:nvSpPr>
        <p:spPr bwMode="auto">
          <a:xfrm>
            <a:off x="1295400" y="64008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77" name="Oval 9"/>
          <p:cNvSpPr>
            <a:spLocks noChangeArrowheads="1"/>
          </p:cNvSpPr>
          <p:nvPr/>
        </p:nvSpPr>
        <p:spPr bwMode="auto">
          <a:xfrm>
            <a:off x="8305800" y="4495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78" name="Text Box 10"/>
          <p:cNvSpPr txBox="1">
            <a:spLocks noChangeArrowheads="1"/>
          </p:cNvSpPr>
          <p:nvPr/>
        </p:nvSpPr>
        <p:spPr bwMode="auto">
          <a:xfrm>
            <a:off x="7848600" y="4906963"/>
            <a:ext cx="10604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FORVM IVLII</a:t>
            </a:r>
          </a:p>
        </p:txBody>
      </p:sp>
      <p:sp>
        <p:nvSpPr>
          <p:cNvPr id="58379" name="Oval 11"/>
          <p:cNvSpPr>
            <a:spLocks noChangeArrowheads="1"/>
          </p:cNvSpPr>
          <p:nvPr/>
        </p:nvSpPr>
        <p:spPr bwMode="auto">
          <a:xfrm>
            <a:off x="6705600" y="3429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0" name="Oval 12"/>
          <p:cNvSpPr>
            <a:spLocks noChangeArrowheads="1"/>
          </p:cNvSpPr>
          <p:nvPr/>
        </p:nvSpPr>
        <p:spPr bwMode="auto">
          <a:xfrm>
            <a:off x="6553200" y="3352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1" name="Text Box 13"/>
          <p:cNvSpPr txBox="1">
            <a:spLocks noChangeArrowheads="1"/>
          </p:cNvSpPr>
          <p:nvPr/>
        </p:nvSpPr>
        <p:spPr bwMode="auto">
          <a:xfrm>
            <a:off x="6705600" y="31543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REII APOLLINARIS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82" name="Oval 14"/>
          <p:cNvSpPr>
            <a:spLocks noChangeArrowheads="1"/>
          </p:cNvSpPr>
          <p:nvPr/>
        </p:nvSpPr>
        <p:spPr bwMode="auto">
          <a:xfrm>
            <a:off x="5943600" y="4876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3" name="Oval 15"/>
          <p:cNvSpPr>
            <a:spLocks noChangeArrowheads="1"/>
          </p:cNvSpPr>
          <p:nvPr/>
        </p:nvSpPr>
        <p:spPr bwMode="auto">
          <a:xfrm>
            <a:off x="6019800" y="4953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4" name="Text Box 16"/>
          <p:cNvSpPr txBox="1">
            <a:spLocks noChangeArrowheads="1"/>
          </p:cNvSpPr>
          <p:nvPr/>
        </p:nvSpPr>
        <p:spPr bwMode="auto">
          <a:xfrm>
            <a:off x="5181600" y="50292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MARSEILLE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85" name="Oval 17"/>
          <p:cNvSpPr>
            <a:spLocks noChangeArrowheads="1"/>
          </p:cNvSpPr>
          <p:nvPr/>
        </p:nvSpPr>
        <p:spPr bwMode="auto">
          <a:xfrm>
            <a:off x="5562600" y="3733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6" name="Oval 18"/>
          <p:cNvSpPr>
            <a:spLocks noChangeArrowheads="1"/>
          </p:cNvSpPr>
          <p:nvPr/>
        </p:nvSpPr>
        <p:spPr bwMode="auto">
          <a:xfrm>
            <a:off x="5791200" y="38862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8" name="Oval 20"/>
          <p:cNvSpPr>
            <a:spLocks noChangeArrowheads="1"/>
          </p:cNvSpPr>
          <p:nvPr/>
        </p:nvSpPr>
        <p:spPr bwMode="auto">
          <a:xfrm>
            <a:off x="4419600" y="38100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7" name="Oval 19"/>
          <p:cNvSpPr>
            <a:spLocks noChangeArrowheads="1"/>
          </p:cNvSpPr>
          <p:nvPr/>
        </p:nvSpPr>
        <p:spPr bwMode="auto">
          <a:xfrm>
            <a:off x="4267200" y="3962400"/>
            <a:ext cx="457200" cy="4572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0" name="Text Box 22"/>
          <p:cNvSpPr txBox="1">
            <a:spLocks noChangeArrowheads="1"/>
          </p:cNvSpPr>
          <p:nvPr/>
        </p:nvSpPr>
        <p:spPr bwMode="auto">
          <a:xfrm>
            <a:off x="4419600" y="42672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ARLELATE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1" name="Text Box 23"/>
          <p:cNvSpPr txBox="1">
            <a:spLocks noChangeArrowheads="1"/>
          </p:cNvSpPr>
          <p:nvPr/>
        </p:nvSpPr>
        <p:spPr bwMode="auto">
          <a:xfrm>
            <a:off x="5486400" y="4068763"/>
            <a:ext cx="990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AQVAE</a:t>
            </a:r>
            <a:b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SEXTIAE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2" name="Oval 24"/>
          <p:cNvSpPr>
            <a:spLocks noChangeArrowheads="1"/>
          </p:cNvSpPr>
          <p:nvPr/>
        </p:nvSpPr>
        <p:spPr bwMode="auto">
          <a:xfrm>
            <a:off x="5029200" y="3733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4" name="Text Box 26"/>
          <p:cNvSpPr txBox="1">
            <a:spLocks noChangeArrowheads="1"/>
          </p:cNvSpPr>
          <p:nvPr/>
        </p:nvSpPr>
        <p:spPr bwMode="auto">
          <a:xfrm>
            <a:off x="4876800" y="38100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Glanum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5" name="Oval 27"/>
          <p:cNvSpPr>
            <a:spLocks noChangeArrowheads="1"/>
          </p:cNvSpPr>
          <p:nvPr/>
        </p:nvSpPr>
        <p:spPr bwMode="auto">
          <a:xfrm>
            <a:off x="5181600" y="35814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6" name="Text Box 28"/>
          <p:cNvSpPr txBox="1">
            <a:spLocks noChangeArrowheads="1"/>
          </p:cNvSpPr>
          <p:nvPr/>
        </p:nvSpPr>
        <p:spPr bwMode="auto">
          <a:xfrm>
            <a:off x="4953000" y="34591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Cabellio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7" name="Oval 29"/>
          <p:cNvSpPr>
            <a:spLocks noChangeArrowheads="1"/>
          </p:cNvSpPr>
          <p:nvPr/>
        </p:nvSpPr>
        <p:spPr bwMode="auto">
          <a:xfrm>
            <a:off x="5486400" y="32004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8" name="Oval 30"/>
          <p:cNvSpPr>
            <a:spLocks noChangeArrowheads="1"/>
          </p:cNvSpPr>
          <p:nvPr/>
        </p:nvSpPr>
        <p:spPr bwMode="auto">
          <a:xfrm>
            <a:off x="5715000" y="3352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9" name="Text Box 31"/>
          <p:cNvSpPr txBox="1">
            <a:spLocks noChangeArrowheads="1"/>
          </p:cNvSpPr>
          <p:nvPr/>
        </p:nvSpPr>
        <p:spPr bwMode="auto">
          <a:xfrm>
            <a:off x="5715000" y="2971800"/>
            <a:ext cx="68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IVLIA APTA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0" name="Oval 32"/>
          <p:cNvSpPr>
            <a:spLocks noChangeArrowheads="1"/>
          </p:cNvSpPr>
          <p:nvPr/>
        </p:nvSpPr>
        <p:spPr bwMode="auto">
          <a:xfrm>
            <a:off x="5105400" y="3048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1" name="Text Box 33"/>
          <p:cNvSpPr txBox="1">
            <a:spLocks noChangeArrowheads="1"/>
          </p:cNvSpPr>
          <p:nvPr/>
        </p:nvSpPr>
        <p:spPr bwMode="auto">
          <a:xfrm>
            <a:off x="4419600" y="3124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Carpentorate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4" name="Text Box 36"/>
          <p:cNvSpPr txBox="1">
            <a:spLocks noChangeArrowheads="1"/>
          </p:cNvSpPr>
          <p:nvPr/>
        </p:nvSpPr>
        <p:spPr bwMode="auto">
          <a:xfrm>
            <a:off x="4038600" y="22860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ARAVSIO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6" name="Text Box 38"/>
          <p:cNvSpPr txBox="1">
            <a:spLocks noChangeArrowheads="1"/>
          </p:cNvSpPr>
          <p:nvPr/>
        </p:nvSpPr>
        <p:spPr bwMode="auto">
          <a:xfrm>
            <a:off x="4648200" y="1981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VASIO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7" name="Oval 39"/>
          <p:cNvSpPr>
            <a:spLocks noChangeArrowheads="1"/>
          </p:cNvSpPr>
          <p:nvPr/>
        </p:nvSpPr>
        <p:spPr bwMode="auto">
          <a:xfrm>
            <a:off x="4724400" y="23622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2" name="Oval 34"/>
          <p:cNvSpPr>
            <a:spLocks noChangeArrowheads="1"/>
          </p:cNvSpPr>
          <p:nvPr/>
        </p:nvSpPr>
        <p:spPr bwMode="auto">
          <a:xfrm>
            <a:off x="4648200" y="2514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8" name="Oval 40"/>
          <p:cNvSpPr>
            <a:spLocks noChangeArrowheads="1"/>
          </p:cNvSpPr>
          <p:nvPr/>
        </p:nvSpPr>
        <p:spPr bwMode="auto">
          <a:xfrm>
            <a:off x="5181600" y="19812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9" name="Oval 41"/>
          <p:cNvSpPr>
            <a:spLocks noChangeArrowheads="1"/>
          </p:cNvSpPr>
          <p:nvPr/>
        </p:nvSpPr>
        <p:spPr bwMode="auto">
          <a:xfrm>
            <a:off x="5181600" y="2209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1" name="Text Box 43"/>
          <p:cNvSpPr txBox="1">
            <a:spLocks noChangeArrowheads="1"/>
          </p:cNvSpPr>
          <p:nvPr/>
        </p:nvSpPr>
        <p:spPr bwMode="auto">
          <a:xfrm>
            <a:off x="5791200" y="17065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LVCVS AVGVSTI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12" name="Oval 44"/>
          <p:cNvSpPr>
            <a:spLocks noChangeArrowheads="1"/>
          </p:cNvSpPr>
          <p:nvPr/>
        </p:nvSpPr>
        <p:spPr bwMode="auto">
          <a:xfrm>
            <a:off x="5715000" y="1447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0" name="Oval 42"/>
          <p:cNvSpPr>
            <a:spLocks noChangeArrowheads="1"/>
          </p:cNvSpPr>
          <p:nvPr/>
        </p:nvSpPr>
        <p:spPr bwMode="auto">
          <a:xfrm>
            <a:off x="5562600" y="15240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3" name="Oval 45"/>
          <p:cNvSpPr>
            <a:spLocks noChangeArrowheads="1"/>
          </p:cNvSpPr>
          <p:nvPr/>
        </p:nvSpPr>
        <p:spPr bwMode="auto">
          <a:xfrm>
            <a:off x="4724400" y="838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4" name="Oval 46"/>
          <p:cNvSpPr>
            <a:spLocks noChangeArrowheads="1"/>
          </p:cNvSpPr>
          <p:nvPr/>
        </p:nvSpPr>
        <p:spPr bwMode="auto">
          <a:xfrm>
            <a:off x="4876800" y="9144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5" name="Text Box 47"/>
          <p:cNvSpPr txBox="1">
            <a:spLocks noChangeArrowheads="1"/>
          </p:cNvSpPr>
          <p:nvPr/>
        </p:nvSpPr>
        <p:spPr bwMode="auto">
          <a:xfrm>
            <a:off x="4114800" y="9906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VALENTIA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16" name="Oval 48"/>
          <p:cNvSpPr>
            <a:spLocks noChangeArrowheads="1"/>
          </p:cNvSpPr>
          <p:nvPr/>
        </p:nvSpPr>
        <p:spPr bwMode="auto">
          <a:xfrm>
            <a:off x="5638800" y="1143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7" name="Text Box 49"/>
          <p:cNvSpPr txBox="1">
            <a:spLocks noChangeArrowheads="1"/>
          </p:cNvSpPr>
          <p:nvPr/>
        </p:nvSpPr>
        <p:spPr bwMode="auto">
          <a:xfrm>
            <a:off x="5791200" y="914400"/>
            <a:ext cx="152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DEA AVGVSTA VOCONTIORUM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19" name="Oval 51"/>
          <p:cNvSpPr>
            <a:spLocks noChangeArrowheads="1"/>
          </p:cNvSpPr>
          <p:nvPr/>
        </p:nvSpPr>
        <p:spPr bwMode="auto">
          <a:xfrm>
            <a:off x="4457700" y="3505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0" name="Text Box 52"/>
          <p:cNvSpPr txBox="1">
            <a:spLocks noChangeArrowheads="1"/>
          </p:cNvSpPr>
          <p:nvPr/>
        </p:nvSpPr>
        <p:spPr bwMode="auto">
          <a:xfrm>
            <a:off x="4267200" y="33829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Ugernum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21" name="Oval 53"/>
          <p:cNvSpPr>
            <a:spLocks noChangeArrowheads="1"/>
          </p:cNvSpPr>
          <p:nvPr/>
        </p:nvSpPr>
        <p:spPr bwMode="auto">
          <a:xfrm>
            <a:off x="4191000" y="3810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2" name="Text Box 54"/>
          <p:cNvSpPr txBox="1">
            <a:spLocks noChangeArrowheads="1"/>
          </p:cNvSpPr>
          <p:nvPr/>
        </p:nvSpPr>
        <p:spPr bwMode="auto">
          <a:xfrm>
            <a:off x="4038600" y="3581400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Saint Gilles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23" name="Oval 55"/>
          <p:cNvSpPr>
            <a:spLocks noChangeArrowheads="1"/>
          </p:cNvSpPr>
          <p:nvPr/>
        </p:nvSpPr>
        <p:spPr bwMode="auto">
          <a:xfrm>
            <a:off x="3200400" y="2971800"/>
            <a:ext cx="990600" cy="990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4" name="Oval 56"/>
          <p:cNvSpPr>
            <a:spLocks noChangeArrowheads="1"/>
          </p:cNvSpPr>
          <p:nvPr/>
        </p:nvSpPr>
        <p:spPr bwMode="auto">
          <a:xfrm>
            <a:off x="3048000" y="3124200"/>
            <a:ext cx="838200" cy="8382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5" name="Text Box 57"/>
          <p:cNvSpPr txBox="1">
            <a:spLocks noChangeArrowheads="1"/>
          </p:cNvSpPr>
          <p:nvPr/>
        </p:nvSpPr>
        <p:spPr bwMode="auto">
          <a:xfrm>
            <a:off x="3352800" y="36115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NÎMES</a:t>
            </a:r>
            <a:endParaRPr lang="de-DE" altLang="en-US" sz="1200">
              <a:solidFill>
                <a:schemeClr val="bg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26" name="Text Box 58"/>
          <p:cNvSpPr txBox="1">
            <a:spLocks noChangeArrowheads="1"/>
          </p:cNvSpPr>
          <p:nvPr/>
        </p:nvSpPr>
        <p:spPr bwMode="auto">
          <a:xfrm>
            <a:off x="3276600" y="3429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</a:t>
            </a:r>
          </a:p>
        </p:txBody>
      </p:sp>
      <p:sp>
        <p:nvSpPr>
          <p:cNvPr id="58427" name="Text Box 59"/>
          <p:cNvSpPr txBox="1">
            <a:spLocks noChangeArrowheads="1"/>
          </p:cNvSpPr>
          <p:nvPr/>
        </p:nvSpPr>
        <p:spPr bwMode="auto">
          <a:xfrm>
            <a:off x="3810000" y="32004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71</a:t>
            </a:r>
          </a:p>
        </p:txBody>
      </p:sp>
      <p:sp>
        <p:nvSpPr>
          <p:cNvPr id="58428" name="Oval 60"/>
          <p:cNvSpPr>
            <a:spLocks noChangeArrowheads="1"/>
          </p:cNvSpPr>
          <p:nvPr/>
        </p:nvSpPr>
        <p:spPr bwMode="auto">
          <a:xfrm>
            <a:off x="4572000" y="2895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9" name="Text Box 61"/>
          <p:cNvSpPr txBox="1">
            <a:spLocks noChangeArrowheads="1"/>
          </p:cNvSpPr>
          <p:nvPr/>
        </p:nvSpPr>
        <p:spPr bwMode="auto">
          <a:xfrm>
            <a:off x="4114800" y="2743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Laudun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30" name="Text Box 62"/>
          <p:cNvSpPr txBox="1">
            <a:spLocks noChangeArrowheads="1"/>
          </p:cNvSpPr>
          <p:nvPr/>
        </p:nvSpPr>
        <p:spPr bwMode="auto">
          <a:xfrm>
            <a:off x="4267200" y="40386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8</a:t>
            </a:r>
          </a:p>
        </p:txBody>
      </p:sp>
      <p:sp>
        <p:nvSpPr>
          <p:cNvPr id="58431" name="Text Box 63"/>
          <p:cNvSpPr txBox="1">
            <a:spLocks noChangeArrowheads="1"/>
          </p:cNvSpPr>
          <p:nvPr/>
        </p:nvSpPr>
        <p:spPr bwMode="auto">
          <a:xfrm>
            <a:off x="4572000" y="3886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13</a:t>
            </a:r>
          </a:p>
        </p:txBody>
      </p:sp>
      <p:sp>
        <p:nvSpPr>
          <p:cNvPr id="58432" name="Text Box 64"/>
          <p:cNvSpPr txBox="1">
            <a:spLocks noChangeArrowheads="1"/>
          </p:cNvSpPr>
          <p:nvPr/>
        </p:nvSpPr>
        <p:spPr bwMode="auto">
          <a:xfrm>
            <a:off x="5257800" y="1981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11</a:t>
            </a:r>
          </a:p>
        </p:txBody>
      </p:sp>
      <p:sp>
        <p:nvSpPr>
          <p:cNvPr id="58433" name="Text Box 65"/>
          <p:cNvSpPr txBox="1">
            <a:spLocks noChangeArrowheads="1"/>
          </p:cNvSpPr>
          <p:nvPr/>
        </p:nvSpPr>
        <p:spPr bwMode="auto">
          <a:xfrm>
            <a:off x="5257800" y="22399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34" name="Oval 66"/>
          <p:cNvSpPr>
            <a:spLocks noChangeArrowheads="1"/>
          </p:cNvSpPr>
          <p:nvPr/>
        </p:nvSpPr>
        <p:spPr bwMode="auto">
          <a:xfrm>
            <a:off x="3429000" y="28194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35" name="Text Box 67"/>
          <p:cNvSpPr txBox="1">
            <a:spLocks noChangeArrowheads="1"/>
          </p:cNvSpPr>
          <p:nvPr/>
        </p:nvSpPr>
        <p:spPr bwMode="auto">
          <a:xfrm>
            <a:off x="3505200" y="2743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Ucetia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36" name="Oval 68"/>
          <p:cNvSpPr>
            <a:spLocks noChangeArrowheads="1"/>
          </p:cNvSpPr>
          <p:nvPr/>
        </p:nvSpPr>
        <p:spPr bwMode="auto">
          <a:xfrm>
            <a:off x="3200400" y="4114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37" name="Text Box 69"/>
          <p:cNvSpPr txBox="1">
            <a:spLocks noChangeArrowheads="1"/>
          </p:cNvSpPr>
          <p:nvPr/>
        </p:nvSpPr>
        <p:spPr bwMode="auto">
          <a:xfrm>
            <a:off x="3048000" y="42973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Lattes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40" name="Oval 72"/>
          <p:cNvSpPr>
            <a:spLocks noChangeArrowheads="1"/>
          </p:cNvSpPr>
          <p:nvPr/>
        </p:nvSpPr>
        <p:spPr bwMode="auto">
          <a:xfrm>
            <a:off x="2057400" y="45720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39" name="Text Box 71"/>
          <p:cNvSpPr txBox="1">
            <a:spLocks noChangeArrowheads="1"/>
          </p:cNvSpPr>
          <p:nvPr/>
        </p:nvSpPr>
        <p:spPr bwMode="auto">
          <a:xfrm>
            <a:off x="2133600" y="4648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41" name="Text Box 73"/>
          <p:cNvSpPr txBox="1">
            <a:spLocks noChangeArrowheads="1"/>
          </p:cNvSpPr>
          <p:nvPr/>
        </p:nvSpPr>
        <p:spPr bwMode="auto">
          <a:xfrm>
            <a:off x="1905000" y="4572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6</a:t>
            </a:r>
          </a:p>
        </p:txBody>
      </p:sp>
      <p:sp>
        <p:nvSpPr>
          <p:cNvPr id="58442" name="Text Box 74"/>
          <p:cNvSpPr txBox="1">
            <a:spLocks noChangeArrowheads="1"/>
          </p:cNvSpPr>
          <p:nvPr/>
        </p:nvSpPr>
        <p:spPr bwMode="auto">
          <a:xfrm>
            <a:off x="2286000" y="48006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BAETERRAE</a:t>
            </a: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</a:p>
        </p:txBody>
      </p:sp>
      <p:sp>
        <p:nvSpPr>
          <p:cNvPr id="58443" name="Text Box 75"/>
          <p:cNvSpPr txBox="1">
            <a:spLocks noChangeArrowheads="1"/>
          </p:cNvSpPr>
          <p:nvPr/>
        </p:nvSpPr>
        <p:spPr bwMode="auto">
          <a:xfrm>
            <a:off x="1676400" y="55165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NARBO MARTIVS</a:t>
            </a: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</a:p>
        </p:txBody>
      </p:sp>
      <p:sp>
        <p:nvSpPr>
          <p:cNvPr id="58445" name="Oval 77"/>
          <p:cNvSpPr>
            <a:spLocks noChangeArrowheads="1"/>
          </p:cNvSpPr>
          <p:nvPr/>
        </p:nvSpPr>
        <p:spPr bwMode="auto">
          <a:xfrm>
            <a:off x="1219200" y="4876800"/>
            <a:ext cx="762000" cy="762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44" name="Oval 76"/>
          <p:cNvSpPr>
            <a:spLocks noChangeArrowheads="1"/>
          </p:cNvSpPr>
          <p:nvPr/>
        </p:nvSpPr>
        <p:spPr bwMode="auto">
          <a:xfrm>
            <a:off x="1143000" y="5257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46" name="Text Box 78"/>
          <p:cNvSpPr txBox="1">
            <a:spLocks noChangeArrowheads="1"/>
          </p:cNvSpPr>
          <p:nvPr/>
        </p:nvSpPr>
        <p:spPr bwMode="auto">
          <a:xfrm>
            <a:off x="1447800" y="51054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42</a:t>
            </a:r>
          </a:p>
        </p:txBody>
      </p:sp>
      <p:sp>
        <p:nvSpPr>
          <p:cNvPr id="58448" name="Text Box 80"/>
          <p:cNvSpPr txBox="1">
            <a:spLocks noChangeArrowheads="1"/>
          </p:cNvSpPr>
          <p:nvPr/>
        </p:nvSpPr>
        <p:spPr bwMode="auto">
          <a:xfrm>
            <a:off x="1219200" y="5334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49" name="Text Box 81"/>
          <p:cNvSpPr txBox="1">
            <a:spLocks noChangeArrowheads="1"/>
          </p:cNvSpPr>
          <p:nvPr/>
        </p:nvSpPr>
        <p:spPr bwMode="auto">
          <a:xfrm>
            <a:off x="1676400" y="62785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RVSCINO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50" name="Oval 82"/>
          <p:cNvSpPr>
            <a:spLocks noChangeArrowheads="1"/>
          </p:cNvSpPr>
          <p:nvPr/>
        </p:nvSpPr>
        <p:spPr bwMode="auto">
          <a:xfrm>
            <a:off x="1447800" y="6324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51" name="Oval 83"/>
          <p:cNvSpPr>
            <a:spLocks noChangeArrowheads="1"/>
          </p:cNvSpPr>
          <p:nvPr/>
        </p:nvSpPr>
        <p:spPr bwMode="auto">
          <a:xfrm>
            <a:off x="3048000" y="3886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52" name="Text Box 84"/>
          <p:cNvSpPr txBox="1">
            <a:spLocks noChangeArrowheads="1"/>
          </p:cNvSpPr>
          <p:nvPr/>
        </p:nvSpPr>
        <p:spPr bwMode="auto">
          <a:xfrm>
            <a:off x="2362200" y="37338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Sextantio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53" name="Oval 85"/>
          <p:cNvSpPr>
            <a:spLocks noChangeArrowheads="1"/>
          </p:cNvSpPr>
          <p:nvPr/>
        </p:nvSpPr>
        <p:spPr bwMode="auto">
          <a:xfrm>
            <a:off x="3505200" y="3886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54" name="Text Box 86"/>
          <p:cNvSpPr txBox="1">
            <a:spLocks noChangeArrowheads="1"/>
          </p:cNvSpPr>
          <p:nvPr/>
        </p:nvSpPr>
        <p:spPr bwMode="auto">
          <a:xfrm>
            <a:off x="3352800" y="39624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Lunel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55" name="Text Box 87"/>
          <p:cNvSpPr txBox="1">
            <a:spLocks noChangeArrowheads="1"/>
          </p:cNvSpPr>
          <p:nvPr/>
        </p:nvSpPr>
        <p:spPr bwMode="auto">
          <a:xfrm>
            <a:off x="4800600" y="2362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</a:t>
            </a:r>
          </a:p>
        </p:txBody>
      </p:sp>
      <p:sp>
        <p:nvSpPr>
          <p:cNvPr id="58456" name="Text Box 88"/>
          <p:cNvSpPr txBox="1">
            <a:spLocks noChangeArrowheads="1"/>
          </p:cNvSpPr>
          <p:nvPr/>
        </p:nvSpPr>
        <p:spPr bwMode="auto">
          <a:xfrm>
            <a:off x="5486400" y="32004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</a:t>
            </a:r>
          </a:p>
        </p:txBody>
      </p:sp>
      <p:sp>
        <p:nvSpPr>
          <p:cNvPr id="58457" name="Text Box 89"/>
          <p:cNvSpPr txBox="1">
            <a:spLocks noChangeArrowheads="1"/>
          </p:cNvSpPr>
          <p:nvPr/>
        </p:nvSpPr>
        <p:spPr bwMode="auto">
          <a:xfrm>
            <a:off x="5715000" y="33528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</a:t>
            </a:r>
          </a:p>
        </p:txBody>
      </p:sp>
      <p:sp>
        <p:nvSpPr>
          <p:cNvPr id="58458" name="Text Box 90"/>
          <p:cNvSpPr txBox="1">
            <a:spLocks noChangeArrowheads="1"/>
          </p:cNvSpPr>
          <p:nvPr/>
        </p:nvSpPr>
        <p:spPr bwMode="auto">
          <a:xfrm>
            <a:off x="5791200" y="39163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</a:t>
            </a:r>
          </a:p>
        </p:txBody>
      </p:sp>
      <p:sp>
        <p:nvSpPr>
          <p:cNvPr id="58459" name="Text Box 91"/>
          <p:cNvSpPr txBox="1">
            <a:spLocks noChangeArrowheads="1"/>
          </p:cNvSpPr>
          <p:nvPr/>
        </p:nvSpPr>
        <p:spPr bwMode="auto">
          <a:xfrm>
            <a:off x="5638800" y="37338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9</a:t>
            </a:r>
          </a:p>
        </p:txBody>
      </p:sp>
      <p:sp>
        <p:nvSpPr>
          <p:cNvPr id="58460" name="Text Box 92"/>
          <p:cNvSpPr txBox="1">
            <a:spLocks noChangeArrowheads="1"/>
          </p:cNvSpPr>
          <p:nvPr/>
        </p:nvSpPr>
        <p:spPr bwMode="auto">
          <a:xfrm>
            <a:off x="8382000" y="4572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61" name="Text Box 93"/>
          <p:cNvSpPr txBox="1">
            <a:spLocks noChangeArrowheads="1"/>
          </p:cNvSpPr>
          <p:nvPr/>
        </p:nvSpPr>
        <p:spPr bwMode="auto">
          <a:xfrm>
            <a:off x="5562600" y="15541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3</a:t>
            </a:r>
          </a:p>
        </p:txBody>
      </p:sp>
      <p:sp>
        <p:nvSpPr>
          <p:cNvPr id="58462" name="Text Box 94"/>
          <p:cNvSpPr txBox="1">
            <a:spLocks noChangeArrowheads="1"/>
          </p:cNvSpPr>
          <p:nvPr/>
        </p:nvSpPr>
        <p:spPr bwMode="auto">
          <a:xfrm>
            <a:off x="5791200" y="14779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</a:t>
            </a:r>
          </a:p>
        </p:txBody>
      </p:sp>
      <p:sp>
        <p:nvSpPr>
          <p:cNvPr id="58463" name="Oval 95"/>
          <p:cNvSpPr>
            <a:spLocks noChangeArrowheads="1"/>
          </p:cNvSpPr>
          <p:nvPr/>
        </p:nvSpPr>
        <p:spPr bwMode="auto">
          <a:xfrm>
            <a:off x="4724400" y="1524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64" name="Text Box 96"/>
          <p:cNvSpPr txBox="1">
            <a:spLocks noChangeArrowheads="1"/>
          </p:cNvSpPr>
          <p:nvPr/>
        </p:nvSpPr>
        <p:spPr bwMode="auto">
          <a:xfrm>
            <a:off x="4800600" y="3048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12</a:t>
            </a:r>
          </a:p>
        </p:txBody>
      </p:sp>
      <p:sp>
        <p:nvSpPr>
          <p:cNvPr id="58467" name="Oval 99"/>
          <p:cNvSpPr>
            <a:spLocks noChangeArrowheads="1"/>
          </p:cNvSpPr>
          <p:nvPr/>
        </p:nvSpPr>
        <p:spPr bwMode="auto">
          <a:xfrm>
            <a:off x="4495800" y="304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65" name="Text Box 97"/>
          <p:cNvSpPr txBox="1">
            <a:spLocks noChangeArrowheads="1"/>
          </p:cNvSpPr>
          <p:nvPr/>
        </p:nvSpPr>
        <p:spPr bwMode="auto">
          <a:xfrm>
            <a:off x="4572000" y="381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</a:t>
            </a:r>
          </a:p>
        </p:txBody>
      </p:sp>
      <p:sp>
        <p:nvSpPr>
          <p:cNvPr id="58468" name="Text Box 100"/>
          <p:cNvSpPr txBox="1">
            <a:spLocks noChangeArrowheads="1"/>
          </p:cNvSpPr>
          <p:nvPr/>
        </p:nvSpPr>
        <p:spPr bwMode="auto">
          <a:xfrm>
            <a:off x="5638800" y="6096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GRENOBLE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69" name="Oval 101"/>
          <p:cNvSpPr>
            <a:spLocks noChangeArrowheads="1"/>
          </p:cNvSpPr>
          <p:nvPr/>
        </p:nvSpPr>
        <p:spPr bwMode="auto">
          <a:xfrm>
            <a:off x="5791200" y="1524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0" name="Oval 102"/>
          <p:cNvSpPr>
            <a:spLocks noChangeArrowheads="1"/>
          </p:cNvSpPr>
          <p:nvPr/>
        </p:nvSpPr>
        <p:spPr bwMode="auto">
          <a:xfrm>
            <a:off x="6019800" y="304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1" name="Text Box 103"/>
          <p:cNvSpPr txBox="1">
            <a:spLocks noChangeArrowheads="1"/>
          </p:cNvSpPr>
          <p:nvPr/>
        </p:nvSpPr>
        <p:spPr bwMode="auto">
          <a:xfrm>
            <a:off x="5105400" y="3810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VIENNE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72" name="Oval 104"/>
          <p:cNvSpPr>
            <a:spLocks noChangeArrowheads="1"/>
          </p:cNvSpPr>
          <p:nvPr/>
        </p:nvSpPr>
        <p:spPr bwMode="auto">
          <a:xfrm>
            <a:off x="6477000" y="1524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3" name="Oval 105"/>
          <p:cNvSpPr>
            <a:spLocks noChangeArrowheads="1"/>
          </p:cNvSpPr>
          <p:nvPr/>
        </p:nvSpPr>
        <p:spPr bwMode="auto">
          <a:xfrm>
            <a:off x="6781800" y="228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4" name="Text Box 106"/>
          <p:cNvSpPr txBox="1">
            <a:spLocks noChangeArrowheads="1"/>
          </p:cNvSpPr>
          <p:nvPr/>
        </p:nvSpPr>
        <p:spPr bwMode="auto">
          <a:xfrm>
            <a:off x="6858000" y="3048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GENAVA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7730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8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"/>
                                        <p:tgtEl>
                                          <p:spTgt spid="58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"/>
                                        <p:tgtEl>
                                          <p:spTgt spid="58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"/>
                                        <p:tgtEl>
                                          <p:spTgt spid="58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"/>
                                        <p:tgtEl>
                                          <p:spTgt spid="58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"/>
                                        <p:tgtEl>
                                          <p:spTgt spid="58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"/>
                                        <p:tgtEl>
                                          <p:spTgt spid="58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"/>
                                        <p:tgtEl>
                                          <p:spTgt spid="58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"/>
                                        <p:tgtEl>
                                          <p:spTgt spid="58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"/>
                                        <p:tgtEl>
                                          <p:spTgt spid="58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"/>
                                        <p:tgtEl>
                                          <p:spTgt spid="58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"/>
                                        <p:tgtEl>
                                          <p:spTgt spid="58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"/>
                                        <p:tgtEl>
                                          <p:spTgt spid="58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"/>
                                        <p:tgtEl>
                                          <p:spTgt spid="58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"/>
                                        <p:tgtEl>
                                          <p:spTgt spid="58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"/>
                                        <p:tgtEl>
                                          <p:spTgt spid="58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6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"/>
                                        <p:tgtEl>
                                          <p:spTgt spid="58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"/>
                                        <p:tgtEl>
                                          <p:spTgt spid="58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"/>
                                        <p:tgtEl>
                                          <p:spTgt spid="58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9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"/>
                                        <p:tgtEl>
                                          <p:spTgt spid="58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"/>
                                        <p:tgtEl>
                                          <p:spTgt spid="58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"/>
                                        <p:tgtEl>
                                          <p:spTgt spid="58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2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"/>
                                        <p:tgtEl>
                                          <p:spTgt spid="58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"/>
                                        <p:tgtEl>
                                          <p:spTgt spid="58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"/>
                                        <p:tgtEl>
                                          <p:spTgt spid="58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50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"/>
                                        <p:tgtEl>
                                          <p:spTgt spid="58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6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"/>
                                        <p:tgtEl>
                                          <p:spTgt spid="58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"/>
                                        <p:tgtEl>
                                          <p:spTgt spid="58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"/>
                                        <p:tgtEl>
                                          <p:spTgt spid="58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900"/>
                            </p:stCondLst>
                            <p:childTnLst>
                              <p:par>
                                <p:cTn id="1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"/>
                                        <p:tgtEl>
                                          <p:spTgt spid="58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000"/>
                            </p:stCondLst>
                            <p:childTnLst>
                              <p:par>
                                <p:cTn id="1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"/>
                                        <p:tgtEl>
                                          <p:spTgt spid="58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100"/>
                            </p:stCondLst>
                            <p:childTnLst>
                              <p:par>
                                <p:cTn id="1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"/>
                                        <p:tgtEl>
                                          <p:spTgt spid="5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200"/>
                            </p:stCondLst>
                            <p:childTnLst>
                              <p:par>
                                <p:cTn id="1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"/>
                                        <p:tgtEl>
                                          <p:spTgt spid="58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300"/>
                            </p:stCondLst>
                            <p:childTnLst>
                              <p:par>
                                <p:cTn id="1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"/>
                                        <p:tgtEl>
                                          <p:spTgt spid="58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400"/>
                            </p:stCondLst>
                            <p:childTnLst>
                              <p:par>
                                <p:cTn id="1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"/>
                                        <p:tgtEl>
                                          <p:spTgt spid="58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500"/>
                            </p:stCondLst>
                            <p:childTnLst>
                              <p:par>
                                <p:cTn id="1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"/>
                                        <p:tgtEl>
                                          <p:spTgt spid="58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600"/>
                            </p:stCondLst>
                            <p:childTnLst>
                              <p:par>
                                <p:cTn id="1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"/>
                                        <p:tgtEl>
                                          <p:spTgt spid="58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700"/>
                            </p:stCondLst>
                            <p:childTnLst>
                              <p:par>
                                <p:cTn id="1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"/>
                                        <p:tgtEl>
                                          <p:spTgt spid="58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800"/>
                            </p:stCondLst>
                            <p:childTnLst>
                              <p:par>
                                <p:cTn id="1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"/>
                                        <p:tgtEl>
                                          <p:spTgt spid="58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900"/>
                            </p:stCondLst>
                            <p:childTnLst>
                              <p:par>
                                <p:cTn id="1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"/>
                                        <p:tgtEl>
                                          <p:spTgt spid="58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4000"/>
                            </p:stCondLst>
                            <p:childTnLst>
                              <p:par>
                                <p:cTn id="1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"/>
                                        <p:tgtEl>
                                          <p:spTgt spid="58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4100"/>
                            </p:stCondLst>
                            <p:childTnLst>
                              <p:par>
                                <p:cTn id="1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"/>
                                        <p:tgtEl>
                                          <p:spTgt spid="58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4200"/>
                            </p:stCondLst>
                            <p:childTnLst>
                              <p:par>
                                <p:cTn id="1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"/>
                                        <p:tgtEl>
                                          <p:spTgt spid="58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300"/>
                            </p:stCondLst>
                            <p:childTnLst>
                              <p:par>
                                <p:cTn id="1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"/>
                                        <p:tgtEl>
                                          <p:spTgt spid="58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4400"/>
                            </p:stCondLst>
                            <p:childTnLst>
                              <p:par>
                                <p:cTn id="1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"/>
                                        <p:tgtEl>
                                          <p:spTgt spid="58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4500"/>
                            </p:stCondLst>
                            <p:childTnLst>
                              <p:par>
                                <p:cTn id="1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"/>
                                        <p:tgtEl>
                                          <p:spTgt spid="58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4600"/>
                            </p:stCondLst>
                            <p:childTnLst>
                              <p:par>
                                <p:cTn id="1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"/>
                                        <p:tgtEl>
                                          <p:spTgt spid="58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700"/>
                            </p:stCondLst>
                            <p:childTnLst>
                              <p:par>
                                <p:cTn id="1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"/>
                                        <p:tgtEl>
                                          <p:spTgt spid="58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800"/>
                            </p:stCondLst>
                            <p:childTnLst>
                              <p:par>
                                <p:cTn id="1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"/>
                                        <p:tgtEl>
                                          <p:spTgt spid="58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900"/>
                            </p:stCondLst>
                            <p:childTnLst>
                              <p:par>
                                <p:cTn id="2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"/>
                                        <p:tgtEl>
                                          <p:spTgt spid="58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5000"/>
                            </p:stCondLst>
                            <p:childTnLst>
                              <p:par>
                                <p:cTn id="2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"/>
                                        <p:tgtEl>
                                          <p:spTgt spid="58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5100"/>
                            </p:stCondLst>
                            <p:childTnLst>
                              <p:par>
                                <p:cTn id="2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"/>
                                        <p:tgtEl>
                                          <p:spTgt spid="58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5200"/>
                            </p:stCondLst>
                            <p:childTnLst>
                              <p:par>
                                <p:cTn id="2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"/>
                                        <p:tgtEl>
                                          <p:spTgt spid="58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5300"/>
                            </p:stCondLst>
                            <p:childTnLst>
                              <p:par>
                                <p:cTn id="2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00"/>
                                        <p:tgtEl>
                                          <p:spTgt spid="5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5400"/>
                            </p:stCondLst>
                            <p:childTnLst>
                              <p:par>
                                <p:cTn id="2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"/>
                                        <p:tgtEl>
                                          <p:spTgt spid="5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"/>
                                        <p:tgtEl>
                                          <p:spTgt spid="5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5600"/>
                            </p:stCondLst>
                            <p:childTnLst>
                              <p:par>
                                <p:cTn id="2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"/>
                                        <p:tgtEl>
                                          <p:spTgt spid="5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5700"/>
                            </p:stCondLst>
                            <p:childTnLst>
                              <p:par>
                                <p:cTn id="2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"/>
                                        <p:tgtEl>
                                          <p:spTgt spid="5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5800"/>
                            </p:stCondLst>
                            <p:childTnLst>
                              <p:par>
                                <p:cTn id="2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100"/>
                                        <p:tgtEl>
                                          <p:spTgt spid="5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5900"/>
                            </p:stCondLst>
                            <p:childTnLst>
                              <p:par>
                                <p:cTn id="2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"/>
                                        <p:tgtEl>
                                          <p:spTgt spid="5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6000"/>
                            </p:stCondLst>
                            <p:childTnLst>
                              <p:par>
                                <p:cTn id="2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"/>
                                        <p:tgtEl>
                                          <p:spTgt spid="5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6100"/>
                            </p:stCondLst>
                            <p:childTnLst>
                              <p:par>
                                <p:cTn id="2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"/>
                                        <p:tgtEl>
                                          <p:spTgt spid="5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6200"/>
                            </p:stCondLst>
                            <p:childTnLst>
                              <p:par>
                                <p:cTn id="2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100"/>
                                        <p:tgtEl>
                                          <p:spTgt spid="5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6300"/>
                            </p:stCondLst>
                            <p:childTnLst>
                              <p:par>
                                <p:cTn id="2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"/>
                                        <p:tgtEl>
                                          <p:spTgt spid="5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6400"/>
                            </p:stCondLst>
                            <p:childTnLst>
                              <p:par>
                                <p:cTn id="2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100"/>
                                        <p:tgtEl>
                                          <p:spTgt spid="5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6500"/>
                            </p:stCondLst>
                            <p:childTnLst>
                              <p:par>
                                <p:cTn id="2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"/>
                                        <p:tgtEl>
                                          <p:spTgt spid="5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6600"/>
                            </p:stCondLst>
                            <p:childTnLst>
                              <p:par>
                                <p:cTn id="2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"/>
                                        <p:tgtEl>
                                          <p:spTgt spid="5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6700"/>
                            </p:stCondLst>
                            <p:childTnLst>
                              <p:par>
                                <p:cTn id="2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100"/>
                                        <p:tgtEl>
                                          <p:spTgt spid="5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6800"/>
                            </p:stCondLst>
                            <p:childTnLst>
                              <p:par>
                                <p:cTn id="2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"/>
                                        <p:tgtEl>
                                          <p:spTgt spid="5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6900"/>
                            </p:stCondLst>
                            <p:childTnLst>
                              <p:par>
                                <p:cTn id="2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100"/>
                                        <p:tgtEl>
                                          <p:spTgt spid="58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7000"/>
                            </p:stCondLst>
                            <p:childTnLst>
                              <p:par>
                                <p:cTn id="2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"/>
                                        <p:tgtEl>
                                          <p:spTgt spid="58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7100"/>
                            </p:stCondLst>
                            <p:childTnLst>
                              <p:par>
                                <p:cTn id="2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1" dur="100"/>
                                        <p:tgtEl>
                                          <p:spTgt spid="58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7200"/>
                            </p:stCondLst>
                            <p:childTnLst>
                              <p:par>
                                <p:cTn id="2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100"/>
                                        <p:tgtEl>
                                          <p:spTgt spid="58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7300"/>
                            </p:stCondLst>
                            <p:childTnLst>
                              <p:par>
                                <p:cTn id="2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100"/>
                                        <p:tgtEl>
                                          <p:spTgt spid="58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7400"/>
                            </p:stCondLst>
                            <p:childTnLst>
                              <p:par>
                                <p:cTn id="3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100"/>
                                        <p:tgtEl>
                                          <p:spTgt spid="58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7500"/>
                            </p:stCondLst>
                            <p:childTnLst>
                              <p:par>
                                <p:cTn id="3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100"/>
                                        <p:tgtEl>
                                          <p:spTgt spid="58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7600"/>
                            </p:stCondLst>
                            <p:childTnLst>
                              <p:par>
                                <p:cTn id="3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1" dur="100"/>
                                        <p:tgtEl>
                                          <p:spTgt spid="58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7700"/>
                            </p:stCondLst>
                            <p:childTnLst>
                              <p:par>
                                <p:cTn id="3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"/>
                                        <p:tgtEl>
                                          <p:spTgt spid="58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7800"/>
                            </p:stCondLst>
                            <p:childTnLst>
                              <p:par>
                                <p:cTn id="3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100"/>
                                        <p:tgtEl>
                                          <p:spTgt spid="58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7900"/>
                            </p:stCondLst>
                            <p:childTnLst>
                              <p:par>
                                <p:cTn id="3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100"/>
                                        <p:tgtEl>
                                          <p:spTgt spid="58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8000"/>
                            </p:stCondLst>
                            <p:childTnLst>
                              <p:par>
                                <p:cTn id="3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100"/>
                                        <p:tgtEl>
                                          <p:spTgt spid="58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8100"/>
                            </p:stCondLst>
                            <p:childTnLst>
                              <p:par>
                                <p:cTn id="3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100"/>
                                        <p:tgtEl>
                                          <p:spTgt spid="58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8200"/>
                            </p:stCondLst>
                            <p:childTnLst>
                              <p:par>
                                <p:cTn id="3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100"/>
                                        <p:tgtEl>
                                          <p:spTgt spid="58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8300"/>
                            </p:stCondLst>
                            <p:childTnLst>
                              <p:par>
                                <p:cTn id="3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9" dur="100"/>
                                        <p:tgtEl>
                                          <p:spTgt spid="58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8400"/>
                            </p:stCondLst>
                            <p:childTnLst>
                              <p:par>
                                <p:cTn id="3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100"/>
                                        <p:tgtEl>
                                          <p:spTgt spid="58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8500"/>
                            </p:stCondLst>
                            <p:childTnLst>
                              <p:par>
                                <p:cTn id="3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100"/>
                                        <p:tgtEl>
                                          <p:spTgt spid="58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8600"/>
                            </p:stCondLst>
                            <p:childTnLst>
                              <p:par>
                                <p:cTn id="3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100"/>
                                        <p:tgtEl>
                                          <p:spTgt spid="58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8700"/>
                            </p:stCondLst>
                            <p:childTnLst>
                              <p:par>
                                <p:cTn id="3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100"/>
                                        <p:tgtEl>
                                          <p:spTgt spid="58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8800"/>
                            </p:stCondLst>
                            <p:childTnLst>
                              <p:par>
                                <p:cTn id="3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9" dur="100"/>
                                        <p:tgtEl>
                                          <p:spTgt spid="58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8900"/>
                            </p:stCondLst>
                            <p:childTnLst>
                              <p:par>
                                <p:cTn id="3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100"/>
                                        <p:tgtEl>
                                          <p:spTgt spid="58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9000"/>
                            </p:stCondLst>
                            <p:childTnLst>
                              <p:par>
                                <p:cTn id="3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100"/>
                                        <p:tgtEl>
                                          <p:spTgt spid="58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8" fill="hold">
                            <p:stCondLst>
                              <p:cond delay="9100"/>
                            </p:stCondLst>
                            <p:childTnLst>
                              <p:par>
                                <p:cTn id="3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1" dur="100"/>
                                        <p:tgtEl>
                                          <p:spTgt spid="58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4" grpId="0" animBg="1"/>
      <p:bldP spid="58376" grpId="0" animBg="1"/>
      <p:bldP spid="58377" grpId="0" animBg="1"/>
      <p:bldP spid="58378" grpId="0"/>
      <p:bldP spid="58379" grpId="0" animBg="1"/>
      <p:bldP spid="58380" grpId="0" animBg="1"/>
      <p:bldP spid="58381" grpId="0"/>
      <p:bldP spid="58382" grpId="0" animBg="1"/>
      <p:bldP spid="58383" grpId="0" animBg="1"/>
      <p:bldP spid="58384" grpId="0"/>
      <p:bldP spid="58385" grpId="0" animBg="1"/>
      <p:bldP spid="58386" grpId="0" animBg="1"/>
      <p:bldP spid="58388" grpId="0" animBg="1"/>
      <p:bldP spid="58387" grpId="0" animBg="1"/>
      <p:bldP spid="58390" grpId="0"/>
      <p:bldP spid="58391" grpId="0"/>
      <p:bldP spid="58392" grpId="0" animBg="1"/>
      <p:bldP spid="58394" grpId="0"/>
      <p:bldP spid="58395" grpId="0" animBg="1"/>
      <p:bldP spid="58396" grpId="0"/>
      <p:bldP spid="58397" grpId="0" animBg="1"/>
      <p:bldP spid="58398" grpId="0" animBg="1"/>
      <p:bldP spid="58399" grpId="0"/>
      <p:bldP spid="58400" grpId="0" animBg="1"/>
      <p:bldP spid="58401" grpId="0"/>
      <p:bldP spid="58404" grpId="0"/>
      <p:bldP spid="58406" grpId="0"/>
      <p:bldP spid="58407" grpId="0" animBg="1"/>
      <p:bldP spid="58402" grpId="0" animBg="1"/>
      <p:bldP spid="58408" grpId="0" animBg="1"/>
      <p:bldP spid="58409" grpId="0" animBg="1"/>
      <p:bldP spid="58411" grpId="0"/>
      <p:bldP spid="58412" grpId="0" animBg="1"/>
      <p:bldP spid="58410" grpId="0" animBg="1"/>
      <p:bldP spid="58413" grpId="0" animBg="1"/>
      <p:bldP spid="58414" grpId="0" animBg="1"/>
      <p:bldP spid="58415" grpId="0"/>
      <p:bldP spid="58416" grpId="0" animBg="1"/>
      <p:bldP spid="58417" grpId="0"/>
      <p:bldP spid="58419" grpId="0" animBg="1"/>
      <p:bldP spid="58420" grpId="0"/>
      <p:bldP spid="58421" grpId="0" animBg="1"/>
      <p:bldP spid="58422" grpId="0"/>
      <p:bldP spid="58423" grpId="0" animBg="1"/>
      <p:bldP spid="58424" grpId="0" animBg="1"/>
      <p:bldP spid="58425" grpId="0"/>
      <p:bldP spid="58426" grpId="0"/>
      <p:bldP spid="58427" grpId="0"/>
      <p:bldP spid="58428" grpId="0" animBg="1"/>
      <p:bldP spid="58429" grpId="0"/>
      <p:bldP spid="58430" grpId="0"/>
      <p:bldP spid="58431" grpId="0"/>
      <p:bldP spid="58432" grpId="0"/>
      <p:bldP spid="58433" grpId="0"/>
      <p:bldP spid="58434" grpId="0" animBg="1"/>
      <p:bldP spid="58435" grpId="0"/>
      <p:bldP spid="58436" grpId="0" animBg="1"/>
      <p:bldP spid="58437" grpId="0"/>
      <p:bldP spid="58440" grpId="0" animBg="1"/>
      <p:bldP spid="58439" grpId="0"/>
      <p:bldP spid="58441" grpId="0"/>
      <p:bldP spid="58442" grpId="0"/>
      <p:bldP spid="58443" grpId="0"/>
      <p:bldP spid="58445" grpId="0" animBg="1"/>
      <p:bldP spid="58444" grpId="0" animBg="1"/>
      <p:bldP spid="58446" grpId="0"/>
      <p:bldP spid="58448" grpId="0"/>
      <p:bldP spid="58449" grpId="0"/>
      <p:bldP spid="58450" grpId="0" animBg="1"/>
      <p:bldP spid="58451" grpId="0" animBg="1"/>
      <p:bldP spid="58452" grpId="0"/>
      <p:bldP spid="58453" grpId="0" animBg="1"/>
      <p:bldP spid="58454" grpId="0"/>
      <p:bldP spid="58455" grpId="0"/>
      <p:bldP spid="58456" grpId="0"/>
      <p:bldP spid="58457" grpId="0"/>
      <p:bldP spid="58458" grpId="0"/>
      <p:bldP spid="58459" grpId="0"/>
      <p:bldP spid="58460" grpId="0"/>
      <p:bldP spid="58461" grpId="0"/>
      <p:bldP spid="58462" grpId="0"/>
      <p:bldP spid="58463" grpId="0" animBg="1"/>
      <p:bldP spid="58464" grpId="0"/>
      <p:bldP spid="58467" grpId="0" animBg="1"/>
      <p:bldP spid="58465" grpId="0"/>
      <p:bldP spid="58468" grpId="0"/>
      <p:bldP spid="58469" grpId="0" animBg="1"/>
      <p:bldP spid="58470" grpId="0" animBg="1"/>
      <p:bldP spid="58471" grpId="0"/>
      <p:bldP spid="58472" grpId="0" animBg="1"/>
      <p:bldP spid="58473" grpId="0" animBg="1"/>
      <p:bldP spid="58474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315200" cy="1154097"/>
          </a:xfrm>
        </p:spPr>
        <p:txBody>
          <a:bodyPr/>
          <a:lstStyle/>
          <a:p>
            <a:r>
              <a:rPr lang="de-DE" altLang="en-US" err="1"/>
              <a:t>Rôle</a:t>
            </a:r>
            <a:r>
              <a:rPr lang="de-DE" altLang="en-US"/>
              <a:t> </a:t>
            </a:r>
            <a:r>
              <a:rPr lang="de-DE" altLang="en-US" err="1"/>
              <a:t>of</a:t>
            </a:r>
            <a:r>
              <a:rPr lang="de-DE" altLang="en-US"/>
              <a:t> </a:t>
            </a:r>
            <a:r>
              <a:rPr lang="de-DE" altLang="en-US" err="1"/>
              <a:t>the</a:t>
            </a:r>
            <a:r>
              <a:rPr lang="de-DE" altLang="en-US"/>
              <a:t> imperial </a:t>
            </a:r>
            <a:r>
              <a:rPr lang="de-DE" altLang="en-US" err="1"/>
              <a:t>cult</a:t>
            </a:r>
            <a:endParaRPr lang="de-DE" altLang="en-US"/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066800"/>
            <a:ext cx="8229600" cy="45720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de-DE" altLang="en-US"/>
              <a:t>N</a:t>
            </a:r>
            <a:r>
              <a:rPr lang="de-DE" altLang="en-US">
                <a:latin typeface="Times New Roman" panose="02020603050405020304" pitchFamily="18" charset="0"/>
              </a:rPr>
              <a:t>î</a:t>
            </a:r>
            <a:r>
              <a:rPr lang="de-DE" altLang="en-US"/>
              <a:t>mes: 23 </a:t>
            </a:r>
            <a:r>
              <a:rPr lang="de-DE" altLang="en-US" err="1"/>
              <a:t>flamines</a:t>
            </a:r>
            <a:r>
              <a:rPr lang="de-DE" altLang="en-US"/>
              <a:t> + 71 </a:t>
            </a:r>
            <a:r>
              <a:rPr lang="de-DE" altLang="en-US" err="1"/>
              <a:t>seviri</a:t>
            </a:r>
            <a:r>
              <a:rPr lang="de-DE" altLang="en-US"/>
              <a:t> + </a:t>
            </a:r>
            <a:r>
              <a:rPr lang="de-DE" altLang="en-US" i="1" err="1"/>
              <a:t>chora</a:t>
            </a:r>
            <a:endParaRPr lang="de-DE" altLang="en-US" i="1"/>
          </a:p>
          <a:p>
            <a:pPr>
              <a:buFontTx/>
              <a:buNone/>
            </a:pPr>
            <a:r>
              <a:rPr lang="de-DE" altLang="en-US" i="1" err="1"/>
              <a:t>Flamines</a:t>
            </a:r>
            <a:r>
              <a:rPr lang="de-DE" altLang="en-US" i="1"/>
              <a:t> in N</a:t>
            </a:r>
            <a:r>
              <a:rPr lang="de-DE" altLang="en-US" i="1">
                <a:latin typeface="Times New Roman" panose="02020603050405020304" pitchFamily="18" charset="0"/>
              </a:rPr>
              <a:t>î</a:t>
            </a:r>
            <a:r>
              <a:rPr lang="de-DE" altLang="en-US" i="1"/>
              <a:t>mes: 85% </a:t>
            </a:r>
            <a:r>
              <a:rPr lang="de-DE" altLang="en-US" i="1" err="1"/>
              <a:t>epitaphs</a:t>
            </a:r>
            <a:r>
              <a:rPr lang="de-DE" altLang="en-US" i="1"/>
              <a:t>, 15% </a:t>
            </a:r>
            <a:r>
              <a:rPr lang="de-DE" altLang="en-US" i="1" err="1"/>
              <a:t>honorary</a:t>
            </a:r>
            <a:r>
              <a:rPr lang="de-DE" altLang="en-US" i="1"/>
              <a:t> </a:t>
            </a:r>
            <a:r>
              <a:rPr lang="de-DE" altLang="en-US" i="1" err="1"/>
              <a:t>decrees</a:t>
            </a:r>
            <a:endParaRPr lang="de-DE" altLang="en-US" i="1"/>
          </a:p>
          <a:p>
            <a:pPr>
              <a:buFontTx/>
              <a:buNone/>
            </a:pPr>
            <a:r>
              <a:rPr lang="de-DE" altLang="en-US" i="1" err="1"/>
              <a:t>Very</a:t>
            </a:r>
            <a:r>
              <a:rPr lang="de-DE" altLang="en-US" i="1"/>
              <a:t> </a:t>
            </a:r>
            <a:r>
              <a:rPr lang="de-DE" altLang="en-US" i="1" err="1"/>
              <a:t>rarely</a:t>
            </a:r>
            <a:r>
              <a:rPr lang="de-DE" altLang="en-US" i="1"/>
              <a:t> in </a:t>
            </a:r>
            <a:r>
              <a:rPr lang="de-DE" altLang="en-US" i="1" err="1"/>
              <a:t>Gallia</a:t>
            </a:r>
            <a:r>
              <a:rPr lang="de-DE" altLang="en-US" i="1"/>
              <a:t> </a:t>
            </a:r>
            <a:r>
              <a:rPr lang="de-DE" altLang="en-US" i="1" err="1"/>
              <a:t>Narbonensis</a:t>
            </a:r>
            <a:r>
              <a:rPr lang="de-DE" altLang="en-US" i="1"/>
              <a:t>: </a:t>
            </a:r>
            <a:r>
              <a:rPr lang="de-DE" altLang="en-US" i="1" err="1"/>
              <a:t>religious</a:t>
            </a:r>
            <a:r>
              <a:rPr lang="de-DE" altLang="en-US" i="1"/>
              <a:t> </a:t>
            </a:r>
            <a:r>
              <a:rPr lang="de-DE" altLang="en-US" i="1" err="1"/>
              <a:t>involvement</a:t>
            </a:r>
            <a:endParaRPr lang="de-DE" altLang="en-US" i="1"/>
          </a:p>
        </p:txBody>
      </p:sp>
      <p:pic>
        <p:nvPicPr>
          <p:cNvPr id="64516" name="Picture 4" descr="C:\Dokumente und Einstellungen\All Users\Dokumente\Eigene Bilder\Kodak Pictures\2007-05-22\Nîmes VIviri 000_00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86" r="19611"/>
          <a:stretch>
            <a:fillRect/>
          </a:stretch>
        </p:blipFill>
        <p:spPr bwMode="auto">
          <a:xfrm>
            <a:off x="161132" y="2775191"/>
            <a:ext cx="2209800" cy="391636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7" name="Picture 5" descr="C:\Dokumente und Einstellungen\All Users\Dokumente\Eigene Bilder\Kodak Pictures\2007-05-22\Nîmes seuiri Augustales 000_00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589" r="8824"/>
          <a:stretch>
            <a:fillRect/>
          </a:stretch>
        </p:blipFill>
        <p:spPr bwMode="auto">
          <a:xfrm>
            <a:off x="2514600" y="2766368"/>
            <a:ext cx="3657600" cy="3887787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8" name="Picture 6" descr="C:\Dokumente und Einstellungen\Ralph\Eigene Dateien\CORPUS NARBONENSIS\Nîmes\NIMES Epitaph Museum Smal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043" r="13368"/>
          <a:stretch>
            <a:fillRect/>
          </a:stretch>
        </p:blipFill>
        <p:spPr bwMode="auto">
          <a:xfrm>
            <a:off x="6342063" y="2796895"/>
            <a:ext cx="2039937" cy="384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64495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ChangeArrowheads="1"/>
          </p:cNvSpPr>
          <p:nvPr/>
        </p:nvSpPr>
        <p:spPr bwMode="auto">
          <a:xfrm>
            <a:off x="107504" y="18864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  <p:pic>
        <p:nvPicPr>
          <p:cNvPr id="114691" name="Picture 3" descr="C:\Dokumente und Einstellungen\Ralph\Eigene Dateien\CORPUS NARBONENSIS\Nîmes\NIMES gallo-grec SMA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400" y="2476500"/>
            <a:ext cx="2720975" cy="3924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14692" name="Picture 4" descr="C:\Dokumente und Einstellungen\Ralph\Eigene Dateien\Nîmes pre-Roman sculpture 000_00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29000" y="2438400"/>
            <a:ext cx="2879725" cy="38401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14693" name="Picture 5" descr="D:\Narbonensis Dokumente Downloads\Nîmes Augusteum taureau acépha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00800" y="2438400"/>
            <a:ext cx="2311400" cy="3352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14694" name="Rectangle 6"/>
          <p:cNvSpPr>
            <a:spLocks noChangeArrowheads="1"/>
          </p:cNvSpPr>
          <p:nvPr/>
        </p:nvSpPr>
        <p:spPr bwMode="auto">
          <a:xfrm>
            <a:off x="304800" y="914400"/>
            <a:ext cx="50292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oppidum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cult place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monumentalised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c. 100 BC</a:t>
            </a:r>
          </a:p>
        </p:txBody>
      </p:sp>
    </p:spTree>
    <p:extLst>
      <p:ext uri="{BB962C8B-B14F-4D97-AF65-F5344CB8AC3E}">
        <p14:creationId xmlns:p14="http://schemas.microsoft.com/office/powerpoint/2010/main" val="18630872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4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4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4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80" name="Picture 4" descr="C:\Dokumente und Einstellungen\Ralph\Eigene Dateien\HABIL 2007\Photos NEMAUSUS\MAP Nîmes CAG 30 1 fig 63.jpg"/>
          <p:cNvPicPr>
            <a:picLocks noChangeAspect="1" noChangeArrowheads="1"/>
          </p:cNvPicPr>
          <p:nvPr/>
        </p:nvPicPr>
        <p:blipFill>
          <a:blip r:embed="rId2">
            <a:lum bright="-12000" contrast="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95600" y="1049338"/>
            <a:ext cx="5867400" cy="542766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5" name="Picture 9" descr="C:\Dokumente und Einstellungen\Ralph\Eigene Dateien\CORPUS NARBONENSIS\Nîmes\NIMES gallo-grec SMAL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400" y="2476500"/>
            <a:ext cx="2720975" cy="3924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0187" name="Rectangle 11"/>
          <p:cNvSpPr>
            <a:spLocks noChangeArrowheads="1"/>
          </p:cNvSpPr>
          <p:nvPr/>
        </p:nvSpPr>
        <p:spPr bwMode="auto">
          <a:xfrm>
            <a:off x="304800" y="914400"/>
            <a:ext cx="50292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</a:t>
            </a:r>
            <a:r>
              <a:rPr kumimoji="0" lang="de-DE" altLang="en-US" sz="200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oppidum</a:t>
            </a:r>
            <a:endParaRPr kumimoji="0" lang="de-DE" altLang="en-US" sz="2000">
              <a:solidFill>
                <a:schemeClr val="accent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anose="020B0604030504040204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</a:t>
            </a:r>
            <a:r>
              <a:rPr kumimoji="0" lang="de-DE" altLang="en-US" sz="200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cult</a:t>
            </a: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 </a:t>
            </a:r>
            <a:r>
              <a:rPr kumimoji="0" lang="de-DE" altLang="en-US" sz="200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place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monumentalised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c. 100 BC</a:t>
            </a:r>
          </a:p>
        </p:txBody>
      </p:sp>
      <p:sp>
        <p:nvSpPr>
          <p:cNvPr id="50188" name="Oval 12"/>
          <p:cNvSpPr>
            <a:spLocks noChangeArrowheads="1"/>
          </p:cNvSpPr>
          <p:nvPr/>
        </p:nvSpPr>
        <p:spPr bwMode="auto">
          <a:xfrm>
            <a:off x="4572000" y="2286000"/>
            <a:ext cx="838200" cy="4572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9" name="Oval 13"/>
          <p:cNvSpPr>
            <a:spLocks noChangeArrowheads="1"/>
          </p:cNvSpPr>
          <p:nvPr/>
        </p:nvSpPr>
        <p:spPr bwMode="auto">
          <a:xfrm>
            <a:off x="4191000" y="3429000"/>
            <a:ext cx="838200" cy="4572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0" name="Text Box 14"/>
          <p:cNvSpPr txBox="1">
            <a:spLocks noChangeArrowheads="1"/>
          </p:cNvSpPr>
          <p:nvPr/>
        </p:nvSpPr>
        <p:spPr bwMode="auto">
          <a:xfrm>
            <a:off x="4953000" y="19050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50191" name="Text Box 15"/>
          <p:cNvSpPr txBox="1">
            <a:spLocks noChangeArrowheads="1"/>
          </p:cNvSpPr>
          <p:nvPr/>
        </p:nvSpPr>
        <p:spPr bwMode="auto">
          <a:xfrm>
            <a:off x="2971800" y="3810000"/>
            <a:ext cx="2514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SPRING-SANCTUARY</a:t>
            </a:r>
          </a:p>
        </p:txBody>
      </p:sp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107504" y="18864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875345"/>
      </p:ext>
    </p:extLst>
  </p:cSld>
  <p:clrMapOvr>
    <a:masterClrMapping/>
  </p:clrMapOvr>
  <p:transition spd="slow">
    <p:randomBar dir="vert"/>
  </p:transition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DE" altLang="en-US"/>
              <a:t>Nemausus</a:t>
            </a:r>
          </a:p>
        </p:txBody>
      </p:sp>
      <p:pic>
        <p:nvPicPr>
          <p:cNvPr id="61444" name="Picture 4" descr="C:\Dokumente und Einstellungen\All Users\Dokumente\Eigene Bilder\Kodak Pictures\2007-05-22\Nîmes MODEL OF TOWN.jpg"/>
          <p:cNvPicPr>
            <a:picLocks noChangeAspect="1" noChangeArrowheads="1"/>
          </p:cNvPicPr>
          <p:nvPr/>
        </p:nvPicPr>
        <p:blipFill>
          <a:blip r:embed="rId2">
            <a:lum bright="-24000" contrast="1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7391400" cy="55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45" name="Oval 5"/>
          <p:cNvSpPr>
            <a:spLocks noChangeArrowheads="1"/>
          </p:cNvSpPr>
          <p:nvPr/>
        </p:nvSpPr>
        <p:spPr bwMode="auto">
          <a:xfrm>
            <a:off x="2895600" y="1676400"/>
            <a:ext cx="2057400" cy="1295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6" name="Oval 6"/>
          <p:cNvSpPr>
            <a:spLocks noChangeArrowheads="1"/>
          </p:cNvSpPr>
          <p:nvPr/>
        </p:nvSpPr>
        <p:spPr bwMode="auto">
          <a:xfrm>
            <a:off x="4191000" y="2971800"/>
            <a:ext cx="1143000" cy="6858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3124200" y="31242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FORUM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MAISON CARRÉE</a:t>
            </a:r>
          </a:p>
        </p:txBody>
      </p:sp>
      <p:sp>
        <p:nvSpPr>
          <p:cNvPr id="61449" name="Oval 9"/>
          <p:cNvSpPr>
            <a:spLocks noChangeArrowheads="1"/>
          </p:cNvSpPr>
          <p:nvPr/>
        </p:nvSpPr>
        <p:spPr bwMode="auto">
          <a:xfrm>
            <a:off x="3962400" y="42672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0" name="Oval 10"/>
          <p:cNvSpPr>
            <a:spLocks noChangeArrowheads="1"/>
          </p:cNvSpPr>
          <p:nvPr/>
        </p:nvSpPr>
        <p:spPr bwMode="auto">
          <a:xfrm>
            <a:off x="6858000" y="38100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1" name="Text Box 11"/>
          <p:cNvSpPr txBox="1">
            <a:spLocks noChangeArrowheads="1"/>
          </p:cNvSpPr>
          <p:nvPr/>
        </p:nvSpPr>
        <p:spPr bwMode="auto">
          <a:xfrm>
            <a:off x="6096000" y="43434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MERCURY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Vulcano et Ventis</a:t>
            </a:r>
          </a:p>
        </p:txBody>
      </p:sp>
      <p:sp>
        <p:nvSpPr>
          <p:cNvPr id="61453" name="Text Box 13"/>
          <p:cNvSpPr txBox="1">
            <a:spLocks noChangeArrowheads="1"/>
          </p:cNvSpPr>
          <p:nvPr/>
        </p:nvSpPr>
        <p:spPr bwMode="auto">
          <a:xfrm>
            <a:off x="3200400" y="14478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61455" name="Text Box 15"/>
          <p:cNvSpPr txBox="1">
            <a:spLocks noChangeArrowheads="1"/>
          </p:cNvSpPr>
          <p:nvPr/>
        </p:nvSpPr>
        <p:spPr bwMode="auto">
          <a:xfrm>
            <a:off x="4191000" y="5867400"/>
            <a:ext cx="4343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urban &amp; suburban sites: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 * PROXSUMES</a:t>
            </a:r>
          </a:p>
        </p:txBody>
      </p:sp>
      <p:sp>
        <p:nvSpPr>
          <p:cNvPr id="61457" name="Text Box 17"/>
          <p:cNvSpPr txBox="1">
            <a:spLocks noChangeArrowheads="1"/>
          </p:cNvSpPr>
          <p:nvPr/>
        </p:nvSpPr>
        <p:spPr bwMode="auto">
          <a:xfrm>
            <a:off x="1066800" y="1936750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  <p:sp>
        <p:nvSpPr>
          <p:cNvPr id="61458" name="Oval 18"/>
          <p:cNvSpPr>
            <a:spLocks noChangeArrowheads="1"/>
          </p:cNvSpPr>
          <p:nvPr/>
        </p:nvSpPr>
        <p:spPr bwMode="auto">
          <a:xfrm>
            <a:off x="7239000" y="25146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9" name="Text Box 19"/>
          <p:cNvSpPr txBox="1">
            <a:spLocks noChangeArrowheads="1"/>
          </p:cNvSpPr>
          <p:nvPr/>
        </p:nvSpPr>
        <p:spPr bwMode="auto">
          <a:xfrm>
            <a:off x="7086600" y="2819400"/>
            <a:ext cx="1828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18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ISIS?</a:t>
            </a:r>
          </a:p>
        </p:txBody>
      </p:sp>
      <p:sp>
        <p:nvSpPr>
          <p:cNvPr id="16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 / N</a:t>
            </a:r>
            <a:r>
              <a:rPr kumimoji="0" lang="de-DE" altLang="en-US" sz="3600">
                <a:solidFill>
                  <a:schemeClr val="tx2"/>
                </a:solidFill>
              </a:rPr>
              <a:t>î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mes</a:t>
            </a:r>
          </a:p>
        </p:txBody>
      </p:sp>
    </p:spTree>
    <p:extLst>
      <p:ext uri="{BB962C8B-B14F-4D97-AF65-F5344CB8AC3E}">
        <p14:creationId xmlns:p14="http://schemas.microsoft.com/office/powerpoint/2010/main" val="2735344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 / N</a:t>
            </a:r>
            <a:r>
              <a:rPr kumimoji="0" lang="de-DE" altLang="en-US" sz="3600">
                <a:solidFill>
                  <a:schemeClr val="tx2"/>
                </a:solidFill>
              </a:rPr>
              <a:t>î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mes</a:t>
            </a:r>
          </a:p>
        </p:txBody>
      </p:sp>
      <p:pic>
        <p:nvPicPr>
          <p:cNvPr id="70660" name="Picture 4" descr="C:\Dokumente und Einstellungen\All Users\Dokumente\Eigene Bilder\Kodak Pictures\2007-05-22\Nîmes MODEL OF TOWN.jpg"/>
          <p:cNvPicPr>
            <a:picLocks noChangeAspect="1" noChangeArrowheads="1"/>
          </p:cNvPicPr>
          <p:nvPr/>
        </p:nvPicPr>
        <p:blipFill>
          <a:blip r:embed="rId2">
            <a:lum bright="-24000" contrast="1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7391400" cy="55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2895600" y="1676400"/>
            <a:ext cx="2057400" cy="1295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Oval 6"/>
          <p:cNvSpPr>
            <a:spLocks noChangeArrowheads="1"/>
          </p:cNvSpPr>
          <p:nvPr/>
        </p:nvSpPr>
        <p:spPr bwMode="auto">
          <a:xfrm>
            <a:off x="4191000" y="2971800"/>
            <a:ext cx="1143000" cy="6858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3124200" y="31242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FORUM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MAISON CARRÉE</a:t>
            </a:r>
          </a:p>
        </p:txBody>
      </p:sp>
      <p:sp>
        <p:nvSpPr>
          <p:cNvPr id="70665" name="Oval 9"/>
          <p:cNvSpPr>
            <a:spLocks noChangeArrowheads="1"/>
          </p:cNvSpPr>
          <p:nvPr/>
        </p:nvSpPr>
        <p:spPr bwMode="auto">
          <a:xfrm>
            <a:off x="3962400" y="42672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Oval 10"/>
          <p:cNvSpPr>
            <a:spLocks noChangeArrowheads="1"/>
          </p:cNvSpPr>
          <p:nvPr/>
        </p:nvSpPr>
        <p:spPr bwMode="auto">
          <a:xfrm>
            <a:off x="6858000" y="38100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6096000" y="43434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MERCURY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Vulcano et Ventis</a:t>
            </a: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3200400" y="14478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4191000" y="5867400"/>
            <a:ext cx="43434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urban &amp; suburban sites: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 * PROXSUMES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(domestic deities)</a:t>
            </a:r>
          </a:p>
        </p:txBody>
      </p:sp>
      <p:sp>
        <p:nvSpPr>
          <p:cNvPr id="70671" name="Text Box 15"/>
          <p:cNvSpPr txBox="1">
            <a:spLocks noChangeArrowheads="1"/>
          </p:cNvSpPr>
          <p:nvPr/>
        </p:nvSpPr>
        <p:spPr bwMode="auto">
          <a:xfrm>
            <a:off x="1066800" y="1936750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  <p:sp>
        <p:nvSpPr>
          <p:cNvPr id="70672" name="Oval 16"/>
          <p:cNvSpPr>
            <a:spLocks noChangeArrowheads="1"/>
          </p:cNvSpPr>
          <p:nvPr/>
        </p:nvSpPr>
        <p:spPr bwMode="auto">
          <a:xfrm>
            <a:off x="7239000" y="25146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Text Box 17"/>
          <p:cNvSpPr txBox="1">
            <a:spLocks noChangeArrowheads="1"/>
          </p:cNvSpPr>
          <p:nvPr/>
        </p:nvSpPr>
        <p:spPr bwMode="auto">
          <a:xfrm>
            <a:off x="7086600" y="2819400"/>
            <a:ext cx="1828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18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ISIS?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38800" y="149679"/>
            <a:ext cx="2540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719433"/>
      </p:ext>
    </p:extLst>
  </p:cSld>
  <p:clrMapOvr>
    <a:masterClrMapping/>
  </p:clrMapOvr>
  <p:transition spd="slow">
    <p:randomBar dir="vert"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Nemausus / N</a:t>
            </a:r>
            <a:r>
              <a:rPr kumimoji="0" lang="de-DE" altLang="en-US" sz="3600">
                <a:solidFill>
                  <a:schemeClr val="tx2"/>
                </a:solidFill>
              </a:rPr>
              <a:t>î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mes</a:t>
            </a:r>
          </a:p>
        </p:txBody>
      </p:sp>
      <p:pic>
        <p:nvPicPr>
          <p:cNvPr id="77829" name="Picture 5" descr="C:\Dokumente und Einstellungen\All Users\Dokumente\Eigene Bilder\Kodak Pictures\2007-05-22\Nîmes MODEL OF TOWN.jpg"/>
          <p:cNvPicPr>
            <a:picLocks noChangeAspect="1" noChangeArrowheads="1"/>
          </p:cNvPicPr>
          <p:nvPr/>
        </p:nvPicPr>
        <p:blipFill>
          <a:blip r:embed="rId2">
            <a:lum bright="-24000" contrast="1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7391400" cy="55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830" name="Oval 6"/>
          <p:cNvSpPr>
            <a:spLocks noChangeArrowheads="1"/>
          </p:cNvSpPr>
          <p:nvPr/>
        </p:nvSpPr>
        <p:spPr bwMode="auto">
          <a:xfrm>
            <a:off x="2895600" y="1676400"/>
            <a:ext cx="2057400" cy="1295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4191000" y="2971800"/>
            <a:ext cx="1143000" cy="6858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124200" y="31242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FORUM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MAISON CARRÉE</a:t>
            </a:r>
          </a:p>
        </p:txBody>
      </p:sp>
      <p:sp>
        <p:nvSpPr>
          <p:cNvPr id="77833" name="Oval 9"/>
          <p:cNvSpPr>
            <a:spLocks noChangeArrowheads="1"/>
          </p:cNvSpPr>
          <p:nvPr/>
        </p:nvSpPr>
        <p:spPr bwMode="auto">
          <a:xfrm>
            <a:off x="3962400" y="42672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Oval 10"/>
          <p:cNvSpPr>
            <a:spLocks noChangeArrowheads="1"/>
          </p:cNvSpPr>
          <p:nvPr/>
        </p:nvSpPr>
        <p:spPr bwMode="auto">
          <a:xfrm>
            <a:off x="6858000" y="38100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6096000" y="43434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MERCURY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Vulcano et Ventis</a:t>
            </a: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3200400" y="14478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4191000" y="5867400"/>
            <a:ext cx="4343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urban &amp; suburban sites: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 * PROXSUMES</a:t>
            </a: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1066800" y="1936750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  <p:sp>
        <p:nvSpPr>
          <p:cNvPr id="77839" name="Oval 15"/>
          <p:cNvSpPr>
            <a:spLocks noChangeArrowheads="1"/>
          </p:cNvSpPr>
          <p:nvPr/>
        </p:nvSpPr>
        <p:spPr bwMode="auto">
          <a:xfrm>
            <a:off x="7239000" y="25146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Text Box 16"/>
          <p:cNvSpPr txBox="1">
            <a:spLocks noChangeArrowheads="1"/>
          </p:cNvSpPr>
          <p:nvPr/>
        </p:nvSpPr>
        <p:spPr bwMode="auto">
          <a:xfrm>
            <a:off x="7086600" y="2819400"/>
            <a:ext cx="1828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18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ISIS?</a:t>
            </a:r>
          </a:p>
        </p:txBody>
      </p:sp>
      <p:pic>
        <p:nvPicPr>
          <p:cNvPr id="77842" name="Picture 18" descr="C:\Dokumente und Einstellungen\Ralph\Eigene Dateien\HABIL 2007\Photos NEMAUSUS\CAG 30 1 FIG 146 PLAN AUGUSTEUM CNRS IRAA Varène et Bigo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29200" y="152400"/>
            <a:ext cx="3859213" cy="6705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4571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7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5" name="Picture 35" descr="C:\Dokumente und Einstellungen\Ralph\Eigene Dateien\HABIL 2007\Photos NEMAUSUS\CAG 30 1 FIG 146 PLAN AUGUSTEUM - INVE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25713" y="152400"/>
            <a:ext cx="3113087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699" name="Rectangle 19"/>
          <p:cNvSpPr>
            <a:spLocks noChangeArrowheads="1"/>
          </p:cNvSpPr>
          <p:nvPr/>
        </p:nvSpPr>
        <p:spPr bwMode="auto">
          <a:xfrm>
            <a:off x="-457200" y="1524000"/>
            <a:ext cx="29718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(2 ~ JUPITER)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RIG G-204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VENUS AUGUSTA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AUGUSTUS 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</a:rPr>
              <a:t>–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25BC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IMP.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HONORIF. INSCR.</a:t>
            </a:r>
          </a:p>
        </p:txBody>
      </p:sp>
      <p:sp>
        <p:nvSpPr>
          <p:cNvPr id="71700" name="Rectangle 20"/>
          <p:cNvSpPr>
            <a:spLocks noChangeArrowheads="1"/>
          </p:cNvSpPr>
          <p:nvPr/>
        </p:nvSpPr>
        <p:spPr bwMode="auto">
          <a:xfrm>
            <a:off x="0" y="4343400"/>
            <a:ext cx="2971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So-called Diana temple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MATREBO/MATRES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NYMPHS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 HONORIFIC INSCR</a:t>
            </a:r>
          </a:p>
        </p:txBody>
      </p:sp>
      <p:sp>
        <p:nvSpPr>
          <p:cNvPr id="71701" name="Line 21"/>
          <p:cNvSpPr>
            <a:spLocks noChangeShapeType="1"/>
          </p:cNvSpPr>
          <p:nvPr/>
        </p:nvSpPr>
        <p:spPr bwMode="auto">
          <a:xfrm flipV="1">
            <a:off x="2514600" y="4191000"/>
            <a:ext cx="914400" cy="4572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71702" name="Line 22"/>
          <p:cNvSpPr>
            <a:spLocks noChangeShapeType="1"/>
          </p:cNvSpPr>
          <p:nvPr/>
        </p:nvSpPr>
        <p:spPr bwMode="auto">
          <a:xfrm>
            <a:off x="1905000" y="2057400"/>
            <a:ext cx="2057400" cy="15240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71703" name="Rectangle 23"/>
          <p:cNvSpPr>
            <a:spLocks noChangeArrowheads="1"/>
          </p:cNvSpPr>
          <p:nvPr/>
        </p:nvSpPr>
        <p:spPr bwMode="auto">
          <a:xfrm>
            <a:off x="-228600" y="304800"/>
            <a:ext cx="3048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Porticus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MINERVA 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HONORIFIC INSCR</a:t>
            </a:r>
          </a:p>
        </p:txBody>
      </p:sp>
      <p:sp>
        <p:nvSpPr>
          <p:cNvPr id="71708" name="Line 28"/>
          <p:cNvSpPr>
            <a:spLocks noChangeShapeType="1"/>
          </p:cNvSpPr>
          <p:nvPr/>
        </p:nvSpPr>
        <p:spPr bwMode="auto">
          <a:xfrm>
            <a:off x="2286000" y="1295400"/>
            <a:ext cx="2590800" cy="25908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pic>
        <p:nvPicPr>
          <p:cNvPr id="71712" name="Picture 32" descr="D:\Narbonensis Dokumente Downloads\Nîmes source_jardin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43600" y="381000"/>
            <a:ext cx="2743200" cy="2352675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3" name="Picture 33" descr="D:\Narbonensis Dokumente Downloads\Nîmes Augusteum Diana tempel CAG fig 1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359703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4" name="Picture 34" descr="D:\Narbonensis Dokumente Downloads\Nîmes Augusteum Sud Fronton CAG fig176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D0D0D"/>
              </a:clrFrom>
              <a:clrTo>
                <a:srgbClr val="0D0D0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83633" y="3947144"/>
            <a:ext cx="4748535" cy="291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14"/>
          <p:cNvSpPr txBox="1">
            <a:spLocks noChangeArrowheads="1"/>
          </p:cNvSpPr>
          <p:nvPr/>
        </p:nvSpPr>
        <p:spPr bwMode="auto">
          <a:xfrm>
            <a:off x="3828671" y="1221548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</p:spTree>
    <p:extLst>
      <p:ext uri="{BB962C8B-B14F-4D97-AF65-F5344CB8AC3E}">
        <p14:creationId xmlns:p14="http://schemas.microsoft.com/office/powerpoint/2010/main" val="6365171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1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1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1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71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1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1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71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1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71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9" grpId="0" autoUpdateAnimBg="0"/>
      <p:bldP spid="71700" grpId="0" autoUpdateAnimBg="0"/>
      <p:bldP spid="71703" grpId="0" autoUpdateAnimBg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81" name="Picture 17" descr="C:\Dokumente und Einstellungen\Ralph\Eigene Dateien\HABIL 2007\Photos NEMAUSUS\CAG 30 1 FIG 146 PLAN AUGUSTEUM - INVE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25713" y="152400"/>
            <a:ext cx="3113087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471" name="Rectangle 7"/>
          <p:cNvSpPr>
            <a:spLocks noChangeArrowheads="1"/>
          </p:cNvSpPr>
          <p:nvPr/>
        </p:nvSpPr>
        <p:spPr bwMode="auto">
          <a:xfrm>
            <a:off x="-457200" y="1524000"/>
            <a:ext cx="29718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(2 ~ JUPITER)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RIG G-204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VENUS AUGUSTA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AUGUSTUS 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</a:rPr>
              <a:t>–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25BC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IMP.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HONORIF. INSCR.</a:t>
            </a:r>
          </a:p>
        </p:txBody>
      </p:sp>
      <p:sp>
        <p:nvSpPr>
          <p:cNvPr id="62472" name="Rectangle 8"/>
          <p:cNvSpPr>
            <a:spLocks noChangeArrowheads="1"/>
          </p:cNvSpPr>
          <p:nvPr/>
        </p:nvSpPr>
        <p:spPr bwMode="auto">
          <a:xfrm>
            <a:off x="0" y="4343400"/>
            <a:ext cx="2971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So-called Diana temple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MATREBO/MATRES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NYMPHS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 HONORIFIC INSCR</a:t>
            </a:r>
          </a:p>
        </p:txBody>
      </p:sp>
      <p:sp>
        <p:nvSpPr>
          <p:cNvPr id="62473" name="Line 9"/>
          <p:cNvSpPr>
            <a:spLocks noChangeShapeType="1"/>
          </p:cNvSpPr>
          <p:nvPr/>
        </p:nvSpPr>
        <p:spPr bwMode="auto">
          <a:xfrm flipV="1">
            <a:off x="2514600" y="4191000"/>
            <a:ext cx="914400" cy="4572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4" name="Line 10"/>
          <p:cNvSpPr>
            <a:spLocks noChangeShapeType="1"/>
          </p:cNvSpPr>
          <p:nvPr/>
        </p:nvSpPr>
        <p:spPr bwMode="auto">
          <a:xfrm>
            <a:off x="1905000" y="2057400"/>
            <a:ext cx="2057400" cy="15240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5" name="Rectangle 11"/>
          <p:cNvSpPr>
            <a:spLocks noChangeArrowheads="1"/>
          </p:cNvSpPr>
          <p:nvPr/>
        </p:nvSpPr>
        <p:spPr bwMode="auto">
          <a:xfrm>
            <a:off x="-228600" y="304800"/>
            <a:ext cx="3048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Porticus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MINERVA 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HONORIFIC INSCR</a:t>
            </a:r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 flipH="1">
            <a:off x="5334000" y="2362200"/>
            <a:ext cx="762000" cy="7620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7" name="Rectangle 13"/>
          <p:cNvSpPr>
            <a:spLocks noChangeArrowheads="1"/>
          </p:cNvSpPr>
          <p:nvPr/>
        </p:nvSpPr>
        <p:spPr bwMode="auto">
          <a:xfrm>
            <a:off x="6400800" y="5334000"/>
            <a:ext cx="24384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Quai de la Fontaine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SILVANUS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Fortuna</a:t>
            </a:r>
          </a:p>
        </p:txBody>
      </p:sp>
      <p:sp>
        <p:nvSpPr>
          <p:cNvPr id="62478" name="Line 14"/>
          <p:cNvSpPr>
            <a:spLocks noChangeShapeType="1"/>
          </p:cNvSpPr>
          <p:nvPr/>
        </p:nvSpPr>
        <p:spPr bwMode="auto">
          <a:xfrm flipH="1" flipV="1">
            <a:off x="5410200" y="5105400"/>
            <a:ext cx="1447800" cy="9144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9" name="Rectangle 15"/>
          <p:cNvSpPr>
            <a:spLocks noChangeArrowheads="1"/>
          </p:cNvSpPr>
          <p:nvPr/>
        </p:nvSpPr>
        <p:spPr bwMode="auto">
          <a:xfrm>
            <a:off x="5638800" y="1905000"/>
            <a:ext cx="35052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the Spring Sanctuary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RIG G-205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NYMPHS, 1 APOLLO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VICTORIA AUG.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Anubis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LARES AUG, FONS URA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AUGUSTUS by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vicus Arcevoturum 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 HONORIFIC INSCR.</a:t>
            </a:r>
          </a:p>
        </p:txBody>
      </p:sp>
      <p:sp>
        <p:nvSpPr>
          <p:cNvPr id="62482" name="Line 18"/>
          <p:cNvSpPr>
            <a:spLocks noChangeShapeType="1"/>
          </p:cNvSpPr>
          <p:nvPr/>
        </p:nvSpPr>
        <p:spPr bwMode="auto">
          <a:xfrm>
            <a:off x="2286000" y="1295400"/>
            <a:ext cx="2590800" cy="25908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83" name="Rectangle 19"/>
          <p:cNvSpPr>
            <a:spLocks noChangeArrowheads="1"/>
          </p:cNvSpPr>
          <p:nvPr/>
        </p:nvSpPr>
        <p:spPr bwMode="auto">
          <a:xfrm>
            <a:off x="6324600" y="0"/>
            <a:ext cx="2819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 / Hill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ISIS &amp; 1 SERAPIS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SUCELLOS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ALAMINOS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HERCULES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7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62484" name="Rectangle 20"/>
          <p:cNvSpPr>
            <a:spLocks noChangeArrowheads="1"/>
          </p:cNvSpPr>
          <p:nvPr/>
        </p:nvSpPr>
        <p:spPr bwMode="auto">
          <a:xfrm>
            <a:off x="2590800" y="5486400"/>
            <a:ext cx="39624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South of Sanctuary:</a:t>
            </a:r>
            <a:endParaRPr kumimoji="0" lang="de-DE" altLang="en-US" sz="17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MATRES, 2 PROXUMES,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Demeter, 1 QUARTA,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APOLLO, 1 HERCULES,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 Venus</a:t>
            </a:r>
          </a:p>
        </p:txBody>
      </p:sp>
      <p:sp>
        <p:nvSpPr>
          <p:cNvPr id="62485" name="Line 21"/>
          <p:cNvSpPr>
            <a:spLocks noChangeShapeType="1"/>
          </p:cNvSpPr>
          <p:nvPr/>
        </p:nvSpPr>
        <p:spPr bwMode="auto">
          <a:xfrm flipH="1" flipV="1">
            <a:off x="5105400" y="533400"/>
            <a:ext cx="1676400" cy="3048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7884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2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2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62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2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2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62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62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7" grpId="0" autoUpdateAnimBg="0"/>
      <p:bldP spid="62479" grpId="0" autoUpdateAnimBg="0"/>
      <p:bldP spid="62483" grpId="0" autoUpdateAnimBg="0"/>
      <p:bldP spid="62484" grpId="0" autoUpdateAnimBg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439"/>
            <a:ext cx="7315200" cy="1154097"/>
          </a:xfrm>
        </p:spPr>
        <p:txBody>
          <a:bodyPr/>
          <a:lstStyle/>
          <a:p>
            <a:r>
              <a:rPr lang="de-DE" altLang="en-US" err="1"/>
              <a:t>Nemausus</a:t>
            </a:r>
            <a:r>
              <a:rPr lang="de-DE" altLang="en-US"/>
              <a:t> </a:t>
            </a:r>
            <a:r>
              <a:rPr lang="de-DE" altLang="en-US">
                <a:latin typeface="Times New Roman" panose="02020603050405020304" pitchFamily="18" charset="0"/>
              </a:rPr>
              <a:t>–</a:t>
            </a:r>
            <a:r>
              <a:rPr lang="de-DE" altLang="en-US"/>
              <a:t> </a:t>
            </a:r>
            <a:r>
              <a:rPr lang="de-DE" altLang="en-US" err="1"/>
              <a:t>patron</a:t>
            </a:r>
            <a:r>
              <a:rPr lang="de-DE" altLang="en-US"/>
              <a:t> </a:t>
            </a:r>
            <a:r>
              <a:rPr lang="de-DE" altLang="en-US" err="1"/>
              <a:t>deity</a:t>
            </a:r>
            <a:endParaRPr lang="de-DE" altLang="en-US"/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066800"/>
            <a:ext cx="7772400" cy="4343400"/>
          </a:xfrm>
        </p:spPr>
        <p:txBody>
          <a:bodyPr/>
          <a:lstStyle/>
          <a:p>
            <a:r>
              <a:rPr lang="de-DE" altLang="en-US" sz="1800" err="1"/>
              <a:t>Virtually</a:t>
            </a:r>
            <a:r>
              <a:rPr lang="de-DE" altLang="en-US" sz="1800"/>
              <a:t> all </a:t>
            </a:r>
            <a:r>
              <a:rPr lang="de-DE" altLang="en-US" sz="1800" err="1"/>
              <a:t>known</a:t>
            </a:r>
            <a:r>
              <a:rPr lang="de-DE" altLang="en-US" sz="1800"/>
              <a:t> </a:t>
            </a:r>
            <a:r>
              <a:rPr lang="de-DE" altLang="en-US" sz="1800" err="1"/>
              <a:t>inscriptions</a:t>
            </a:r>
            <a:r>
              <a:rPr lang="de-DE" altLang="en-US" sz="1800"/>
              <a:t> </a:t>
            </a:r>
            <a:r>
              <a:rPr lang="de-DE" altLang="en-US" sz="1800" err="1"/>
              <a:t>from</a:t>
            </a:r>
            <a:r>
              <a:rPr lang="de-DE" altLang="en-US" sz="1800"/>
              <a:t> </a:t>
            </a:r>
            <a:r>
              <a:rPr lang="de-DE" altLang="en-US" sz="1800">
                <a:latin typeface="Times New Roman" panose="02020603050405020304" pitchFamily="18" charset="0"/>
              </a:rPr>
              <a:t>„</a:t>
            </a:r>
            <a:r>
              <a:rPr lang="de-DE" altLang="en-US" sz="1800" err="1"/>
              <a:t>Augusteum</a:t>
            </a:r>
            <a:r>
              <a:rPr lang="de-DE" altLang="en-US" sz="1800">
                <a:latin typeface="Times New Roman" panose="02020603050405020304" pitchFamily="18" charset="0"/>
              </a:rPr>
              <a:t>“</a:t>
            </a:r>
            <a:endParaRPr lang="de-DE" altLang="en-US" sz="1800"/>
          </a:p>
          <a:p>
            <a:r>
              <a:rPr lang="de-DE" altLang="en-US" sz="1800" err="1"/>
              <a:t>Centred</a:t>
            </a:r>
            <a:r>
              <a:rPr lang="de-DE" altLang="en-US" sz="1800"/>
              <a:t> </a:t>
            </a:r>
            <a:r>
              <a:rPr lang="de-DE" altLang="en-US" sz="1800" err="1"/>
              <a:t>around</a:t>
            </a:r>
            <a:r>
              <a:rPr lang="de-DE" altLang="en-US" sz="1800"/>
              <a:t> </a:t>
            </a:r>
            <a:r>
              <a:rPr lang="de-DE" altLang="en-US" sz="1800" err="1"/>
              <a:t>sacred</a:t>
            </a:r>
            <a:r>
              <a:rPr lang="de-DE" altLang="en-US" sz="1800"/>
              <a:t> spring... </a:t>
            </a:r>
          </a:p>
          <a:p>
            <a:pPr lvl="1"/>
            <a:r>
              <a:rPr lang="de-DE" altLang="en-US" sz="1600" err="1"/>
              <a:t>Protector</a:t>
            </a:r>
            <a:r>
              <a:rPr lang="de-DE" altLang="en-US" sz="1600"/>
              <a:t> </a:t>
            </a:r>
            <a:r>
              <a:rPr lang="de-DE" altLang="en-US" sz="1600" err="1"/>
              <a:t>of</a:t>
            </a:r>
            <a:r>
              <a:rPr lang="de-DE" altLang="en-US" sz="1600"/>
              <a:t> </a:t>
            </a:r>
            <a:r>
              <a:rPr lang="de-DE" altLang="en-US" sz="1600" err="1"/>
              <a:t>city</a:t>
            </a:r>
            <a:r>
              <a:rPr lang="de-DE" altLang="en-US" sz="1600"/>
              <a:t>, </a:t>
            </a:r>
            <a:r>
              <a:rPr lang="de-DE" altLang="en-US" sz="1600" i="1" err="1"/>
              <a:t>colonia</a:t>
            </a:r>
            <a:r>
              <a:rPr lang="de-DE" altLang="en-US" sz="1600"/>
              <a:t>, spring</a:t>
            </a:r>
          </a:p>
          <a:p>
            <a:pPr lvl="1"/>
            <a:r>
              <a:rPr lang="de-DE" altLang="en-US" sz="1600" err="1"/>
              <a:t>Dedicants</a:t>
            </a:r>
            <a:r>
              <a:rPr lang="de-DE" altLang="en-US" sz="1600"/>
              <a:t>: </a:t>
            </a:r>
            <a:r>
              <a:rPr lang="de-DE" altLang="en-US" sz="1600" err="1"/>
              <a:t>many</a:t>
            </a:r>
            <a:r>
              <a:rPr lang="de-DE" altLang="en-US" sz="1600"/>
              <a:t> </a:t>
            </a:r>
            <a:r>
              <a:rPr lang="de-DE" altLang="en-US" sz="1600" err="1"/>
              <a:t>local</a:t>
            </a:r>
            <a:r>
              <a:rPr lang="de-DE" altLang="en-US" sz="1600"/>
              <a:t> </a:t>
            </a:r>
            <a:r>
              <a:rPr lang="de-DE" altLang="en-US" sz="1600" err="1"/>
              <a:t>magistrates</a:t>
            </a:r>
            <a:r>
              <a:rPr lang="de-DE" altLang="en-US" sz="1600"/>
              <a:t>,</a:t>
            </a:r>
            <a:br>
              <a:rPr lang="de-DE" altLang="en-US" sz="1600"/>
            </a:br>
            <a:r>
              <a:rPr lang="de-DE" altLang="en-US" sz="1600" err="1"/>
              <a:t>and</a:t>
            </a:r>
            <a:r>
              <a:rPr lang="de-DE" altLang="en-US" sz="1600"/>
              <a:t> </a:t>
            </a:r>
            <a:r>
              <a:rPr lang="de-DE" altLang="en-US" sz="1600" err="1"/>
              <a:t>usually</a:t>
            </a:r>
            <a:r>
              <a:rPr lang="de-DE" altLang="en-US" sz="1600"/>
              <a:t> Roman </a:t>
            </a:r>
            <a:r>
              <a:rPr lang="de-DE" altLang="en-US" sz="1600" err="1"/>
              <a:t>citizens</a:t>
            </a:r>
            <a:endParaRPr lang="de-DE" altLang="en-US" sz="1600"/>
          </a:p>
          <a:p>
            <a:r>
              <a:rPr lang="de-DE" altLang="en-US" sz="1800"/>
              <a:t>A </a:t>
            </a:r>
            <a:r>
              <a:rPr lang="de-DE" altLang="en-US" sz="1800" err="1"/>
              <a:t>pre</a:t>
            </a:r>
            <a:r>
              <a:rPr lang="de-DE" altLang="en-US" sz="1800"/>
              <a:t>-Roman </a:t>
            </a:r>
            <a:r>
              <a:rPr lang="de-DE" altLang="en-US" sz="1800" err="1"/>
              <a:t>deity</a:t>
            </a:r>
            <a:r>
              <a:rPr lang="de-DE" altLang="en-US" sz="1800"/>
              <a:t>?</a:t>
            </a:r>
          </a:p>
          <a:p>
            <a:r>
              <a:rPr lang="de-DE" altLang="en-US" sz="1800" err="1"/>
              <a:t>Or</a:t>
            </a:r>
            <a:r>
              <a:rPr lang="de-DE" altLang="en-US" sz="1800"/>
              <a:t> </a:t>
            </a:r>
            <a:r>
              <a:rPr lang="de-DE" altLang="en-US" sz="1800" err="1"/>
              <a:t>created</a:t>
            </a:r>
            <a:r>
              <a:rPr lang="de-DE" altLang="en-US" sz="1800"/>
              <a:t> in </a:t>
            </a:r>
            <a:r>
              <a:rPr lang="de-DE" altLang="en-US" sz="1800" err="1"/>
              <a:t>Augustan</a:t>
            </a:r>
            <a:r>
              <a:rPr lang="de-DE" altLang="en-US" sz="1800"/>
              <a:t> </a:t>
            </a:r>
            <a:r>
              <a:rPr lang="de-DE" altLang="en-US" sz="1800" err="1"/>
              <a:t>times</a:t>
            </a:r>
            <a:br>
              <a:rPr lang="de-DE" altLang="en-US" sz="1800"/>
            </a:br>
            <a:r>
              <a:rPr lang="de-DE" altLang="en-US" sz="1800" err="1"/>
              <a:t>to</a:t>
            </a:r>
            <a:r>
              <a:rPr lang="de-DE" altLang="en-US" sz="1800"/>
              <a:t> </a:t>
            </a:r>
            <a:r>
              <a:rPr lang="de-DE" altLang="en-US" sz="1800" err="1"/>
              <a:t>create</a:t>
            </a:r>
            <a:r>
              <a:rPr lang="de-DE" altLang="en-US" sz="1800"/>
              <a:t> </a:t>
            </a:r>
            <a:r>
              <a:rPr lang="de-DE" altLang="en-US" sz="1800" err="1"/>
              <a:t>cohesion</a:t>
            </a:r>
            <a:r>
              <a:rPr lang="de-DE" altLang="en-US" sz="1800"/>
              <a:t> </a:t>
            </a:r>
            <a:r>
              <a:rPr lang="de-DE" altLang="en-US" sz="1800" err="1"/>
              <a:t>within</a:t>
            </a:r>
            <a:r>
              <a:rPr lang="de-DE" altLang="en-US" sz="1800"/>
              <a:t> </a:t>
            </a:r>
            <a:r>
              <a:rPr lang="de-DE" altLang="en-US" sz="1800" i="1" err="1"/>
              <a:t>colonia</a:t>
            </a:r>
            <a:r>
              <a:rPr lang="de-DE" altLang="en-US" sz="1800"/>
              <a:t>?</a:t>
            </a:r>
          </a:p>
          <a:p>
            <a:r>
              <a:rPr lang="de-DE" altLang="en-US" sz="1800"/>
              <a:t>Identity, </a:t>
            </a:r>
            <a:r>
              <a:rPr lang="de-DE" altLang="en-US" sz="1800" err="1"/>
              <a:t>function</a:t>
            </a:r>
            <a:r>
              <a:rPr lang="de-DE" altLang="en-US" sz="1800"/>
              <a:t>, </a:t>
            </a:r>
            <a:r>
              <a:rPr lang="de-DE" altLang="en-US" sz="1800" err="1"/>
              <a:t>characteristics</a:t>
            </a:r>
            <a:r>
              <a:rPr lang="de-DE" altLang="en-US" sz="1800"/>
              <a:t>?</a:t>
            </a:r>
          </a:p>
        </p:txBody>
      </p:sp>
      <p:pic>
        <p:nvPicPr>
          <p:cNvPr id="66564" name="Picture 4" descr="C:\Dokumente und Einstellungen\All Users\Dokumente\Eigene Bilder\Kodak Pictures\2007-05-22\Nîmes Nemausus autel 000_01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643"/>
          <a:stretch>
            <a:fillRect/>
          </a:stretch>
        </p:blipFill>
        <p:spPr bwMode="auto">
          <a:xfrm>
            <a:off x="5867400" y="76200"/>
            <a:ext cx="320198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568" name="Picture 8" descr="C:\Dokumente und Einstellungen\Ralph\Eigene Dateien\CORPUS NARBONENSIS\Nîmes\NIMES Helio Iupputer smal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20143" y="2055019"/>
            <a:ext cx="3605212" cy="4805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569" name="Picture 9" descr="C:\Dokumente und Einstellungen\All Users\Dokumente\Eigene Bilder\Kodak Pictures\2007-05-22\Nîmes Nemauso Censor aute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2137"/>
          <a:stretch>
            <a:fillRect/>
          </a:stretch>
        </p:blipFill>
        <p:spPr bwMode="auto">
          <a:xfrm>
            <a:off x="1162050" y="3886200"/>
            <a:ext cx="2471738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904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 advAuto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-29509" y="1588"/>
            <a:ext cx="7315200" cy="1154097"/>
          </a:xfrm>
        </p:spPr>
        <p:txBody>
          <a:bodyPr/>
          <a:lstStyle/>
          <a:p>
            <a:r>
              <a:rPr lang="de-DE" altLang="en-US" err="1"/>
              <a:t>Nemausus</a:t>
            </a:r>
            <a:r>
              <a:rPr lang="de-DE" altLang="en-US"/>
              <a:t> </a:t>
            </a:r>
            <a:r>
              <a:rPr lang="de-DE" altLang="en-US">
                <a:latin typeface="Times New Roman" panose="02020603050405020304" pitchFamily="18" charset="0"/>
              </a:rPr>
              <a:t>–</a:t>
            </a:r>
            <a:r>
              <a:rPr lang="de-DE" altLang="en-US"/>
              <a:t> </a:t>
            </a:r>
            <a:r>
              <a:rPr lang="de-DE" altLang="en-US" err="1"/>
              <a:t>patron</a:t>
            </a:r>
            <a:r>
              <a:rPr lang="de-DE" altLang="en-US"/>
              <a:t> </a:t>
            </a:r>
            <a:r>
              <a:rPr lang="de-DE" altLang="en-US" err="1"/>
              <a:t>deity</a:t>
            </a:r>
            <a:endParaRPr lang="de-DE" altLang="en-US"/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3581400" y="1828800"/>
            <a:ext cx="4876800" cy="4343400"/>
          </a:xfrm>
        </p:spPr>
        <p:txBody>
          <a:bodyPr/>
          <a:lstStyle/>
          <a:p>
            <a:r>
              <a:rPr lang="en-GB" altLang="en-US" sz="2000" u="sng"/>
              <a:t>[L]</a:t>
            </a:r>
            <a:r>
              <a:rPr lang="en-GB" altLang="en-US" sz="2000" u="sng" err="1"/>
              <a:t>aribus</a:t>
            </a:r>
            <a:r>
              <a:rPr lang="en-GB" altLang="en-US" sz="2000" u="sng"/>
              <a:t> Aug(</a:t>
            </a:r>
            <a:r>
              <a:rPr lang="en-GB" altLang="en-US" sz="2000" u="sng" err="1"/>
              <a:t>ustis</a:t>
            </a:r>
            <a:r>
              <a:rPr lang="en-GB" altLang="en-US" sz="2000" u="sng"/>
              <a:t>) / sacrum et / </a:t>
            </a:r>
            <a:br>
              <a:rPr lang="en-GB" altLang="en-US" sz="2000" u="sng"/>
            </a:br>
            <a:r>
              <a:rPr lang="en-GB" altLang="en-US" sz="2000" u="sng" err="1"/>
              <a:t>Mineruae</a:t>
            </a:r>
            <a:r>
              <a:rPr lang="en-GB" altLang="en-US" sz="2000" u="sng"/>
              <a:t> / </a:t>
            </a:r>
            <a:br>
              <a:rPr lang="en-GB" altLang="en-US" sz="2000" u="sng"/>
            </a:br>
            <a:r>
              <a:rPr lang="en-GB" altLang="en-US" sz="2000" u="sng" err="1"/>
              <a:t>Nemauso</a:t>
            </a:r>
            <a:r>
              <a:rPr lang="en-GB" altLang="en-US" sz="2000" u="sng"/>
              <a:t> / </a:t>
            </a:r>
            <a:br>
              <a:rPr lang="en-GB" altLang="en-US" sz="2000" u="sng"/>
            </a:br>
            <a:r>
              <a:rPr lang="en-GB" altLang="en-US" sz="2000" u="sng" err="1"/>
              <a:t>Urniae</a:t>
            </a:r>
            <a:r>
              <a:rPr lang="en-GB" altLang="en-US" sz="2000" u="sng"/>
              <a:t> / </a:t>
            </a:r>
            <a:br>
              <a:rPr lang="en-GB" altLang="en-US" sz="2000" u="sng"/>
            </a:br>
            <a:r>
              <a:rPr lang="en-GB" altLang="en-US" sz="2000" u="sng" err="1"/>
              <a:t>Auicanto</a:t>
            </a:r>
            <a:r>
              <a:rPr lang="en-GB" altLang="en-US" sz="2000"/>
              <a:t> / </a:t>
            </a:r>
            <a:br>
              <a:rPr lang="en-GB" altLang="en-US" sz="2000"/>
            </a:br>
            <a:r>
              <a:rPr lang="en-GB" altLang="en-US" sz="2000"/>
              <a:t>T(</a:t>
            </a:r>
            <a:r>
              <a:rPr lang="en-GB" altLang="en-US" sz="2000" err="1"/>
              <a:t>itus</a:t>
            </a:r>
            <a:r>
              <a:rPr lang="en-GB" altLang="en-US" sz="2000"/>
              <a:t>) Cassius T(</a:t>
            </a:r>
            <a:r>
              <a:rPr lang="en-GB" altLang="en-US" sz="2000" err="1"/>
              <a:t>iti</a:t>
            </a:r>
            <a:r>
              <a:rPr lang="en-GB" altLang="en-US" sz="2000"/>
              <a:t>) l(</a:t>
            </a:r>
            <a:r>
              <a:rPr lang="en-GB" altLang="en-US" sz="2000" err="1"/>
              <a:t>ibertus</a:t>
            </a:r>
            <a:r>
              <a:rPr lang="en-GB" altLang="en-US" sz="2000"/>
              <a:t>) / </a:t>
            </a:r>
            <a:br>
              <a:rPr lang="en-GB" altLang="en-US" sz="2000"/>
            </a:br>
            <a:r>
              <a:rPr lang="en-GB" altLang="en-US" sz="2000" err="1"/>
              <a:t>felicio</a:t>
            </a:r>
            <a:r>
              <a:rPr lang="en-GB" altLang="en-US" sz="2000"/>
              <a:t>(!) </a:t>
            </a:r>
            <a:r>
              <a:rPr lang="en-GB" altLang="en-US" sz="2000" err="1"/>
              <a:t>exs</a:t>
            </a:r>
            <a:r>
              <a:rPr lang="en-GB" altLang="en-US" sz="2000"/>
              <a:t>(!) / </a:t>
            </a:r>
            <a:r>
              <a:rPr lang="en-GB" altLang="en-US" sz="2000" err="1"/>
              <a:t>vot</a:t>
            </a:r>
            <a:r>
              <a:rPr lang="en-GB" altLang="en-US" sz="2000"/>
              <a:t>(o)</a:t>
            </a:r>
            <a:endParaRPr lang="de-DE" altLang="en-US" sz="2000"/>
          </a:p>
          <a:p>
            <a:endParaRPr lang="de-DE" altLang="en-US" sz="2000"/>
          </a:p>
        </p:txBody>
      </p:sp>
      <p:pic>
        <p:nvPicPr>
          <p:cNvPr id="65540" name="Picture 4" descr="C:\Dokumente und Einstellungen\Ralph\Eigene Dateien\Minerva Nemausus etc 000_00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060" t="20999" r="24200" b="27142"/>
          <a:stretch>
            <a:fillRect/>
          </a:stretch>
        </p:blipFill>
        <p:spPr bwMode="auto">
          <a:xfrm>
            <a:off x="395288" y="1371600"/>
            <a:ext cx="3490912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541" name="AutoShape 5"/>
          <p:cNvSpPr>
            <a:spLocks/>
          </p:cNvSpPr>
          <p:nvPr/>
        </p:nvSpPr>
        <p:spPr bwMode="auto">
          <a:xfrm>
            <a:off x="5867400" y="22098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/>
          </p:cNvSpPr>
          <p:nvPr/>
        </p:nvSpPr>
        <p:spPr bwMode="auto">
          <a:xfrm>
            <a:off x="5867400" y="28194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3810000" y="5013325"/>
            <a:ext cx="1905000" cy="13208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 i="1">
                <a:latin typeface="Tahoma" panose="020B0604030504040204" pitchFamily="34" charset="0"/>
              </a:rPr>
              <a:t>Auianos</a:t>
            </a:r>
            <a:br>
              <a:rPr lang="de-DE" altLang="en-US" sz="2000" i="1">
                <a:latin typeface="Tahoma" panose="020B0604030504040204" pitchFamily="34" charset="0"/>
              </a:rPr>
            </a:br>
            <a:r>
              <a:rPr lang="de-DE" altLang="en-US" sz="2000" i="1">
                <a:latin typeface="Tahoma" panose="020B0604030504040204" pitchFamily="34" charset="0"/>
              </a:rPr>
              <a:t>Abianos</a:t>
            </a:r>
            <a:br>
              <a:rPr lang="de-DE" altLang="en-US" sz="2000" i="1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widespread</a:t>
            </a:r>
            <a:br>
              <a:rPr lang="de-DE" altLang="en-US" sz="2000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in Narbonensis</a:t>
            </a: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943600" y="5029200"/>
            <a:ext cx="2819400" cy="7112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 i="1">
                <a:latin typeface="Tahoma" panose="020B0604030504040204" pitchFamily="34" charset="0"/>
              </a:rPr>
              <a:t>Urnia</a:t>
            </a:r>
            <a:r>
              <a:rPr lang="de-DE" altLang="en-US" sz="2000">
                <a:latin typeface="Tahoma" panose="020B0604030504040204" pitchFamily="34" charset="0"/>
              </a:rPr>
              <a:t>, </a:t>
            </a:r>
            <a:r>
              <a:rPr lang="de-DE" altLang="en-US" sz="2000" i="1">
                <a:latin typeface="Tahoma" panose="020B0604030504040204" pitchFamily="34" charset="0"/>
              </a:rPr>
              <a:t>Ura</a:t>
            </a:r>
            <a:r>
              <a:rPr lang="de-DE" altLang="en-US" sz="2000">
                <a:latin typeface="Tahoma" panose="020B0604030504040204" pitchFamily="34" charset="0"/>
              </a:rPr>
              <a:t> - river Eure</a:t>
            </a:r>
            <a:br>
              <a:rPr lang="de-DE" altLang="en-US" sz="2000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also cf. pl. </a:t>
            </a:r>
            <a:r>
              <a:rPr lang="de-DE" altLang="en-US" sz="2000" i="1">
                <a:latin typeface="Tahoma" panose="020B0604030504040204" pitchFamily="34" charset="0"/>
              </a:rPr>
              <a:t>Uroicis</a:t>
            </a:r>
            <a:r>
              <a:rPr lang="de-DE" altLang="en-US" sz="2000">
                <a:latin typeface="Tahoma" panose="020B0604030504040204" pitchFamily="34" charset="0"/>
              </a:rPr>
              <a:t> (Aix)</a:t>
            </a:r>
          </a:p>
        </p:txBody>
      </p:sp>
      <p:sp>
        <p:nvSpPr>
          <p:cNvPr id="65545" name="Line 9"/>
          <p:cNvSpPr>
            <a:spLocks noChangeShapeType="1"/>
          </p:cNvSpPr>
          <p:nvPr/>
        </p:nvSpPr>
        <p:spPr bwMode="auto">
          <a:xfrm>
            <a:off x="4876800" y="2971800"/>
            <a:ext cx="2209800" cy="205740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5546" name="Line 10"/>
          <p:cNvSpPr>
            <a:spLocks noChangeShapeType="1"/>
          </p:cNvSpPr>
          <p:nvPr/>
        </p:nvSpPr>
        <p:spPr bwMode="auto">
          <a:xfrm>
            <a:off x="4267200" y="3276600"/>
            <a:ext cx="609600" cy="175260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6553200" y="2286000"/>
            <a:ext cx="21336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800">
                <a:latin typeface="Tahoma" panose="020B0604030504040204" pitchFamily="34" charset="0"/>
              </a:rPr>
              <a:t>protective</a:t>
            </a:r>
            <a:br>
              <a:rPr lang="de-DE" altLang="en-US" sz="1800">
                <a:latin typeface="Tahoma" panose="020B0604030504040204" pitchFamily="34" charset="0"/>
              </a:rPr>
            </a:br>
            <a:r>
              <a:rPr lang="de-DE" altLang="en-US" sz="1800">
                <a:latin typeface="Tahoma" panose="020B0604030504040204" pitchFamily="34" charset="0"/>
              </a:rPr>
              <a:t> </a:t>
            </a:r>
            <a:br>
              <a:rPr lang="de-DE" altLang="en-US" sz="1800">
                <a:latin typeface="Tahoma" panose="020B0604030504040204" pitchFamily="34" charset="0"/>
              </a:rPr>
            </a:br>
            <a:r>
              <a:rPr lang="de-DE" altLang="en-US" sz="1800">
                <a:latin typeface="Tahoma" panose="020B0604030504040204" pitchFamily="34" charset="0"/>
              </a:rPr>
              <a:t>water cult</a:t>
            </a:r>
          </a:p>
        </p:txBody>
      </p:sp>
    </p:spTree>
    <p:extLst>
      <p:ext uri="{BB962C8B-B14F-4D97-AF65-F5344CB8AC3E}">
        <p14:creationId xmlns:p14="http://schemas.microsoft.com/office/powerpoint/2010/main" val="2825072868"/>
      </p:ext>
    </p:extLst>
  </p:cSld>
  <p:clrMapOvr>
    <a:masterClrMapping/>
  </p:clrMapOvr>
  <p:transition spd="slow">
    <p:randomBar dir="vert"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8" name="Picture 2" descr="C:\Dokumente und Einstellungen\Ralph\Eigene Dateien\Nîmes Laribus Aug cultores Fontis 000_0065.jpg"/>
          <p:cNvPicPr>
            <a:picLocks noChangeAspect="1" noChangeArrowheads="1"/>
          </p:cNvPicPr>
          <p:nvPr/>
        </p:nvPicPr>
        <p:blipFill>
          <a:blip r:embed="rId2" cstate="print">
            <a:lum contrast="3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073" b="7317"/>
          <a:stretch>
            <a:fillRect/>
          </a:stretch>
        </p:blipFill>
        <p:spPr bwMode="auto">
          <a:xfrm>
            <a:off x="6022975" y="3657600"/>
            <a:ext cx="3100388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1619" name="Text Box 3"/>
          <p:cNvSpPr txBox="1">
            <a:spLocks noChangeArrowheads="1"/>
          </p:cNvSpPr>
          <p:nvPr/>
        </p:nvSpPr>
        <p:spPr bwMode="auto">
          <a:xfrm>
            <a:off x="4572000" y="5241925"/>
            <a:ext cx="22860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>
                <a:latin typeface="Tahoma" panose="020B0604030504040204" pitchFamily="34" charset="0"/>
              </a:rPr>
              <a:t>August(is) / Laribus / </a:t>
            </a:r>
            <a:br>
              <a:rPr lang="de-DE" altLang="en-US" sz="2000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cultores Urae / fontis</a:t>
            </a:r>
          </a:p>
        </p:txBody>
      </p:sp>
      <p:sp>
        <p:nvSpPr>
          <p:cNvPr id="111621" name="Rectangle 5"/>
          <p:cNvSpPr>
            <a:spLocks noChangeArrowheads="1"/>
          </p:cNvSpPr>
          <p:nvPr/>
        </p:nvSpPr>
        <p:spPr bwMode="auto">
          <a:xfrm>
            <a:off x="3581400" y="1828800"/>
            <a:ext cx="48768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en-GB" altLang="en-US" sz="2000" u="sng">
                <a:latin typeface="Tahoma" panose="020B0604030504040204" pitchFamily="34" charset="0"/>
              </a:rPr>
              <a:t>[L]aribus Aug(ustis) / sacrum et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Mineruae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Nemauso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Urniae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Auicanto</a:t>
            </a:r>
            <a:r>
              <a:rPr kumimoji="0" lang="en-GB" altLang="en-US" sz="2000">
                <a:latin typeface="Tahoma" panose="020B0604030504040204" pitchFamily="34" charset="0"/>
              </a:rPr>
              <a:t> / </a:t>
            </a:r>
            <a:br>
              <a:rPr kumimoji="0" lang="en-GB" altLang="en-US" sz="2000">
                <a:latin typeface="Tahoma" panose="020B0604030504040204" pitchFamily="34" charset="0"/>
              </a:rPr>
            </a:br>
            <a:r>
              <a:rPr kumimoji="0" lang="en-GB" altLang="en-US" sz="2000">
                <a:latin typeface="Tahoma" panose="020B0604030504040204" pitchFamily="34" charset="0"/>
              </a:rPr>
              <a:t>T(itus) Cassius T(iti) l(ibertus) / </a:t>
            </a:r>
            <a:br>
              <a:rPr kumimoji="0" lang="en-GB" altLang="en-US" sz="2000">
                <a:latin typeface="Tahoma" panose="020B0604030504040204" pitchFamily="34" charset="0"/>
              </a:rPr>
            </a:br>
            <a:r>
              <a:rPr kumimoji="0" lang="en-GB" altLang="en-US" sz="2000">
                <a:latin typeface="Tahoma" panose="020B0604030504040204" pitchFamily="34" charset="0"/>
              </a:rPr>
              <a:t>felicio(!) exs(!) / vot(o)</a:t>
            </a:r>
            <a:endParaRPr kumimoji="0" lang="de-DE" altLang="en-US" sz="2000">
              <a:latin typeface="Tahoma" panose="020B0604030504040204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2000">
              <a:latin typeface="Tahoma" panose="020B0604030504040204" pitchFamily="34" charset="0"/>
            </a:endParaRPr>
          </a:p>
        </p:txBody>
      </p:sp>
      <p:pic>
        <p:nvPicPr>
          <p:cNvPr id="111622" name="Picture 6" descr="C:\Dokumente und Einstellungen\Ralph\Eigene Dateien\Minerva Nemausus etc 000_006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060" t="20999" r="24200" b="27142"/>
          <a:stretch>
            <a:fillRect/>
          </a:stretch>
        </p:blipFill>
        <p:spPr bwMode="auto">
          <a:xfrm>
            <a:off x="395288" y="1371600"/>
            <a:ext cx="3490912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1623" name="AutoShape 7"/>
          <p:cNvSpPr>
            <a:spLocks/>
          </p:cNvSpPr>
          <p:nvPr/>
        </p:nvSpPr>
        <p:spPr bwMode="auto">
          <a:xfrm>
            <a:off x="5867400" y="22098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1624" name="AutoShape 8"/>
          <p:cNvSpPr>
            <a:spLocks/>
          </p:cNvSpPr>
          <p:nvPr/>
        </p:nvSpPr>
        <p:spPr bwMode="auto">
          <a:xfrm>
            <a:off x="5867400" y="28194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-29509" y="1588"/>
            <a:ext cx="7315200" cy="115409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de-DE" altLang="en-US"/>
              <a:t>Nemausus </a:t>
            </a:r>
            <a:r>
              <a:rPr lang="de-DE" altLang="en-US">
                <a:latin typeface="Times New Roman" panose="02020603050405020304" pitchFamily="18" charset="0"/>
              </a:rPr>
              <a:t>–</a:t>
            </a:r>
            <a:r>
              <a:rPr lang="de-DE" altLang="en-US"/>
              <a:t> patron deity</a:t>
            </a:r>
          </a:p>
        </p:txBody>
      </p:sp>
    </p:spTree>
    <p:extLst>
      <p:ext uri="{BB962C8B-B14F-4D97-AF65-F5344CB8AC3E}">
        <p14:creationId xmlns:p14="http://schemas.microsoft.com/office/powerpoint/2010/main" val="20382118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1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1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autoUpdateAnimBg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914400"/>
            <a:ext cx="7391400" cy="4343400"/>
          </a:xfrm>
        </p:spPr>
        <p:txBody>
          <a:bodyPr/>
          <a:lstStyle/>
          <a:p>
            <a:r>
              <a:rPr lang="de-DE" altLang="en-US" sz="1800" err="1"/>
              <a:t>Character</a:t>
            </a:r>
            <a:r>
              <a:rPr lang="de-DE" altLang="en-US" sz="1800"/>
              <a:t> </a:t>
            </a:r>
            <a:r>
              <a:rPr lang="de-DE" altLang="en-US" sz="1800" err="1"/>
              <a:t>of</a:t>
            </a:r>
            <a:r>
              <a:rPr lang="de-DE" altLang="en-US" sz="1800"/>
              <a:t> </a:t>
            </a:r>
            <a:r>
              <a:rPr lang="de-DE" altLang="en-US" sz="1800" err="1"/>
              <a:t>local</a:t>
            </a:r>
            <a:r>
              <a:rPr lang="de-DE" altLang="en-US" sz="1800"/>
              <a:t> </a:t>
            </a:r>
            <a:r>
              <a:rPr lang="de-DE" altLang="en-US" sz="1800" err="1"/>
              <a:t>pantheon</a:t>
            </a:r>
            <a:endParaRPr lang="de-DE" altLang="en-US" sz="1800"/>
          </a:p>
          <a:p>
            <a:r>
              <a:rPr lang="de-DE" altLang="en-US" sz="1800"/>
              <a:t>Jupiter </a:t>
            </a:r>
            <a:r>
              <a:rPr lang="de-DE" altLang="en-US" sz="1800">
                <a:latin typeface="Times New Roman" panose="02020603050405020304" pitchFamily="18" charset="0"/>
              </a:rPr>
              <a:t>–</a:t>
            </a:r>
            <a:r>
              <a:rPr lang="de-DE" altLang="en-US" sz="1800"/>
              <a:t> a </a:t>
            </a:r>
            <a:r>
              <a:rPr lang="de-DE" altLang="en-US" sz="1800">
                <a:latin typeface="Times New Roman" panose="02020603050405020304" pitchFamily="18" charset="0"/>
              </a:rPr>
              <a:t>‚</a:t>
            </a:r>
            <a:r>
              <a:rPr lang="de-DE" altLang="en-US" sz="1800"/>
              <a:t>native</a:t>
            </a:r>
            <a:r>
              <a:rPr lang="de-DE" altLang="en-US" sz="1800">
                <a:latin typeface="Times New Roman" panose="02020603050405020304" pitchFamily="18" charset="0"/>
              </a:rPr>
              <a:t>‘</a:t>
            </a:r>
            <a:r>
              <a:rPr lang="de-DE" altLang="en-US" sz="1800"/>
              <a:t> </a:t>
            </a:r>
            <a:r>
              <a:rPr lang="de-DE" altLang="en-US" sz="1800" err="1"/>
              <a:t>deity</a:t>
            </a:r>
            <a:r>
              <a:rPr lang="de-DE" altLang="en-US" sz="1800"/>
              <a:t> </a:t>
            </a:r>
            <a:r>
              <a:rPr lang="de-DE" altLang="en-US" sz="1800">
                <a:latin typeface="Times New Roman" panose="02020603050405020304" pitchFamily="18" charset="0"/>
              </a:rPr>
              <a:t>–</a:t>
            </a:r>
            <a:r>
              <a:rPr lang="de-DE" altLang="en-US" sz="1800"/>
              <a:t> </a:t>
            </a:r>
            <a:r>
              <a:rPr lang="de-DE" altLang="en-US" sz="1800" err="1"/>
              <a:t>widespread</a:t>
            </a:r>
            <a:r>
              <a:rPr lang="de-DE" altLang="en-US" sz="1800"/>
              <a:t> on </a:t>
            </a:r>
            <a:r>
              <a:rPr lang="de-DE" altLang="en-US" sz="1800" err="1"/>
              <a:t>both</a:t>
            </a:r>
            <a:r>
              <a:rPr lang="de-DE" altLang="en-US" sz="1800"/>
              <a:t> </a:t>
            </a:r>
            <a:r>
              <a:rPr lang="de-DE" altLang="en-US" sz="1800" err="1"/>
              <a:t>sides</a:t>
            </a:r>
            <a:r>
              <a:rPr lang="de-DE" altLang="en-US" sz="1800"/>
              <a:t> </a:t>
            </a:r>
            <a:r>
              <a:rPr lang="de-DE" altLang="en-US" sz="1800" err="1"/>
              <a:t>of</a:t>
            </a:r>
            <a:r>
              <a:rPr lang="de-DE" altLang="en-US" sz="1800"/>
              <a:t> </a:t>
            </a:r>
            <a:r>
              <a:rPr lang="de-DE" altLang="en-US" sz="1800" err="1"/>
              <a:t>the</a:t>
            </a:r>
            <a:r>
              <a:rPr lang="de-DE" altLang="en-US" sz="1800"/>
              <a:t> Rhône</a:t>
            </a:r>
          </a:p>
          <a:p>
            <a:pPr lvl="1"/>
            <a:r>
              <a:rPr lang="de-DE" altLang="en-US" sz="1600"/>
              <a:t>Jupiter &amp; </a:t>
            </a:r>
            <a:r>
              <a:rPr lang="de-DE" altLang="en-US" sz="1600" err="1"/>
              <a:t>terra</a:t>
            </a:r>
            <a:r>
              <a:rPr lang="de-DE" altLang="en-US" sz="1600"/>
              <a:t> mater </a:t>
            </a:r>
            <a:r>
              <a:rPr lang="de-DE" altLang="en-US" sz="1600">
                <a:latin typeface="Times New Roman" panose="02020603050405020304" pitchFamily="18" charset="0"/>
              </a:rPr>
              <a:t>–</a:t>
            </a:r>
            <a:r>
              <a:rPr lang="de-DE" altLang="en-US" sz="1600"/>
              <a:t> A </a:t>
            </a:r>
            <a:r>
              <a:rPr lang="de-DE" altLang="en-US" sz="1600">
                <a:latin typeface="Times New Roman" panose="02020603050405020304" pitchFamily="18" charset="0"/>
              </a:rPr>
              <a:t>‚</a:t>
            </a:r>
            <a:r>
              <a:rPr lang="de-DE" altLang="en-US" sz="1600" err="1"/>
              <a:t>Celtic</a:t>
            </a:r>
            <a:r>
              <a:rPr lang="de-DE" altLang="en-US" sz="1600">
                <a:latin typeface="Times New Roman" panose="02020603050405020304" pitchFamily="18" charset="0"/>
              </a:rPr>
              <a:t>‘</a:t>
            </a:r>
            <a:r>
              <a:rPr lang="de-DE" altLang="en-US" sz="1600"/>
              <a:t> </a:t>
            </a:r>
            <a:r>
              <a:rPr lang="de-DE" altLang="en-US" sz="1600" err="1"/>
              <a:t>conception</a:t>
            </a:r>
            <a:r>
              <a:rPr lang="de-DE" altLang="en-US" sz="1600"/>
              <a:t>?</a:t>
            </a:r>
          </a:p>
        </p:txBody>
      </p:sp>
      <p:pic>
        <p:nvPicPr>
          <p:cNvPr id="51204" name="Picture 4" descr="C:\Dokumente und Einstellungen\All Users\Dokumente\Eigene Bilder\Kodak Pictures\2007-05-22\NIMES Whee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" y="2514600"/>
            <a:ext cx="2801938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12" name="Picture 12" descr="C:\Dokumente und Einstellungen\All Users\Dokumente\Eigene Bilder\Kodak Pictures\2007-05-22\Terra Mater Nîmes 000_01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53200" y="2514600"/>
            <a:ext cx="2098675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13" name="Picture 13" descr="C:\Dokumente und Einstellungen\Ralph\Eigene Dateien\CORPUS NARBONENSIS\Nîmes\NIMES Iuppiter altar SMAL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81400" y="2514600"/>
            <a:ext cx="2743200" cy="3657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003260"/>
      </p:ext>
    </p:extLst>
  </p:cSld>
  <p:clrMapOvr>
    <a:masterClrMapping/>
  </p:clrMapOvr>
  <p:transition spd="slow">
    <p:randomBar dir="vert"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2" descr="C:\Dokumente und Einstellungen\Ralph\Eigene Dateien\CORPUS NARBONENSIS\Nîmes\NIMES dieux au maillet altars SMA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81400" y="2514600"/>
            <a:ext cx="4953000" cy="371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7763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  <p:sp>
        <p:nvSpPr>
          <p:cNvPr id="117764" name="Rectangle 4"/>
          <p:cNvSpPr>
            <a:spLocks noChangeArrowheads="1"/>
          </p:cNvSpPr>
          <p:nvPr/>
        </p:nvSpPr>
        <p:spPr bwMode="auto">
          <a:xfrm>
            <a:off x="381000" y="914400"/>
            <a:ext cx="73914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Character of local pantheon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Jupiter </a:t>
            </a:r>
            <a:r>
              <a:rPr kumimoji="0" lang="de-DE" altLang="en-US" sz="1800"/>
              <a:t>–</a:t>
            </a:r>
            <a:r>
              <a:rPr kumimoji="0" lang="de-DE" altLang="en-US" sz="1800">
                <a:latin typeface="Tahoma" panose="020B0604030504040204" pitchFamily="34" charset="0"/>
              </a:rPr>
              <a:t> a </a:t>
            </a:r>
            <a:r>
              <a:rPr kumimoji="0" lang="de-DE" altLang="en-US" sz="1800"/>
              <a:t>‚</a:t>
            </a:r>
            <a:r>
              <a:rPr kumimoji="0" lang="de-DE" altLang="en-US" sz="1800">
                <a:latin typeface="Tahoma" panose="020B0604030504040204" pitchFamily="34" charset="0"/>
              </a:rPr>
              <a:t>native</a:t>
            </a:r>
            <a:r>
              <a:rPr kumimoji="0" lang="de-DE" altLang="en-US" sz="1800"/>
              <a:t>‘</a:t>
            </a:r>
            <a:r>
              <a:rPr kumimoji="0" lang="de-DE" altLang="en-US" sz="1800">
                <a:latin typeface="Tahoma" panose="020B0604030504040204" pitchFamily="34" charset="0"/>
              </a:rPr>
              <a:t> deity </a:t>
            </a:r>
            <a:r>
              <a:rPr kumimoji="0" lang="de-DE" altLang="en-US" sz="1800"/>
              <a:t>–</a:t>
            </a:r>
            <a:r>
              <a:rPr kumimoji="0" lang="de-DE" altLang="en-US" sz="1800">
                <a:latin typeface="Tahoma" panose="020B0604030504040204" pitchFamily="34" charset="0"/>
              </a:rPr>
              <a:t> widespread on both sides of the Rhône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600">
                <a:latin typeface="Tahoma" panose="020B0604030504040204" pitchFamily="34" charset="0"/>
              </a:rPr>
              <a:t>Jupiter &amp; terra mater </a:t>
            </a:r>
            <a:r>
              <a:rPr kumimoji="0" lang="de-DE" altLang="en-US" sz="1600"/>
              <a:t>–</a:t>
            </a:r>
            <a:r>
              <a:rPr kumimoji="0" lang="de-DE" altLang="en-US" sz="1600">
                <a:latin typeface="Tahoma" panose="020B0604030504040204" pitchFamily="34" charset="0"/>
              </a:rPr>
              <a:t> A </a:t>
            </a:r>
            <a:r>
              <a:rPr kumimoji="0" lang="de-DE" altLang="en-US" sz="1600"/>
              <a:t>‚</a:t>
            </a:r>
            <a:r>
              <a:rPr kumimoji="0" lang="de-DE" altLang="en-US" sz="1600">
                <a:latin typeface="Tahoma" panose="020B0604030504040204" pitchFamily="34" charset="0"/>
              </a:rPr>
              <a:t>Celtic</a:t>
            </a:r>
            <a:r>
              <a:rPr kumimoji="0" lang="de-DE" altLang="en-US" sz="1600"/>
              <a:t>‘</a:t>
            </a:r>
            <a:r>
              <a:rPr kumimoji="0" lang="de-DE" altLang="en-US" sz="1600">
                <a:latin typeface="Tahoma" panose="020B0604030504040204" pitchFamily="34" charset="0"/>
              </a:rPr>
              <a:t> conception?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Silvanus-Sucellos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800">
              <a:latin typeface="Tahoma" panose="020B0604030504040204" pitchFamily="34" charset="0"/>
            </a:endParaRPr>
          </a:p>
        </p:txBody>
      </p:sp>
      <p:pic>
        <p:nvPicPr>
          <p:cNvPr id="117765" name="Picture 5" descr="C:\Dokumente und Einstellungen\All Users\Dokumente\Eigene Bilder\Kodak Pictures\2007-05-22\NIMES Whe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" y="2514600"/>
            <a:ext cx="2801938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4199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7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40" name="Picture 8" descr="C:\Dokumente und Einstellungen\All Users\Dokumente\Eigene Bilder\Kodak Pictures\2007-05-22\Nîmes Marti Budenic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59175" y="1447800"/>
            <a:ext cx="2459038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6019800" y="2286000"/>
            <a:ext cx="281940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* Marti Britovio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(&lt; brito ‚justice‘) 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</a:t>
            </a:r>
            <a: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Marti Melov[io] </a:t>
            </a:r>
            <a:b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Aug(usto) /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Lacavo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/ Budenico</a:t>
            </a:r>
          </a:p>
        </p:txBody>
      </p:sp>
      <p:pic>
        <p:nvPicPr>
          <p:cNvPr id="69642" name="Picture 10" descr="C:\Dokumente und Einstellungen\All Users\Dokumente\Eigene Bilder\Kodak Pictures\2007-05-22\NIMES Whe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" y="2514600"/>
            <a:ext cx="2801938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644" name="Rectangle 12"/>
          <p:cNvSpPr>
            <a:spLocks noGrp="1" noChangeArrowheads="1"/>
          </p:cNvSpPr>
          <p:nvPr>
            <p:ph idx="1"/>
          </p:nvPr>
        </p:nvSpPr>
        <p:spPr>
          <a:xfrm>
            <a:off x="381000" y="914400"/>
            <a:ext cx="7391400" cy="4343400"/>
          </a:xfrm>
          <a:noFill/>
          <a:ln/>
        </p:spPr>
        <p:txBody>
          <a:bodyPr/>
          <a:lstStyle/>
          <a:p>
            <a:r>
              <a:rPr lang="de-DE" altLang="en-US" sz="1800" err="1"/>
              <a:t>Character</a:t>
            </a:r>
            <a:r>
              <a:rPr lang="de-DE" altLang="en-US" sz="1800"/>
              <a:t> </a:t>
            </a:r>
            <a:r>
              <a:rPr lang="de-DE" altLang="en-US" sz="1800" err="1"/>
              <a:t>of</a:t>
            </a:r>
            <a:r>
              <a:rPr lang="de-DE" altLang="en-US" sz="1800"/>
              <a:t> </a:t>
            </a:r>
            <a:r>
              <a:rPr lang="de-DE" altLang="en-US" sz="1800" err="1"/>
              <a:t>local</a:t>
            </a:r>
            <a:r>
              <a:rPr lang="de-DE" altLang="en-US" sz="1800"/>
              <a:t> </a:t>
            </a:r>
            <a:r>
              <a:rPr lang="de-DE" altLang="en-US" sz="1800" err="1"/>
              <a:t>pantheon</a:t>
            </a:r>
            <a:endParaRPr lang="de-DE" altLang="en-US" sz="1800"/>
          </a:p>
          <a:p>
            <a:endParaRPr lang="de-DE" altLang="en-US" sz="1800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1882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1" grpId="0" autoUpdateAnimBg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</a:p>
        </p:txBody>
      </p:sp>
      <p:pic>
        <p:nvPicPr>
          <p:cNvPr id="112643" name="Picture 3" descr="C:\Dokumente und Einstellungen\Ralph\Eigene Dateien\HABIL 2007\Photos NEMAUSUS\CAG 30 1 FIG 379 Divinité tricéphale CCJ Chéné et Foliot.jpg"/>
          <p:cNvPicPr>
            <a:picLocks noChangeAspect="1" noChangeArrowheads="1"/>
          </p:cNvPicPr>
          <p:nvPr/>
        </p:nvPicPr>
        <p:blipFill>
          <a:blip r:embed="rId2" cstate="print">
            <a:lum contrast="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51" t="2654" r="6119" b="2654"/>
          <a:stretch>
            <a:fillRect/>
          </a:stretch>
        </p:blipFill>
        <p:spPr bwMode="auto">
          <a:xfrm>
            <a:off x="381000" y="1371600"/>
            <a:ext cx="2963863" cy="3657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44" name="Picture 4" descr="C:\Eigene Dateien\FERCAN\Nimes matrebo Lejeune 1985 p 277 fig 242 RIG 203ff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66" t="4854" r="3334" b="41759"/>
          <a:stretch>
            <a:fillRect/>
          </a:stretch>
        </p:blipFill>
        <p:spPr bwMode="auto">
          <a:xfrm>
            <a:off x="304800" y="5410200"/>
            <a:ext cx="8839200" cy="1069975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48" name="Rectangle 8"/>
          <p:cNvSpPr>
            <a:spLocks noChangeArrowheads="1"/>
          </p:cNvSpPr>
          <p:nvPr/>
        </p:nvSpPr>
        <p:spPr bwMode="auto">
          <a:xfrm>
            <a:off x="381000" y="914400"/>
            <a:ext cx="73914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Character of local pantheon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800">
              <a:latin typeface="Tahoma" panose="020B0604030504040204" pitchFamily="34" charset="0"/>
            </a:endParaRPr>
          </a:p>
        </p:txBody>
      </p:sp>
      <p:pic>
        <p:nvPicPr>
          <p:cNvPr id="112649" name="Picture 9" descr="C:\Dokumente und Einstellungen\All Users\Dokumente\Eigene Bilder\Kodak Pictures\2007-05-22\Nîmes Marti Budenic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59175" y="1447800"/>
            <a:ext cx="2459038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50" name="Text Box 10"/>
          <p:cNvSpPr txBox="1">
            <a:spLocks noChangeArrowheads="1"/>
          </p:cNvSpPr>
          <p:nvPr/>
        </p:nvSpPr>
        <p:spPr bwMode="auto">
          <a:xfrm>
            <a:off x="6019800" y="2286000"/>
            <a:ext cx="281940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* Marti 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Britovio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(&lt; 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brito</a:t>
            </a: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‚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justice</a:t>
            </a: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‘) 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</a:t>
            </a:r>
            <a: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Marti </a:t>
            </a:r>
            <a:r>
              <a:rPr lang="en-GB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Melov</a:t>
            </a:r>
            <a: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[</a:t>
            </a:r>
            <a:r>
              <a:rPr lang="en-GB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io</a:t>
            </a:r>
            <a: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] </a:t>
            </a:r>
            <a:b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Aug(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usto</a:t>
            </a: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) /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Lacavo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/ 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Budenico</a:t>
            </a:r>
            <a:endParaRPr lang="de-DE" altLang="en-US" sz="20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112651" name="Text Box 11"/>
          <p:cNvSpPr txBox="1">
            <a:spLocks noChangeArrowheads="1"/>
          </p:cNvSpPr>
          <p:nvPr/>
        </p:nvSpPr>
        <p:spPr bwMode="auto">
          <a:xfrm>
            <a:off x="3505200" y="5029200"/>
            <a:ext cx="533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Gallo-</a:t>
            </a:r>
            <a:r>
              <a:rPr lang="de-DE" altLang="en-US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Greek</a:t>
            </a:r>
            <a:r>
              <a:rPr lang="de-DE" altLang="en-US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RIG G-203: 1st c. BC – 2nd c. AD ?</a:t>
            </a:r>
          </a:p>
        </p:txBody>
      </p:sp>
    </p:spTree>
    <p:extLst>
      <p:ext uri="{BB962C8B-B14F-4D97-AF65-F5344CB8AC3E}">
        <p14:creationId xmlns:p14="http://schemas.microsoft.com/office/powerpoint/2010/main" val="5664715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2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112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2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1" grpId="0" autoUpdateAnimBg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257300"/>
            <a:ext cx="3124200" cy="4343400"/>
          </a:xfrm>
        </p:spPr>
        <p:txBody>
          <a:bodyPr/>
          <a:lstStyle/>
          <a:p>
            <a:r>
              <a:rPr lang="de-DE" altLang="en-US" sz="2000" err="1"/>
              <a:t>Local</a:t>
            </a:r>
            <a:r>
              <a:rPr lang="de-DE" altLang="en-US" sz="2000"/>
              <a:t> </a:t>
            </a:r>
            <a:r>
              <a:rPr lang="de-DE" altLang="en-US" sz="2000" err="1"/>
              <a:t>vici</a:t>
            </a:r>
            <a:r>
              <a:rPr lang="de-DE" altLang="en-US" sz="2000"/>
              <a:t> </a:t>
            </a:r>
            <a:r>
              <a:rPr lang="de-DE" altLang="en-US" sz="2000">
                <a:latin typeface="Times New Roman" panose="02020603050405020304" pitchFamily="18" charset="0"/>
              </a:rPr>
              <a:t>–</a:t>
            </a:r>
            <a:r>
              <a:rPr lang="de-DE" altLang="en-US" sz="2000"/>
              <a:t> </a:t>
            </a:r>
            <a:r>
              <a:rPr lang="de-DE" altLang="en-US" sz="2000" err="1"/>
              <a:t>or</a:t>
            </a:r>
            <a:r>
              <a:rPr lang="de-DE" altLang="en-US" sz="2000"/>
              <a:t> </a:t>
            </a:r>
            <a:r>
              <a:rPr lang="de-DE" altLang="en-US" sz="2000" err="1"/>
              <a:t>independent</a:t>
            </a:r>
            <a:r>
              <a:rPr lang="de-DE" altLang="en-US" sz="2000"/>
              <a:t> </a:t>
            </a:r>
            <a:r>
              <a:rPr lang="de-DE" altLang="en-US" sz="2000" i="1" err="1"/>
              <a:t>oppida</a:t>
            </a:r>
            <a:r>
              <a:rPr lang="de-DE" altLang="en-US" sz="2000" i="1"/>
              <a:t> </a:t>
            </a:r>
            <a:r>
              <a:rPr lang="de-DE" altLang="en-US" sz="2000" i="1" err="1"/>
              <a:t>latina</a:t>
            </a:r>
            <a:endParaRPr lang="de-DE" altLang="en-US" sz="2000" i="1"/>
          </a:p>
          <a:p>
            <a:pPr lvl="1"/>
            <a:r>
              <a:rPr lang="de-DE" altLang="en-US" sz="1800" i="1"/>
              <a:t>NAGES</a:t>
            </a:r>
          </a:p>
          <a:p>
            <a:pPr lvl="1"/>
            <a:r>
              <a:rPr lang="de-DE" altLang="en-US" sz="1800" i="1"/>
              <a:t>AMBRUSSUM</a:t>
            </a:r>
          </a:p>
          <a:p>
            <a:pPr lvl="1"/>
            <a:r>
              <a:rPr lang="de-DE" altLang="en-US" sz="1800" i="1"/>
              <a:t>LAUDUN, GAUJAC,...</a:t>
            </a:r>
          </a:p>
        </p:txBody>
      </p:sp>
      <p:pic>
        <p:nvPicPr>
          <p:cNvPr id="52228" name="Picture 4" descr="C:\Dokumente und Einstellungen\Ralph\Eigene Dateien\CORPUS NARBONENSIS\MAP civitas Nemausus CAG 30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172" b="11539"/>
          <a:stretch>
            <a:fillRect/>
          </a:stretch>
        </p:blipFill>
        <p:spPr bwMode="auto">
          <a:xfrm>
            <a:off x="3429000" y="609600"/>
            <a:ext cx="5791200" cy="59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230" name="Oval 6"/>
          <p:cNvSpPr>
            <a:spLocks noChangeArrowheads="1"/>
          </p:cNvSpPr>
          <p:nvPr/>
        </p:nvSpPr>
        <p:spPr bwMode="auto">
          <a:xfrm>
            <a:off x="7543800" y="20574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2" name="Oval 8"/>
          <p:cNvSpPr>
            <a:spLocks noChangeArrowheads="1"/>
          </p:cNvSpPr>
          <p:nvPr/>
        </p:nvSpPr>
        <p:spPr bwMode="auto">
          <a:xfrm>
            <a:off x="5562600" y="26670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3" name="Oval 9"/>
          <p:cNvSpPr>
            <a:spLocks noChangeArrowheads="1"/>
          </p:cNvSpPr>
          <p:nvPr/>
        </p:nvSpPr>
        <p:spPr bwMode="auto">
          <a:xfrm>
            <a:off x="8153400" y="3048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4" name="Oval 10"/>
          <p:cNvSpPr>
            <a:spLocks noChangeArrowheads="1"/>
          </p:cNvSpPr>
          <p:nvPr/>
        </p:nvSpPr>
        <p:spPr bwMode="auto">
          <a:xfrm>
            <a:off x="5334000" y="4572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52235" name="Picture 11" descr="C:\Eigene Dateien\FERCAN\CAG FIG 30 2 542 Nages FANUM Plan just lin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400" y="3276600"/>
            <a:ext cx="2441575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238" name="Line 14"/>
          <p:cNvSpPr>
            <a:spLocks noChangeShapeType="1"/>
          </p:cNvSpPr>
          <p:nvPr/>
        </p:nvSpPr>
        <p:spPr bwMode="auto">
          <a:xfrm flipV="1">
            <a:off x="2438400" y="4267200"/>
            <a:ext cx="4495800" cy="685800"/>
          </a:xfrm>
          <a:prstGeom prst="line">
            <a:avLst/>
          </a:prstGeom>
          <a:noFill/>
          <a:ln w="5397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982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2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2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ChangeArrowheads="1"/>
          </p:cNvSpPr>
          <p:nvPr/>
        </p:nvSpPr>
        <p:spPr bwMode="auto">
          <a:xfrm>
            <a:off x="3048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</a:p>
        </p:txBody>
      </p:sp>
      <p:sp>
        <p:nvSpPr>
          <p:cNvPr id="113667" name="Rectangle 3"/>
          <p:cNvSpPr>
            <a:spLocks noChangeArrowheads="1"/>
          </p:cNvSpPr>
          <p:nvPr/>
        </p:nvSpPr>
        <p:spPr bwMode="auto">
          <a:xfrm>
            <a:off x="228600" y="1257300"/>
            <a:ext cx="31242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latin typeface="Tahoma" panose="020B0604030504040204" pitchFamily="34" charset="0"/>
              </a:rPr>
              <a:t>Local vici </a:t>
            </a:r>
            <a:r>
              <a:rPr kumimoji="0" lang="de-DE" altLang="en-US" sz="2000"/>
              <a:t>–</a:t>
            </a:r>
            <a:r>
              <a:rPr kumimoji="0" lang="de-DE" altLang="en-US" sz="2000">
                <a:latin typeface="Tahoma" panose="020B0604030504040204" pitchFamily="34" charset="0"/>
              </a:rPr>
              <a:t> or independent </a:t>
            </a:r>
            <a:r>
              <a:rPr kumimoji="0" lang="de-DE" altLang="en-US" sz="2000" i="1">
                <a:latin typeface="Tahoma" panose="020B0604030504040204" pitchFamily="34" charset="0"/>
              </a:rPr>
              <a:t>oppida latina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800" i="1">
                <a:latin typeface="Tahoma" panose="020B0604030504040204" pitchFamily="34" charset="0"/>
              </a:rPr>
              <a:t>NAGES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800" i="1">
                <a:latin typeface="Tahoma" panose="020B0604030504040204" pitchFamily="34" charset="0"/>
              </a:rPr>
              <a:t>AMBRUSSUM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800" i="1">
                <a:latin typeface="Tahoma" panose="020B0604030504040204" pitchFamily="34" charset="0"/>
              </a:rPr>
              <a:t>LAUDUN, GAUJAC,...</a:t>
            </a:r>
          </a:p>
        </p:txBody>
      </p:sp>
      <p:pic>
        <p:nvPicPr>
          <p:cNvPr id="113668" name="Picture 4" descr="C:\Dokumente und Einstellungen\Ralph\Eigene Dateien\CORPUS NARBONENSIS\MAP civitas Nemausus CAG 30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172" b="11539"/>
          <a:stretch>
            <a:fillRect/>
          </a:stretch>
        </p:blipFill>
        <p:spPr bwMode="auto">
          <a:xfrm>
            <a:off x="3352800" y="609600"/>
            <a:ext cx="5791200" cy="59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669" name="Oval 5"/>
          <p:cNvSpPr>
            <a:spLocks noChangeArrowheads="1"/>
          </p:cNvSpPr>
          <p:nvPr/>
        </p:nvSpPr>
        <p:spPr bwMode="auto">
          <a:xfrm>
            <a:off x="7467600" y="20574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670" name="Oval 6"/>
          <p:cNvSpPr>
            <a:spLocks noChangeArrowheads="1"/>
          </p:cNvSpPr>
          <p:nvPr/>
        </p:nvSpPr>
        <p:spPr bwMode="auto">
          <a:xfrm>
            <a:off x="5486400" y="26670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671" name="Oval 7"/>
          <p:cNvSpPr>
            <a:spLocks noChangeArrowheads="1"/>
          </p:cNvSpPr>
          <p:nvPr/>
        </p:nvSpPr>
        <p:spPr bwMode="auto">
          <a:xfrm>
            <a:off x="8077200" y="3048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672" name="Oval 8"/>
          <p:cNvSpPr>
            <a:spLocks noChangeArrowheads="1"/>
          </p:cNvSpPr>
          <p:nvPr/>
        </p:nvSpPr>
        <p:spPr bwMode="auto">
          <a:xfrm>
            <a:off x="5257800" y="4572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113674" name="Picture 10" descr="D:\Narbonensis Dokumente Downloads\Laudun plan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17838" y="304800"/>
            <a:ext cx="3827462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675" name="Line 11"/>
          <p:cNvSpPr>
            <a:spLocks noChangeShapeType="1"/>
          </p:cNvSpPr>
          <p:nvPr/>
        </p:nvSpPr>
        <p:spPr bwMode="auto">
          <a:xfrm>
            <a:off x="6629400" y="1524000"/>
            <a:ext cx="1905000" cy="914400"/>
          </a:xfrm>
          <a:prstGeom prst="line">
            <a:avLst/>
          </a:prstGeom>
          <a:noFill/>
          <a:ln w="5397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6792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3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3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8725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26323" cy="677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766141"/>
      </p:ext>
    </p:extLst>
  </p:cSld>
  <p:clrMapOvr>
    <a:masterClrMapping/>
  </p:clrMapOvr>
  <p:transition spd="slow">
    <p:randomBar dir="vert"/>
  </p:transition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white building&#10;&#10;Description generated with very high confidence">
            <a:extLst>
              <a:ext uri="{FF2B5EF4-FFF2-40B4-BE49-F238E27FC236}">
                <a16:creationId xmlns:a16="http://schemas.microsoft.com/office/drawing/2014/main" id="{B76E0BD3-5F4E-496D-9EBF-B34D0E61D5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900"/>
          <a:stretch/>
        </p:blipFill>
        <p:spPr>
          <a:xfrm>
            <a:off x="-36512" y="0"/>
            <a:ext cx="9180512" cy="6858000"/>
          </a:xfrm>
          <a:prstGeom prst="rect">
            <a:avLst/>
          </a:prstGeom>
        </p:spPr>
      </p:pic>
      <p:pic>
        <p:nvPicPr>
          <p:cNvPr id="3" name="Picture 2" descr="A dog sitting in front of a building&#10;&#10;Description generated with very high confidence">
            <a:extLst>
              <a:ext uri="{FF2B5EF4-FFF2-40B4-BE49-F238E27FC236}">
                <a16:creationId xmlns:a16="http://schemas.microsoft.com/office/drawing/2014/main" id="{3049ED99-00D2-4333-8959-2B0E3C1CD0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4248" y="332656"/>
            <a:ext cx="2214246" cy="295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29893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Bild 1" descr="C:\Eigene Dateien\NARBONENSIS Habil\Paper 8th Nov 2005\PLAN civitas Vienne Allobroges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14515" t="16385" r="28360" b="7091"/>
          <a:stretch/>
        </p:blipFill>
        <p:spPr bwMode="auto">
          <a:xfrm>
            <a:off x="3203848" y="1484784"/>
            <a:ext cx="5904655" cy="53111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High-quality inscriptions 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Hardly any anepigraphic altars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 anonymous dedications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Epigraphy dominated by elites,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notably magistrates and priests</a:t>
            </a:r>
          </a:p>
          <a:p>
            <a:r>
              <a:rPr lang="en-GB" sz="2000"/>
              <a:t>Highly organised cults in </a:t>
            </a:r>
            <a:br>
              <a:rPr lang="en-GB" sz="2000"/>
            </a:br>
            <a:r>
              <a:rPr lang="en-GB" sz="2000"/>
              <a:t>Vienne and across her territory</a:t>
            </a:r>
          </a:p>
          <a:p>
            <a:r>
              <a:rPr lang="en-GB" sz="2000"/>
              <a:t>Most dedications by </a:t>
            </a:r>
            <a:br>
              <a:rPr lang="en-GB" sz="2000"/>
            </a:br>
            <a:r>
              <a:rPr lang="en-GB" sz="2000"/>
              <a:t>priests, magistrates, </a:t>
            </a:r>
            <a:br>
              <a:rPr lang="en-GB" sz="2000"/>
            </a:br>
            <a:r>
              <a:rPr lang="en-GB" sz="2000" i="1"/>
              <a:t>praefecti pagi</a:t>
            </a:r>
            <a:r>
              <a:rPr lang="en-GB" sz="2000"/>
              <a:t>, </a:t>
            </a:r>
            <a:r>
              <a:rPr lang="en-GB" sz="2000" i="1"/>
              <a:t>patroni</a:t>
            </a:r>
            <a:r>
              <a:rPr lang="en-GB" sz="2000"/>
              <a:t>, </a:t>
            </a:r>
          </a:p>
          <a:p>
            <a:r>
              <a:rPr lang="en-GB" sz="2000"/>
              <a:t>Specific priest for Vienne: </a:t>
            </a:r>
            <a:br>
              <a:rPr lang="en-GB" sz="2000"/>
            </a:br>
            <a:r>
              <a:rPr lang="en-GB" sz="2000" i="1"/>
              <a:t>flamen Martis</a:t>
            </a:r>
            <a:r>
              <a:rPr lang="en-GB" sz="2000"/>
              <a:t>, </a:t>
            </a:r>
            <a:br>
              <a:rPr lang="en-GB" sz="2000"/>
            </a:br>
            <a:r>
              <a:rPr lang="en-GB" sz="2000" i="1"/>
              <a:t>sacerdos </a:t>
            </a:r>
            <a:r>
              <a:rPr lang="en-GB" sz="2000" i="1" err="1"/>
              <a:t>Mercuri</a:t>
            </a:r>
            <a:r>
              <a:rPr lang="en-GB" sz="2000" i="1"/>
              <a:t>,…</a:t>
            </a:r>
          </a:p>
          <a:p>
            <a:r>
              <a:rPr lang="en-GB" sz="2000"/>
              <a:t>Many dedications </a:t>
            </a:r>
            <a:br>
              <a:rPr lang="en-GB" sz="2000"/>
            </a:br>
            <a:r>
              <a:rPr lang="en-GB" sz="2000"/>
              <a:t>ex </a:t>
            </a:r>
            <a:r>
              <a:rPr lang="en-GB" sz="2000" i="1"/>
              <a:t>stipe </a:t>
            </a:r>
            <a:r>
              <a:rPr lang="en-GB" sz="2000" i="1" err="1"/>
              <a:t>annua</a:t>
            </a:r>
            <a:endParaRPr lang="en-GB" sz="2000" i="1"/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endParaRPr lang="en-GB" sz="1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696A-8B7C-427B-88A3-138C38FCA5B6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88</a:t>
            </a:fld>
            <a:endParaRPr lang="en-GB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31776233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0" y="52927"/>
            <a:ext cx="8686800" cy="838200"/>
          </a:xfrm>
        </p:spPr>
        <p:txBody>
          <a:bodyPr/>
          <a:lstStyle/>
          <a:p>
            <a:r>
              <a:rPr lang="en-GB"/>
              <a:t>Vienne and her territory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/>
              <a:t>High-quality inscriptions </a:t>
            </a:r>
          </a:p>
          <a:p>
            <a:r>
              <a:rPr lang="en-GB" sz="2000"/>
              <a:t>Hardly any anepigraphic altars</a:t>
            </a:r>
            <a:br>
              <a:rPr lang="en-GB" sz="2000"/>
            </a:br>
            <a:r>
              <a:rPr lang="en-GB" sz="2000"/>
              <a:t>or anonymous dedications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Epigraphy dominated by elites,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notably magistrates and priests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Highly organised cults in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Vienne and across her territory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dedications by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priests, magistrates,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praefecti pagi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patroni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r>
              <a:rPr lang="en-GB" sz="2000"/>
              <a:t>Specific priest for Vienne: </a:t>
            </a:r>
            <a:br>
              <a:rPr lang="en-GB" sz="2000"/>
            </a:br>
            <a:r>
              <a:rPr lang="en-GB" sz="2000" i="1"/>
              <a:t>flamen Martis</a:t>
            </a:r>
            <a:r>
              <a:rPr lang="en-GB" sz="2000"/>
              <a:t>, </a:t>
            </a:r>
            <a:br>
              <a:rPr lang="en-GB" sz="2000"/>
            </a:br>
            <a:r>
              <a:rPr lang="en-GB" sz="2000" i="1"/>
              <a:t>sacerdos </a:t>
            </a:r>
            <a:r>
              <a:rPr lang="en-GB" sz="2000" i="1" err="1"/>
              <a:t>Mercuri</a:t>
            </a:r>
            <a:r>
              <a:rPr lang="en-GB" sz="2000" i="1"/>
              <a:t>,…</a:t>
            </a:r>
          </a:p>
          <a:p>
            <a:r>
              <a:rPr lang="en-GB" sz="2000"/>
              <a:t>Many dedications </a:t>
            </a:r>
            <a:br>
              <a:rPr lang="en-GB" sz="2000"/>
            </a:br>
            <a:r>
              <a:rPr lang="en-GB" sz="2000"/>
              <a:t>ex </a:t>
            </a:r>
            <a:r>
              <a:rPr lang="en-GB" sz="2000" i="1"/>
              <a:t>stipe </a:t>
            </a:r>
            <a:r>
              <a:rPr lang="en-GB" sz="2000" i="1" err="1"/>
              <a:t>annua</a:t>
            </a:r>
            <a:endParaRPr lang="en-GB" sz="2000" i="1"/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endParaRPr lang="en-GB" sz="1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8E4A696A-8B7C-427B-88A3-138C38FCA5B6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89</a:t>
            </a:fld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21" b="96577" l="2535" r="97005">
                        <a14:foregroundMark x1="53917" y1="95495" x2="53917" y2="95495"/>
                        <a14:foregroundMark x1="92857" y1="37477" x2="92857" y2="37477"/>
                        <a14:foregroundMark x1="93548" y1="44685" x2="93548" y2="44685"/>
                        <a14:foregroundMark x1="93548" y1="49189" x2="93548" y2="49189"/>
                        <a14:foregroundMark x1="87097" y1="10090" x2="87097" y2="10090"/>
                        <a14:foregroundMark x1="88249" y1="6126" x2="88249" y2="6126"/>
                        <a14:foregroundMark x1="77880" y1="4324" x2="77880" y2="4324"/>
                        <a14:foregroundMark x1="68664" y1="2883" x2="68664" y2="2883"/>
                        <a14:foregroundMark x1="94470" y1="75856" x2="94470" y2="75856"/>
                        <a14:foregroundMark x1="92396" y1="87027" x2="92396" y2="87027"/>
                        <a14:foregroundMark x1="94700" y1="56577" x2="94700" y2="56577"/>
                        <a14:foregroundMark x1="92857" y1="60541" x2="92857" y2="605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5167"/>
          <a:stretch/>
        </p:blipFill>
        <p:spPr>
          <a:xfrm>
            <a:off x="5469829" y="969790"/>
            <a:ext cx="3638675" cy="490748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660232" y="621016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/>
              <a:t>Aix-les-Bains (Savoie),</a:t>
            </a:r>
            <a:br>
              <a:rPr lang="en-GB" sz="1400" i="1"/>
            </a:br>
            <a:r>
              <a:rPr lang="en-GB" sz="1400" i="1"/>
              <a:t>ILN</a:t>
            </a:r>
            <a:r>
              <a:rPr lang="en-GB" sz="1400"/>
              <a:t>-5.3, 666</a:t>
            </a:r>
          </a:p>
        </p:txBody>
      </p:sp>
      <p:sp>
        <p:nvSpPr>
          <p:cNvPr id="13" name="TextBox 12"/>
          <p:cNvSpPr txBox="1"/>
          <p:nvPr/>
        </p:nvSpPr>
        <p:spPr>
          <a:xfrm rot="500432">
            <a:off x="3223069" y="4531199"/>
            <a:ext cx="269028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i="1"/>
              <a:t>(…) </a:t>
            </a:r>
            <a:r>
              <a:rPr lang="en-GB" sz="1700" i="1" err="1"/>
              <a:t>donauer</a:t>
            </a:r>
            <a:r>
              <a:rPr lang="en-GB" sz="1700" i="1"/>
              <a:t>(</a:t>
            </a:r>
            <a:r>
              <a:rPr lang="en-GB" sz="1700" i="1" err="1"/>
              <a:t>unt</a:t>
            </a:r>
            <a:r>
              <a:rPr lang="en-GB" sz="1700" i="1"/>
              <a:t>) </a:t>
            </a:r>
            <a:br>
              <a:rPr lang="en-GB" sz="1700" i="1"/>
            </a:br>
            <a:r>
              <a:rPr lang="en-GB" sz="1700" b="1" i="1" err="1"/>
              <a:t>lucum</a:t>
            </a:r>
            <a:r>
              <a:rPr lang="en-GB" sz="1700" i="1"/>
              <a:t> cum </a:t>
            </a:r>
            <a:r>
              <a:rPr lang="en-GB" sz="1700" i="1" err="1"/>
              <a:t>sua</a:t>
            </a:r>
            <a:r>
              <a:rPr lang="en-GB" sz="1700" i="1"/>
              <a:t> </a:t>
            </a:r>
            <a:r>
              <a:rPr lang="en-GB" sz="1700" i="1" err="1"/>
              <a:t>ui</a:t>
            </a:r>
            <a:r>
              <a:rPr lang="en-GB" sz="1700" i="1"/>
              <a:t>||</a:t>
            </a:r>
            <a:r>
              <a:rPr lang="en-GB" sz="1700" i="1" err="1"/>
              <a:t>nea</a:t>
            </a:r>
            <a:r>
              <a:rPr lang="en-GB" sz="1700" i="1"/>
              <a:t> </a:t>
            </a:r>
            <a:r>
              <a:rPr lang="en-GB" sz="1700" b="1" i="1" err="1"/>
              <a:t>uicanis</a:t>
            </a:r>
            <a:r>
              <a:rPr lang="en-GB" sz="1700" i="1"/>
              <a:t> </a:t>
            </a:r>
            <a:r>
              <a:rPr lang="en-GB" sz="1700" i="1" err="1"/>
              <a:t>Aquens</a:t>
            </a:r>
            <a:r>
              <a:rPr lang="en-GB" sz="1700" i="1"/>
              <a:t>(</a:t>
            </a:r>
            <a:r>
              <a:rPr lang="en-GB" sz="1700" i="1" err="1"/>
              <a:t>ibus</a:t>
            </a:r>
            <a:r>
              <a:rPr lang="en-GB" sz="1700" i="1"/>
              <a:t>) ad </a:t>
            </a:r>
            <a:r>
              <a:rPr lang="en-GB" sz="1700" b="1" i="1" err="1"/>
              <a:t>ludos</a:t>
            </a:r>
            <a:r>
              <a:rPr lang="en-GB" sz="1700" i="1"/>
              <a:t> </a:t>
            </a:r>
            <a:r>
              <a:rPr lang="en-GB" sz="1700" i="1" err="1"/>
              <a:t>celebrand</a:t>
            </a:r>
            <a:r>
              <a:rPr lang="en-GB" sz="1700" i="1"/>
              <a:t>(</a:t>
            </a:r>
            <a:r>
              <a:rPr lang="en-GB" sz="1700" i="1" err="1"/>
              <a:t>os</a:t>
            </a:r>
            <a:r>
              <a:rPr lang="en-GB" sz="1700" i="1"/>
              <a:t>) pro | </a:t>
            </a:r>
            <a:r>
              <a:rPr lang="en-GB" sz="1700" b="1" i="1"/>
              <a:t>salute Imp(</a:t>
            </a:r>
            <a:r>
              <a:rPr lang="en-GB" sz="1700" b="1" i="1" err="1"/>
              <a:t>eratoris</a:t>
            </a:r>
            <a:r>
              <a:rPr lang="en-GB" sz="1700" b="1" i="1"/>
              <a:t>) Aug(</a:t>
            </a:r>
            <a:r>
              <a:rPr lang="en-GB" sz="1700" b="1" i="1" err="1"/>
              <a:t>usti</a:t>
            </a:r>
            <a:r>
              <a:rPr lang="en-GB" sz="1700" b="1" i="1"/>
              <a:t>)</a:t>
            </a:r>
            <a:r>
              <a:rPr lang="en-GB" sz="1700" i="1"/>
              <a:t> |   (…)</a:t>
            </a:r>
            <a:br>
              <a:rPr lang="en-GB" sz="1700" i="1"/>
            </a:br>
            <a:r>
              <a:rPr lang="en-GB" sz="1700" b="1" i="1"/>
              <a:t>p(</a:t>
            </a:r>
            <a:r>
              <a:rPr lang="en-GB" sz="1700" b="1" i="1" err="1"/>
              <a:t>atronus</a:t>
            </a:r>
            <a:r>
              <a:rPr lang="en-GB" sz="1700" b="1" i="1"/>
              <a:t>) u(</a:t>
            </a:r>
            <a:r>
              <a:rPr lang="en-GB" sz="1700" b="1" i="1" err="1"/>
              <a:t>ici</a:t>
            </a:r>
            <a:r>
              <a:rPr lang="en-GB" sz="1700" b="1" i="1"/>
              <a:t>)</a:t>
            </a:r>
            <a:r>
              <a:rPr lang="en-GB" sz="1700" i="1"/>
              <a:t> </a:t>
            </a:r>
            <a:r>
              <a:rPr lang="en-GB" sz="1700" i="1" err="1"/>
              <a:t>aram</a:t>
            </a:r>
            <a:r>
              <a:rPr lang="en-GB" sz="1700" i="1"/>
              <a:t> </a:t>
            </a:r>
            <a:br>
              <a:rPr lang="en-GB" sz="1700" i="1"/>
            </a:br>
            <a:r>
              <a:rPr lang="en-GB" sz="1700" i="1"/>
              <a:t>d(e) s(</a:t>
            </a:r>
            <a:r>
              <a:rPr lang="en-GB" sz="1700" i="1" err="1"/>
              <a:t>uo</a:t>
            </a:r>
            <a:r>
              <a:rPr lang="en-GB" sz="1700" i="1"/>
              <a:t>) d(edit)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8670594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0" y="52927"/>
            <a:ext cx="8686800" cy="838200"/>
          </a:xfrm>
        </p:spPr>
        <p:txBody>
          <a:bodyPr/>
          <a:lstStyle/>
          <a:p>
            <a:r>
              <a:rPr lang="en-GB"/>
              <a:t>Vienne and her territory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/>
              <a:t>High-quality inscriptions </a:t>
            </a:r>
          </a:p>
          <a:p>
            <a:r>
              <a:rPr lang="en-GB" sz="2000"/>
              <a:t>Hardly any anepigraphic altars</a:t>
            </a:r>
            <a:br>
              <a:rPr lang="en-GB" sz="2000"/>
            </a:br>
            <a:r>
              <a:rPr lang="en-GB" sz="2000"/>
              <a:t>or anonymous dedications</a:t>
            </a:r>
          </a:p>
          <a:p>
            <a:r>
              <a:rPr lang="en-GB" sz="2000"/>
              <a:t>Epigraphy dominated by elites,</a:t>
            </a:r>
            <a:br>
              <a:rPr lang="en-GB" sz="2000"/>
            </a:br>
            <a:r>
              <a:rPr lang="en-GB" sz="2000"/>
              <a:t>notably magistrates and priests</a:t>
            </a:r>
          </a:p>
          <a:p>
            <a:r>
              <a:rPr lang="en-GB" sz="2000"/>
              <a:t>Highly organised cults in </a:t>
            </a:r>
            <a:br>
              <a:rPr lang="en-GB" sz="2000"/>
            </a:br>
            <a:r>
              <a:rPr lang="en-GB" sz="2000"/>
              <a:t>Vienne and across her territory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dedications by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priests, magistrates,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praefecti pagi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patroni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Specific priest for Vienne: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flamen Martis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sacerdos </a:t>
            </a:r>
            <a:r>
              <a:rPr lang="en-GB" sz="2000" i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Mercuri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,…</a:t>
            </a:r>
          </a:p>
          <a:p>
            <a:r>
              <a:rPr lang="en-GB" sz="2000"/>
              <a:t>Many dedications </a:t>
            </a:r>
            <a:br>
              <a:rPr lang="en-GB" sz="2000"/>
            </a:br>
            <a:r>
              <a:rPr lang="en-GB" sz="2000"/>
              <a:t>ex </a:t>
            </a:r>
            <a:r>
              <a:rPr lang="en-GB" sz="2000" i="1"/>
              <a:t>stipe </a:t>
            </a:r>
            <a:r>
              <a:rPr lang="en-GB" sz="2000" i="1" err="1"/>
              <a:t>annua</a:t>
            </a:r>
            <a:endParaRPr lang="en-GB" sz="2000" i="1"/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endParaRPr lang="en-GB" sz="1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0921-2E52-45A4-99C5-0823054CBED2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90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62"/>
          <a:stretch/>
        </p:blipFill>
        <p:spPr bwMode="auto">
          <a:xfrm>
            <a:off x="5254181" y="1124744"/>
            <a:ext cx="3782315" cy="56166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499727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4525963"/>
          </a:xfrm>
        </p:spPr>
        <p:txBody>
          <a:bodyPr>
            <a:normAutofit/>
          </a:bodyPr>
          <a:lstStyle/>
          <a:p>
            <a:r>
              <a:rPr lang="en-GB" sz="2000"/>
              <a:t>Passy (Haute-Savoie)</a:t>
            </a:r>
          </a:p>
          <a:p>
            <a:pPr lvl="1"/>
            <a:r>
              <a:rPr lang="en-GB" sz="1800" b="1" i="1"/>
              <a:t>flamen Martis</a:t>
            </a:r>
            <a:r>
              <a:rPr lang="en-GB" sz="1800" b="1"/>
              <a:t> </a:t>
            </a:r>
            <a:r>
              <a:rPr lang="en-GB" sz="1800"/>
              <a:t>making dedication to Mars Augustus</a:t>
            </a:r>
          </a:p>
          <a:p>
            <a:pPr lvl="1"/>
            <a:r>
              <a:rPr lang="en-GB" sz="1800"/>
              <a:t>Quality of inscription: typical for Vienne and her </a:t>
            </a:r>
            <a:r>
              <a:rPr lang="en-GB" sz="1800" i="1" err="1"/>
              <a:t>civitas</a:t>
            </a:r>
            <a:endParaRPr lang="en-GB" sz="1800" i="1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10E9-A626-4AB5-B48C-D785A415CE44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91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62"/>
          <a:stretch/>
        </p:blipFill>
        <p:spPr bwMode="auto">
          <a:xfrm>
            <a:off x="5254181" y="1124744"/>
            <a:ext cx="3782315" cy="56166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547664" y="3663022"/>
            <a:ext cx="48245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/>
              <a:t>   Marti Aug(</a:t>
            </a:r>
            <a:r>
              <a:rPr lang="en-GB" sz="1600" b="1" i="1" err="1"/>
              <a:t>usto</a:t>
            </a:r>
            <a:r>
              <a:rPr lang="en-GB" sz="1600" b="1" i="1"/>
              <a:t>) </a:t>
            </a:r>
            <a:br>
              <a:rPr lang="en-GB" sz="1600" b="1" i="1"/>
            </a:br>
            <a:r>
              <a:rPr lang="en-GB" sz="1600" i="1"/>
              <a:t>   M(</a:t>
            </a:r>
            <a:r>
              <a:rPr lang="en-GB" sz="1600" i="1" err="1"/>
              <a:t>arcus</a:t>
            </a:r>
            <a:r>
              <a:rPr lang="en-GB" sz="1600" i="1"/>
              <a:t>) </a:t>
            </a:r>
            <a:r>
              <a:rPr lang="en-GB" sz="1600" i="1" err="1"/>
              <a:t>Arrius</a:t>
            </a:r>
            <a:r>
              <a:rPr lang="en-GB" sz="1600" i="1"/>
              <a:t> C(</a:t>
            </a:r>
            <a:r>
              <a:rPr lang="en-GB" sz="1600" i="1" err="1"/>
              <a:t>ai</a:t>
            </a:r>
            <a:r>
              <a:rPr lang="en-GB" sz="1600" i="1"/>
              <a:t>) [f(</a:t>
            </a:r>
            <a:r>
              <a:rPr lang="en-GB" sz="1600" i="1" err="1"/>
              <a:t>ilius</a:t>
            </a:r>
            <a:r>
              <a:rPr lang="en-GB" sz="1600" i="1"/>
              <a:t>)] </a:t>
            </a:r>
            <a:br>
              <a:rPr lang="en-GB" sz="1600" i="1"/>
            </a:br>
            <a:r>
              <a:rPr lang="en-GB" sz="1600" i="1"/>
              <a:t>   [V]</a:t>
            </a:r>
            <a:r>
              <a:rPr lang="en-GB" sz="1600" i="1" err="1"/>
              <a:t>olt</a:t>
            </a:r>
            <a:r>
              <a:rPr lang="en-GB" sz="1600" i="1"/>
              <a:t>(</a:t>
            </a:r>
            <a:r>
              <a:rPr lang="en-GB" sz="1600" i="1" err="1"/>
              <a:t>inia</a:t>
            </a:r>
            <a:r>
              <a:rPr lang="en-GB" sz="1600" i="1"/>
              <a:t>) </a:t>
            </a:r>
            <a:r>
              <a:rPr lang="en-GB" sz="1600" i="1" err="1"/>
              <a:t>Gemell</a:t>
            </a:r>
            <a:r>
              <a:rPr lang="en-GB" sz="1600" i="1"/>
              <a:t>[us]</a:t>
            </a:r>
            <a:br>
              <a:rPr lang="en-GB" sz="1600" i="1"/>
            </a:br>
            <a:r>
              <a:rPr lang="en-GB" sz="1600" i="1"/>
              <a:t>   </a:t>
            </a:r>
            <a:r>
              <a:rPr lang="en-GB" sz="1600" b="1" i="1"/>
              <a:t>[q]</a:t>
            </a:r>
            <a:r>
              <a:rPr lang="en-GB" sz="1600" b="1" i="1" err="1"/>
              <a:t>ua</a:t>
            </a:r>
            <a:r>
              <a:rPr lang="en-GB" sz="1600" b="1" i="1"/>
              <a:t>[</a:t>
            </a:r>
            <a:r>
              <a:rPr lang="en-GB" sz="1600" b="1" i="1" err="1"/>
              <a:t>est</a:t>
            </a:r>
            <a:r>
              <a:rPr lang="en-GB" sz="1600" b="1" i="1"/>
              <a:t>]or n(</a:t>
            </a:r>
            <a:r>
              <a:rPr lang="en-GB" sz="1600" b="1" i="1" err="1"/>
              <a:t>ummorum</a:t>
            </a:r>
            <a:r>
              <a:rPr lang="en-GB" sz="1600" b="1" i="1"/>
              <a:t>) p(</a:t>
            </a:r>
            <a:r>
              <a:rPr lang="en-GB" sz="1600" b="1" i="1" err="1"/>
              <a:t>ublicorum</a:t>
            </a:r>
            <a:r>
              <a:rPr lang="en-GB" sz="1600" b="1" i="1"/>
              <a:t>) </a:t>
            </a:r>
            <a:br>
              <a:rPr lang="en-GB" sz="1600" b="1" i="1"/>
            </a:br>
            <a:r>
              <a:rPr lang="en-GB" sz="1600" baseline="30000"/>
              <a:t>5</a:t>
            </a:r>
            <a:r>
              <a:rPr lang="en-GB" sz="1600" b="1" i="1"/>
              <a:t>  [</a:t>
            </a:r>
            <a:r>
              <a:rPr lang="en-GB" sz="1600" b="1" i="1" err="1"/>
              <a:t>IIuir</a:t>
            </a:r>
            <a:r>
              <a:rPr lang="en-GB" sz="1600" b="1" i="1"/>
              <a:t>] </a:t>
            </a:r>
            <a:r>
              <a:rPr lang="en-GB" sz="1600" b="1" i="1" err="1"/>
              <a:t>aerar</a:t>
            </a:r>
            <a:r>
              <a:rPr lang="en-GB" sz="1600" b="1" i="1"/>
              <a:t>[ii] </a:t>
            </a:r>
            <a:br>
              <a:rPr lang="en-GB" sz="1600" b="1" i="1"/>
            </a:br>
            <a:r>
              <a:rPr lang="en-GB" sz="1600" b="1" i="1"/>
              <a:t>   [flamen] Marti[s] </a:t>
            </a:r>
            <a:br>
              <a:rPr lang="en-GB" sz="1600" i="1"/>
            </a:br>
            <a:r>
              <a:rPr lang="en-GB" sz="1600" i="1"/>
              <a:t>   [--- h]</a:t>
            </a:r>
            <a:r>
              <a:rPr lang="en-GB" sz="1600" i="1" err="1"/>
              <a:t>onorib</a:t>
            </a:r>
            <a:r>
              <a:rPr lang="en-GB" sz="1600" i="1"/>
              <a:t>[us] </a:t>
            </a:r>
            <a:br>
              <a:rPr lang="en-GB" sz="1600" i="1"/>
            </a:br>
            <a:r>
              <a:rPr lang="en-GB" sz="1600" i="1"/>
              <a:t>   [---]</a:t>
            </a:r>
            <a:r>
              <a:rPr lang="en-GB" sz="1600"/>
              <a:t>ICA</a:t>
            </a:r>
            <a:r>
              <a:rPr lang="en-GB" sz="1600" i="1"/>
              <a:t>[---] </a:t>
            </a:r>
            <a:r>
              <a:rPr lang="en-GB" sz="1600" i="1" err="1"/>
              <a:t>sunt</a:t>
            </a:r>
            <a:r>
              <a:rPr lang="en-GB" sz="1600" i="1"/>
              <a:t> </a:t>
            </a:r>
            <a:br>
              <a:rPr lang="en-GB" sz="1600" i="1"/>
            </a:br>
            <a:r>
              <a:rPr lang="en-GB" sz="1600" i="1"/>
              <a:t>   </a:t>
            </a:r>
            <a:r>
              <a:rPr lang="en-GB" sz="1600"/>
              <a:t>V</a:t>
            </a:r>
            <a:r>
              <a:rPr lang="en-GB" sz="1600" i="1"/>
              <a:t>[---]</a:t>
            </a:r>
            <a:r>
              <a:rPr lang="en-GB" sz="1600"/>
              <a:t>CON</a:t>
            </a:r>
            <a:r>
              <a:rPr lang="en-GB" sz="1600" i="1"/>
              <a:t>[---] </a:t>
            </a:r>
            <a:br>
              <a:rPr lang="en-GB" sz="1600" i="1"/>
            </a:br>
            <a:r>
              <a:rPr lang="en-GB" sz="1600" baseline="30000"/>
              <a:t>10</a:t>
            </a:r>
            <a:r>
              <a:rPr lang="en-GB" sz="1600" i="1"/>
              <a:t> </a:t>
            </a:r>
            <a:r>
              <a:rPr lang="en-GB" sz="1600" i="1" err="1"/>
              <a:t>uoti</a:t>
            </a:r>
            <a:r>
              <a:rPr lang="en-GB" sz="1600" i="1"/>
              <a:t> com[</a:t>
            </a:r>
            <a:r>
              <a:rPr lang="en-GB" sz="1600" i="1" err="1"/>
              <a:t>pos</a:t>
            </a:r>
            <a:r>
              <a:rPr lang="en-GB" sz="1600" i="1"/>
              <a:t>].</a:t>
            </a:r>
            <a:endParaRPr lang="en-GB" sz="1600"/>
          </a:p>
        </p:txBody>
      </p:sp>
      <p:sp>
        <p:nvSpPr>
          <p:cNvPr id="7" name="TextBox 6"/>
          <p:cNvSpPr txBox="1"/>
          <p:nvPr/>
        </p:nvSpPr>
        <p:spPr>
          <a:xfrm>
            <a:off x="2267744" y="6505599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/>
              <a:t>AE</a:t>
            </a:r>
            <a:r>
              <a:rPr lang="en-GB" sz="1400"/>
              <a:t> 1934, 168; </a:t>
            </a:r>
            <a:r>
              <a:rPr lang="en-GB" sz="1400" i="1"/>
              <a:t>ILN-5.2</a:t>
            </a:r>
            <a:r>
              <a:rPr lang="en-GB" sz="1400"/>
              <a:t>, 549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10020742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1273434"/>
            <a:ext cx="3627592" cy="53289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95736" y="4077072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/>
              <a:t>   </a:t>
            </a:r>
            <a:r>
              <a:rPr lang="it-IT" sz="1600" b="1" i="1"/>
              <a:t>Marti </a:t>
            </a:r>
            <a:br>
              <a:rPr lang="it-IT" sz="1600" b="1" i="1"/>
            </a:br>
            <a:r>
              <a:rPr lang="it-IT" sz="1600" i="1"/>
              <a:t>   A(ulus) Isugius A(uli) f(ilius) </a:t>
            </a:r>
            <a:br>
              <a:rPr lang="it-IT" sz="1600" i="1"/>
            </a:br>
            <a:r>
              <a:rPr lang="it-IT" sz="1600" i="1"/>
              <a:t>   Volt(inia) Vaturus </a:t>
            </a:r>
            <a:br>
              <a:rPr lang="it-IT" sz="1600" i="1"/>
            </a:br>
            <a:r>
              <a:rPr lang="it-IT" sz="1600" i="1"/>
              <a:t>   </a:t>
            </a:r>
            <a:r>
              <a:rPr lang="it-IT" sz="1600" b="1" i="1"/>
              <a:t>flamen Aug(usti) </a:t>
            </a:r>
            <a:br>
              <a:rPr lang="it-IT" sz="1600" b="1" i="1"/>
            </a:br>
            <a:r>
              <a:rPr lang="it-IT" sz="1600" baseline="30000"/>
              <a:t>5</a:t>
            </a:r>
            <a:r>
              <a:rPr lang="it-IT" sz="1600" b="1" i="1"/>
              <a:t>  IIuir aerari(i)</a:t>
            </a:r>
            <a:r>
              <a:rPr lang="it-IT" sz="1600" i="1"/>
              <a:t> </a:t>
            </a:r>
            <a:br>
              <a:rPr lang="it-IT" sz="1600" i="1"/>
            </a:br>
            <a:r>
              <a:rPr lang="it-IT" sz="1600" i="1"/>
              <a:t>   ex uoto. </a:t>
            </a:r>
            <a:endParaRPr lang="en-GB" sz="1600"/>
          </a:p>
        </p:txBody>
      </p:sp>
      <p:sp>
        <p:nvSpPr>
          <p:cNvPr id="6" name="TextBox 5"/>
          <p:cNvSpPr txBox="1"/>
          <p:nvPr/>
        </p:nvSpPr>
        <p:spPr>
          <a:xfrm>
            <a:off x="1187624" y="629015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/>
              <a:t>CIL</a:t>
            </a:r>
            <a:r>
              <a:rPr lang="en-GB" sz="1400"/>
              <a:t> XII 2349 = </a:t>
            </a:r>
            <a:r>
              <a:rPr lang="en-GB" sz="1400" i="1"/>
              <a:t>CAG </a:t>
            </a:r>
            <a:r>
              <a:rPr lang="en-GB" sz="1400"/>
              <a:t>74, n</a:t>
            </a:r>
            <a:r>
              <a:rPr lang="en-GB" sz="1400" baseline="30000"/>
              <a:t>o</a:t>
            </a:r>
            <a:r>
              <a:rPr lang="en-GB" sz="1400"/>
              <a:t> 208, p. 286-287 (fig. 270) = </a:t>
            </a:r>
            <a:r>
              <a:rPr lang="en-GB" sz="1400" i="1"/>
              <a:t>ILN</a:t>
            </a:r>
            <a:r>
              <a:rPr lang="en-GB" sz="1400"/>
              <a:t>-5.2, 547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2383771"/>
          </a:xfrm>
        </p:spPr>
        <p:txBody>
          <a:bodyPr>
            <a:normAutofit/>
          </a:bodyPr>
          <a:lstStyle/>
          <a:p>
            <a:r>
              <a:rPr lang="en-GB" sz="2000"/>
              <a:t>Passy (Haute-Savoie)</a:t>
            </a:r>
          </a:p>
          <a:p>
            <a:pPr lvl="1"/>
            <a:r>
              <a:rPr lang="en-GB" sz="1800" b="1" i="1"/>
              <a:t>flamen Augusti </a:t>
            </a:r>
            <a:r>
              <a:rPr lang="en-GB" sz="1800"/>
              <a:t>making dedication to Mars </a:t>
            </a:r>
          </a:p>
          <a:p>
            <a:pPr lvl="1"/>
            <a:r>
              <a:rPr lang="en-GB" sz="1800"/>
              <a:t>Quality of inscription: typical for Vienne and her </a:t>
            </a:r>
            <a:r>
              <a:rPr lang="en-GB" sz="1800" i="1" err="1"/>
              <a:t>civitas</a:t>
            </a:r>
            <a:endParaRPr lang="en-GB" sz="1800" i="1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1C542-C408-4673-AB09-0BA256037685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92</a:t>
            </a:fld>
            <a:endParaRPr lang="en-GB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23968427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6402"/>
          <a:stretch/>
        </p:blipFill>
        <p:spPr bwMode="auto">
          <a:xfrm>
            <a:off x="1127125" y="1340768"/>
            <a:ext cx="3948931" cy="53285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1273434"/>
            <a:ext cx="3627592" cy="53289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195736" y="4077072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/>
              <a:t>   </a:t>
            </a:r>
            <a:r>
              <a:rPr lang="it-IT" sz="1600" b="1" i="1"/>
              <a:t>Marti </a:t>
            </a:r>
            <a:br>
              <a:rPr lang="it-IT" sz="1600" b="1" i="1"/>
            </a:br>
            <a:r>
              <a:rPr lang="it-IT" sz="1600" i="1"/>
              <a:t>   A(ulus) Isugius A(uli) f(ilius) </a:t>
            </a:r>
            <a:br>
              <a:rPr lang="it-IT" sz="1600" i="1"/>
            </a:br>
            <a:r>
              <a:rPr lang="it-IT" sz="1600" i="1"/>
              <a:t>   Volt(inia) Vaturus </a:t>
            </a:r>
            <a:br>
              <a:rPr lang="it-IT" sz="1600" i="1"/>
            </a:br>
            <a:r>
              <a:rPr lang="it-IT" sz="1600" i="1"/>
              <a:t>   </a:t>
            </a:r>
            <a:r>
              <a:rPr lang="it-IT" sz="1600" b="1" i="1"/>
              <a:t>flamen Aug(usti) </a:t>
            </a:r>
            <a:br>
              <a:rPr lang="it-IT" sz="1600" b="1" i="1"/>
            </a:br>
            <a:r>
              <a:rPr lang="it-IT" sz="1600" baseline="30000"/>
              <a:t>5</a:t>
            </a:r>
            <a:r>
              <a:rPr lang="it-IT" sz="1600" b="1" i="1"/>
              <a:t>  IIuir aerari(i)</a:t>
            </a:r>
            <a:r>
              <a:rPr lang="it-IT" sz="1600" i="1"/>
              <a:t> </a:t>
            </a:r>
            <a:br>
              <a:rPr lang="it-IT" sz="1600" i="1"/>
            </a:br>
            <a:r>
              <a:rPr lang="it-IT" sz="1600" i="1"/>
              <a:t>   ex uoto. </a:t>
            </a:r>
            <a:endParaRPr lang="en-GB" sz="1600"/>
          </a:p>
        </p:txBody>
      </p:sp>
      <p:sp>
        <p:nvSpPr>
          <p:cNvPr id="9" name="TextBox 8"/>
          <p:cNvSpPr txBox="1"/>
          <p:nvPr/>
        </p:nvSpPr>
        <p:spPr>
          <a:xfrm>
            <a:off x="1187624" y="629015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/>
              <a:t>CIL</a:t>
            </a:r>
            <a:r>
              <a:rPr lang="en-GB" sz="1400"/>
              <a:t> XII 2349 = </a:t>
            </a:r>
            <a:r>
              <a:rPr lang="en-GB" sz="1400" i="1"/>
              <a:t>CAG </a:t>
            </a:r>
            <a:r>
              <a:rPr lang="en-GB" sz="1400"/>
              <a:t>74, n</a:t>
            </a:r>
            <a:r>
              <a:rPr lang="en-GB" sz="1400" baseline="30000"/>
              <a:t>o</a:t>
            </a:r>
            <a:r>
              <a:rPr lang="en-GB" sz="1400"/>
              <a:t> 208, p. 286-287 (fig. 270) = </a:t>
            </a:r>
            <a:r>
              <a:rPr lang="en-GB" sz="1400" i="1"/>
              <a:t>ILN</a:t>
            </a:r>
            <a:r>
              <a:rPr lang="en-GB" sz="1400"/>
              <a:t>-5.2, 547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2383771"/>
          </a:xfrm>
        </p:spPr>
        <p:txBody>
          <a:bodyPr>
            <a:normAutofit/>
          </a:bodyPr>
          <a:lstStyle/>
          <a:p>
            <a:r>
              <a:rPr lang="en-GB" sz="2000"/>
              <a:t>Passy (Haute-Savoie)</a:t>
            </a:r>
          </a:p>
          <a:p>
            <a:pPr lvl="1"/>
            <a:r>
              <a:rPr lang="en-GB" sz="1800" b="1" i="1"/>
              <a:t>flamen Augusti </a:t>
            </a:r>
            <a:r>
              <a:rPr lang="en-GB" sz="1800"/>
              <a:t>making dedication to Mars </a:t>
            </a:r>
          </a:p>
          <a:p>
            <a:pPr lvl="1"/>
            <a:r>
              <a:rPr lang="en-GB" sz="1800"/>
              <a:t>Quality of inscription: typical for Vienne and her </a:t>
            </a:r>
            <a:r>
              <a:rPr lang="en-GB" sz="1800" i="1" err="1"/>
              <a:t>civitas</a:t>
            </a:r>
            <a:endParaRPr lang="en-GB" sz="1800" i="1"/>
          </a:p>
        </p:txBody>
      </p:sp>
      <p:sp>
        <p:nvSpPr>
          <p:cNvPr id="10" name="Date Placeholder 6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CB71C542-C408-4673-AB09-0BA256037685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11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93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 rot="16200000">
            <a:off x="-1060592" y="4597097"/>
            <a:ext cx="3857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Topography / Sacred landscape</a:t>
            </a: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20012260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 build="p"/>
      <p:bldP spid="14" grpId="0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</p:spPr>
        <p:txBody>
          <a:bodyPr/>
          <a:lstStyle/>
          <a:p>
            <a:r>
              <a:rPr lang="en-GB"/>
              <a:t>Vienne and her territory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/>
              <a:t>High-quality of inscriptions </a:t>
            </a:r>
          </a:p>
          <a:p>
            <a:r>
              <a:rPr lang="en-GB" sz="2000"/>
              <a:t>Hardly any anepigraphic altars</a:t>
            </a:r>
            <a:br>
              <a:rPr lang="en-GB" sz="2000"/>
            </a:br>
            <a:r>
              <a:rPr lang="en-GB" sz="2000"/>
              <a:t>or anonymous dedications</a:t>
            </a:r>
          </a:p>
          <a:p>
            <a:r>
              <a:rPr lang="en-GB" sz="2000"/>
              <a:t>Epigraphy dominated by elites,</a:t>
            </a:r>
            <a:br>
              <a:rPr lang="en-GB" sz="2000"/>
            </a:br>
            <a:r>
              <a:rPr lang="en-GB" sz="2000"/>
              <a:t>notably magistrates and priests</a:t>
            </a:r>
          </a:p>
          <a:p>
            <a:r>
              <a:rPr lang="en-GB" sz="2000"/>
              <a:t>Highly organised cults in </a:t>
            </a:r>
            <a:br>
              <a:rPr lang="en-GB" sz="2000"/>
            </a:br>
            <a:r>
              <a:rPr lang="en-GB" sz="2000"/>
              <a:t>Vienne and across her territory</a:t>
            </a:r>
          </a:p>
          <a:p>
            <a:r>
              <a:rPr lang="en-GB" sz="2000"/>
              <a:t>Most dedications by </a:t>
            </a:r>
            <a:br>
              <a:rPr lang="en-GB" sz="2000"/>
            </a:br>
            <a:r>
              <a:rPr lang="en-GB" sz="2000"/>
              <a:t>priests, magistrates, </a:t>
            </a:r>
            <a:br>
              <a:rPr lang="en-GB" sz="2000"/>
            </a:br>
            <a:r>
              <a:rPr lang="en-GB" sz="2000" i="1"/>
              <a:t>praefecti pagi</a:t>
            </a:r>
            <a:r>
              <a:rPr lang="en-GB" sz="2000"/>
              <a:t>, </a:t>
            </a:r>
            <a:r>
              <a:rPr lang="en-GB" sz="2000" i="1"/>
              <a:t>patroni</a:t>
            </a:r>
            <a:r>
              <a:rPr lang="en-GB" sz="2000"/>
              <a:t>, </a:t>
            </a:r>
          </a:p>
          <a:p>
            <a:r>
              <a:rPr lang="en-GB" sz="2000"/>
              <a:t>Specific priest for Vienne: </a:t>
            </a:r>
            <a:br>
              <a:rPr lang="en-GB" sz="2000"/>
            </a:br>
            <a:r>
              <a:rPr lang="en-GB" sz="2000" i="1"/>
              <a:t>flamen Martis</a:t>
            </a:r>
            <a:r>
              <a:rPr lang="en-GB" sz="2000"/>
              <a:t>, </a:t>
            </a:r>
            <a:br>
              <a:rPr lang="en-GB" sz="2000"/>
            </a:br>
            <a:r>
              <a:rPr lang="en-GB" sz="2000" i="1"/>
              <a:t>sacerdos </a:t>
            </a:r>
            <a:r>
              <a:rPr lang="en-GB" sz="2000" i="1" err="1"/>
              <a:t>Mercuri</a:t>
            </a:r>
            <a:r>
              <a:rPr lang="en-GB" sz="2000" i="1"/>
              <a:t>,…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Many dedications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 </a:t>
            </a:r>
            <a:r>
              <a:rPr lang="en-GB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stipe </a:t>
            </a:r>
            <a:r>
              <a:rPr lang="en-GB" sz="2000" i="1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annua</a:t>
            </a:r>
            <a:endParaRPr lang="en-GB" sz="2000" i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/>
          </a:p>
          <a:p>
            <a:endParaRPr lang="en-GB" sz="2000" i="1"/>
          </a:p>
          <a:p>
            <a:endParaRPr lang="en-GB" sz="2000"/>
          </a:p>
          <a:p>
            <a:pPr lvl="1"/>
            <a:endParaRPr lang="en-GB" sz="180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8E4A696A-8B7C-427B-88A3-138C38FCA5B6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94</a:t>
            </a:fld>
            <a:endParaRPr lang="en-GB"/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889122"/>
              </p:ext>
            </p:extLst>
          </p:nvPr>
        </p:nvGraphicFramePr>
        <p:xfrm>
          <a:off x="1547664" y="18332"/>
          <a:ext cx="7596337" cy="68970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1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36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9577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Deities</a:t>
                      </a:r>
                      <a:r>
                        <a:rPr lang="en-GB" sz="1000">
                          <a:effectLst/>
                        </a:rPr>
                        <a:t> / Text of inscription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Priesthood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Civitas</a:t>
                      </a:r>
                      <a:r>
                        <a:rPr lang="en-GB" sz="1000">
                          <a:effectLst/>
                        </a:rPr>
                        <a:t>, Place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Reference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815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Anno | Imp(eratoris) Caes(aris) Neruae | Traiani Aug(usti) | Germanici IIII | Q(uinti) Articulei Paeti | co(n)s(ulum) | pontif(ices)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</a:rPr>
                        <a:t>pontifices</a:t>
                      </a:r>
                      <a:endParaRPr lang="en-GB" sz="11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Vienne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CIL XII 1839 (add. p. 828) = ILN-5.1, 30.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018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Anno | [C(ai)] Calpurn(i) Pison[is] | M(arci) Vettii Bolan[i] | co(n)s(ulum) | pontif(ices)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>
                          <a:effectLst/>
                        </a:rPr>
                        <a:t>pontifices</a:t>
                      </a:r>
                      <a:endParaRPr lang="en-GB" sz="16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Vienne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1840 = ILN-5.1, 31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8694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[---] | ponti[fices] | ex [stipe]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</a:rPr>
                        <a:t>pontifices</a:t>
                      </a:r>
                      <a:endParaRPr lang="en-GB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de-DE" sz="1000">
                          <a:effectLst/>
                        </a:rPr>
                        <a:t>Vienne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ILGN 270 = ILN-5.1, 32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2216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C(aio) Ap[---] Ver|ci fil(io) Gal[li]|co [e]x stip[e]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Revel-Tourdan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2186 = ILN-5.2, 323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3518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Mercurius Augustus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Mercur(io) | August(o) | Sennius Ma|rtius et Me|lius Martin|ianus augur(es?) </a:t>
                      </a:r>
                      <a:r>
                        <a:rPr lang="it-IT" sz="1000">
                          <a:effectLst/>
                        </a:rPr>
                        <a:t>|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400" b="1">
                          <a:effectLst/>
                        </a:rPr>
                        <a:t>augur(es)</a:t>
                      </a:r>
                      <a:endParaRPr lang="en-GB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Creys-Mepieu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2378 = ILN-5.2, 557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3518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Matres </a:t>
                      </a:r>
                      <a:r>
                        <a:rPr lang="fr-FR" sz="1000" cap="small" err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augustae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err="1">
                          <a:effectLst/>
                        </a:rPr>
                        <a:t>Matris</a:t>
                      </a:r>
                      <a:r>
                        <a:rPr lang="fr-FR" sz="1000">
                          <a:effectLst/>
                        </a:rPr>
                        <a:t> </a:t>
                      </a:r>
                      <a:r>
                        <a:rPr lang="fr-FR" sz="1000" err="1">
                          <a:effectLst/>
                        </a:rPr>
                        <a:t>Aug</a:t>
                      </a:r>
                      <a:r>
                        <a:rPr lang="fr-FR" sz="1000">
                          <a:effectLst/>
                        </a:rPr>
                        <a:t>(</a:t>
                      </a:r>
                      <a:r>
                        <a:rPr lang="fr-FR" sz="1000" err="1">
                          <a:effectLst/>
                        </a:rPr>
                        <a:t>ustis</a:t>
                      </a:r>
                      <a:r>
                        <a:rPr lang="fr-FR" sz="1000">
                          <a:effectLst/>
                        </a:rPr>
                        <a:t>) ex{s} stipe </a:t>
                      </a:r>
                      <a:r>
                        <a:rPr lang="fr-FR" sz="1000" err="1">
                          <a:effectLst/>
                        </a:rPr>
                        <a:t>annua</a:t>
                      </a:r>
                      <a:r>
                        <a:rPr lang="fr-FR" sz="1000">
                          <a:effectLst/>
                        </a:rPr>
                        <a:t> (</a:t>
                      </a:r>
                      <a:r>
                        <a:rPr lang="fr-FR" sz="1000" err="1">
                          <a:effectLst/>
                        </a:rPr>
                        <a:t>denariorum</a:t>
                      </a:r>
                      <a:r>
                        <a:rPr lang="fr-FR" sz="1000">
                          <a:effectLst/>
                        </a:rPr>
                        <a:t>) XXXV et D[---]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---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Aoste / Vicus Augusti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2388 = ILN-5.2, 596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878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[---] | Aug(usto?) | uicani |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>
                          <a:effectLst/>
                        </a:rPr>
                        <a:t>uicani</a:t>
                      </a:r>
                      <a:endParaRPr lang="en-GB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/>
                        </a:rPr>
                        <a:t>Vienna</a:t>
                      </a:r>
                      <a:r>
                        <a:rPr lang="fr-FR" sz="1000">
                          <a:effectLst/>
                        </a:rPr>
                        <a:t>, Les Echelles / Vicus Augusti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CIL XII 2424 = ILN-5.3, 623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8815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Castor et Pollux 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err="1">
                          <a:effectLst/>
                        </a:rPr>
                        <a:t>Castori</a:t>
                      </a:r>
                      <a:r>
                        <a:rPr lang="fr-FR" sz="1000">
                          <a:effectLst/>
                        </a:rPr>
                        <a:t> et </a:t>
                      </a:r>
                      <a:r>
                        <a:rPr lang="fr-FR" sz="1000" err="1">
                          <a:effectLst/>
                        </a:rPr>
                        <a:t>Polluc</a:t>
                      </a:r>
                      <a:r>
                        <a:rPr lang="fr-FR" sz="1000">
                          <a:effectLst/>
                        </a:rPr>
                        <a:t>(i) | G(</a:t>
                      </a:r>
                      <a:r>
                        <a:rPr lang="fr-FR" sz="1000" err="1">
                          <a:effectLst/>
                        </a:rPr>
                        <a:t>aius</a:t>
                      </a:r>
                      <a:r>
                        <a:rPr lang="fr-FR" sz="1000">
                          <a:effectLst/>
                        </a:rPr>
                        <a:t>!) </a:t>
                      </a:r>
                      <a:r>
                        <a:rPr lang="en-GB" sz="1000" err="1">
                          <a:effectLst/>
                        </a:rPr>
                        <a:t>Ateius</a:t>
                      </a:r>
                      <a:r>
                        <a:rPr lang="en-GB" sz="1000">
                          <a:effectLst/>
                        </a:rPr>
                        <a:t> Peculiar(is) | p(</a:t>
                      </a:r>
                      <a:r>
                        <a:rPr lang="en-GB" sz="1000" err="1">
                          <a:effectLst/>
                        </a:rPr>
                        <a:t>raefectus</a:t>
                      </a:r>
                      <a:r>
                        <a:rPr lang="en-GB" sz="1000">
                          <a:effectLst/>
                        </a:rPr>
                        <a:t>?) p(</a:t>
                      </a:r>
                      <a:r>
                        <a:rPr lang="en-GB" sz="1000" err="1">
                          <a:effectLst/>
                        </a:rPr>
                        <a:t>agi</a:t>
                      </a:r>
                      <a:r>
                        <a:rPr lang="en-GB" sz="1000">
                          <a:effectLst/>
                        </a:rPr>
                        <a:t>?) </a:t>
                      </a:r>
                      <a:r>
                        <a:rPr lang="de-DE" sz="1000">
                          <a:effectLst/>
                        </a:rPr>
                        <a:t>Apollin(is?) ex stipe dupla | faciendum curauit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</a:rPr>
                        <a:t>p(</a:t>
                      </a:r>
                      <a:r>
                        <a:rPr lang="en-GB" sz="1400" b="1" err="1">
                          <a:effectLst/>
                        </a:rPr>
                        <a:t>raefectus</a:t>
                      </a:r>
                      <a:r>
                        <a:rPr lang="en-GB" sz="1400" b="1">
                          <a:effectLst/>
                        </a:rPr>
                        <a:t>?) p(</a:t>
                      </a:r>
                      <a:r>
                        <a:rPr lang="en-GB" sz="1400" b="1" err="1">
                          <a:effectLst/>
                        </a:rPr>
                        <a:t>agi</a:t>
                      </a:r>
                      <a:r>
                        <a:rPr lang="en-GB" sz="1400" b="1">
                          <a:effectLst/>
                        </a:rPr>
                        <a:t>?) </a:t>
                      </a:r>
                      <a:r>
                        <a:rPr lang="en-GB" sz="1400" b="1" err="1">
                          <a:effectLst/>
                        </a:rPr>
                        <a:t>Apollin</a:t>
                      </a:r>
                      <a:r>
                        <a:rPr lang="en-GB" sz="1400" b="1">
                          <a:effectLst/>
                        </a:rPr>
                        <a:t>(is?)</a:t>
                      </a:r>
                      <a:endParaRPr lang="en-GB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fr-FR" sz="1000">
                          <a:effectLst/>
                        </a:rPr>
                        <a:t>Annecy / Boutae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CIL XII 2526 = ILHSavoie 2 = ILN-5.3, 752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8815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Castor Augustus 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Castori Aug(usto) | C(aius) Caprilius | Sparus | ex stipe | [a]nni Mani Acil(i) | [Gl]abrionis M(arci) | Ulpi Traiani co(n)s(ulum) | quo sacerdos | fuit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>
                          <a:effectLst/>
                        </a:rPr>
                        <a:t>sacerdos</a:t>
                      </a:r>
                      <a:endParaRPr lang="en-GB" sz="11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>
                          <a:effectLst/>
                        </a:rPr>
                        <a:t>Vienne</a:t>
                      </a:r>
                      <a:r>
                        <a:rPr lang="de-DE" sz="1000">
                          <a:effectLst/>
                        </a:rPr>
                        <a:t>, Duingt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err="1">
                          <a:effectLst/>
                        </a:rPr>
                        <a:t>ILHSavoie</a:t>
                      </a:r>
                      <a:r>
                        <a:rPr lang="fr-FR" sz="1000">
                          <a:effectLst/>
                        </a:rPr>
                        <a:t> 59 = ILGN 350 = ILS 9245 = ILN-5.3, 736 = AE 1901, 201 = AE 1901, 206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7018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Victoria Augusta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err="1">
                          <a:effectLst/>
                        </a:rPr>
                        <a:t>Victoriae</a:t>
                      </a:r>
                      <a:r>
                        <a:rPr lang="fr-FR" sz="1000">
                          <a:effectLst/>
                        </a:rPr>
                        <a:t> | </a:t>
                      </a:r>
                      <a:r>
                        <a:rPr lang="fr-FR" sz="1000" err="1">
                          <a:effectLst/>
                        </a:rPr>
                        <a:t>Aug</a:t>
                      </a:r>
                      <a:r>
                        <a:rPr lang="fr-FR" sz="1000">
                          <a:effectLst/>
                        </a:rPr>
                        <a:t>(</a:t>
                      </a:r>
                      <a:r>
                        <a:rPr lang="fr-FR" sz="1000" err="1">
                          <a:effectLst/>
                        </a:rPr>
                        <a:t>usti</a:t>
                      </a:r>
                      <a:r>
                        <a:rPr lang="fr-FR" sz="1000">
                          <a:effectLst/>
                        </a:rPr>
                        <a:t>) | C(</a:t>
                      </a:r>
                      <a:r>
                        <a:rPr lang="fr-FR" sz="1000" err="1">
                          <a:effectLst/>
                        </a:rPr>
                        <a:t>aius</a:t>
                      </a:r>
                      <a:r>
                        <a:rPr lang="fr-FR" sz="1000">
                          <a:effectLst/>
                        </a:rPr>
                        <a:t>) </a:t>
                      </a:r>
                      <a:r>
                        <a:rPr lang="fr-FR" sz="1000" err="1">
                          <a:effectLst/>
                        </a:rPr>
                        <a:t>Virrius</a:t>
                      </a:r>
                      <a:r>
                        <a:rPr lang="fr-FR" sz="1000">
                          <a:effectLst/>
                        </a:rPr>
                        <a:t> | </a:t>
                      </a:r>
                      <a:r>
                        <a:rPr lang="fr-FR" sz="1000" err="1">
                          <a:effectLst/>
                        </a:rPr>
                        <a:t>Quartio</a:t>
                      </a:r>
                      <a:r>
                        <a:rPr lang="fr-FR" sz="1000">
                          <a:effectLst/>
                        </a:rPr>
                        <a:t> | t(</a:t>
                      </a:r>
                      <a:r>
                        <a:rPr lang="fr-FR" sz="1000" err="1">
                          <a:effectLst/>
                        </a:rPr>
                        <a:t>estamento</a:t>
                      </a:r>
                      <a:r>
                        <a:rPr lang="fr-FR" sz="1000">
                          <a:effectLst/>
                        </a:rPr>
                        <a:t>) p(</a:t>
                      </a:r>
                      <a:r>
                        <a:rPr lang="fr-FR" sz="1000" err="1">
                          <a:effectLst/>
                        </a:rPr>
                        <a:t>oni</a:t>
                      </a:r>
                      <a:r>
                        <a:rPr lang="fr-FR" sz="1000">
                          <a:effectLst/>
                        </a:rPr>
                        <a:t>) i(</a:t>
                      </a:r>
                      <a:r>
                        <a:rPr lang="fr-FR" sz="1000" err="1">
                          <a:effectLst/>
                        </a:rPr>
                        <a:t>ussit</a:t>
                      </a:r>
                      <a:r>
                        <a:rPr lang="fr-FR" sz="1000">
                          <a:effectLst/>
                        </a:rPr>
                        <a:t>) | basis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/>
                        </a:rPr>
                        <a:t>Vienne, </a:t>
                      </a:r>
                      <a:r>
                        <a:rPr lang="fr-FR" sz="1000">
                          <a:effectLst/>
                        </a:rPr>
                        <a:t>Vicus Augusti / Aoste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ILGN 346 = ILS 5456 = ILN-5.2, 598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7018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Victoria Augusta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Victoria[e] | Aug(ustae) | M(arcus) Valerius | Seuerus pontif[ex] | ex stipe | uela et aram [---].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>
                          <a:effectLst/>
                        </a:rPr>
                        <a:t>pontifex</a:t>
                      </a:r>
                      <a:endParaRPr lang="en-GB" sz="11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b="1" cap="small">
                          <a:solidFill>
                            <a:srgbClr val="FF0000"/>
                          </a:solidFill>
                          <a:effectLst/>
                        </a:rPr>
                        <a:t>Nemausus</a:t>
                      </a:r>
                      <a:r>
                        <a:rPr lang="de-DE" sz="1000" b="1">
                          <a:solidFill>
                            <a:srgbClr val="FF0000"/>
                          </a:solidFill>
                          <a:effectLst/>
                        </a:rPr>
                        <a:t> Nîmes</a:t>
                      </a:r>
                      <a:endParaRPr lang="en-GB" sz="1100" b="1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CIL XII 3134 (add. p. 832) 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67309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Mater deum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Matri | deum | taurobolium indictum | iussu ipsius ex stipe conlata | celebrarunt publice Narbon(enses)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?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b="1" cap="small">
                          <a:solidFill>
                            <a:srgbClr val="FF0000"/>
                          </a:solidFill>
                          <a:effectLst/>
                        </a:rPr>
                        <a:t>Narbo </a:t>
                      </a:r>
                      <a:r>
                        <a:rPr lang="it-IT" sz="1000" b="1">
                          <a:solidFill>
                            <a:srgbClr val="FF0000"/>
                          </a:solidFill>
                          <a:effectLst/>
                        </a:rPr>
                        <a:t>Narbonne</a:t>
                      </a:r>
                      <a:endParaRPr lang="en-GB" sz="1100" b="1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CIL XII 4321 = ILS 4119 = CAG-11/1, p. 412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44598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</p:spPr>
        <p:txBody>
          <a:bodyPr/>
          <a:lstStyle/>
          <a:p>
            <a:r>
              <a:rPr lang="en-GB"/>
              <a:t>Vienne and her territory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/>
              <a:t>High-quality of inscriptions </a:t>
            </a:r>
          </a:p>
          <a:p>
            <a:r>
              <a:rPr lang="en-GB" sz="2000"/>
              <a:t>Hardly any anepigraphic altars</a:t>
            </a:r>
            <a:br>
              <a:rPr lang="en-GB" sz="2000"/>
            </a:br>
            <a:r>
              <a:rPr lang="en-GB" sz="2000"/>
              <a:t>or anonymous dedications</a:t>
            </a:r>
          </a:p>
          <a:p>
            <a:r>
              <a:rPr lang="en-GB" sz="2000"/>
              <a:t>Epigraphy dominated by elites,</a:t>
            </a:r>
            <a:br>
              <a:rPr lang="en-GB" sz="2000"/>
            </a:br>
            <a:r>
              <a:rPr lang="en-GB" sz="2000"/>
              <a:t>notably magistrates and priests</a:t>
            </a:r>
          </a:p>
          <a:p>
            <a:r>
              <a:rPr lang="en-GB" sz="2000"/>
              <a:t>Highly organised cults in </a:t>
            </a:r>
            <a:br>
              <a:rPr lang="en-GB" sz="2000"/>
            </a:br>
            <a:r>
              <a:rPr lang="en-GB" sz="2000"/>
              <a:t>Vienne and across her territory</a:t>
            </a:r>
          </a:p>
          <a:p>
            <a:r>
              <a:rPr lang="en-GB" sz="2000"/>
              <a:t>Most dedications by </a:t>
            </a:r>
            <a:br>
              <a:rPr lang="en-GB" sz="2000"/>
            </a:br>
            <a:r>
              <a:rPr lang="en-GB" sz="2000"/>
              <a:t>priests, magistrates, </a:t>
            </a:r>
            <a:br>
              <a:rPr lang="en-GB" sz="2000"/>
            </a:br>
            <a:r>
              <a:rPr lang="en-GB" sz="2000" i="1"/>
              <a:t>praefecti pagi</a:t>
            </a:r>
            <a:r>
              <a:rPr lang="en-GB" sz="2000"/>
              <a:t>, </a:t>
            </a:r>
            <a:r>
              <a:rPr lang="en-GB" sz="2000" i="1"/>
              <a:t>patroni</a:t>
            </a:r>
            <a:r>
              <a:rPr lang="en-GB" sz="2000"/>
              <a:t>, </a:t>
            </a:r>
          </a:p>
          <a:p>
            <a:r>
              <a:rPr lang="en-GB" sz="2000"/>
              <a:t>Specific priest for Vienne: </a:t>
            </a:r>
            <a:br>
              <a:rPr lang="en-GB" sz="2000"/>
            </a:br>
            <a:r>
              <a:rPr lang="en-GB" sz="2000" i="1"/>
              <a:t>flamen Martis</a:t>
            </a:r>
            <a:r>
              <a:rPr lang="en-GB" sz="2000"/>
              <a:t>, </a:t>
            </a:r>
            <a:br>
              <a:rPr lang="en-GB" sz="2000"/>
            </a:br>
            <a:r>
              <a:rPr lang="en-GB" sz="2000" i="1"/>
              <a:t>sacerdos </a:t>
            </a:r>
            <a:r>
              <a:rPr lang="en-GB" sz="2000" i="1" err="1"/>
              <a:t>Mercuri</a:t>
            </a:r>
            <a:r>
              <a:rPr lang="en-GB" sz="2000" i="1"/>
              <a:t>,…</a:t>
            </a:r>
          </a:p>
          <a:p>
            <a:r>
              <a:rPr lang="en-GB" sz="2000"/>
              <a:t>Many dedications </a:t>
            </a:r>
            <a:br>
              <a:rPr lang="en-GB" sz="2000"/>
            </a:br>
            <a:r>
              <a:rPr lang="en-GB" sz="2000"/>
              <a:t>ex </a:t>
            </a:r>
            <a:r>
              <a:rPr lang="en-GB" sz="2000" i="1"/>
              <a:t>stipe </a:t>
            </a:r>
            <a:r>
              <a:rPr lang="en-GB" sz="2000" i="1" err="1"/>
              <a:t>annua</a:t>
            </a:r>
            <a:endParaRPr lang="en-GB" sz="2000" i="1"/>
          </a:p>
          <a:p>
            <a:endParaRPr lang="en-GB" sz="2000"/>
          </a:p>
          <a:p>
            <a:endParaRPr lang="en-GB" sz="2000" i="1"/>
          </a:p>
          <a:p>
            <a:endParaRPr lang="en-GB" sz="2000"/>
          </a:p>
          <a:p>
            <a:pPr lvl="1"/>
            <a:endParaRPr lang="en-GB" sz="180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8E4A696A-8B7C-427B-88A3-138C38FCA5B6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95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653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5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5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5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5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5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d 1" descr="C:\Eigene Dateien\NARBONENSIS Habil\Paper 8th Nov 2005\PLAN civitas Vienne Allobroges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11738" t="16051" r="11661" b="7089"/>
          <a:stretch/>
        </p:blipFill>
        <p:spPr bwMode="auto">
          <a:xfrm>
            <a:off x="1331640" y="1672046"/>
            <a:ext cx="7741743" cy="512386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30914-15DE-4B08-95E8-5A814081E237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96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5310523" y="5733256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8" name="Oval 7"/>
          <p:cNvSpPr/>
          <p:nvPr/>
        </p:nvSpPr>
        <p:spPr>
          <a:xfrm>
            <a:off x="4481503" y="4032337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9" name="Oval 8"/>
          <p:cNvSpPr/>
          <p:nvPr/>
        </p:nvSpPr>
        <p:spPr>
          <a:xfrm>
            <a:off x="5940152" y="3608673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10" name="Oval 9"/>
          <p:cNvSpPr/>
          <p:nvPr/>
        </p:nvSpPr>
        <p:spPr>
          <a:xfrm>
            <a:off x="6371031" y="2992391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11" name="Oval 10"/>
          <p:cNvSpPr/>
          <p:nvPr/>
        </p:nvSpPr>
        <p:spPr>
          <a:xfrm>
            <a:off x="6523431" y="1916832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12" name="Oval 11"/>
          <p:cNvSpPr/>
          <p:nvPr/>
        </p:nvSpPr>
        <p:spPr>
          <a:xfrm>
            <a:off x="5617981" y="2714064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304800" y="1340768"/>
            <a:ext cx="8839200" cy="473935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Importance of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uici</a:t>
            </a: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5510489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75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85" y="30468"/>
            <a:ext cx="7315200" cy="1154097"/>
          </a:xfrm>
        </p:spPr>
        <p:txBody>
          <a:bodyPr/>
          <a:lstStyle/>
          <a:p>
            <a:r>
              <a:rPr lang="en-GB"/>
              <a:t>The </a:t>
            </a:r>
            <a:r>
              <a:rPr lang="en-GB" err="1"/>
              <a:t>vicus</a:t>
            </a:r>
            <a:r>
              <a:rPr lang="en-GB"/>
              <a:t> Cularo (Grenoble)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40768"/>
            <a:ext cx="8839200" cy="4739357"/>
          </a:xfrm>
        </p:spPr>
        <p:txBody>
          <a:bodyPr>
            <a:normAutofit/>
          </a:bodyPr>
          <a:lstStyle/>
          <a:p>
            <a:pPr lvl="1"/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Importance of civic priests, esp. </a:t>
            </a:r>
            <a:r>
              <a:rPr lang="en-GB" sz="20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flamines</a:t>
            </a:r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en-GB" sz="20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seuiri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 places in the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uicus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in its periphery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cult places along main road (unlike southern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ciuitates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Isis and Mars sanctuaries overlooking Grenoble and Isere valley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EE00-EEC5-4D28-9FEC-B069AA4194F1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97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81"/>
          <a:stretch/>
        </p:blipFill>
        <p:spPr>
          <a:xfrm>
            <a:off x="-34413" y="2924944"/>
            <a:ext cx="9178413" cy="3888432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4211960" y="4293095"/>
            <a:ext cx="576064" cy="504057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3599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304800" y="1340768"/>
            <a:ext cx="8839200" cy="473935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2000" b="1"/>
              <a:t>Importance of civic priests, esp. </a:t>
            </a:r>
            <a:r>
              <a:rPr lang="en-GB" sz="2000" b="1" i="1"/>
              <a:t>flamines</a:t>
            </a:r>
            <a:r>
              <a:rPr lang="en-GB" sz="2000" b="1"/>
              <a:t> and </a:t>
            </a:r>
            <a:r>
              <a:rPr lang="en-GB" sz="2000" b="1" i="1"/>
              <a:t>seuiri</a:t>
            </a:r>
          </a:p>
          <a:p>
            <a:pPr lvl="1"/>
            <a:r>
              <a:rPr lang="en-GB" sz="2000"/>
              <a:t>Cult places in the </a:t>
            </a:r>
            <a:r>
              <a:rPr lang="en-GB" sz="2000" i="1"/>
              <a:t>uicus</a:t>
            </a:r>
            <a:r>
              <a:rPr lang="en-GB" sz="2000"/>
              <a:t> and in its periphery</a:t>
            </a:r>
          </a:p>
          <a:p>
            <a:pPr lvl="1"/>
            <a:r>
              <a:rPr lang="en-GB" sz="2000"/>
              <a:t>Most cult places along main road (unlike southern </a:t>
            </a:r>
            <a:r>
              <a:rPr lang="en-GB" sz="2000" i="1"/>
              <a:t>ciuitates</a:t>
            </a:r>
            <a:r>
              <a:rPr lang="en-GB" sz="2000"/>
              <a:t>)</a:t>
            </a:r>
          </a:p>
          <a:p>
            <a:pPr lvl="1"/>
            <a:r>
              <a:rPr lang="en-GB" sz="2000"/>
              <a:t>Isis and Mars sanctuaries overlooking Grenoble and Isere valley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827584" y="1340768"/>
          <a:ext cx="8136904" cy="55259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76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77281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>
                          <a:effectLst/>
                        </a:rPr>
                        <a:t>name of</a:t>
                      </a:r>
                      <a:r>
                        <a:rPr lang="it-IT" sz="1100" baseline="0">
                          <a:effectLst/>
                        </a:rPr>
                        <a:t> p</a:t>
                      </a:r>
                      <a:r>
                        <a:rPr lang="it-IT" sz="1100">
                          <a:effectLst/>
                        </a:rPr>
                        <a:t>riest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>
                          <a:effectLst/>
                        </a:rPr>
                        <a:t>priest (and other magistracies)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>
                          <a:effectLst/>
                        </a:rPr>
                        <a:t>Reference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Aulus Caprilius Antullus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flamen Martis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2236 = </a:t>
                      </a:r>
                      <a:r>
                        <a:rPr lang="it-IT" sz="1100" i="1">
                          <a:effectLst/>
                        </a:rPr>
                        <a:t>ILN-5.2</a:t>
                      </a:r>
                      <a:r>
                        <a:rPr lang="it-IT" sz="1100">
                          <a:effectLst/>
                        </a:rPr>
                        <a:t>, 374 </a:t>
                      </a:r>
                      <a:br>
                        <a:rPr lang="it-IT" sz="1100">
                          <a:effectLst/>
                        </a:rPr>
                      </a:br>
                      <a:r>
                        <a:rPr lang="it-IT" sz="1100">
                          <a:effectLst/>
                        </a:rPr>
                        <a:t>= </a:t>
                      </a:r>
                      <a:r>
                        <a:rPr lang="it-IT" sz="1100" i="1">
                          <a:effectLst/>
                        </a:rPr>
                        <a:t>CAG-38/1</a:t>
                      </a:r>
                      <a:r>
                        <a:rPr lang="it-IT" sz="1100">
                          <a:effectLst/>
                        </a:rPr>
                        <a:t>, p. 86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Titus Cassius Mansuetus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flamen iu[uen]t(utis); sc(ribae) trib(uni) aerar(ii); </a:t>
                      </a:r>
                      <a:br>
                        <a:rPr lang="it-IT" sz="1200" i="1">
                          <a:effectLst/>
                        </a:rPr>
                      </a:br>
                      <a:r>
                        <a:rPr lang="it-IT" sz="1200" i="1">
                          <a:effectLst/>
                        </a:rPr>
                        <a:t>IIuir iur(e) dic(undo)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2238 = </a:t>
                      </a:r>
                      <a:r>
                        <a:rPr lang="it-IT" sz="1100" i="1">
                          <a:effectLst/>
                        </a:rPr>
                        <a:t>ILN-5.2</a:t>
                      </a:r>
                      <a:r>
                        <a:rPr lang="it-IT" sz="1100">
                          <a:effectLst/>
                        </a:rPr>
                        <a:t>, 376 </a:t>
                      </a:r>
                      <a:br>
                        <a:rPr lang="it-IT" sz="1100">
                          <a:effectLst/>
                        </a:rPr>
                      </a:br>
                      <a:r>
                        <a:rPr lang="it-IT" sz="1100">
                          <a:effectLst/>
                        </a:rPr>
                        <a:t>= </a:t>
                      </a:r>
                      <a:r>
                        <a:rPr lang="it-IT" sz="1100" i="1">
                          <a:effectLst/>
                        </a:rPr>
                        <a:t>CAG-38/1</a:t>
                      </a:r>
                      <a:r>
                        <a:rPr lang="it-IT" sz="1100">
                          <a:effectLst/>
                        </a:rPr>
                        <a:t>, p. 86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Sextus Iulius Condianius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flamen iuuentutis q(uaestor) c(oloniae) V(iennensium) aedili(s)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2245 = </a:t>
                      </a:r>
                      <a:r>
                        <a:rPr lang="it-IT" sz="1100" i="1">
                          <a:effectLst/>
                        </a:rPr>
                        <a:t>ILN-5.2</a:t>
                      </a:r>
                      <a:r>
                        <a:rPr lang="it-IT" sz="1100">
                          <a:effectLst/>
                        </a:rPr>
                        <a:t>, 382 </a:t>
                      </a:r>
                      <a:br>
                        <a:rPr lang="it-IT" sz="1100">
                          <a:effectLst/>
                        </a:rPr>
                      </a:br>
                      <a:r>
                        <a:rPr lang="it-IT" sz="1100">
                          <a:effectLst/>
                        </a:rPr>
                        <a:t>= </a:t>
                      </a:r>
                      <a:r>
                        <a:rPr lang="it-IT" sz="1100" i="1">
                          <a:effectLst/>
                        </a:rPr>
                        <a:t>CAG-38/1</a:t>
                      </a:r>
                      <a:r>
                        <a:rPr lang="it-IT" sz="1100">
                          <a:effectLst/>
                        </a:rPr>
                        <a:t>, p. 87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[---]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200" i="1">
                          <a:effectLst/>
                        </a:rPr>
                        <a:t>flam(en) Aug(usti);</a:t>
                      </a:r>
                      <a:br>
                        <a:rPr lang="de-DE" sz="1200" i="1">
                          <a:effectLst/>
                        </a:rPr>
                      </a:br>
                      <a:r>
                        <a:rPr lang="de-DE" sz="1200" i="1">
                          <a:effectLst/>
                        </a:rPr>
                        <a:t>[IIuir] aer(arii)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2249 = </a:t>
                      </a:r>
                      <a:r>
                        <a:rPr lang="it-IT" sz="1100" i="1">
                          <a:effectLst/>
                        </a:rPr>
                        <a:t>ILN-5.2</a:t>
                      </a:r>
                      <a:r>
                        <a:rPr lang="it-IT" sz="1100">
                          <a:effectLst/>
                        </a:rPr>
                        <a:t>, 386 </a:t>
                      </a:r>
                      <a:br>
                        <a:rPr lang="it-IT" sz="1100">
                          <a:effectLst/>
                        </a:rPr>
                      </a:br>
                      <a:r>
                        <a:rPr lang="it-IT" sz="1100">
                          <a:effectLst/>
                        </a:rPr>
                        <a:t>= </a:t>
                      </a:r>
                      <a:r>
                        <a:rPr lang="it-IT" sz="1100" i="1">
                          <a:effectLst/>
                        </a:rPr>
                        <a:t>CAG-38/1</a:t>
                      </a:r>
                      <a:r>
                        <a:rPr lang="it-IT" sz="1100">
                          <a:effectLst/>
                        </a:rPr>
                        <a:t>, p. 87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Devillia Attica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flaminica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</a:t>
                      </a:r>
                      <a:r>
                        <a:rPr lang="de-DE" sz="1100">
                          <a:effectLst/>
                        </a:rPr>
                        <a:t>2241 = </a:t>
                      </a:r>
                      <a:r>
                        <a:rPr lang="de-DE" sz="1100" i="1">
                          <a:effectLst/>
                        </a:rPr>
                        <a:t>ILN-5.2</a:t>
                      </a:r>
                      <a:r>
                        <a:rPr lang="de-DE" sz="1100">
                          <a:effectLst/>
                        </a:rPr>
                        <a:t>, 378 </a:t>
                      </a:r>
                      <a:br>
                        <a:rPr lang="de-DE" sz="1100">
                          <a:effectLst/>
                        </a:rPr>
                      </a:br>
                      <a:r>
                        <a:rPr lang="de-DE" sz="1100">
                          <a:effectLst/>
                        </a:rPr>
                        <a:t>= </a:t>
                      </a:r>
                      <a:r>
                        <a:rPr lang="de-DE" sz="1100" i="1">
                          <a:effectLst/>
                        </a:rPr>
                        <a:t>CAG-38/1</a:t>
                      </a:r>
                      <a:r>
                        <a:rPr lang="de-DE" sz="1100">
                          <a:effectLst/>
                        </a:rPr>
                        <a:t>, p. 86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200">
                          <a:effectLst/>
                        </a:rPr>
                        <a:t>Hilaria Quintilla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200" i="1">
                          <a:effectLst/>
                        </a:rPr>
                        <a:t>flaminica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100" i="1">
                          <a:effectLst/>
                        </a:rPr>
                        <a:t>CIL</a:t>
                      </a:r>
                      <a:r>
                        <a:rPr lang="de-DE" sz="1100">
                          <a:effectLst/>
                        </a:rPr>
                        <a:t> XII 2244 = </a:t>
                      </a:r>
                      <a:r>
                        <a:rPr lang="de-DE" sz="1100" i="1">
                          <a:effectLst/>
                        </a:rPr>
                        <a:t>ILN-5.</a:t>
                      </a:r>
                      <a:r>
                        <a:rPr lang="en-GB" sz="1100">
                          <a:effectLst/>
                        </a:rPr>
                        <a:t>2, 381 =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 </a:t>
                      </a:r>
                      <a:r>
                        <a:rPr lang="en-GB" sz="1100" i="1">
                          <a:effectLst/>
                        </a:rPr>
                        <a:t>CAG-38/1</a:t>
                      </a:r>
                      <a:r>
                        <a:rPr lang="en-GB" sz="1100">
                          <a:effectLst/>
                        </a:rPr>
                        <a:t>, p. 87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Iul(ia) Vera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>
                          <a:effectLst/>
                        </a:rPr>
                        <a:t>flam(</a:t>
                      </a:r>
                      <a:r>
                        <a:rPr lang="en-GB" sz="1200" i="1" err="1">
                          <a:effectLst/>
                        </a:rPr>
                        <a:t>inica</a:t>
                      </a:r>
                      <a:r>
                        <a:rPr lang="en-GB" sz="1200" i="1">
                          <a:effectLst/>
                        </a:rPr>
                        <a:t>) Aug(</a:t>
                      </a:r>
                      <a:r>
                        <a:rPr lang="en-GB" sz="1200" i="1" err="1">
                          <a:effectLst/>
                        </a:rPr>
                        <a:t>usta</a:t>
                      </a:r>
                      <a:r>
                        <a:rPr lang="en-GB" sz="1200" i="1">
                          <a:effectLst/>
                        </a:rPr>
                        <a:t>) 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at La </a:t>
                      </a:r>
                      <a:r>
                        <a:rPr lang="en-GB" sz="1100" err="1">
                          <a:effectLst/>
                        </a:rPr>
                        <a:t>Chapelle</a:t>
                      </a:r>
                      <a:r>
                        <a:rPr lang="en-GB" sz="1100">
                          <a:effectLst/>
                        </a:rPr>
                        <a:t>-Blanche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2317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458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7281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seuiri</a:t>
                      </a:r>
                      <a:endParaRPr lang="en-GB" sz="1400" i="1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P(</a:t>
                      </a:r>
                      <a:r>
                        <a:rPr lang="en-GB" sz="1200" err="1">
                          <a:effectLst/>
                        </a:rPr>
                        <a:t>ublius</a:t>
                      </a:r>
                      <a:r>
                        <a:rPr lang="en-GB" sz="1200">
                          <a:effectLst/>
                        </a:rPr>
                        <a:t>) Cassius </a:t>
                      </a:r>
                      <a:r>
                        <a:rPr lang="en-GB" sz="1200" err="1">
                          <a:effectLst/>
                        </a:rPr>
                        <a:t>Hermetio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>
                          <a:effectLst/>
                        </a:rPr>
                        <a:t>IIIIII(</a:t>
                      </a:r>
                      <a:r>
                        <a:rPr lang="en-GB" sz="1200" i="1" err="1">
                          <a:effectLst/>
                        </a:rPr>
                        <a:t>uir</a:t>
                      </a:r>
                      <a:r>
                        <a:rPr lang="en-GB" sz="1200" i="1">
                          <a:effectLst/>
                        </a:rPr>
                        <a:t>)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2237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375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86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6788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Q(</a:t>
                      </a:r>
                      <a:r>
                        <a:rPr lang="en-GB" sz="1200" err="1">
                          <a:effectLst/>
                        </a:rPr>
                        <a:t>uintus</a:t>
                      </a:r>
                      <a:r>
                        <a:rPr lang="en-GB" sz="1200">
                          <a:effectLst/>
                        </a:rPr>
                        <a:t>) </a:t>
                      </a:r>
                      <a:r>
                        <a:rPr lang="en-GB" sz="1200" err="1">
                          <a:effectLst/>
                        </a:rPr>
                        <a:t>Iulius</a:t>
                      </a:r>
                      <a:r>
                        <a:rPr lang="en-GB" sz="1200">
                          <a:effectLst/>
                        </a:rPr>
                        <a:t> </a:t>
                      </a:r>
                      <a:r>
                        <a:rPr lang="en-GB" sz="1200" err="1">
                          <a:effectLst/>
                        </a:rPr>
                        <a:t>Saturninus</a:t>
                      </a:r>
                      <a:r>
                        <a:rPr lang="en-GB" sz="1200">
                          <a:effectLst/>
                        </a:rPr>
                        <a:t>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err="1">
                          <a:effectLst/>
                        </a:rPr>
                        <a:t>IIIIIIuir</a:t>
                      </a:r>
                      <a:r>
                        <a:rPr lang="en-GB" sz="1200" i="1">
                          <a:effectLst/>
                        </a:rPr>
                        <a:t>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2242 (add. p. 829)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379 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86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Sex(</a:t>
                      </a:r>
                      <a:r>
                        <a:rPr lang="en-GB" sz="1200" err="1">
                          <a:effectLst/>
                        </a:rPr>
                        <a:t>tus</a:t>
                      </a:r>
                      <a:r>
                        <a:rPr lang="en-GB" sz="1200">
                          <a:effectLst/>
                        </a:rPr>
                        <a:t>) </a:t>
                      </a:r>
                      <a:r>
                        <a:rPr lang="en-GB" sz="1200" err="1">
                          <a:effectLst/>
                        </a:rPr>
                        <a:t>Attius</a:t>
                      </a:r>
                      <a:r>
                        <a:rPr lang="en-GB" sz="1200">
                          <a:effectLst/>
                        </a:rPr>
                        <a:t> </a:t>
                      </a:r>
                      <a:r>
                        <a:rPr lang="en-GB" sz="1200" err="1">
                          <a:effectLst/>
                        </a:rPr>
                        <a:t>Myrosies</a:t>
                      </a:r>
                      <a:r>
                        <a:rPr lang="en-GB" sz="1200">
                          <a:effectLst/>
                        </a:rPr>
                        <a:t>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err="1">
                          <a:effectLst/>
                        </a:rPr>
                        <a:t>IIIIIIuir</a:t>
                      </a:r>
                      <a:r>
                        <a:rPr lang="en-GB" sz="1200" i="1">
                          <a:effectLst/>
                        </a:rPr>
                        <a:t>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2244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381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87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err="1">
                          <a:effectLst/>
                        </a:rPr>
                        <a:t>Sextilius</a:t>
                      </a:r>
                      <a:r>
                        <a:rPr lang="en-GB" sz="1200">
                          <a:effectLst/>
                        </a:rPr>
                        <a:t> Gallus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err="1">
                          <a:effectLst/>
                        </a:rPr>
                        <a:t>IIIIIIuir</a:t>
                      </a:r>
                      <a:r>
                        <a:rPr lang="en-GB" sz="1200" i="1">
                          <a:effectLst/>
                        </a:rPr>
                        <a:t>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2247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384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6788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Q(</a:t>
                      </a:r>
                      <a:r>
                        <a:rPr lang="en-GB" sz="1200" err="1">
                          <a:effectLst/>
                        </a:rPr>
                        <a:t>uintius</a:t>
                      </a:r>
                      <a:r>
                        <a:rPr lang="en-GB" sz="1200">
                          <a:effectLst/>
                        </a:rPr>
                        <a:t>) Vet[t]</a:t>
                      </a:r>
                      <a:r>
                        <a:rPr lang="en-GB" sz="1200" err="1">
                          <a:effectLst/>
                        </a:rPr>
                        <a:t>iis</a:t>
                      </a:r>
                      <a:r>
                        <a:rPr lang="en-GB" sz="1200">
                          <a:effectLst/>
                        </a:rPr>
                        <a:t>, </a:t>
                      </a:r>
                      <a:r>
                        <a:rPr lang="en-GB" sz="1200" err="1">
                          <a:effectLst/>
                        </a:rPr>
                        <a:t>Nobi</a:t>
                      </a:r>
                      <a:r>
                        <a:rPr lang="en-GB" sz="1200">
                          <a:effectLst/>
                        </a:rPr>
                        <a:t>[l(is)] </a:t>
                      </a:r>
                      <a:r>
                        <a:rPr lang="en-GB" sz="1200" err="1">
                          <a:effectLst/>
                        </a:rPr>
                        <a:t>libertus</a:t>
                      </a:r>
                      <a:r>
                        <a:rPr lang="en-GB" sz="1200">
                          <a:effectLst/>
                        </a:rPr>
                        <a:t>, Epictetus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[I]IIII[I]uir Aug(ustalis)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2248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385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6788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[--- V]alerius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>
                          <a:effectLst/>
                        </a:rPr>
                        <a:t>[IIIIII(</a:t>
                      </a:r>
                      <a:r>
                        <a:rPr lang="en-GB" sz="1200" i="1" err="1">
                          <a:effectLst/>
                        </a:rPr>
                        <a:t>uir</a:t>
                      </a:r>
                      <a:r>
                        <a:rPr lang="en-GB" sz="1200" i="1">
                          <a:effectLst/>
                        </a:rPr>
                        <a:t>)]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2293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428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90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DF33-4C0C-4722-B066-CB6476A3553D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98</a:t>
            </a:fld>
            <a:endParaRPr lang="en-GB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28363470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544616" cy="4525963"/>
          </a:xfrm>
        </p:spPr>
        <p:txBody>
          <a:bodyPr>
            <a:normAutofit/>
          </a:bodyPr>
          <a:lstStyle/>
          <a:p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and suburban cults</a:t>
            </a:r>
          </a:p>
          <a:p>
            <a:pPr lvl="1"/>
            <a:r>
              <a:rPr lang="en-GB" sz="2000"/>
              <a:t>Maia (Augusta)</a:t>
            </a:r>
          </a:p>
          <a:p>
            <a:pPr lvl="1"/>
            <a:r>
              <a:rPr lang="en-GB" sz="2000"/>
              <a:t>Mercury (Augustus)</a:t>
            </a:r>
          </a:p>
          <a:p>
            <a:pPr lvl="1"/>
            <a:r>
              <a:rPr lang="en-GB" sz="2000"/>
              <a:t>Matres (</a:t>
            </a:r>
            <a:r>
              <a:rPr lang="en-GB" sz="2000" err="1"/>
              <a:t>Augustae</a:t>
            </a:r>
            <a:r>
              <a:rPr lang="en-GB" sz="2000"/>
              <a:t>, Nemetiales)</a:t>
            </a:r>
          </a:p>
          <a:p>
            <a:pPr lvl="1"/>
            <a:r>
              <a:rPr lang="en-GB" sz="2000"/>
              <a:t>Mars (Augustus)</a:t>
            </a:r>
          </a:p>
          <a:p>
            <a:pPr lvl="1"/>
            <a:r>
              <a:rPr lang="en-GB" sz="2000"/>
              <a:t>Saturn</a:t>
            </a:r>
          </a:p>
          <a:p>
            <a:pPr lvl="1"/>
            <a:r>
              <a:rPr lang="en-GB" sz="2000"/>
              <a:t>Jupiter Optimus Maximus</a:t>
            </a:r>
          </a:p>
          <a:p>
            <a:pPr lvl="1"/>
            <a:r>
              <a:rPr lang="en-GB" sz="2000"/>
              <a:t>Isis</a:t>
            </a:r>
          </a:p>
          <a:p>
            <a:pPr lvl="1"/>
            <a:r>
              <a:rPr lang="en-GB" sz="2000" i="1"/>
              <a:t>and many more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3B222-B3F6-4B5C-9A01-4745C17F33DC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99</a:t>
            </a:fld>
            <a:endParaRPr lang="en-GB"/>
          </a:p>
        </p:txBody>
      </p:sp>
      <p:pic>
        <p:nvPicPr>
          <p:cNvPr id="4" name="Picture 3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8" b="96247" l="5297" r="92585">
                        <a14:foregroundMark x1="5508" y1="5898" x2="5508" y2="5898"/>
                        <a14:foregroundMark x1="57203" y1="92493" x2="57203" y2="92493"/>
                        <a14:foregroundMark x1="56356" y1="96247" x2="56356" y2="96247"/>
                        <a14:foregroundMark x1="92585" y1="82306" x2="92585" y2="82306"/>
                        <a14:foregroundMark x1="58686" y1="3485" x2="58686" y2="3485"/>
                        <a14:foregroundMark x1="62288" y1="4826" x2="62288" y2="4826"/>
                        <a14:foregroundMark x1="60805" y1="3753" x2="60805" y2="3753"/>
                        <a14:foregroundMark x1="56356" y1="4290" x2="56356" y2="42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389" r="2890"/>
          <a:stretch/>
        </p:blipFill>
        <p:spPr bwMode="auto">
          <a:xfrm>
            <a:off x="4644008" y="1412776"/>
            <a:ext cx="4464496" cy="36004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004048" y="5013176"/>
            <a:ext cx="4139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i="1" err="1"/>
              <a:t>Maiae</a:t>
            </a:r>
            <a:br>
              <a:rPr lang="fr-FR" i="1"/>
            </a:br>
            <a:r>
              <a:rPr lang="fr-FR" i="1"/>
              <a:t>u(t) u(</a:t>
            </a:r>
            <a:r>
              <a:rPr lang="fr-FR" i="1" err="1"/>
              <a:t>ouerat</a:t>
            </a:r>
            <a:r>
              <a:rPr lang="fr-FR" i="1"/>
              <a:t>) s(</a:t>
            </a:r>
            <a:r>
              <a:rPr lang="fr-FR" i="1" err="1"/>
              <a:t>oluit</a:t>
            </a:r>
            <a:r>
              <a:rPr lang="fr-FR" i="1"/>
              <a:t>) l(</a:t>
            </a:r>
            <a:r>
              <a:rPr lang="fr-FR" i="1" err="1"/>
              <a:t>ibens</a:t>
            </a:r>
            <a:r>
              <a:rPr lang="fr-FR" i="1"/>
              <a:t>) mer(</a:t>
            </a:r>
            <a:r>
              <a:rPr lang="fr-FR" i="1" err="1"/>
              <a:t>ito</a:t>
            </a:r>
            <a:r>
              <a:rPr lang="fr-FR" i="1"/>
              <a:t>)</a:t>
            </a:r>
            <a:br>
              <a:rPr lang="fr-FR" i="1"/>
            </a:br>
            <a:r>
              <a:rPr lang="fr-FR" i="1"/>
              <a:t>C(</a:t>
            </a:r>
            <a:r>
              <a:rPr lang="fr-FR" i="1" err="1"/>
              <a:t>aius</a:t>
            </a:r>
            <a:r>
              <a:rPr lang="fr-FR" i="1"/>
              <a:t>) </a:t>
            </a:r>
            <a:r>
              <a:rPr lang="fr-FR" i="1" err="1"/>
              <a:t>Attius</a:t>
            </a:r>
            <a:r>
              <a:rPr lang="fr-FR" i="1"/>
              <a:t> </a:t>
            </a:r>
            <a:r>
              <a:rPr lang="fr-FR" i="1" err="1"/>
              <a:t>Atticus</a:t>
            </a:r>
            <a:r>
              <a:rPr lang="fr-FR" i="1"/>
              <a:t>.</a:t>
            </a:r>
          </a:p>
          <a:p>
            <a:pPr algn="r"/>
            <a:br>
              <a:rPr lang="fr-FR" sz="1400" i="1"/>
            </a:br>
            <a:r>
              <a:rPr lang="fr-FR" sz="1400" i="1"/>
              <a:t>ILS</a:t>
            </a:r>
            <a:r>
              <a:rPr lang="fr-FR" sz="1400"/>
              <a:t> 3210; </a:t>
            </a:r>
            <a:r>
              <a:rPr lang="fr-FR" sz="1400" i="1"/>
              <a:t>ILGN </a:t>
            </a:r>
            <a:r>
              <a:rPr lang="fr-FR" sz="1400"/>
              <a:t>338; </a:t>
            </a:r>
            <a:r>
              <a:rPr lang="fr-FR" sz="1400" i="1"/>
              <a:t>CAG</a:t>
            </a:r>
            <a:r>
              <a:rPr lang="fr-FR" sz="1400"/>
              <a:t> 83/3, n</a:t>
            </a:r>
            <a:r>
              <a:rPr lang="fr-FR" sz="1400" baseline="30000"/>
              <a:t>o</a:t>
            </a:r>
            <a:r>
              <a:rPr lang="fr-FR" sz="1400"/>
              <a:t> 103, p. 84; </a:t>
            </a:r>
            <a:r>
              <a:rPr lang="fr-FR" sz="1400" i="1"/>
              <a:t>ILN</a:t>
            </a:r>
            <a:r>
              <a:rPr lang="fr-FR" sz="1400"/>
              <a:t>-5.2, 355</a:t>
            </a:r>
            <a:endParaRPr lang="en-GB" sz="140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 rot="5400000">
            <a:off x="6639771" y="2807568"/>
            <a:ext cx="4195192" cy="7920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Grenoble (Isere)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838400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5400000">
            <a:off x="6639771" y="2826296"/>
            <a:ext cx="4195192" cy="792088"/>
          </a:xfrm>
        </p:spPr>
        <p:txBody>
          <a:bodyPr>
            <a:normAutofit/>
          </a:bodyPr>
          <a:lstStyle/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Sassenage (Isere)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F999-DE2F-48F0-A946-FFF6430790D5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100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71" b="95608" l="1571" r="92408">
                        <a14:foregroundMark x1="20157" y1="4685" x2="20157" y2="4685"/>
                        <a14:foregroundMark x1="35864" y1="86091" x2="35864" y2="86091"/>
                        <a14:foregroundMark x1="34293" y1="95608" x2="34293" y2="95608"/>
                        <a14:foregroundMark x1="7068" y1="88433" x2="7068" y2="88433"/>
                        <a14:foregroundMark x1="10209" y1="88433" x2="10209" y2="88433"/>
                        <a14:foregroundMark x1="15707" y1="48755" x2="15707" y2="48755"/>
                        <a14:foregroundMark x1="14398" y1="46559" x2="14398" y2="46559"/>
                        <a14:foregroundMark x1="14921" y1="41142" x2="14921" y2="41142"/>
                        <a14:foregroundMark x1="14921" y1="37775" x2="14921" y2="37775"/>
                        <a14:foregroundMark x1="8901" y1="14202" x2="8901" y2="14202"/>
                        <a14:foregroundMark x1="7592" y1="13031" x2="7592" y2="13031"/>
                        <a14:foregroundMark x1="11518" y1="14202" x2="11518" y2="14202"/>
                        <a14:foregroundMark x1="13613" y1="32650" x2="13613" y2="32650"/>
                        <a14:foregroundMark x1="11780" y1="35432" x2="13089" y2="35432"/>
                        <a14:foregroundMark x1="92670" y1="17423" x2="92670" y2="17423"/>
                        <a14:foregroundMark x1="15183" y1="7028" x2="15183" y2="7028"/>
                        <a14:foregroundMark x1="15707" y1="4978" x2="15707" y2="4978"/>
                        <a14:foregroundMark x1="8901" y1="20498" x2="8901" y2="20498"/>
                        <a14:foregroundMark x1="9686" y1="22401" x2="9686" y2="22401"/>
                        <a14:foregroundMark x1="12565" y1="31040" x2="12565" y2="31040"/>
                        <a14:foregroundMark x1="15707" y1="57980" x2="15707" y2="57980"/>
                        <a14:foregroundMark x1="15707" y1="57980" x2="15707" y2="57980"/>
                        <a14:foregroundMark x1="14398" y1="56808" x2="14398" y2="56808"/>
                        <a14:foregroundMark x1="14398" y1="60029" x2="14398" y2="60029"/>
                        <a14:foregroundMark x1="14921" y1="63104" x2="14921" y2="63104"/>
                        <a14:foregroundMark x1="16492" y1="51830" x2="16492" y2="51830"/>
                        <a14:foregroundMark x1="13613" y1="51245" x2="13613" y2="51245"/>
                        <a14:foregroundMark x1="13874" y1="48463" x2="13874" y2="48463"/>
                        <a14:foregroundMark x1="14921" y1="43485" x2="14921" y2="43485"/>
                        <a14:foregroundMark x1="14921" y1="44656" x2="14921" y2="44656"/>
                        <a14:foregroundMark x1="13613" y1="66471" x2="13613" y2="66471"/>
                        <a14:foregroundMark x1="13613" y1="69693" x2="13613" y2="69693"/>
                        <a14:foregroundMark x1="14921" y1="67643" x2="14921" y2="67643"/>
                        <a14:foregroundMark x1="13874" y1="67350" x2="13874" y2="67350"/>
                        <a14:foregroundMark x1="13874" y1="65300" x2="13874" y2="65300"/>
                        <a14:foregroundMark x1="14398" y1="63397" x2="14398" y2="63397"/>
                        <a14:foregroundMark x1="13874" y1="28843" x2="13874" y2="28843"/>
                        <a14:foregroundMark x1="13874" y1="28551" x2="13874" y2="28551"/>
                        <a14:foregroundMark x1="10209" y1="16252" x2="10209" y2="16252"/>
                        <a14:foregroundMark x1="14921" y1="37189" x2="14921" y2="37189"/>
                        <a14:foregroundMark x1="15707" y1="40117" x2="15707" y2="40117"/>
                        <a14:foregroundMark x1="14398" y1="39239" x2="14398" y2="39239"/>
                        <a14:foregroundMark x1="15707" y1="39239" x2="15707" y2="39239"/>
                        <a14:foregroundMark x1="13089" y1="61933" x2="13089" y2="61933"/>
                        <a14:foregroundMark x1="13874" y1="61054" x2="13874" y2="610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268155"/>
            <a:ext cx="2736304" cy="48890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3968" y="5085184"/>
            <a:ext cx="460851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err="1"/>
              <a:t>Viamae</a:t>
            </a:r>
            <a:r>
              <a:rPr lang="en-GB" i="1"/>
              <a:t> d(</a:t>
            </a:r>
            <a:r>
              <a:rPr lang="en-GB" i="1" err="1"/>
              <a:t>eae</a:t>
            </a:r>
            <a:r>
              <a:rPr lang="en-GB" i="1"/>
              <a:t>)</a:t>
            </a:r>
            <a:br>
              <a:rPr lang="en-GB" i="1"/>
            </a:br>
            <a:r>
              <a:rPr lang="en-US" i="1" err="1"/>
              <a:t>Craxo</a:t>
            </a:r>
            <a:r>
              <a:rPr lang="en-US" i="1"/>
              <a:t> u(</a:t>
            </a:r>
            <a:r>
              <a:rPr lang="en-US" i="1" err="1"/>
              <a:t>otum</a:t>
            </a:r>
            <a:r>
              <a:rPr lang="en-US" i="1"/>
              <a:t>) s(</a:t>
            </a:r>
            <a:r>
              <a:rPr lang="en-US" i="1" err="1"/>
              <a:t>oluit</a:t>
            </a:r>
            <a:r>
              <a:rPr lang="en-US" i="1"/>
              <a:t>) l(</a:t>
            </a:r>
            <a:r>
              <a:rPr lang="en-US" i="1" err="1"/>
              <a:t>ibens</a:t>
            </a:r>
            <a:r>
              <a:rPr lang="en-US" i="1"/>
              <a:t>)</a:t>
            </a:r>
            <a:br>
              <a:rPr lang="en-US" i="1"/>
            </a:br>
            <a:r>
              <a:rPr lang="en-US" i="1"/>
              <a:t>m(</a:t>
            </a:r>
            <a:r>
              <a:rPr lang="en-US" i="1" err="1"/>
              <a:t>erito</a:t>
            </a:r>
            <a:r>
              <a:rPr lang="en-US" i="1"/>
              <a:t>), </a:t>
            </a:r>
            <a:r>
              <a:rPr lang="en-US" i="1" err="1"/>
              <a:t>uoto</a:t>
            </a:r>
            <a:r>
              <a:rPr lang="en-US" i="1"/>
              <a:t> </a:t>
            </a:r>
            <a:r>
              <a:rPr lang="en-US" i="1" err="1"/>
              <a:t>excep</a:t>
            </a:r>
            <a:r>
              <a:rPr lang="en-US" i="1"/>
              <a:t>(to). </a:t>
            </a:r>
            <a:endParaRPr lang="en-GB"/>
          </a:p>
          <a:p>
            <a:pPr algn="ctr"/>
            <a:r>
              <a:rPr lang="en-US" sz="1400"/>
              <a:t>‘To the goddess Viama, </a:t>
            </a:r>
            <a:r>
              <a:rPr lang="en-US" sz="1400" err="1"/>
              <a:t>Craxo</a:t>
            </a:r>
            <a:r>
              <a:rPr lang="en-US" sz="1400"/>
              <a:t> has willingly and deservedly fulfilled his vow with his vow having been granted.’</a:t>
            </a:r>
          </a:p>
          <a:p>
            <a:pPr algn="r"/>
            <a:r>
              <a:rPr lang="fr-FR" sz="1400" i="1"/>
              <a:t>ILN</a:t>
            </a:r>
            <a:r>
              <a:rPr lang="fr-FR" sz="1400"/>
              <a:t>-5, 364 </a:t>
            </a:r>
            <a:endParaRPr lang="en-GB" sz="140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07504" y="1554162"/>
            <a:ext cx="5544616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and suburban cults</a:t>
            </a:r>
          </a:p>
          <a:p>
            <a:pPr lvl="1"/>
            <a:r>
              <a:rPr lang="en-GB" sz="2000"/>
              <a:t>Maia (Augusta)</a:t>
            </a:r>
          </a:p>
          <a:p>
            <a:pPr lvl="1"/>
            <a:r>
              <a:rPr lang="en-GB" sz="2000"/>
              <a:t>Mercury (Augustus)</a:t>
            </a:r>
          </a:p>
          <a:p>
            <a:pPr lvl="1"/>
            <a:r>
              <a:rPr lang="en-GB" sz="2000"/>
              <a:t>Matres (</a:t>
            </a:r>
            <a:r>
              <a:rPr lang="en-GB" sz="2000" err="1"/>
              <a:t>Augustae</a:t>
            </a:r>
            <a:r>
              <a:rPr lang="en-GB" sz="2000"/>
              <a:t>, Nemetiales)</a:t>
            </a:r>
          </a:p>
          <a:p>
            <a:pPr lvl="1"/>
            <a:r>
              <a:rPr lang="en-GB" sz="2000"/>
              <a:t>Mars (Augustus)</a:t>
            </a:r>
          </a:p>
          <a:p>
            <a:pPr lvl="1"/>
            <a:r>
              <a:rPr lang="en-GB" sz="2000"/>
              <a:t>Saturn</a:t>
            </a:r>
          </a:p>
          <a:p>
            <a:pPr lvl="1"/>
            <a:r>
              <a:rPr lang="en-GB" sz="2000"/>
              <a:t>Jupiter Optimus Maximus</a:t>
            </a:r>
          </a:p>
          <a:p>
            <a:pPr lvl="1"/>
            <a:r>
              <a:rPr lang="en-GB" sz="2000"/>
              <a:t>Isis</a:t>
            </a:r>
          </a:p>
          <a:p>
            <a:pPr lvl="1"/>
            <a:r>
              <a:rPr lang="en-GB" sz="2000" i="1"/>
              <a:t>and many more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3521212105"/>
      </p:ext>
    </p:extLst>
  </p:cSld>
  <p:clrMapOvr>
    <a:masterClrMapping/>
  </p:clrMapOvr>
  <p:transition spd="slow">
    <p:randomBar dir="vert"/>
  </p:transition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784" y="2434059"/>
            <a:ext cx="5059288" cy="3659237"/>
          </a:xfrm>
        </p:spPr>
        <p:txBody>
          <a:bodyPr>
            <a:normAutofit/>
          </a:bodyPr>
          <a:lstStyle/>
          <a:p>
            <a:r>
              <a:rPr lang="en-GB" sz="2000"/>
              <a:t>Varces-Lachar,</a:t>
            </a:r>
            <a:br>
              <a:rPr lang="en-GB" sz="2000"/>
            </a:br>
            <a:r>
              <a:rPr lang="en-GB" sz="2000"/>
              <a:t>south of Grenoble</a:t>
            </a:r>
          </a:p>
          <a:p>
            <a:pPr lvl="1"/>
            <a:r>
              <a:rPr lang="en-GB" sz="1800"/>
              <a:t>sanctuary without </a:t>
            </a:r>
            <a:br>
              <a:rPr lang="en-GB" sz="1800"/>
            </a:br>
            <a:r>
              <a:rPr lang="en-GB" sz="1800"/>
              <a:t>any inscriptions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16B8-2607-4183-88E1-73642B403F94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101</a:t>
            </a:fld>
            <a:endParaRPr lang="en-GB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7864" y="1340768"/>
            <a:ext cx="5730627" cy="47525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368056" y="6021288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/>
              <a:t>Cella/fauissa</a:t>
            </a:r>
            <a:r>
              <a:rPr lang="en-GB"/>
              <a:t> with votive offerings (photo: Eric </a:t>
            </a:r>
            <a:r>
              <a:rPr lang="en-GB" err="1"/>
              <a:t>Plassot</a:t>
            </a:r>
            <a:r>
              <a:rPr lang="en-GB"/>
              <a:t>)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07504" y="1554163"/>
            <a:ext cx="5544616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and suburban cults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35668196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160" y="1184565"/>
            <a:ext cx="8686800" cy="1946846"/>
          </a:xfrm>
        </p:spPr>
        <p:txBody>
          <a:bodyPr>
            <a:normAutofit/>
          </a:bodyPr>
          <a:lstStyle/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Exception to the rule: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sanctuary without any epigraphy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Viuz-Faverges (Haute-Savoie) / </a:t>
            </a:r>
            <a:r>
              <a:rPr lang="en-GB" sz="2000" i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Casuaria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2"/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Numerous ‘</a:t>
            </a:r>
            <a:r>
              <a:rPr lang="en-GB" sz="16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fana</a:t>
            </a:r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’, ‘shrines’, a basilica, portico,…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B31B-9AD3-4840-B13D-46BCCC9C1EE0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102</a:t>
            </a:fld>
            <a:endParaRPr lang="en-GB"/>
          </a:p>
        </p:txBody>
      </p:sp>
      <p:pic>
        <p:nvPicPr>
          <p:cNvPr id="6" name="Bild 100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769" t="3676" r="3693" b="4033"/>
          <a:stretch/>
        </p:blipFill>
        <p:spPr bwMode="auto">
          <a:xfrm>
            <a:off x="35496" y="2924944"/>
            <a:ext cx="9148128" cy="390151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192824836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19" y="11652"/>
            <a:ext cx="7315200" cy="1154097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Vienne  </a:t>
            </a:r>
            <a:r>
              <a:rPr lang="en-GB">
                <a:sym typeface="Wingdings" pitchFamily="2" charset="2"/>
              </a:rPr>
              <a:t> Southern </a:t>
            </a:r>
            <a:r>
              <a:rPr lang="en-GB" i="1">
                <a:sym typeface="Wingdings" pitchFamily="2" charset="2"/>
              </a:rPr>
              <a:t>Ciuitates</a:t>
            </a:r>
            <a:endParaRPr lang="en-GB" i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484784"/>
            <a:ext cx="3835152" cy="4525963"/>
          </a:xfrm>
        </p:spPr>
        <p:txBody>
          <a:bodyPr>
            <a:normAutofit/>
          </a:bodyPr>
          <a:lstStyle/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Highly organised cults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 places focus in settlements and along roads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Iconography is rare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Anepigraphic altars are rare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Cults and use of epigraphy dominated</a:t>
            </a:r>
            <a:b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elite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B31B-9AD3-4840-B13D-46BCCC9C1EE0}" type="datetime2">
              <a:rPr lang="en-GB" smtClean="0"/>
              <a:t>Monday, 25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103</a:t>
            </a:fld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27984" y="1484784"/>
            <a:ext cx="4608512" cy="4525963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Rather de-centralised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Dense web of cult places, esp. in hilly, mountainous locations, not on main roads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Frequent use of iconography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Countless anepigraphic altars</a:t>
            </a:r>
          </a:p>
          <a:p>
            <a:endParaRPr lang="en-GB" sz="2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or less: </a:t>
            </a:r>
            <a:b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strata of society  </a:t>
            </a:r>
          </a:p>
          <a:p>
            <a:endParaRPr lang="en-GB" sz="2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51720" y="5641415"/>
            <a:ext cx="69847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different social organisation</a:t>
            </a:r>
            <a:b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</a:br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      (deriving from pre-Roman differences…?)</a:t>
            </a:r>
            <a:endParaRPr lang="en-GB" sz="2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66354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827" y="0"/>
            <a:ext cx="9036496" cy="67773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4325"/>
            <a:ext cx="7315200" cy="1154097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/>
              <a:t>Summary…. </a:t>
            </a:r>
            <a:r>
              <a:rPr lang="en-GB">
                <a:sym typeface="Wingdings" panose="05000000000000000000" pitchFamily="2" charset="2"/>
              </a:rPr>
              <a:t>Questions: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4725144"/>
            <a:ext cx="8229600" cy="3539527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/>
              <a:t>The role of POLIS RELIGION in </a:t>
            </a:r>
            <a:r>
              <a:rPr lang="en-GB" b="1" err="1"/>
              <a:t>Glanum</a:t>
            </a:r>
            <a:r>
              <a:rPr lang="en-GB" b="1"/>
              <a:t>, Nimes and Vienne ?</a:t>
            </a:r>
          </a:p>
          <a:p>
            <a:r>
              <a:rPr lang="en-GB" b="1"/>
              <a:t>The conservative nature of ‘cults’ / ‘religion’ ?</a:t>
            </a:r>
          </a:p>
          <a:p>
            <a:pPr lvl="1"/>
            <a:r>
              <a:rPr lang="en-GB" b="1"/>
              <a:t>Persistence ?</a:t>
            </a:r>
          </a:p>
          <a:p>
            <a:pPr lvl="1"/>
            <a:r>
              <a:rPr lang="en-GB" b="1"/>
              <a:t>Innovation ?</a:t>
            </a:r>
          </a:p>
          <a:p>
            <a:pPr lvl="1"/>
            <a:r>
              <a:rPr lang="en-GB" b="1"/>
              <a:t>Transformation ?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132960499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2709</Words>
  <Application>Microsoft Office PowerPoint</Application>
  <PresentationFormat>On-screen Show (4:3)</PresentationFormat>
  <Paragraphs>678</Paragraphs>
  <Slides>104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104</vt:i4>
      </vt:variant>
    </vt:vector>
  </HeadingPairs>
  <TitlesOfParts>
    <vt:vector size="113" baseType="lpstr">
      <vt:lpstr>Arial</vt:lpstr>
      <vt:lpstr>Calibri</vt:lpstr>
      <vt:lpstr>Century Gothic</vt:lpstr>
      <vt:lpstr>Tahoma</vt:lpstr>
      <vt:lpstr>Times New Roman</vt:lpstr>
      <vt:lpstr>Wingdings</vt:lpstr>
      <vt:lpstr>Wingdings 2</vt:lpstr>
      <vt:lpstr>Wingdings 3</vt:lpstr>
      <vt:lpstr>Ion</vt:lpstr>
      <vt:lpstr>Cultural, social, religious, economic change in Southern Gaul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Rôle of the imperial cult</vt:lpstr>
      <vt:lpstr>Rôle of the imperial cult</vt:lpstr>
      <vt:lpstr>PowerPoint Presentation</vt:lpstr>
      <vt:lpstr>PowerPoint Presentation</vt:lpstr>
      <vt:lpstr>Nemausus</vt:lpstr>
      <vt:lpstr>PowerPoint Presentation</vt:lpstr>
      <vt:lpstr>PowerPoint Presentation</vt:lpstr>
      <vt:lpstr>PowerPoint Presentation</vt:lpstr>
      <vt:lpstr>PowerPoint Presentation</vt:lpstr>
      <vt:lpstr>Nemausus – patron deity</vt:lpstr>
      <vt:lpstr>Nemausus – patron deity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Vienne and her territory</vt:lpstr>
      <vt:lpstr>Vienne and her territory</vt:lpstr>
      <vt:lpstr>PowerPoint Presentation</vt:lpstr>
      <vt:lpstr>PowerPoint Presentation</vt:lpstr>
      <vt:lpstr>PowerPoint Presentation</vt:lpstr>
      <vt:lpstr>Vienne and her territory</vt:lpstr>
      <vt:lpstr>Vienne and her territory</vt:lpstr>
      <vt:lpstr>PowerPoint Presentation</vt:lpstr>
      <vt:lpstr>The vicus Cularo (Grenoble)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Vienne   Southern Ciuitates</vt:lpstr>
      <vt:lpstr>Summary…. Questions: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Cultural, social, religious, economic change in Southern Gaul</dc:title>
  <dc:creator>Ralph Haeussler</dc:creator>
  <cp:lastModifiedBy>Ralph Haeussler</cp:lastModifiedBy>
  <cp:revision>1</cp:revision>
  <dcterms:created xsi:type="dcterms:W3CDTF">2019-03-25T09:52:42Z</dcterms:created>
  <dcterms:modified xsi:type="dcterms:W3CDTF">2019-03-25T12:40:04Z</dcterms:modified>
</cp:coreProperties>
</file>