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notesMasterIdLst>
    <p:notesMasterId r:id="rId22"/>
  </p:notesMasterIdLst>
  <p:sldIdLst>
    <p:sldId id="256" r:id="rId2"/>
    <p:sldId id="291" r:id="rId3"/>
    <p:sldId id="292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8" r:id="rId19"/>
    <p:sldId id="309" r:id="rId20"/>
    <p:sldId id="310" r:id="rId21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3"/>
      <p:bold r:id="rId24"/>
      <p:italic r:id="rId25"/>
      <p:boldItalic r:id="rId26"/>
    </p:embeddedFont>
    <p:embeddedFont>
      <p:font typeface="Calibri Light" panose="020F0302020204030204" pitchFamily="34" charset="0"/>
      <p:regular r:id="rId27"/>
      <p:italic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38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0BBC1-B78E-4CF3-9DFE-BE77C367E71C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5CD4B-BA48-428B-8C86-6C0487F40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161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924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415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09/11/2020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10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855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00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519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735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09/11/2020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126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344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97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600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005840"/>
            <a:ext cx="7886700" cy="51711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09/11/2020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114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 dirty="0"/>
              <a:t>and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week 7</a:t>
            </a:r>
          </a:p>
          <a:p>
            <a:r>
              <a:rPr lang="en-GB" dirty="0"/>
              <a:t>Tables and Graphs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Basic steps in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you present your data depends on </a:t>
            </a:r>
          </a:p>
          <a:p>
            <a:pPr lvl="1"/>
            <a:r>
              <a:rPr lang="en-GB" dirty="0"/>
              <a:t>What you are trying to say</a:t>
            </a:r>
          </a:p>
          <a:p>
            <a:pPr lvl="1"/>
            <a:r>
              <a:rPr lang="en-GB" dirty="0"/>
              <a:t>To whom you are trying to say it</a:t>
            </a:r>
          </a:p>
          <a:p>
            <a:pPr lvl="1"/>
            <a:endParaRPr lang="en-GB" dirty="0"/>
          </a:p>
          <a:p>
            <a:r>
              <a:rPr lang="en-GB" dirty="0"/>
              <a:t>There are 3 fundamental steps in the design process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Determine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Select the best means to display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Design the  display to show the information </a:t>
            </a:r>
            <a:r>
              <a:rPr lang="en-GB" b="1" dirty="0"/>
              <a:t>simply</a:t>
            </a:r>
            <a:r>
              <a:rPr lang="en-GB" dirty="0"/>
              <a:t>, </a:t>
            </a:r>
            <a:r>
              <a:rPr lang="en-GB" b="1" dirty="0"/>
              <a:t>clearly</a:t>
            </a:r>
            <a:r>
              <a:rPr lang="en-GB" dirty="0"/>
              <a:t> and </a:t>
            </a:r>
            <a:r>
              <a:rPr lang="en-GB" b="1" dirty="0"/>
              <a:t>accurately</a:t>
            </a:r>
            <a:endParaRPr lang="en-GB" dirty="0"/>
          </a:p>
          <a:p>
            <a:pPr marL="925830" lvl="1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847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Determining your message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message is normally closely related to your aim and objectives</a:t>
            </a:r>
          </a:p>
          <a:p>
            <a:pPr lvl="1"/>
            <a:r>
              <a:rPr lang="en-GB" dirty="0"/>
              <a:t>The objectives are the things that you intend to do/show to meet your aim</a:t>
            </a:r>
          </a:p>
          <a:p>
            <a:r>
              <a:rPr lang="en-GB" dirty="0"/>
              <a:t>Objectives are often of the forms</a:t>
            </a:r>
          </a:p>
          <a:p>
            <a:pPr lvl="1"/>
            <a:r>
              <a:rPr lang="en-GB" i="1" dirty="0"/>
              <a:t>Identify a relationship between…</a:t>
            </a:r>
          </a:p>
          <a:p>
            <a:pPr lvl="1"/>
            <a:r>
              <a:rPr lang="en-GB" i="1" dirty="0"/>
              <a:t>Compare the responses of…</a:t>
            </a:r>
          </a:p>
          <a:p>
            <a:pPr lvl="1"/>
            <a:r>
              <a:rPr lang="en-GB" i="1" dirty="0"/>
              <a:t>Measure the performance of…</a:t>
            </a:r>
          </a:p>
          <a:p>
            <a:r>
              <a:rPr lang="en-GB" dirty="0"/>
              <a:t>The data presentation is therefore likely to show</a:t>
            </a:r>
          </a:p>
          <a:p>
            <a:pPr lvl="1"/>
            <a:r>
              <a:rPr lang="en-GB" dirty="0"/>
              <a:t>Relationships</a:t>
            </a:r>
          </a:p>
          <a:p>
            <a:pPr lvl="1"/>
            <a:r>
              <a:rPr lang="en-GB" dirty="0"/>
              <a:t>Comparisons</a:t>
            </a:r>
          </a:p>
          <a:p>
            <a:pPr lvl="1"/>
            <a:r>
              <a:rPr lang="en-GB" dirty="0"/>
              <a:t>Measurements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928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Selecting the display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two main forms of data display within technical reports and papers</a:t>
            </a:r>
          </a:p>
          <a:p>
            <a:pPr lvl="1"/>
            <a:r>
              <a:rPr lang="en-GB" dirty="0"/>
              <a:t>Tables</a:t>
            </a:r>
          </a:p>
          <a:p>
            <a:pPr lvl="1"/>
            <a:r>
              <a:rPr lang="en-GB" dirty="0"/>
              <a:t>Graphs</a:t>
            </a:r>
          </a:p>
          <a:p>
            <a:endParaRPr lang="en-GB" dirty="0"/>
          </a:p>
          <a:p>
            <a:r>
              <a:rPr lang="en-GB" dirty="0"/>
              <a:t>These are </a:t>
            </a:r>
            <a:r>
              <a:rPr lang="en-GB" b="1" dirty="0"/>
              <a:t>not</a:t>
            </a:r>
            <a:r>
              <a:rPr lang="en-GB" dirty="0"/>
              <a:t> interchangeable</a:t>
            </a:r>
          </a:p>
          <a:p>
            <a:endParaRPr lang="en-GB" dirty="0"/>
          </a:p>
          <a:p>
            <a:r>
              <a:rPr lang="en-GB" dirty="0"/>
              <a:t>‘Graphs’ includes a wide range of displays including (but not limited to!) classic histograms and line graphs</a:t>
            </a:r>
          </a:p>
          <a:p>
            <a:pPr lvl="1"/>
            <a:r>
              <a:rPr lang="en-GB" dirty="0"/>
              <a:t>We’ve seen these before in earlier lectures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72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/>
              <a:t>Use tables when:</a:t>
            </a:r>
          </a:p>
          <a:p>
            <a:r>
              <a:rPr lang="en-GB" dirty="0"/>
              <a:t>The display will be used to look up individual values</a:t>
            </a:r>
          </a:p>
          <a:p>
            <a:r>
              <a:rPr lang="en-GB" dirty="0"/>
              <a:t>The display will only be used to compare individual values rather than whole series of values</a:t>
            </a:r>
          </a:p>
          <a:p>
            <a:r>
              <a:rPr lang="en-GB" dirty="0"/>
              <a:t>Precise values are required</a:t>
            </a:r>
          </a:p>
          <a:p>
            <a:r>
              <a:rPr lang="en-GB" dirty="0"/>
              <a:t>Values involve more than one unit of measurement</a:t>
            </a:r>
          </a:p>
          <a:p>
            <a:r>
              <a:rPr lang="en-GB" dirty="0"/>
              <a:t>Values must be presented at various levels of aggregation (e.g. summary and detail)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809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/>
              <a:t>Use graphs when:</a:t>
            </a:r>
          </a:p>
          <a:p>
            <a:r>
              <a:rPr lang="en-GB" dirty="0"/>
              <a:t>The message in contained in patterns, trends and exceptions</a:t>
            </a:r>
          </a:p>
          <a:p>
            <a:r>
              <a:rPr lang="en-GB" dirty="0"/>
              <a:t>Entire series must be seen as a whole</a:t>
            </a:r>
          </a:p>
          <a:p>
            <a:r>
              <a:rPr lang="en-GB" dirty="0"/>
              <a:t>Entire series must be compared with each other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187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Tables are used to communicate lists of quantitative information</a:t>
            </a:r>
          </a:p>
          <a:p>
            <a:r>
              <a:rPr lang="en-GB" dirty="0"/>
              <a:t>Tables consist of two components</a:t>
            </a:r>
          </a:p>
          <a:p>
            <a:pPr lvl="1"/>
            <a:r>
              <a:rPr lang="en-GB" dirty="0"/>
              <a:t>Information components</a:t>
            </a:r>
          </a:p>
          <a:p>
            <a:pPr lvl="2"/>
            <a:r>
              <a:rPr lang="en-GB" dirty="0"/>
              <a:t>Categorical labels</a:t>
            </a:r>
          </a:p>
          <a:p>
            <a:pPr lvl="2"/>
            <a:r>
              <a:rPr lang="en-GB" dirty="0"/>
              <a:t>Quantitative values</a:t>
            </a:r>
          </a:p>
          <a:p>
            <a:pPr lvl="2"/>
            <a:r>
              <a:rPr lang="en-GB" dirty="0"/>
              <a:t>Complementary text</a:t>
            </a:r>
          </a:p>
          <a:p>
            <a:pPr lvl="1"/>
            <a:r>
              <a:rPr lang="en-GB" dirty="0"/>
              <a:t>Support components</a:t>
            </a:r>
          </a:p>
          <a:p>
            <a:pPr lvl="2"/>
            <a:r>
              <a:rPr lang="en-GB" dirty="0"/>
              <a:t>White space</a:t>
            </a:r>
          </a:p>
          <a:p>
            <a:pPr lvl="2"/>
            <a:r>
              <a:rPr lang="en-GB" dirty="0"/>
              <a:t>Rules and grids</a:t>
            </a:r>
          </a:p>
          <a:p>
            <a:pPr lvl="2"/>
            <a:r>
              <a:rPr lang="en-GB" dirty="0"/>
              <a:t>Fill colours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377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Table I – with lines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21968"/>
          <a:ext cx="8229600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105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</a:t>
                      </a:r>
                      <a:r>
                        <a:rPr lang="en-GB" baseline="0" dirty="0"/>
                        <a:t>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 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 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1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Operation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Running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Running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</a:t>
                      </a:r>
                      <a:r>
                        <a:rPr lang="en-GB" baseline="0" dirty="0"/>
                        <a:t> average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26.0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26.3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25.0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430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Table I - white space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21968"/>
          <a:ext cx="8229600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105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</a:t>
                      </a:r>
                      <a:r>
                        <a:rPr lang="en-GB" baseline="0" dirty="0"/>
                        <a:t> 1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 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 3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1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Operation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Running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3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Running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29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</a:t>
                      </a:r>
                      <a:r>
                        <a:rPr lang="en-GB" baseline="0" dirty="0"/>
                        <a:t> average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26.0</a:t>
                      </a:r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26.3</a:t>
                      </a:r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25.0</a:t>
                      </a:r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1655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Table I – MS ‘standard’ colouring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21968"/>
          <a:ext cx="8229600" cy="407924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123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105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</a:t>
                      </a:r>
                      <a:r>
                        <a:rPr lang="en-GB" baseline="0" dirty="0"/>
                        <a:t>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</a:t>
                      </a:r>
                      <a:r>
                        <a:rPr lang="en-GB" baseline="0" dirty="0"/>
                        <a:t> average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26.0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26.3</a:t>
                      </a:r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25.0</a:t>
                      </a:r>
                    </a:p>
                  </a:txBody>
                  <a:tcPr anchor="ctr" anchorCtr="1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779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Table I - combined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0728101"/>
              </p:ext>
            </p:extLst>
          </p:nvPr>
        </p:nvGraphicFramePr>
        <p:xfrm>
          <a:off x="457200" y="1221968"/>
          <a:ext cx="8229600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105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/>
                        <a:t>Config</a:t>
                      </a:r>
                      <a:r>
                        <a:rPr lang="en-GB" b="1" dirty="0"/>
                        <a:t>.</a:t>
                      </a:r>
                      <a:r>
                        <a:rPr lang="en-GB" b="1" baseline="0" dirty="0"/>
                        <a:t> 1</a:t>
                      </a:r>
                      <a:endParaRPr lang="en-GB" b="1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/>
                        <a:t>Config</a:t>
                      </a:r>
                      <a:r>
                        <a:rPr lang="en-GB" b="1" dirty="0"/>
                        <a:t>. 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/>
                        <a:t>Config</a:t>
                      </a:r>
                      <a:r>
                        <a:rPr lang="en-GB" b="1" dirty="0"/>
                        <a:t>. 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1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Operation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Running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Running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Phase</a:t>
                      </a:r>
                      <a:r>
                        <a:rPr lang="en-GB" b="1" baseline="0" dirty="0"/>
                        <a:t> average</a:t>
                      </a:r>
                      <a:endParaRPr lang="en-GB" b="1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26.0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26.3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25.0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324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Table I – with varied lines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21968"/>
          <a:ext cx="8229600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105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</a:t>
                      </a:r>
                      <a:r>
                        <a:rPr lang="en-GB" baseline="0" dirty="0"/>
                        <a:t>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 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Config</a:t>
                      </a:r>
                      <a:r>
                        <a:rPr lang="en-GB" dirty="0"/>
                        <a:t>. 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1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Operation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Running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Phase 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Running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Shutdown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Phase</a:t>
                      </a:r>
                      <a:r>
                        <a:rPr lang="en-GB" b="1" baseline="0" dirty="0"/>
                        <a:t> average</a:t>
                      </a:r>
                      <a:endParaRPr lang="en-GB" b="1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26.0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26.3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25.0</a:t>
                      </a:r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1708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Graphs</a:t>
            </a:r>
            <a:endParaRPr lang="en-US" dirty="0"/>
          </a:p>
        </p:txBody>
      </p:sp>
      <p:sp>
        <p:nvSpPr>
          <p:cNvPr id="22528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052736"/>
            <a:ext cx="8229600" cy="532859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Selecting graphs is more complicated, given that there are often more variables to be shown</a:t>
            </a:r>
          </a:p>
          <a:p>
            <a:pPr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/>
              <a:t>There are many different types of graph that can be used, but the really useful ones can be divided into 4 types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Point graphs (e.g. scatterplots)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Line graphs (e.g. continuous lines, lines through points)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Bar charts (horizontal or vertical)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Box charts (e.g. boxplots, horizontal or vertical)</a:t>
            </a:r>
          </a:p>
          <a:p>
            <a:pPr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/>
              <a:t>Each of the types has more than one use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8A42-0F1F-4575-A884-26A6CBB8C26B}" type="slidenum">
              <a:rPr lang="en-GB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9314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>
          <a:xfrm>
            <a:off x="533400" y="310815"/>
            <a:ext cx="6554867" cy="642695"/>
          </a:xfrm>
        </p:spPr>
        <p:txBody>
          <a:bodyPr>
            <a:normAutofit/>
          </a:bodyPr>
          <a:lstStyle/>
          <a:p>
            <a:r>
              <a:rPr lang="en-GB" dirty="0"/>
              <a:t>4 graph types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grpSp>
        <p:nvGrpSpPr>
          <p:cNvPr id="113" name="Group 112"/>
          <p:cNvGrpSpPr/>
          <p:nvPr/>
        </p:nvGrpSpPr>
        <p:grpSpPr>
          <a:xfrm>
            <a:off x="1259632" y="1124744"/>
            <a:ext cx="3312368" cy="2520280"/>
            <a:chOff x="683568" y="980728"/>
            <a:chExt cx="3312368" cy="2520280"/>
          </a:xfrm>
          <a:solidFill>
            <a:schemeClr val="bg1"/>
          </a:solidFill>
        </p:grpSpPr>
        <p:sp>
          <p:nvSpPr>
            <p:cNvPr id="5" name="Rectangle 4"/>
            <p:cNvSpPr/>
            <p:nvPr/>
          </p:nvSpPr>
          <p:spPr>
            <a:xfrm>
              <a:off x="683568" y="980728"/>
              <a:ext cx="3312368" cy="25202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687169" y="3097126"/>
              <a:ext cx="1211998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Scatterplot</a:t>
              </a:r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87624" y="1052736"/>
              <a:ext cx="0" cy="1872208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1187624" y="2924944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al 25"/>
            <p:cNvSpPr/>
            <p:nvPr/>
          </p:nvSpPr>
          <p:spPr>
            <a:xfrm>
              <a:off x="1687169" y="2443572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/>
            <p:cNvSpPr/>
            <p:nvPr/>
          </p:nvSpPr>
          <p:spPr>
            <a:xfrm>
              <a:off x="2123728" y="2102768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/>
            <p:cNvSpPr/>
            <p:nvPr/>
          </p:nvSpPr>
          <p:spPr>
            <a:xfrm>
              <a:off x="2555776" y="2102768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/>
            <p:cNvSpPr/>
            <p:nvPr/>
          </p:nvSpPr>
          <p:spPr>
            <a:xfrm>
              <a:off x="2045635" y="2387622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/>
            <p:cNvSpPr/>
            <p:nvPr/>
          </p:nvSpPr>
          <p:spPr>
            <a:xfrm>
              <a:off x="1403648" y="2681536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/>
            <p:cNvSpPr/>
            <p:nvPr/>
          </p:nvSpPr>
          <p:spPr>
            <a:xfrm>
              <a:off x="2502802" y="1916832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/>
            <p:cNvSpPr/>
            <p:nvPr/>
          </p:nvSpPr>
          <p:spPr>
            <a:xfrm>
              <a:off x="2931821" y="1844824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/>
            <p:cNvSpPr/>
            <p:nvPr/>
          </p:nvSpPr>
          <p:spPr>
            <a:xfrm>
              <a:off x="3059832" y="1556792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/>
            <p:cNvSpPr/>
            <p:nvPr/>
          </p:nvSpPr>
          <p:spPr>
            <a:xfrm>
              <a:off x="3347864" y="1479070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4" name="Group 113"/>
          <p:cNvGrpSpPr/>
          <p:nvPr/>
        </p:nvGrpSpPr>
        <p:grpSpPr>
          <a:xfrm>
            <a:off x="1259632" y="3645024"/>
            <a:ext cx="3312368" cy="2520280"/>
            <a:chOff x="683568" y="3501008"/>
            <a:chExt cx="3312368" cy="2520280"/>
          </a:xfrm>
          <a:solidFill>
            <a:schemeClr val="bg1"/>
          </a:solidFill>
        </p:grpSpPr>
        <p:sp>
          <p:nvSpPr>
            <p:cNvPr id="6" name="Rectangle 5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701596" y="5651956"/>
              <a:ext cx="1164165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Line</a:t>
              </a:r>
              <a:r>
                <a:rPr lang="en-GB" dirty="0">
                  <a:solidFill>
                    <a:schemeClr val="bg1"/>
                  </a:solidFill>
                </a:rPr>
                <a:t> </a:t>
              </a:r>
              <a:r>
                <a:rPr lang="en-GB" dirty="0"/>
                <a:t>graph</a:t>
              </a:r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7" name="Straight Connector 36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Oval 37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Oval 38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1" name="Straight Connector 40"/>
            <p:cNvCxnSpPr>
              <a:stCxn id="35" idx="7"/>
              <a:endCxn id="36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endCxn id="38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38" idx="6"/>
              <a:endCxn id="39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grpFill/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Group 114"/>
          <p:cNvGrpSpPr/>
          <p:nvPr/>
        </p:nvGrpSpPr>
        <p:grpSpPr>
          <a:xfrm>
            <a:off x="4572000" y="1124744"/>
            <a:ext cx="3312368" cy="2520280"/>
            <a:chOff x="3995936" y="980728"/>
            <a:chExt cx="3312368" cy="2520280"/>
          </a:xfrm>
          <a:solidFill>
            <a:schemeClr val="bg1"/>
          </a:solidFill>
        </p:grpSpPr>
        <p:sp>
          <p:nvSpPr>
            <p:cNvPr id="8" name="Rectangle 7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3350" y="3106902"/>
              <a:ext cx="984372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dirty="0" err="1"/>
                <a:t>Barchart</a:t>
              </a:r>
              <a:endParaRPr lang="en-GB" dirty="0"/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5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Rectangle 6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Rectangle 6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Rectangle 6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Rectangle 6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Rectangle 6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ectangle 6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6" name="Group 115"/>
          <p:cNvGrpSpPr/>
          <p:nvPr/>
        </p:nvGrpSpPr>
        <p:grpSpPr>
          <a:xfrm>
            <a:off x="4572000" y="3645024"/>
            <a:ext cx="3312368" cy="2520280"/>
            <a:chOff x="3995936" y="3501008"/>
            <a:chExt cx="3312368" cy="2520280"/>
          </a:xfrm>
          <a:solidFill>
            <a:schemeClr val="bg1"/>
          </a:solidFill>
        </p:grpSpPr>
        <p:sp>
          <p:nvSpPr>
            <p:cNvPr id="7" name="Rectangle 6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62242" y="5651956"/>
              <a:ext cx="89992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Boxplot</a:t>
              </a:r>
            </a:p>
          </p:txBody>
        </p:sp>
        <p:cxnSp>
          <p:nvCxnSpPr>
            <p:cNvPr id="24" name="Straight Connector 23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grpFill/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Rectangle 70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5" name="Rectangle 74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Rectangle 75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grp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Rectangle 76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grp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80" name="Straight Connector 7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grpFill/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grpFill/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grpFill/>
            <a:ln w="2222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649487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Time series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/>
          </a:bodyPr>
          <a:lstStyle/>
          <a:p>
            <a:r>
              <a:rPr lang="en-GB" sz="2400" dirty="0"/>
              <a:t>Time series show how something changed over a period of time</a:t>
            </a:r>
          </a:p>
          <a:p>
            <a:pPr lvl="1"/>
            <a:r>
              <a:rPr lang="en-GB" sz="2000" dirty="0"/>
              <a:t>Line graphs and bar charts are good, and can be used with multiple attributes</a:t>
            </a:r>
          </a:p>
          <a:p>
            <a:pPr lvl="1"/>
            <a:endParaRPr lang="en-GB" sz="900" dirty="0"/>
          </a:p>
          <a:p>
            <a:pPr lvl="1"/>
            <a:endParaRPr lang="en-GB" sz="900" dirty="0"/>
          </a:p>
          <a:p>
            <a:pPr lvl="1"/>
            <a:r>
              <a:rPr lang="en-GB" sz="2000" dirty="0"/>
              <a:t>Scatterplots should only be used if you’re calculating a trend</a:t>
            </a:r>
          </a:p>
          <a:p>
            <a:pPr lvl="1"/>
            <a:r>
              <a:rPr lang="en-GB" sz="2000" dirty="0"/>
              <a:t>Boxplots should be only be used to show how a distribution varies over time</a:t>
            </a:r>
          </a:p>
        </p:txBody>
      </p:sp>
      <p:pic>
        <p:nvPicPr>
          <p:cNvPr id="1027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490839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875835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5347103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1124744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6084168" y="980728"/>
            <a:ext cx="1845034" cy="5520558"/>
            <a:chOff x="6084168" y="980728"/>
            <a:chExt cx="1845034" cy="5520558"/>
          </a:xfrm>
        </p:grpSpPr>
        <p:grpSp>
          <p:nvGrpSpPr>
            <p:cNvPr id="101" name="Group 100"/>
            <p:cNvGrpSpPr/>
            <p:nvPr/>
          </p:nvGrpSpPr>
          <p:grpSpPr>
            <a:xfrm>
              <a:off x="6088833" y="980728"/>
              <a:ext cx="1840369" cy="1224136"/>
              <a:chOff x="6088833" y="980728"/>
              <a:chExt cx="1840369" cy="1224136"/>
            </a:xfrm>
            <a:solidFill>
              <a:schemeClr val="bg1"/>
            </a:solidFill>
          </p:grpSpPr>
          <p:sp>
            <p:nvSpPr>
              <p:cNvPr id="103" name="Rectangle 102"/>
              <p:cNvSpPr/>
              <p:nvPr/>
            </p:nvSpPr>
            <p:spPr>
              <a:xfrm>
                <a:off x="6088833" y="980728"/>
                <a:ext cx="1840369" cy="1224136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5" name="TextBox 104"/>
              <p:cNvSpPr txBox="1"/>
              <p:nvPr/>
            </p:nvSpPr>
            <p:spPr>
              <a:xfrm>
                <a:off x="6646439" y="1942420"/>
                <a:ext cx="788999" cy="25391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Scatterplot</a:t>
                </a:r>
              </a:p>
            </p:txBody>
          </p:sp>
          <p:cxnSp>
            <p:nvCxnSpPr>
              <p:cNvPr id="112" name="Straight Connector 111"/>
              <p:cNvCxnSpPr/>
              <p:nvPr/>
            </p:nvCxnSpPr>
            <p:spPr>
              <a:xfrm>
                <a:off x="6368889" y="1015703"/>
                <a:ext cx="0" cy="90935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/>
            </p:nvCxnSpPr>
            <p:spPr>
              <a:xfrm flipH="1">
                <a:off x="6368889" y="1925061"/>
                <a:ext cx="1320265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9" name="Oval 118"/>
              <p:cNvSpPr/>
              <p:nvPr/>
            </p:nvSpPr>
            <p:spPr>
              <a:xfrm>
                <a:off x="6646439" y="1691252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20" name="Oval 119"/>
              <p:cNvSpPr/>
              <p:nvPr/>
            </p:nvSpPr>
            <p:spPr>
              <a:xfrm>
                <a:off x="6888993" y="1525719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21" name="Oval 120"/>
              <p:cNvSpPr/>
              <p:nvPr/>
            </p:nvSpPr>
            <p:spPr>
              <a:xfrm>
                <a:off x="7129042" y="1525719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22" name="Oval 121"/>
              <p:cNvSpPr/>
              <p:nvPr/>
            </p:nvSpPr>
            <p:spPr>
              <a:xfrm>
                <a:off x="6845605" y="1664076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23" name="Oval 122"/>
              <p:cNvSpPr/>
              <p:nvPr/>
            </p:nvSpPr>
            <p:spPr>
              <a:xfrm>
                <a:off x="6488913" y="1806835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24" name="Oval 123"/>
              <p:cNvSpPr/>
              <p:nvPr/>
            </p:nvSpPr>
            <p:spPr>
              <a:xfrm>
                <a:off x="7099609" y="1435407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25" name="Oval 124"/>
              <p:cNvSpPr/>
              <p:nvPr/>
            </p:nvSpPr>
            <p:spPr>
              <a:xfrm>
                <a:off x="7337974" y="1400432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26" name="Oval 125"/>
              <p:cNvSpPr/>
              <p:nvPr/>
            </p:nvSpPr>
            <p:spPr>
              <a:xfrm>
                <a:off x="7409098" y="1260530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27" name="Oval 126"/>
              <p:cNvSpPr/>
              <p:nvPr/>
            </p:nvSpPr>
            <p:spPr>
              <a:xfrm>
                <a:off x="7569130" y="1222780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128" name="Group 127"/>
            <p:cNvGrpSpPr/>
            <p:nvPr/>
          </p:nvGrpSpPr>
          <p:grpSpPr>
            <a:xfrm>
              <a:off x="6088832" y="2420888"/>
              <a:ext cx="1840369" cy="1224135"/>
              <a:chOff x="683568" y="3501008"/>
              <a:chExt cx="3312368" cy="2520280"/>
            </a:xfrm>
            <a:solidFill>
              <a:schemeClr val="bg1"/>
            </a:solidFill>
          </p:grpSpPr>
          <p:sp>
            <p:nvSpPr>
              <p:cNvPr id="129" name="Rectangle 128"/>
              <p:cNvSpPr/>
              <p:nvPr/>
            </p:nvSpPr>
            <p:spPr>
              <a:xfrm>
                <a:off x="683568" y="3501008"/>
                <a:ext cx="3312368" cy="2520280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30" name="TextBox 129"/>
              <p:cNvSpPr txBox="1"/>
              <p:nvPr/>
            </p:nvSpPr>
            <p:spPr>
              <a:xfrm>
                <a:off x="1701597" y="5489662"/>
                <a:ext cx="1313319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/>
                  <a:t>Line graph</a:t>
                </a:r>
              </a:p>
            </p:txBody>
          </p:sp>
          <p:cxnSp>
            <p:nvCxnSpPr>
              <p:cNvPr id="131" name="Straight Connector 130"/>
              <p:cNvCxnSpPr/>
              <p:nvPr/>
            </p:nvCxnSpPr>
            <p:spPr>
              <a:xfrm>
                <a:off x="1187624" y="3645024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/>
              <p:cNvCxnSpPr/>
              <p:nvPr/>
            </p:nvCxnSpPr>
            <p:spPr>
              <a:xfrm flipH="1">
                <a:off x="1187624" y="5517232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3" name="Oval 132"/>
              <p:cNvSpPr/>
              <p:nvPr/>
            </p:nvSpPr>
            <p:spPr>
              <a:xfrm>
                <a:off x="1462033" y="5229200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34" name="Oval 133"/>
              <p:cNvSpPr/>
              <p:nvPr/>
            </p:nvSpPr>
            <p:spPr>
              <a:xfrm>
                <a:off x="2025284" y="5013176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35" name="Straight Connector 134"/>
              <p:cNvCxnSpPr/>
              <p:nvPr/>
            </p:nvCxnSpPr>
            <p:spPr>
              <a:xfrm flipH="1">
                <a:off x="1187624" y="4579303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6" name="Oval 135"/>
              <p:cNvSpPr/>
              <p:nvPr/>
            </p:nvSpPr>
            <p:spPr>
              <a:xfrm>
                <a:off x="2771800" y="4937279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37" name="Oval 136"/>
              <p:cNvSpPr/>
              <p:nvPr/>
            </p:nvSpPr>
            <p:spPr>
              <a:xfrm>
                <a:off x="3419872" y="4865271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38" name="Straight Connector 137"/>
              <p:cNvCxnSpPr>
                <a:stCxn id="133" idx="7"/>
                <a:endCxn id="134" idx="3"/>
              </p:cNvCxnSpPr>
              <p:nvPr/>
            </p:nvCxnSpPr>
            <p:spPr>
              <a:xfrm flipV="1">
                <a:off x="1523496" y="5074639"/>
                <a:ext cx="512333" cy="165106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>
                <a:endCxn id="136" idx="2"/>
              </p:cNvCxnSpPr>
              <p:nvPr/>
            </p:nvCxnSpPr>
            <p:spPr>
              <a:xfrm flipV="1">
                <a:off x="2097292" y="4973283"/>
                <a:ext cx="674508" cy="75897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/>
              <p:cNvCxnSpPr>
                <a:stCxn id="136" idx="6"/>
                <a:endCxn id="137" idx="2"/>
              </p:cNvCxnSpPr>
              <p:nvPr/>
            </p:nvCxnSpPr>
            <p:spPr>
              <a:xfrm flipV="1">
                <a:off x="2843808" y="4901275"/>
                <a:ext cx="576064" cy="72008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/>
              <p:cNvCxnSpPr/>
              <p:nvPr/>
            </p:nvCxnSpPr>
            <p:spPr>
              <a:xfrm flipV="1">
                <a:off x="1321128" y="4019498"/>
                <a:ext cx="563251" cy="216024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/>
              <p:cNvCxnSpPr/>
              <p:nvPr/>
            </p:nvCxnSpPr>
            <p:spPr>
              <a:xfrm flipV="1">
                <a:off x="1884379" y="4005064"/>
                <a:ext cx="771975" cy="14434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/>
              <p:cNvCxnSpPr/>
              <p:nvPr/>
            </p:nvCxnSpPr>
            <p:spPr>
              <a:xfrm flipV="1">
                <a:off x="2656354" y="3933058"/>
                <a:ext cx="648072" cy="72006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4" name="Group 143"/>
            <p:cNvGrpSpPr/>
            <p:nvPr/>
          </p:nvGrpSpPr>
          <p:grpSpPr>
            <a:xfrm>
              <a:off x="6088833" y="3837031"/>
              <a:ext cx="1840369" cy="1224135"/>
              <a:chOff x="3995936" y="980728"/>
              <a:chExt cx="3312368" cy="2520279"/>
            </a:xfrm>
            <a:solidFill>
              <a:schemeClr val="bg1"/>
            </a:solidFill>
          </p:grpSpPr>
          <p:sp>
            <p:nvSpPr>
              <p:cNvPr id="145" name="Rectangle 144"/>
              <p:cNvSpPr/>
              <p:nvPr/>
            </p:nvSpPr>
            <p:spPr>
              <a:xfrm>
                <a:off x="3995936" y="980728"/>
                <a:ext cx="3312368" cy="2520279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46" name="TextBox 145"/>
              <p:cNvSpPr txBox="1"/>
              <p:nvPr/>
            </p:nvSpPr>
            <p:spPr>
              <a:xfrm>
                <a:off x="5113350" y="2967074"/>
                <a:ext cx="1137325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 err="1"/>
                  <a:t>Barchart</a:t>
                </a:r>
                <a:endParaRPr lang="en-GB" sz="1000" dirty="0"/>
              </a:p>
            </p:txBody>
          </p:sp>
          <p:cxnSp>
            <p:nvCxnSpPr>
              <p:cNvPr id="147" name="Straight Connector 146"/>
              <p:cNvCxnSpPr/>
              <p:nvPr/>
            </p:nvCxnSpPr>
            <p:spPr>
              <a:xfrm>
                <a:off x="4463988" y="1052736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/>
              <p:cNvCxnSpPr/>
              <p:nvPr/>
            </p:nvCxnSpPr>
            <p:spPr>
              <a:xfrm flipH="1">
                <a:off x="4463988" y="2924944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/>
              <p:cNvCxnSpPr/>
              <p:nvPr/>
            </p:nvCxnSpPr>
            <p:spPr>
              <a:xfrm flipH="1">
                <a:off x="4463987" y="1988840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0" name="Rectangle 149"/>
              <p:cNvSpPr/>
              <p:nvPr/>
            </p:nvSpPr>
            <p:spPr>
              <a:xfrm>
                <a:off x="4644008" y="1733954"/>
                <a:ext cx="216024" cy="254886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1" name="Rectangle 150"/>
              <p:cNvSpPr/>
              <p:nvPr/>
            </p:nvSpPr>
            <p:spPr>
              <a:xfrm>
                <a:off x="5004048" y="1592796"/>
                <a:ext cx="216024" cy="39604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2" name="Rectangle 151"/>
              <p:cNvSpPr/>
              <p:nvPr/>
            </p:nvSpPr>
            <p:spPr>
              <a:xfrm>
                <a:off x="5364088" y="1479070"/>
                <a:ext cx="216024" cy="50977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3" name="Rectangle 152"/>
              <p:cNvSpPr/>
              <p:nvPr/>
            </p:nvSpPr>
            <p:spPr>
              <a:xfrm>
                <a:off x="6444208" y="1733954"/>
                <a:ext cx="216024" cy="261919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4" name="Rectangle 153"/>
              <p:cNvSpPr/>
              <p:nvPr/>
            </p:nvSpPr>
            <p:spPr>
              <a:xfrm>
                <a:off x="6084168" y="1515074"/>
                <a:ext cx="216024" cy="473766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5" name="Rectangle 154"/>
              <p:cNvSpPr/>
              <p:nvPr/>
            </p:nvSpPr>
            <p:spPr>
              <a:xfrm>
                <a:off x="5724128" y="1268760"/>
                <a:ext cx="216024" cy="72008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6" name="Rectangle 155"/>
              <p:cNvSpPr/>
              <p:nvPr/>
            </p:nvSpPr>
            <p:spPr>
              <a:xfrm rot="5400000">
                <a:off x="4842030" y="1682806"/>
                <a:ext cx="216024" cy="972108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7" name="Rectangle 156"/>
              <p:cNvSpPr/>
              <p:nvPr/>
            </p:nvSpPr>
            <p:spPr>
              <a:xfrm rot="5400000">
                <a:off x="5491963" y="1324627"/>
                <a:ext cx="216024" cy="2264529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8" name="Rectangle 157"/>
              <p:cNvSpPr/>
              <p:nvPr/>
            </p:nvSpPr>
            <p:spPr>
              <a:xfrm rot="5400000">
                <a:off x="5256076" y="1853444"/>
                <a:ext cx="216024" cy="180020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159" name="Group 158"/>
            <p:cNvGrpSpPr/>
            <p:nvPr/>
          </p:nvGrpSpPr>
          <p:grpSpPr>
            <a:xfrm>
              <a:off x="6084168" y="5277151"/>
              <a:ext cx="1840369" cy="1224135"/>
              <a:chOff x="3995936" y="3501008"/>
              <a:chExt cx="3312368" cy="2520280"/>
            </a:xfrm>
            <a:solidFill>
              <a:schemeClr val="bg1"/>
            </a:solidFill>
          </p:grpSpPr>
          <p:sp>
            <p:nvSpPr>
              <p:cNvPr id="160" name="Rectangle 159"/>
              <p:cNvSpPr/>
              <p:nvPr/>
            </p:nvSpPr>
            <p:spPr>
              <a:xfrm>
                <a:off x="3995936" y="3501008"/>
                <a:ext cx="3312368" cy="2520280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61" name="TextBox 160"/>
              <p:cNvSpPr txBox="1"/>
              <p:nvPr/>
            </p:nvSpPr>
            <p:spPr>
              <a:xfrm>
                <a:off x="5162243" y="5496992"/>
                <a:ext cx="1053656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/>
                  <a:t>Boxplot</a:t>
                </a:r>
              </a:p>
            </p:txBody>
          </p:sp>
          <p:cxnSp>
            <p:nvCxnSpPr>
              <p:cNvPr id="162" name="Straight Connector 161"/>
              <p:cNvCxnSpPr/>
              <p:nvPr/>
            </p:nvCxnSpPr>
            <p:spPr>
              <a:xfrm>
                <a:off x="4463987" y="3645024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/>
              <p:cNvCxnSpPr/>
              <p:nvPr/>
            </p:nvCxnSpPr>
            <p:spPr>
              <a:xfrm flipH="1">
                <a:off x="4463987" y="5517232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/>
              <p:cNvCxnSpPr/>
              <p:nvPr/>
            </p:nvCxnSpPr>
            <p:spPr>
              <a:xfrm flipH="1">
                <a:off x="4468152" y="4572508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5" name="Rectangle 164"/>
              <p:cNvSpPr/>
              <p:nvPr/>
            </p:nvSpPr>
            <p:spPr>
              <a:xfrm>
                <a:off x="4716016" y="4127510"/>
                <a:ext cx="216024" cy="309602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66" name="Rectangle 165"/>
              <p:cNvSpPr/>
              <p:nvPr/>
            </p:nvSpPr>
            <p:spPr>
              <a:xfrm>
                <a:off x="5220072" y="3933056"/>
                <a:ext cx="216024" cy="36575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67" name="Rectangle 166"/>
              <p:cNvSpPr/>
              <p:nvPr/>
            </p:nvSpPr>
            <p:spPr>
              <a:xfrm>
                <a:off x="6228184" y="4005064"/>
                <a:ext cx="216024" cy="236883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68" name="Rectangle 167"/>
              <p:cNvSpPr/>
              <p:nvPr/>
            </p:nvSpPr>
            <p:spPr>
              <a:xfrm>
                <a:off x="5728293" y="3735034"/>
                <a:ext cx="216024" cy="48605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69" name="Rectangle 168"/>
              <p:cNvSpPr/>
              <p:nvPr/>
            </p:nvSpPr>
            <p:spPr>
              <a:xfrm rot="5400000">
                <a:off x="5274078" y="4419110"/>
                <a:ext cx="216024" cy="972108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70" name="Rectangle 169"/>
              <p:cNvSpPr/>
              <p:nvPr/>
            </p:nvSpPr>
            <p:spPr>
              <a:xfrm rot="5400000">
                <a:off x="5841311" y="4478122"/>
                <a:ext cx="216024" cy="1574163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71" name="Straight Connector 170"/>
              <p:cNvCxnSpPr/>
              <p:nvPr/>
            </p:nvCxnSpPr>
            <p:spPr>
              <a:xfrm>
                <a:off x="4824028" y="3735034"/>
                <a:ext cx="0" cy="774086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/>
              <p:cNvCxnSpPr/>
              <p:nvPr/>
            </p:nvCxnSpPr>
            <p:spPr>
              <a:xfrm>
                <a:off x="4716016" y="3735034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/>
              <p:cNvCxnSpPr/>
              <p:nvPr/>
            </p:nvCxnSpPr>
            <p:spPr>
              <a:xfrm>
                <a:off x="4716016" y="450912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/>
              <p:cNvCxnSpPr/>
              <p:nvPr/>
            </p:nvCxnSpPr>
            <p:spPr>
              <a:xfrm>
                <a:off x="4715002" y="4365104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/>
              <p:cNvCxnSpPr/>
              <p:nvPr/>
            </p:nvCxnSpPr>
            <p:spPr>
              <a:xfrm>
                <a:off x="5328084" y="3703200"/>
                <a:ext cx="0" cy="774086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Straight Connector 175"/>
              <p:cNvCxnSpPr/>
              <p:nvPr/>
            </p:nvCxnSpPr>
            <p:spPr>
              <a:xfrm>
                <a:off x="5220072" y="370320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7" name="Straight Connector 176"/>
              <p:cNvCxnSpPr/>
              <p:nvPr/>
            </p:nvCxnSpPr>
            <p:spPr>
              <a:xfrm>
                <a:off x="5220072" y="4477286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Straight Connector 177"/>
              <p:cNvCxnSpPr/>
              <p:nvPr/>
            </p:nvCxnSpPr>
            <p:spPr>
              <a:xfrm>
                <a:off x="5219058" y="4077072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Straight Connector 178"/>
              <p:cNvCxnSpPr/>
              <p:nvPr/>
            </p:nvCxnSpPr>
            <p:spPr>
              <a:xfrm>
                <a:off x="5836305" y="3591018"/>
                <a:ext cx="0" cy="918102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Straight Connector 179"/>
              <p:cNvCxnSpPr/>
              <p:nvPr/>
            </p:nvCxnSpPr>
            <p:spPr>
              <a:xfrm>
                <a:off x="5728293" y="3591018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/>
              <p:cNvCxnSpPr/>
              <p:nvPr/>
            </p:nvCxnSpPr>
            <p:spPr>
              <a:xfrm>
                <a:off x="5728293" y="450912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/>
              <p:cNvCxnSpPr/>
              <p:nvPr/>
            </p:nvCxnSpPr>
            <p:spPr>
              <a:xfrm>
                <a:off x="5727279" y="4086225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/>
              <p:cNvCxnSpPr/>
              <p:nvPr/>
            </p:nvCxnSpPr>
            <p:spPr>
              <a:xfrm>
                <a:off x="6336196" y="3789040"/>
                <a:ext cx="0" cy="56706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/>
              <p:cNvCxnSpPr/>
              <p:nvPr/>
            </p:nvCxnSpPr>
            <p:spPr>
              <a:xfrm>
                <a:off x="6228184" y="378904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/>
              <p:cNvCxnSpPr/>
              <p:nvPr/>
            </p:nvCxnSpPr>
            <p:spPr>
              <a:xfrm>
                <a:off x="6228184" y="4356104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/>
              <p:cNvCxnSpPr/>
              <p:nvPr/>
            </p:nvCxnSpPr>
            <p:spPr>
              <a:xfrm>
                <a:off x="6227170" y="4077225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/>
              <p:cNvCxnSpPr/>
              <p:nvPr/>
            </p:nvCxnSpPr>
            <p:spPr>
              <a:xfrm>
                <a:off x="4644008" y="4901275"/>
                <a:ext cx="1800200" cy="3889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/>
              <p:cNvCxnSpPr/>
              <p:nvPr/>
            </p:nvCxnSpPr>
            <p:spPr>
              <a:xfrm>
                <a:off x="4644008" y="4797152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/>
              <p:cNvCxnSpPr/>
              <p:nvPr/>
            </p:nvCxnSpPr>
            <p:spPr>
              <a:xfrm>
                <a:off x="6434689" y="478712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/>
              <p:cNvCxnSpPr/>
              <p:nvPr/>
            </p:nvCxnSpPr>
            <p:spPr>
              <a:xfrm>
                <a:off x="5328084" y="478712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/>
              <p:cNvCxnSpPr/>
              <p:nvPr/>
            </p:nvCxnSpPr>
            <p:spPr>
              <a:xfrm flipV="1">
                <a:off x="4860032" y="5265203"/>
                <a:ext cx="1944216" cy="1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/>
              <p:cNvCxnSpPr/>
              <p:nvPr/>
            </p:nvCxnSpPr>
            <p:spPr>
              <a:xfrm>
                <a:off x="4860032" y="515719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/>
              <p:cNvCxnSpPr/>
              <p:nvPr/>
            </p:nvCxnSpPr>
            <p:spPr>
              <a:xfrm>
                <a:off x="6794729" y="5147160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/>
              <p:cNvCxnSpPr/>
              <p:nvPr/>
            </p:nvCxnSpPr>
            <p:spPr>
              <a:xfrm>
                <a:off x="6444208" y="5147160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1920156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Ranking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/>
          <a:lstStyle/>
          <a:p>
            <a:r>
              <a:rPr lang="en-GB" dirty="0"/>
              <a:t>Values are ordered by size (ascending or descending)</a:t>
            </a:r>
          </a:p>
          <a:p>
            <a:pPr lvl="1"/>
            <a:r>
              <a:rPr lang="en-GB" dirty="0"/>
              <a:t>Bar charts are good </a:t>
            </a:r>
          </a:p>
          <a:p>
            <a:pPr lvl="1"/>
            <a:endParaRPr lang="en-GB" sz="800" dirty="0"/>
          </a:p>
          <a:p>
            <a:pPr lvl="1"/>
            <a:r>
              <a:rPr lang="en-GB" dirty="0"/>
              <a:t>Scatterplots are good when the quantitative scale does not start at zero</a:t>
            </a:r>
          </a:p>
          <a:p>
            <a:pPr lvl="1"/>
            <a:endParaRPr lang="en-GB" sz="800" dirty="0"/>
          </a:p>
          <a:p>
            <a:pPr lvl="1"/>
            <a:r>
              <a:rPr lang="en-GB" dirty="0"/>
              <a:t>Boxplots should only be used when displaying a ranked set of dispersions</a:t>
            </a:r>
          </a:p>
        </p:txBody>
      </p:sp>
      <p:pic>
        <p:nvPicPr>
          <p:cNvPr id="1027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933056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480" y="2550053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123508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5347103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9" name="Group 88"/>
          <p:cNvGrpSpPr/>
          <p:nvPr/>
        </p:nvGrpSpPr>
        <p:grpSpPr>
          <a:xfrm>
            <a:off x="6084168" y="980728"/>
            <a:ext cx="1845034" cy="5520558"/>
            <a:chOff x="6084168" y="980728"/>
            <a:chExt cx="1845034" cy="5520558"/>
          </a:xfrm>
        </p:grpSpPr>
        <p:grpSp>
          <p:nvGrpSpPr>
            <p:cNvPr id="90" name="Group 89"/>
            <p:cNvGrpSpPr/>
            <p:nvPr/>
          </p:nvGrpSpPr>
          <p:grpSpPr>
            <a:xfrm>
              <a:off x="6088833" y="980728"/>
              <a:ext cx="1840369" cy="1224136"/>
              <a:chOff x="6088833" y="980728"/>
              <a:chExt cx="1840369" cy="1224136"/>
            </a:xfrm>
            <a:solidFill>
              <a:schemeClr val="bg1"/>
            </a:solidFill>
          </p:grpSpPr>
          <p:sp>
            <p:nvSpPr>
              <p:cNvPr id="242" name="Rectangle 241"/>
              <p:cNvSpPr/>
              <p:nvPr/>
            </p:nvSpPr>
            <p:spPr>
              <a:xfrm>
                <a:off x="6088833" y="980728"/>
                <a:ext cx="1840369" cy="1224136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3" name="TextBox 242"/>
              <p:cNvSpPr txBox="1"/>
              <p:nvPr/>
            </p:nvSpPr>
            <p:spPr>
              <a:xfrm>
                <a:off x="6646439" y="1942420"/>
                <a:ext cx="788999" cy="25391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Scatterplot</a:t>
                </a:r>
              </a:p>
            </p:txBody>
          </p:sp>
          <p:cxnSp>
            <p:nvCxnSpPr>
              <p:cNvPr id="244" name="Straight Connector 243"/>
              <p:cNvCxnSpPr/>
              <p:nvPr/>
            </p:nvCxnSpPr>
            <p:spPr>
              <a:xfrm>
                <a:off x="6368889" y="1015703"/>
                <a:ext cx="0" cy="90935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/>
              <p:cNvCxnSpPr/>
              <p:nvPr/>
            </p:nvCxnSpPr>
            <p:spPr>
              <a:xfrm flipH="1">
                <a:off x="6368889" y="1925061"/>
                <a:ext cx="1320265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6" name="Oval 245"/>
              <p:cNvSpPr/>
              <p:nvPr/>
            </p:nvSpPr>
            <p:spPr>
              <a:xfrm>
                <a:off x="6646439" y="1691252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47" name="Oval 246"/>
              <p:cNvSpPr/>
              <p:nvPr/>
            </p:nvSpPr>
            <p:spPr>
              <a:xfrm>
                <a:off x="6888993" y="1525719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48" name="Oval 247"/>
              <p:cNvSpPr/>
              <p:nvPr/>
            </p:nvSpPr>
            <p:spPr>
              <a:xfrm>
                <a:off x="7129042" y="1525719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49" name="Oval 248"/>
              <p:cNvSpPr/>
              <p:nvPr/>
            </p:nvSpPr>
            <p:spPr>
              <a:xfrm>
                <a:off x="6845605" y="1664076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0" name="Oval 249"/>
              <p:cNvSpPr/>
              <p:nvPr/>
            </p:nvSpPr>
            <p:spPr>
              <a:xfrm>
                <a:off x="6488913" y="1806835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1" name="Oval 250"/>
              <p:cNvSpPr/>
              <p:nvPr/>
            </p:nvSpPr>
            <p:spPr>
              <a:xfrm>
                <a:off x="7099609" y="1435407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2" name="Oval 251"/>
              <p:cNvSpPr/>
              <p:nvPr/>
            </p:nvSpPr>
            <p:spPr>
              <a:xfrm>
                <a:off x="7337974" y="1400432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3" name="Oval 252"/>
              <p:cNvSpPr/>
              <p:nvPr/>
            </p:nvSpPr>
            <p:spPr>
              <a:xfrm>
                <a:off x="7409098" y="1260530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4" name="Oval 253"/>
              <p:cNvSpPr/>
              <p:nvPr/>
            </p:nvSpPr>
            <p:spPr>
              <a:xfrm>
                <a:off x="7569130" y="1222780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91" name="Group 90"/>
            <p:cNvGrpSpPr/>
            <p:nvPr/>
          </p:nvGrpSpPr>
          <p:grpSpPr>
            <a:xfrm>
              <a:off x="6088832" y="2420888"/>
              <a:ext cx="1840369" cy="1224135"/>
              <a:chOff x="683568" y="3501008"/>
              <a:chExt cx="3312368" cy="2520280"/>
            </a:xfrm>
            <a:solidFill>
              <a:schemeClr val="bg1"/>
            </a:solidFill>
          </p:grpSpPr>
          <p:sp>
            <p:nvSpPr>
              <p:cNvPr id="227" name="Rectangle 226"/>
              <p:cNvSpPr/>
              <p:nvPr/>
            </p:nvSpPr>
            <p:spPr>
              <a:xfrm>
                <a:off x="683568" y="3501008"/>
                <a:ext cx="3312368" cy="2520280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8" name="TextBox 227"/>
              <p:cNvSpPr txBox="1"/>
              <p:nvPr/>
            </p:nvSpPr>
            <p:spPr>
              <a:xfrm>
                <a:off x="1701597" y="5489662"/>
                <a:ext cx="1313319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/>
                  <a:t>Line graph</a:t>
                </a:r>
              </a:p>
            </p:txBody>
          </p:sp>
          <p:cxnSp>
            <p:nvCxnSpPr>
              <p:cNvPr id="229" name="Straight Connector 228"/>
              <p:cNvCxnSpPr/>
              <p:nvPr/>
            </p:nvCxnSpPr>
            <p:spPr>
              <a:xfrm>
                <a:off x="1187624" y="3645024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/>
              <p:cNvCxnSpPr/>
              <p:nvPr/>
            </p:nvCxnSpPr>
            <p:spPr>
              <a:xfrm flipH="1">
                <a:off x="1187624" y="5517232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1" name="Oval 230"/>
              <p:cNvSpPr/>
              <p:nvPr/>
            </p:nvSpPr>
            <p:spPr>
              <a:xfrm>
                <a:off x="1462033" y="5229200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32" name="Oval 231"/>
              <p:cNvSpPr/>
              <p:nvPr/>
            </p:nvSpPr>
            <p:spPr>
              <a:xfrm>
                <a:off x="2025284" y="5013176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33" name="Straight Connector 232"/>
              <p:cNvCxnSpPr/>
              <p:nvPr/>
            </p:nvCxnSpPr>
            <p:spPr>
              <a:xfrm flipH="1">
                <a:off x="1187624" y="4579303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4" name="Oval 233"/>
              <p:cNvSpPr/>
              <p:nvPr/>
            </p:nvSpPr>
            <p:spPr>
              <a:xfrm>
                <a:off x="2771800" y="4937279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35" name="Oval 234"/>
              <p:cNvSpPr/>
              <p:nvPr/>
            </p:nvSpPr>
            <p:spPr>
              <a:xfrm>
                <a:off x="3419872" y="4865271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36" name="Straight Connector 235"/>
              <p:cNvCxnSpPr>
                <a:stCxn id="231" idx="7"/>
                <a:endCxn id="232" idx="3"/>
              </p:cNvCxnSpPr>
              <p:nvPr/>
            </p:nvCxnSpPr>
            <p:spPr>
              <a:xfrm flipV="1">
                <a:off x="1523496" y="5074639"/>
                <a:ext cx="512333" cy="165106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/>
              <p:cNvCxnSpPr>
                <a:endCxn id="234" idx="2"/>
              </p:cNvCxnSpPr>
              <p:nvPr/>
            </p:nvCxnSpPr>
            <p:spPr>
              <a:xfrm flipV="1">
                <a:off x="2097292" y="4973283"/>
                <a:ext cx="674508" cy="75897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/>
              <p:cNvCxnSpPr>
                <a:stCxn id="234" idx="6"/>
                <a:endCxn id="235" idx="2"/>
              </p:cNvCxnSpPr>
              <p:nvPr/>
            </p:nvCxnSpPr>
            <p:spPr>
              <a:xfrm flipV="1">
                <a:off x="2843808" y="4901275"/>
                <a:ext cx="576064" cy="72008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/>
              <p:cNvCxnSpPr/>
              <p:nvPr/>
            </p:nvCxnSpPr>
            <p:spPr>
              <a:xfrm flipV="1">
                <a:off x="1321128" y="4019498"/>
                <a:ext cx="563251" cy="216024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/>
              <p:cNvCxnSpPr/>
              <p:nvPr/>
            </p:nvCxnSpPr>
            <p:spPr>
              <a:xfrm flipV="1">
                <a:off x="1884379" y="4005064"/>
                <a:ext cx="771975" cy="14434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/>
              <p:cNvCxnSpPr/>
              <p:nvPr/>
            </p:nvCxnSpPr>
            <p:spPr>
              <a:xfrm flipV="1">
                <a:off x="2656354" y="3933058"/>
                <a:ext cx="648072" cy="72006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2" name="Group 91"/>
            <p:cNvGrpSpPr/>
            <p:nvPr/>
          </p:nvGrpSpPr>
          <p:grpSpPr>
            <a:xfrm>
              <a:off x="6088833" y="3837031"/>
              <a:ext cx="1840369" cy="1224135"/>
              <a:chOff x="3995936" y="980728"/>
              <a:chExt cx="3312368" cy="2520279"/>
            </a:xfrm>
            <a:solidFill>
              <a:schemeClr val="bg1"/>
            </a:solidFill>
          </p:grpSpPr>
          <p:sp>
            <p:nvSpPr>
              <p:cNvPr id="213" name="Rectangle 212"/>
              <p:cNvSpPr/>
              <p:nvPr/>
            </p:nvSpPr>
            <p:spPr>
              <a:xfrm>
                <a:off x="3995936" y="980728"/>
                <a:ext cx="3312368" cy="2520279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14" name="TextBox 213"/>
              <p:cNvSpPr txBox="1"/>
              <p:nvPr/>
            </p:nvSpPr>
            <p:spPr>
              <a:xfrm>
                <a:off x="5113350" y="2967074"/>
                <a:ext cx="1137325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 err="1"/>
                  <a:t>Barchart</a:t>
                </a:r>
                <a:endParaRPr lang="en-GB" sz="1000" dirty="0"/>
              </a:p>
            </p:txBody>
          </p:sp>
          <p:cxnSp>
            <p:nvCxnSpPr>
              <p:cNvPr id="215" name="Straight Connector 214"/>
              <p:cNvCxnSpPr/>
              <p:nvPr/>
            </p:nvCxnSpPr>
            <p:spPr>
              <a:xfrm>
                <a:off x="4463988" y="1052736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/>
              <p:cNvCxnSpPr/>
              <p:nvPr/>
            </p:nvCxnSpPr>
            <p:spPr>
              <a:xfrm flipH="1">
                <a:off x="4463988" y="2924944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/>
              <p:cNvCxnSpPr/>
              <p:nvPr/>
            </p:nvCxnSpPr>
            <p:spPr>
              <a:xfrm flipH="1">
                <a:off x="4463987" y="1988840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8" name="Rectangle 217"/>
              <p:cNvSpPr/>
              <p:nvPr/>
            </p:nvSpPr>
            <p:spPr>
              <a:xfrm>
                <a:off x="4644008" y="1733954"/>
                <a:ext cx="216024" cy="254886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19" name="Rectangle 218"/>
              <p:cNvSpPr/>
              <p:nvPr/>
            </p:nvSpPr>
            <p:spPr>
              <a:xfrm>
                <a:off x="5004048" y="1592796"/>
                <a:ext cx="216024" cy="39604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0" name="Rectangle 219"/>
              <p:cNvSpPr/>
              <p:nvPr/>
            </p:nvSpPr>
            <p:spPr>
              <a:xfrm>
                <a:off x="5364088" y="1479070"/>
                <a:ext cx="216024" cy="50977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1" name="Rectangle 220"/>
              <p:cNvSpPr/>
              <p:nvPr/>
            </p:nvSpPr>
            <p:spPr>
              <a:xfrm>
                <a:off x="6444208" y="1733954"/>
                <a:ext cx="216024" cy="261919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2" name="Rectangle 221"/>
              <p:cNvSpPr/>
              <p:nvPr/>
            </p:nvSpPr>
            <p:spPr>
              <a:xfrm>
                <a:off x="6084168" y="1515074"/>
                <a:ext cx="216024" cy="473766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3" name="Rectangle 222"/>
              <p:cNvSpPr/>
              <p:nvPr/>
            </p:nvSpPr>
            <p:spPr>
              <a:xfrm>
                <a:off x="5724128" y="1268760"/>
                <a:ext cx="216024" cy="72008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4" name="Rectangle 223"/>
              <p:cNvSpPr/>
              <p:nvPr/>
            </p:nvSpPr>
            <p:spPr>
              <a:xfrm rot="5400000">
                <a:off x="4842030" y="1682806"/>
                <a:ext cx="216024" cy="972108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5" name="Rectangle 224"/>
              <p:cNvSpPr/>
              <p:nvPr/>
            </p:nvSpPr>
            <p:spPr>
              <a:xfrm rot="5400000">
                <a:off x="5491963" y="1324627"/>
                <a:ext cx="216024" cy="2264529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6" name="Rectangle 225"/>
              <p:cNvSpPr/>
              <p:nvPr/>
            </p:nvSpPr>
            <p:spPr>
              <a:xfrm rot="5400000">
                <a:off x="5256076" y="1853444"/>
                <a:ext cx="216024" cy="180020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93" name="Group 92"/>
            <p:cNvGrpSpPr/>
            <p:nvPr/>
          </p:nvGrpSpPr>
          <p:grpSpPr>
            <a:xfrm>
              <a:off x="6084168" y="5277151"/>
              <a:ext cx="1840369" cy="1224135"/>
              <a:chOff x="3995936" y="3501008"/>
              <a:chExt cx="3312368" cy="2520280"/>
            </a:xfrm>
            <a:solidFill>
              <a:schemeClr val="bg1"/>
            </a:solidFill>
          </p:grpSpPr>
          <p:sp>
            <p:nvSpPr>
              <p:cNvPr id="94" name="Rectangle 93"/>
              <p:cNvSpPr/>
              <p:nvPr/>
            </p:nvSpPr>
            <p:spPr>
              <a:xfrm>
                <a:off x="3995936" y="3501008"/>
                <a:ext cx="3312368" cy="2520280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95" name="TextBox 94"/>
              <p:cNvSpPr txBox="1"/>
              <p:nvPr/>
            </p:nvSpPr>
            <p:spPr>
              <a:xfrm>
                <a:off x="5162243" y="5496992"/>
                <a:ext cx="1053656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/>
                  <a:t>Boxplot</a:t>
                </a:r>
              </a:p>
            </p:txBody>
          </p:sp>
          <p:cxnSp>
            <p:nvCxnSpPr>
              <p:cNvPr id="96" name="Straight Connector 95"/>
              <p:cNvCxnSpPr/>
              <p:nvPr/>
            </p:nvCxnSpPr>
            <p:spPr>
              <a:xfrm>
                <a:off x="4463987" y="3645024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/>
              <p:cNvCxnSpPr/>
              <p:nvPr/>
            </p:nvCxnSpPr>
            <p:spPr>
              <a:xfrm flipH="1">
                <a:off x="4463987" y="5517232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/>
              <p:nvPr/>
            </p:nvCxnSpPr>
            <p:spPr>
              <a:xfrm flipH="1">
                <a:off x="4468152" y="4572508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4" name="Rectangle 103"/>
              <p:cNvSpPr/>
              <p:nvPr/>
            </p:nvSpPr>
            <p:spPr>
              <a:xfrm>
                <a:off x="4716016" y="4127510"/>
                <a:ext cx="216024" cy="309602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5220072" y="3933056"/>
                <a:ext cx="216024" cy="36575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7" name="Rectangle 106"/>
              <p:cNvSpPr/>
              <p:nvPr/>
            </p:nvSpPr>
            <p:spPr>
              <a:xfrm>
                <a:off x="6228184" y="4005064"/>
                <a:ext cx="216024" cy="236883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8" name="Rectangle 107"/>
              <p:cNvSpPr/>
              <p:nvPr/>
            </p:nvSpPr>
            <p:spPr>
              <a:xfrm>
                <a:off x="5728293" y="3735034"/>
                <a:ext cx="216024" cy="48605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9" name="Rectangle 108"/>
              <p:cNvSpPr/>
              <p:nvPr/>
            </p:nvSpPr>
            <p:spPr>
              <a:xfrm rot="5400000">
                <a:off x="5274078" y="4419110"/>
                <a:ext cx="216024" cy="972108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10" name="Rectangle 109"/>
              <p:cNvSpPr/>
              <p:nvPr/>
            </p:nvSpPr>
            <p:spPr>
              <a:xfrm rot="5400000">
                <a:off x="5841311" y="4478122"/>
                <a:ext cx="216024" cy="1574163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11" name="Straight Connector 110"/>
              <p:cNvCxnSpPr/>
              <p:nvPr/>
            </p:nvCxnSpPr>
            <p:spPr>
              <a:xfrm>
                <a:off x="4824028" y="3735034"/>
                <a:ext cx="0" cy="774086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/>
            </p:nvCxnSpPr>
            <p:spPr>
              <a:xfrm>
                <a:off x="4716016" y="3735034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/>
            </p:nvCxnSpPr>
            <p:spPr>
              <a:xfrm>
                <a:off x="4716016" y="450912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/>
              <p:cNvCxnSpPr/>
              <p:nvPr/>
            </p:nvCxnSpPr>
            <p:spPr>
              <a:xfrm>
                <a:off x="4715002" y="4365104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/>
            </p:nvCxnSpPr>
            <p:spPr>
              <a:xfrm>
                <a:off x="5328084" y="3703200"/>
                <a:ext cx="0" cy="774086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/>
              <p:cNvCxnSpPr/>
              <p:nvPr/>
            </p:nvCxnSpPr>
            <p:spPr>
              <a:xfrm>
                <a:off x="5220072" y="370320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/>
              <p:cNvCxnSpPr/>
              <p:nvPr/>
            </p:nvCxnSpPr>
            <p:spPr>
              <a:xfrm>
                <a:off x="5220072" y="4477286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/>
              <p:cNvCxnSpPr/>
              <p:nvPr/>
            </p:nvCxnSpPr>
            <p:spPr>
              <a:xfrm>
                <a:off x="5219058" y="4077072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/>
              <p:cNvCxnSpPr/>
              <p:nvPr/>
            </p:nvCxnSpPr>
            <p:spPr>
              <a:xfrm>
                <a:off x="5836305" y="3591018"/>
                <a:ext cx="0" cy="918102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/>
              <p:cNvCxnSpPr/>
              <p:nvPr/>
            </p:nvCxnSpPr>
            <p:spPr>
              <a:xfrm>
                <a:off x="5728293" y="3591018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/>
              <p:cNvCxnSpPr/>
              <p:nvPr/>
            </p:nvCxnSpPr>
            <p:spPr>
              <a:xfrm>
                <a:off x="5728293" y="450912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/>
              <p:cNvCxnSpPr/>
              <p:nvPr/>
            </p:nvCxnSpPr>
            <p:spPr>
              <a:xfrm>
                <a:off x="5727279" y="4086225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/>
              <p:cNvCxnSpPr/>
              <p:nvPr/>
            </p:nvCxnSpPr>
            <p:spPr>
              <a:xfrm>
                <a:off x="6336196" y="3789040"/>
                <a:ext cx="0" cy="56706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/>
              <p:cNvCxnSpPr/>
              <p:nvPr/>
            </p:nvCxnSpPr>
            <p:spPr>
              <a:xfrm>
                <a:off x="6228184" y="378904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/>
              <p:cNvCxnSpPr/>
              <p:nvPr/>
            </p:nvCxnSpPr>
            <p:spPr>
              <a:xfrm>
                <a:off x="6228184" y="4356104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/>
              <p:cNvCxnSpPr/>
              <p:nvPr/>
            </p:nvCxnSpPr>
            <p:spPr>
              <a:xfrm>
                <a:off x="6227170" y="4077225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/>
              <p:cNvCxnSpPr/>
              <p:nvPr/>
            </p:nvCxnSpPr>
            <p:spPr>
              <a:xfrm>
                <a:off x="4644008" y="4901275"/>
                <a:ext cx="1800200" cy="3889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/>
              <p:cNvCxnSpPr/>
              <p:nvPr/>
            </p:nvCxnSpPr>
            <p:spPr>
              <a:xfrm>
                <a:off x="4644008" y="4797152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/>
              <p:cNvCxnSpPr/>
              <p:nvPr/>
            </p:nvCxnSpPr>
            <p:spPr>
              <a:xfrm>
                <a:off x="6434689" y="478712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/>
              <p:cNvCxnSpPr/>
              <p:nvPr/>
            </p:nvCxnSpPr>
            <p:spPr>
              <a:xfrm>
                <a:off x="5328084" y="478712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/>
              <p:cNvCxnSpPr/>
              <p:nvPr/>
            </p:nvCxnSpPr>
            <p:spPr>
              <a:xfrm flipV="1">
                <a:off x="4860032" y="5265203"/>
                <a:ext cx="1944216" cy="1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/>
              <p:cNvCxnSpPr/>
              <p:nvPr/>
            </p:nvCxnSpPr>
            <p:spPr>
              <a:xfrm>
                <a:off x="4860032" y="515719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/>
              <p:cNvCxnSpPr/>
              <p:nvPr/>
            </p:nvCxnSpPr>
            <p:spPr>
              <a:xfrm>
                <a:off x="6794729" y="5147160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/>
              <p:cNvCxnSpPr/>
              <p:nvPr/>
            </p:nvCxnSpPr>
            <p:spPr>
              <a:xfrm>
                <a:off x="6444208" y="5147160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42520705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Deviation or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/>
          </a:bodyPr>
          <a:lstStyle/>
          <a:p>
            <a:r>
              <a:rPr lang="en-GB" sz="2400" dirty="0"/>
              <a:t>Differences between two sets of values (e.g. expected and actual values)</a:t>
            </a:r>
          </a:p>
          <a:p>
            <a:pPr lvl="1"/>
            <a:r>
              <a:rPr lang="en-GB" sz="2000" dirty="0"/>
              <a:t>Line graphs  and bar charts are good</a:t>
            </a:r>
          </a:p>
          <a:p>
            <a:pPr lvl="2"/>
            <a:r>
              <a:rPr lang="en-GB" sz="1600" dirty="0"/>
              <a:t>One axis may set to the predicted value, in which case the difference between values, not the actual value, is shown </a:t>
            </a:r>
          </a:p>
          <a:p>
            <a:pPr lvl="1"/>
            <a:endParaRPr lang="en-GB" sz="900" dirty="0"/>
          </a:p>
          <a:p>
            <a:pPr lvl="1"/>
            <a:r>
              <a:rPr lang="en-GB" sz="2000" dirty="0"/>
              <a:t>Scatterplots should only be used when the quantitative scale does not start at zero</a:t>
            </a:r>
          </a:p>
          <a:p>
            <a:r>
              <a:rPr lang="en-GB" sz="2400" dirty="0"/>
              <a:t>Use colour or shape to identify the two sets of values</a:t>
            </a:r>
          </a:p>
        </p:txBody>
      </p:sp>
      <p:pic>
        <p:nvPicPr>
          <p:cNvPr id="1027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933056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480" y="5454640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563668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1052736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9" name="Group 88"/>
          <p:cNvGrpSpPr/>
          <p:nvPr/>
        </p:nvGrpSpPr>
        <p:grpSpPr>
          <a:xfrm>
            <a:off x="6084168" y="980728"/>
            <a:ext cx="1845034" cy="5520558"/>
            <a:chOff x="6084168" y="980728"/>
            <a:chExt cx="1845034" cy="5520558"/>
          </a:xfrm>
        </p:grpSpPr>
        <p:grpSp>
          <p:nvGrpSpPr>
            <p:cNvPr id="90" name="Group 89"/>
            <p:cNvGrpSpPr/>
            <p:nvPr/>
          </p:nvGrpSpPr>
          <p:grpSpPr>
            <a:xfrm>
              <a:off x="6088833" y="980728"/>
              <a:ext cx="1840369" cy="1224136"/>
              <a:chOff x="6088833" y="980728"/>
              <a:chExt cx="1840369" cy="1224136"/>
            </a:xfrm>
            <a:solidFill>
              <a:schemeClr val="bg1"/>
            </a:solidFill>
          </p:grpSpPr>
          <p:sp>
            <p:nvSpPr>
              <p:cNvPr id="242" name="Rectangle 241"/>
              <p:cNvSpPr/>
              <p:nvPr/>
            </p:nvSpPr>
            <p:spPr>
              <a:xfrm>
                <a:off x="6088833" y="980728"/>
                <a:ext cx="1840369" cy="1224136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3" name="TextBox 242"/>
              <p:cNvSpPr txBox="1"/>
              <p:nvPr/>
            </p:nvSpPr>
            <p:spPr>
              <a:xfrm>
                <a:off x="6646439" y="1942420"/>
                <a:ext cx="788999" cy="25391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Scatterplot</a:t>
                </a:r>
              </a:p>
            </p:txBody>
          </p:sp>
          <p:cxnSp>
            <p:nvCxnSpPr>
              <p:cNvPr id="244" name="Straight Connector 243"/>
              <p:cNvCxnSpPr/>
              <p:nvPr/>
            </p:nvCxnSpPr>
            <p:spPr>
              <a:xfrm>
                <a:off x="6368889" y="1015703"/>
                <a:ext cx="0" cy="90935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/>
              <p:cNvCxnSpPr/>
              <p:nvPr/>
            </p:nvCxnSpPr>
            <p:spPr>
              <a:xfrm flipH="1">
                <a:off x="6368889" y="1925061"/>
                <a:ext cx="1320265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6" name="Oval 245"/>
              <p:cNvSpPr/>
              <p:nvPr/>
            </p:nvSpPr>
            <p:spPr>
              <a:xfrm>
                <a:off x="6646439" y="1691252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47" name="Oval 246"/>
              <p:cNvSpPr/>
              <p:nvPr/>
            </p:nvSpPr>
            <p:spPr>
              <a:xfrm>
                <a:off x="6888993" y="1525719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48" name="Oval 247"/>
              <p:cNvSpPr/>
              <p:nvPr/>
            </p:nvSpPr>
            <p:spPr>
              <a:xfrm>
                <a:off x="7129042" y="1525719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49" name="Oval 248"/>
              <p:cNvSpPr/>
              <p:nvPr/>
            </p:nvSpPr>
            <p:spPr>
              <a:xfrm>
                <a:off x="6845605" y="1664076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0" name="Oval 249"/>
              <p:cNvSpPr/>
              <p:nvPr/>
            </p:nvSpPr>
            <p:spPr>
              <a:xfrm>
                <a:off x="6488913" y="1806835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1" name="Oval 250"/>
              <p:cNvSpPr/>
              <p:nvPr/>
            </p:nvSpPr>
            <p:spPr>
              <a:xfrm>
                <a:off x="7099609" y="1435407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2" name="Oval 251"/>
              <p:cNvSpPr/>
              <p:nvPr/>
            </p:nvSpPr>
            <p:spPr>
              <a:xfrm>
                <a:off x="7337974" y="1400432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3" name="Oval 252"/>
              <p:cNvSpPr/>
              <p:nvPr/>
            </p:nvSpPr>
            <p:spPr>
              <a:xfrm>
                <a:off x="7409098" y="1260530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4" name="Oval 253"/>
              <p:cNvSpPr/>
              <p:nvPr/>
            </p:nvSpPr>
            <p:spPr>
              <a:xfrm>
                <a:off x="7569130" y="1222780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91" name="Group 90"/>
            <p:cNvGrpSpPr/>
            <p:nvPr/>
          </p:nvGrpSpPr>
          <p:grpSpPr>
            <a:xfrm>
              <a:off x="6088832" y="2420888"/>
              <a:ext cx="1840369" cy="1224135"/>
              <a:chOff x="683568" y="3501008"/>
              <a:chExt cx="3312368" cy="2520280"/>
            </a:xfrm>
            <a:solidFill>
              <a:schemeClr val="bg1"/>
            </a:solidFill>
          </p:grpSpPr>
          <p:sp>
            <p:nvSpPr>
              <p:cNvPr id="227" name="Rectangle 226"/>
              <p:cNvSpPr/>
              <p:nvPr/>
            </p:nvSpPr>
            <p:spPr>
              <a:xfrm>
                <a:off x="683568" y="3501008"/>
                <a:ext cx="3312368" cy="2520280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8" name="TextBox 227"/>
              <p:cNvSpPr txBox="1"/>
              <p:nvPr/>
            </p:nvSpPr>
            <p:spPr>
              <a:xfrm>
                <a:off x="1701597" y="5489662"/>
                <a:ext cx="1313319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/>
                  <a:t>Line graph</a:t>
                </a:r>
              </a:p>
            </p:txBody>
          </p:sp>
          <p:cxnSp>
            <p:nvCxnSpPr>
              <p:cNvPr id="229" name="Straight Connector 228"/>
              <p:cNvCxnSpPr/>
              <p:nvPr/>
            </p:nvCxnSpPr>
            <p:spPr>
              <a:xfrm>
                <a:off x="1187624" y="3645024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/>
              <p:cNvCxnSpPr/>
              <p:nvPr/>
            </p:nvCxnSpPr>
            <p:spPr>
              <a:xfrm flipH="1">
                <a:off x="1187624" y="5517232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1" name="Oval 230"/>
              <p:cNvSpPr/>
              <p:nvPr/>
            </p:nvSpPr>
            <p:spPr>
              <a:xfrm>
                <a:off x="1462033" y="5229200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32" name="Oval 231"/>
              <p:cNvSpPr/>
              <p:nvPr/>
            </p:nvSpPr>
            <p:spPr>
              <a:xfrm>
                <a:off x="2025284" y="5013176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33" name="Straight Connector 232"/>
              <p:cNvCxnSpPr/>
              <p:nvPr/>
            </p:nvCxnSpPr>
            <p:spPr>
              <a:xfrm flipH="1">
                <a:off x="1187624" y="4579303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4" name="Oval 233"/>
              <p:cNvSpPr/>
              <p:nvPr/>
            </p:nvSpPr>
            <p:spPr>
              <a:xfrm>
                <a:off x="2771800" y="4937279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35" name="Oval 234"/>
              <p:cNvSpPr/>
              <p:nvPr/>
            </p:nvSpPr>
            <p:spPr>
              <a:xfrm>
                <a:off x="3419872" y="4865271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36" name="Straight Connector 235"/>
              <p:cNvCxnSpPr>
                <a:stCxn id="231" idx="7"/>
                <a:endCxn id="232" idx="3"/>
              </p:cNvCxnSpPr>
              <p:nvPr/>
            </p:nvCxnSpPr>
            <p:spPr>
              <a:xfrm flipV="1">
                <a:off x="1523496" y="5074639"/>
                <a:ext cx="512333" cy="165106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/>
              <p:cNvCxnSpPr>
                <a:endCxn id="234" idx="2"/>
              </p:cNvCxnSpPr>
              <p:nvPr/>
            </p:nvCxnSpPr>
            <p:spPr>
              <a:xfrm flipV="1">
                <a:off x="2097292" y="4973283"/>
                <a:ext cx="674508" cy="75897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/>
              <p:cNvCxnSpPr>
                <a:stCxn id="234" idx="6"/>
                <a:endCxn id="235" idx="2"/>
              </p:cNvCxnSpPr>
              <p:nvPr/>
            </p:nvCxnSpPr>
            <p:spPr>
              <a:xfrm flipV="1">
                <a:off x="2843808" y="4901275"/>
                <a:ext cx="576064" cy="72008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/>
              <p:cNvCxnSpPr/>
              <p:nvPr/>
            </p:nvCxnSpPr>
            <p:spPr>
              <a:xfrm flipV="1">
                <a:off x="1321128" y="4019498"/>
                <a:ext cx="563251" cy="216024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/>
              <p:cNvCxnSpPr/>
              <p:nvPr/>
            </p:nvCxnSpPr>
            <p:spPr>
              <a:xfrm flipV="1">
                <a:off x="1884379" y="4005064"/>
                <a:ext cx="771975" cy="14434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/>
              <p:cNvCxnSpPr/>
              <p:nvPr/>
            </p:nvCxnSpPr>
            <p:spPr>
              <a:xfrm flipV="1">
                <a:off x="2656354" y="3933058"/>
                <a:ext cx="648072" cy="72006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2" name="Group 91"/>
            <p:cNvGrpSpPr/>
            <p:nvPr/>
          </p:nvGrpSpPr>
          <p:grpSpPr>
            <a:xfrm>
              <a:off x="6088833" y="3837031"/>
              <a:ext cx="1840369" cy="1224135"/>
              <a:chOff x="3995936" y="980728"/>
              <a:chExt cx="3312368" cy="2520279"/>
            </a:xfrm>
            <a:solidFill>
              <a:schemeClr val="bg1"/>
            </a:solidFill>
          </p:grpSpPr>
          <p:sp>
            <p:nvSpPr>
              <p:cNvPr id="213" name="Rectangle 212"/>
              <p:cNvSpPr/>
              <p:nvPr/>
            </p:nvSpPr>
            <p:spPr>
              <a:xfrm>
                <a:off x="3995936" y="980728"/>
                <a:ext cx="3312368" cy="2520279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14" name="TextBox 213"/>
              <p:cNvSpPr txBox="1"/>
              <p:nvPr/>
            </p:nvSpPr>
            <p:spPr>
              <a:xfrm>
                <a:off x="5113350" y="2967074"/>
                <a:ext cx="1137325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 err="1"/>
                  <a:t>Barchart</a:t>
                </a:r>
                <a:endParaRPr lang="en-GB" sz="1000" dirty="0"/>
              </a:p>
            </p:txBody>
          </p:sp>
          <p:cxnSp>
            <p:nvCxnSpPr>
              <p:cNvPr id="215" name="Straight Connector 214"/>
              <p:cNvCxnSpPr/>
              <p:nvPr/>
            </p:nvCxnSpPr>
            <p:spPr>
              <a:xfrm>
                <a:off x="4463988" y="1052736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/>
              <p:cNvCxnSpPr/>
              <p:nvPr/>
            </p:nvCxnSpPr>
            <p:spPr>
              <a:xfrm flipH="1">
                <a:off x="4463988" y="2924944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/>
              <p:cNvCxnSpPr/>
              <p:nvPr/>
            </p:nvCxnSpPr>
            <p:spPr>
              <a:xfrm flipH="1">
                <a:off x="4463987" y="1988840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8" name="Rectangle 217"/>
              <p:cNvSpPr/>
              <p:nvPr/>
            </p:nvSpPr>
            <p:spPr>
              <a:xfrm>
                <a:off x="4644008" y="1733954"/>
                <a:ext cx="216024" cy="254886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19" name="Rectangle 218"/>
              <p:cNvSpPr/>
              <p:nvPr/>
            </p:nvSpPr>
            <p:spPr>
              <a:xfrm>
                <a:off x="5004048" y="1592796"/>
                <a:ext cx="216024" cy="39604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0" name="Rectangle 219"/>
              <p:cNvSpPr/>
              <p:nvPr/>
            </p:nvSpPr>
            <p:spPr>
              <a:xfrm>
                <a:off x="5364088" y="1479070"/>
                <a:ext cx="216024" cy="50977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1" name="Rectangle 220"/>
              <p:cNvSpPr/>
              <p:nvPr/>
            </p:nvSpPr>
            <p:spPr>
              <a:xfrm>
                <a:off x="6444208" y="1733954"/>
                <a:ext cx="216024" cy="261919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2" name="Rectangle 221"/>
              <p:cNvSpPr/>
              <p:nvPr/>
            </p:nvSpPr>
            <p:spPr>
              <a:xfrm>
                <a:off x="6084168" y="1515074"/>
                <a:ext cx="216024" cy="473766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3" name="Rectangle 222"/>
              <p:cNvSpPr/>
              <p:nvPr/>
            </p:nvSpPr>
            <p:spPr>
              <a:xfrm>
                <a:off x="5724128" y="1268760"/>
                <a:ext cx="216024" cy="72008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4" name="Rectangle 223"/>
              <p:cNvSpPr/>
              <p:nvPr/>
            </p:nvSpPr>
            <p:spPr>
              <a:xfrm rot="5400000">
                <a:off x="4842030" y="1682806"/>
                <a:ext cx="216024" cy="972108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5" name="Rectangle 224"/>
              <p:cNvSpPr/>
              <p:nvPr/>
            </p:nvSpPr>
            <p:spPr>
              <a:xfrm rot="5400000">
                <a:off x="5491963" y="1324627"/>
                <a:ext cx="216024" cy="2264529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6" name="Rectangle 225"/>
              <p:cNvSpPr/>
              <p:nvPr/>
            </p:nvSpPr>
            <p:spPr>
              <a:xfrm rot="5400000">
                <a:off x="5256076" y="1853444"/>
                <a:ext cx="216024" cy="180020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93" name="Group 92"/>
            <p:cNvGrpSpPr/>
            <p:nvPr/>
          </p:nvGrpSpPr>
          <p:grpSpPr>
            <a:xfrm>
              <a:off x="6084168" y="5277151"/>
              <a:ext cx="1840369" cy="1224135"/>
              <a:chOff x="3995936" y="3501008"/>
              <a:chExt cx="3312368" cy="2520280"/>
            </a:xfrm>
            <a:solidFill>
              <a:schemeClr val="bg1"/>
            </a:solidFill>
          </p:grpSpPr>
          <p:sp>
            <p:nvSpPr>
              <p:cNvPr id="94" name="Rectangle 93"/>
              <p:cNvSpPr/>
              <p:nvPr/>
            </p:nvSpPr>
            <p:spPr>
              <a:xfrm>
                <a:off x="3995936" y="3501008"/>
                <a:ext cx="3312368" cy="2520280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95" name="TextBox 94"/>
              <p:cNvSpPr txBox="1"/>
              <p:nvPr/>
            </p:nvSpPr>
            <p:spPr>
              <a:xfrm>
                <a:off x="5162243" y="5496992"/>
                <a:ext cx="1053656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/>
                  <a:t>Boxplot</a:t>
                </a:r>
              </a:p>
            </p:txBody>
          </p:sp>
          <p:cxnSp>
            <p:nvCxnSpPr>
              <p:cNvPr id="96" name="Straight Connector 95"/>
              <p:cNvCxnSpPr/>
              <p:nvPr/>
            </p:nvCxnSpPr>
            <p:spPr>
              <a:xfrm>
                <a:off x="4463987" y="3645024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/>
              <p:cNvCxnSpPr/>
              <p:nvPr/>
            </p:nvCxnSpPr>
            <p:spPr>
              <a:xfrm flipH="1">
                <a:off x="4463987" y="5517232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/>
              <p:nvPr/>
            </p:nvCxnSpPr>
            <p:spPr>
              <a:xfrm flipH="1">
                <a:off x="4468152" y="4572508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4" name="Rectangle 103"/>
              <p:cNvSpPr/>
              <p:nvPr/>
            </p:nvSpPr>
            <p:spPr>
              <a:xfrm>
                <a:off x="4716016" y="4127510"/>
                <a:ext cx="216024" cy="309602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5220072" y="3933056"/>
                <a:ext cx="216024" cy="36575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7" name="Rectangle 106"/>
              <p:cNvSpPr/>
              <p:nvPr/>
            </p:nvSpPr>
            <p:spPr>
              <a:xfrm>
                <a:off x="6228184" y="4005064"/>
                <a:ext cx="216024" cy="236883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8" name="Rectangle 107"/>
              <p:cNvSpPr/>
              <p:nvPr/>
            </p:nvSpPr>
            <p:spPr>
              <a:xfrm>
                <a:off x="5728293" y="3735034"/>
                <a:ext cx="216024" cy="48605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9" name="Rectangle 108"/>
              <p:cNvSpPr/>
              <p:nvPr/>
            </p:nvSpPr>
            <p:spPr>
              <a:xfrm rot="5400000">
                <a:off x="5274078" y="4419110"/>
                <a:ext cx="216024" cy="972108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10" name="Rectangle 109"/>
              <p:cNvSpPr/>
              <p:nvPr/>
            </p:nvSpPr>
            <p:spPr>
              <a:xfrm rot="5400000">
                <a:off x="5841311" y="4478122"/>
                <a:ext cx="216024" cy="1574163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11" name="Straight Connector 110"/>
              <p:cNvCxnSpPr/>
              <p:nvPr/>
            </p:nvCxnSpPr>
            <p:spPr>
              <a:xfrm>
                <a:off x="4824028" y="3735034"/>
                <a:ext cx="0" cy="774086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/>
            </p:nvCxnSpPr>
            <p:spPr>
              <a:xfrm>
                <a:off x="4716016" y="3735034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/>
            </p:nvCxnSpPr>
            <p:spPr>
              <a:xfrm>
                <a:off x="4716016" y="450912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/>
              <p:cNvCxnSpPr/>
              <p:nvPr/>
            </p:nvCxnSpPr>
            <p:spPr>
              <a:xfrm>
                <a:off x="4715002" y="4365104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/>
            </p:nvCxnSpPr>
            <p:spPr>
              <a:xfrm>
                <a:off x="5328084" y="3703200"/>
                <a:ext cx="0" cy="774086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/>
              <p:cNvCxnSpPr/>
              <p:nvPr/>
            </p:nvCxnSpPr>
            <p:spPr>
              <a:xfrm>
                <a:off x="5220072" y="370320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/>
              <p:cNvCxnSpPr/>
              <p:nvPr/>
            </p:nvCxnSpPr>
            <p:spPr>
              <a:xfrm>
                <a:off x="5220072" y="4477286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/>
              <p:cNvCxnSpPr/>
              <p:nvPr/>
            </p:nvCxnSpPr>
            <p:spPr>
              <a:xfrm>
                <a:off x="5219058" y="4077072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/>
              <p:cNvCxnSpPr/>
              <p:nvPr/>
            </p:nvCxnSpPr>
            <p:spPr>
              <a:xfrm>
                <a:off x="5836305" y="3591018"/>
                <a:ext cx="0" cy="918102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/>
              <p:cNvCxnSpPr/>
              <p:nvPr/>
            </p:nvCxnSpPr>
            <p:spPr>
              <a:xfrm>
                <a:off x="5728293" y="3591018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/>
              <p:cNvCxnSpPr/>
              <p:nvPr/>
            </p:nvCxnSpPr>
            <p:spPr>
              <a:xfrm>
                <a:off x="5728293" y="450912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/>
              <p:cNvCxnSpPr/>
              <p:nvPr/>
            </p:nvCxnSpPr>
            <p:spPr>
              <a:xfrm>
                <a:off x="5727279" y="4086225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/>
              <p:cNvCxnSpPr/>
              <p:nvPr/>
            </p:nvCxnSpPr>
            <p:spPr>
              <a:xfrm>
                <a:off x="6336196" y="3789040"/>
                <a:ext cx="0" cy="56706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/>
              <p:cNvCxnSpPr/>
              <p:nvPr/>
            </p:nvCxnSpPr>
            <p:spPr>
              <a:xfrm>
                <a:off x="6228184" y="378904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/>
              <p:cNvCxnSpPr/>
              <p:nvPr/>
            </p:nvCxnSpPr>
            <p:spPr>
              <a:xfrm>
                <a:off x="6228184" y="4356104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/>
              <p:cNvCxnSpPr/>
              <p:nvPr/>
            </p:nvCxnSpPr>
            <p:spPr>
              <a:xfrm>
                <a:off x="6227170" y="4077225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/>
              <p:cNvCxnSpPr/>
              <p:nvPr/>
            </p:nvCxnSpPr>
            <p:spPr>
              <a:xfrm>
                <a:off x="4644008" y="4901275"/>
                <a:ext cx="1800200" cy="3889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/>
              <p:cNvCxnSpPr/>
              <p:nvPr/>
            </p:nvCxnSpPr>
            <p:spPr>
              <a:xfrm>
                <a:off x="4644008" y="4797152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/>
              <p:cNvCxnSpPr/>
              <p:nvPr/>
            </p:nvCxnSpPr>
            <p:spPr>
              <a:xfrm>
                <a:off x="6434689" y="478712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/>
              <p:cNvCxnSpPr/>
              <p:nvPr/>
            </p:nvCxnSpPr>
            <p:spPr>
              <a:xfrm>
                <a:off x="5328084" y="478712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/>
              <p:cNvCxnSpPr/>
              <p:nvPr/>
            </p:nvCxnSpPr>
            <p:spPr>
              <a:xfrm flipV="1">
                <a:off x="4860032" y="5265203"/>
                <a:ext cx="1944216" cy="1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/>
              <p:cNvCxnSpPr/>
              <p:nvPr/>
            </p:nvCxnSpPr>
            <p:spPr>
              <a:xfrm>
                <a:off x="4860032" y="515719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/>
              <p:cNvCxnSpPr/>
              <p:nvPr/>
            </p:nvCxnSpPr>
            <p:spPr>
              <a:xfrm>
                <a:off x="6794729" y="5147160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/>
              <p:cNvCxnSpPr/>
              <p:nvPr/>
            </p:nvCxnSpPr>
            <p:spPr>
              <a:xfrm>
                <a:off x="6444208" y="5147160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510919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/>
          </a:bodyPr>
          <a:lstStyle/>
          <a:p>
            <a:r>
              <a:rPr lang="en-GB" sz="2400" dirty="0"/>
              <a:t>Comparison of two paired sets of values (e.g. the heights and weights of people) to see if there is a relationship between them</a:t>
            </a:r>
          </a:p>
          <a:p>
            <a:pPr lvl="1"/>
            <a:r>
              <a:rPr lang="en-GB" sz="2000" dirty="0"/>
              <a:t>Scatterplots are good</a:t>
            </a:r>
          </a:p>
          <a:p>
            <a:pPr lvl="2"/>
            <a:r>
              <a:rPr lang="en-GB" sz="1600" dirty="0"/>
              <a:t>Positive correlation – as x increases, y increases</a:t>
            </a:r>
          </a:p>
          <a:p>
            <a:pPr lvl="2"/>
            <a:r>
              <a:rPr lang="en-GB" sz="1600" dirty="0"/>
              <a:t>Negative correlation – as x increases, y decreases</a:t>
            </a:r>
          </a:p>
        </p:txBody>
      </p:sp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552016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124744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263984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08000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9" name="Group 88"/>
          <p:cNvGrpSpPr/>
          <p:nvPr/>
        </p:nvGrpSpPr>
        <p:grpSpPr>
          <a:xfrm>
            <a:off x="6084168" y="980728"/>
            <a:ext cx="1845034" cy="5520558"/>
            <a:chOff x="6084168" y="980728"/>
            <a:chExt cx="1845034" cy="5520558"/>
          </a:xfrm>
        </p:grpSpPr>
        <p:grpSp>
          <p:nvGrpSpPr>
            <p:cNvPr id="90" name="Group 89"/>
            <p:cNvGrpSpPr/>
            <p:nvPr/>
          </p:nvGrpSpPr>
          <p:grpSpPr>
            <a:xfrm>
              <a:off x="6088833" y="980728"/>
              <a:ext cx="1840369" cy="1224136"/>
              <a:chOff x="6088833" y="980728"/>
              <a:chExt cx="1840369" cy="1224136"/>
            </a:xfrm>
            <a:solidFill>
              <a:schemeClr val="bg1"/>
            </a:solidFill>
          </p:grpSpPr>
          <p:sp>
            <p:nvSpPr>
              <p:cNvPr id="200" name="Rectangle 199"/>
              <p:cNvSpPr/>
              <p:nvPr/>
            </p:nvSpPr>
            <p:spPr>
              <a:xfrm>
                <a:off x="6088833" y="980728"/>
                <a:ext cx="1840369" cy="1224136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01" name="TextBox 200"/>
              <p:cNvSpPr txBox="1"/>
              <p:nvPr/>
            </p:nvSpPr>
            <p:spPr>
              <a:xfrm>
                <a:off x="6646439" y="1942420"/>
                <a:ext cx="788999" cy="25391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Scatterplot</a:t>
                </a:r>
              </a:p>
            </p:txBody>
          </p:sp>
          <p:cxnSp>
            <p:nvCxnSpPr>
              <p:cNvPr id="202" name="Straight Connector 201"/>
              <p:cNvCxnSpPr/>
              <p:nvPr/>
            </p:nvCxnSpPr>
            <p:spPr>
              <a:xfrm>
                <a:off x="6368889" y="1015703"/>
                <a:ext cx="0" cy="90935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/>
              <p:cNvCxnSpPr/>
              <p:nvPr/>
            </p:nvCxnSpPr>
            <p:spPr>
              <a:xfrm flipH="1">
                <a:off x="6368889" y="1925061"/>
                <a:ext cx="1320265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4" name="Oval 203"/>
              <p:cNvSpPr/>
              <p:nvPr/>
            </p:nvSpPr>
            <p:spPr>
              <a:xfrm>
                <a:off x="6646439" y="1691252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05" name="Oval 204"/>
              <p:cNvSpPr/>
              <p:nvPr/>
            </p:nvSpPr>
            <p:spPr>
              <a:xfrm>
                <a:off x="6888993" y="1525719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06" name="Oval 205"/>
              <p:cNvSpPr/>
              <p:nvPr/>
            </p:nvSpPr>
            <p:spPr>
              <a:xfrm>
                <a:off x="7129042" y="1525719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07" name="Oval 206"/>
              <p:cNvSpPr/>
              <p:nvPr/>
            </p:nvSpPr>
            <p:spPr>
              <a:xfrm>
                <a:off x="6845605" y="1664076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08" name="Oval 207"/>
              <p:cNvSpPr/>
              <p:nvPr/>
            </p:nvSpPr>
            <p:spPr>
              <a:xfrm>
                <a:off x="6488913" y="1806835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09" name="Oval 208"/>
              <p:cNvSpPr/>
              <p:nvPr/>
            </p:nvSpPr>
            <p:spPr>
              <a:xfrm>
                <a:off x="7099609" y="1435407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10" name="Oval 209"/>
              <p:cNvSpPr/>
              <p:nvPr/>
            </p:nvSpPr>
            <p:spPr>
              <a:xfrm>
                <a:off x="7337974" y="1400432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11" name="Oval 210"/>
              <p:cNvSpPr/>
              <p:nvPr/>
            </p:nvSpPr>
            <p:spPr>
              <a:xfrm>
                <a:off x="7409098" y="1260530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12" name="Oval 211"/>
              <p:cNvSpPr/>
              <p:nvPr/>
            </p:nvSpPr>
            <p:spPr>
              <a:xfrm>
                <a:off x="7569130" y="1222780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91" name="Group 90"/>
            <p:cNvGrpSpPr/>
            <p:nvPr/>
          </p:nvGrpSpPr>
          <p:grpSpPr>
            <a:xfrm>
              <a:off x="6088832" y="2420888"/>
              <a:ext cx="1840369" cy="1224135"/>
              <a:chOff x="683568" y="3501008"/>
              <a:chExt cx="3312368" cy="2520280"/>
            </a:xfrm>
            <a:solidFill>
              <a:schemeClr val="bg1"/>
            </a:solidFill>
          </p:grpSpPr>
          <p:sp>
            <p:nvSpPr>
              <p:cNvPr id="185" name="Rectangle 184"/>
              <p:cNvSpPr/>
              <p:nvPr/>
            </p:nvSpPr>
            <p:spPr>
              <a:xfrm>
                <a:off x="683568" y="3501008"/>
                <a:ext cx="3312368" cy="2520280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86" name="TextBox 185"/>
              <p:cNvSpPr txBox="1"/>
              <p:nvPr/>
            </p:nvSpPr>
            <p:spPr>
              <a:xfrm>
                <a:off x="1701597" y="5489662"/>
                <a:ext cx="1313319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/>
                  <a:t>Line graph</a:t>
                </a:r>
              </a:p>
            </p:txBody>
          </p:sp>
          <p:cxnSp>
            <p:nvCxnSpPr>
              <p:cNvPr id="187" name="Straight Connector 186"/>
              <p:cNvCxnSpPr/>
              <p:nvPr/>
            </p:nvCxnSpPr>
            <p:spPr>
              <a:xfrm>
                <a:off x="1187624" y="3645024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/>
              <p:cNvCxnSpPr/>
              <p:nvPr/>
            </p:nvCxnSpPr>
            <p:spPr>
              <a:xfrm flipH="1">
                <a:off x="1187624" y="5517232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9" name="Oval 188"/>
              <p:cNvSpPr/>
              <p:nvPr/>
            </p:nvSpPr>
            <p:spPr>
              <a:xfrm>
                <a:off x="1462033" y="5229200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90" name="Oval 189"/>
              <p:cNvSpPr/>
              <p:nvPr/>
            </p:nvSpPr>
            <p:spPr>
              <a:xfrm>
                <a:off x="2025284" y="5013176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1" name="Straight Connector 190"/>
              <p:cNvCxnSpPr/>
              <p:nvPr/>
            </p:nvCxnSpPr>
            <p:spPr>
              <a:xfrm flipH="1">
                <a:off x="1187624" y="4579303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2" name="Oval 191"/>
              <p:cNvSpPr/>
              <p:nvPr/>
            </p:nvSpPr>
            <p:spPr>
              <a:xfrm>
                <a:off x="2771800" y="4937279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93" name="Oval 192"/>
              <p:cNvSpPr/>
              <p:nvPr/>
            </p:nvSpPr>
            <p:spPr>
              <a:xfrm>
                <a:off x="3419872" y="4865271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4" name="Straight Connector 193"/>
              <p:cNvCxnSpPr>
                <a:stCxn id="189" idx="7"/>
                <a:endCxn id="190" idx="3"/>
              </p:cNvCxnSpPr>
              <p:nvPr/>
            </p:nvCxnSpPr>
            <p:spPr>
              <a:xfrm flipV="1">
                <a:off x="1523496" y="5074639"/>
                <a:ext cx="512333" cy="165106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/>
              <p:cNvCxnSpPr>
                <a:endCxn id="192" idx="2"/>
              </p:cNvCxnSpPr>
              <p:nvPr/>
            </p:nvCxnSpPr>
            <p:spPr>
              <a:xfrm flipV="1">
                <a:off x="2097292" y="4973283"/>
                <a:ext cx="674508" cy="75897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/>
              <p:cNvCxnSpPr>
                <a:stCxn id="192" idx="6"/>
                <a:endCxn id="193" idx="2"/>
              </p:cNvCxnSpPr>
              <p:nvPr/>
            </p:nvCxnSpPr>
            <p:spPr>
              <a:xfrm flipV="1">
                <a:off x="2843808" y="4901275"/>
                <a:ext cx="576064" cy="72008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/>
              <p:cNvCxnSpPr/>
              <p:nvPr/>
            </p:nvCxnSpPr>
            <p:spPr>
              <a:xfrm flipV="1">
                <a:off x="1321128" y="4019498"/>
                <a:ext cx="563251" cy="216024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/>
              <p:cNvCxnSpPr/>
              <p:nvPr/>
            </p:nvCxnSpPr>
            <p:spPr>
              <a:xfrm flipV="1">
                <a:off x="1884379" y="4005064"/>
                <a:ext cx="771975" cy="14434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/>
              <p:cNvCxnSpPr/>
              <p:nvPr/>
            </p:nvCxnSpPr>
            <p:spPr>
              <a:xfrm flipV="1">
                <a:off x="2656354" y="3933058"/>
                <a:ext cx="648072" cy="72006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2" name="Group 91"/>
            <p:cNvGrpSpPr/>
            <p:nvPr/>
          </p:nvGrpSpPr>
          <p:grpSpPr>
            <a:xfrm>
              <a:off x="6088833" y="3837031"/>
              <a:ext cx="1840369" cy="1224135"/>
              <a:chOff x="3995936" y="980728"/>
              <a:chExt cx="3312368" cy="2520279"/>
            </a:xfrm>
            <a:solidFill>
              <a:schemeClr val="bg1"/>
            </a:solidFill>
          </p:grpSpPr>
          <p:sp>
            <p:nvSpPr>
              <p:cNvPr id="171" name="Rectangle 170"/>
              <p:cNvSpPr/>
              <p:nvPr/>
            </p:nvSpPr>
            <p:spPr>
              <a:xfrm>
                <a:off x="3995936" y="980728"/>
                <a:ext cx="3312368" cy="2520279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72" name="TextBox 171"/>
              <p:cNvSpPr txBox="1"/>
              <p:nvPr/>
            </p:nvSpPr>
            <p:spPr>
              <a:xfrm>
                <a:off x="5113350" y="2967074"/>
                <a:ext cx="1137325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 err="1"/>
                  <a:t>Barchart</a:t>
                </a:r>
                <a:endParaRPr lang="en-GB" sz="1000" dirty="0"/>
              </a:p>
            </p:txBody>
          </p:sp>
          <p:cxnSp>
            <p:nvCxnSpPr>
              <p:cNvPr id="173" name="Straight Connector 172"/>
              <p:cNvCxnSpPr/>
              <p:nvPr/>
            </p:nvCxnSpPr>
            <p:spPr>
              <a:xfrm>
                <a:off x="4463988" y="1052736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/>
              <p:cNvCxnSpPr/>
              <p:nvPr/>
            </p:nvCxnSpPr>
            <p:spPr>
              <a:xfrm flipH="1">
                <a:off x="4463988" y="2924944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/>
              <p:cNvCxnSpPr/>
              <p:nvPr/>
            </p:nvCxnSpPr>
            <p:spPr>
              <a:xfrm flipH="1">
                <a:off x="4463987" y="1988840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6" name="Rectangle 175"/>
              <p:cNvSpPr/>
              <p:nvPr/>
            </p:nvSpPr>
            <p:spPr>
              <a:xfrm>
                <a:off x="4644008" y="1733954"/>
                <a:ext cx="216024" cy="254886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77" name="Rectangle 176"/>
              <p:cNvSpPr/>
              <p:nvPr/>
            </p:nvSpPr>
            <p:spPr>
              <a:xfrm>
                <a:off x="5004048" y="1592796"/>
                <a:ext cx="216024" cy="39604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78" name="Rectangle 177"/>
              <p:cNvSpPr/>
              <p:nvPr/>
            </p:nvSpPr>
            <p:spPr>
              <a:xfrm>
                <a:off x="5364088" y="1479070"/>
                <a:ext cx="216024" cy="50977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79" name="Rectangle 178"/>
              <p:cNvSpPr/>
              <p:nvPr/>
            </p:nvSpPr>
            <p:spPr>
              <a:xfrm>
                <a:off x="6444208" y="1733954"/>
                <a:ext cx="216024" cy="261919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80" name="Rectangle 179"/>
              <p:cNvSpPr/>
              <p:nvPr/>
            </p:nvSpPr>
            <p:spPr>
              <a:xfrm>
                <a:off x="6084168" y="1515074"/>
                <a:ext cx="216024" cy="473766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81" name="Rectangle 180"/>
              <p:cNvSpPr/>
              <p:nvPr/>
            </p:nvSpPr>
            <p:spPr>
              <a:xfrm>
                <a:off x="5724128" y="1268760"/>
                <a:ext cx="216024" cy="72008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82" name="Rectangle 181"/>
              <p:cNvSpPr/>
              <p:nvPr/>
            </p:nvSpPr>
            <p:spPr>
              <a:xfrm rot="5400000">
                <a:off x="4842030" y="1682806"/>
                <a:ext cx="216024" cy="972108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83" name="Rectangle 182"/>
              <p:cNvSpPr/>
              <p:nvPr/>
            </p:nvSpPr>
            <p:spPr>
              <a:xfrm rot="5400000">
                <a:off x="5491963" y="1324627"/>
                <a:ext cx="216024" cy="2264529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84" name="Rectangle 183"/>
              <p:cNvSpPr/>
              <p:nvPr/>
            </p:nvSpPr>
            <p:spPr>
              <a:xfrm rot="5400000">
                <a:off x="5256076" y="1853444"/>
                <a:ext cx="216024" cy="180020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93" name="Group 92"/>
            <p:cNvGrpSpPr/>
            <p:nvPr/>
          </p:nvGrpSpPr>
          <p:grpSpPr>
            <a:xfrm>
              <a:off x="6084168" y="5277151"/>
              <a:ext cx="1840369" cy="1224135"/>
              <a:chOff x="3995936" y="3501008"/>
              <a:chExt cx="3312368" cy="2520280"/>
            </a:xfrm>
            <a:solidFill>
              <a:schemeClr val="bg1"/>
            </a:solidFill>
          </p:grpSpPr>
          <p:sp>
            <p:nvSpPr>
              <p:cNvPr id="94" name="Rectangle 93"/>
              <p:cNvSpPr/>
              <p:nvPr/>
            </p:nvSpPr>
            <p:spPr>
              <a:xfrm>
                <a:off x="3995936" y="3501008"/>
                <a:ext cx="3312368" cy="2520280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95" name="TextBox 94"/>
              <p:cNvSpPr txBox="1"/>
              <p:nvPr/>
            </p:nvSpPr>
            <p:spPr>
              <a:xfrm>
                <a:off x="5162243" y="5496992"/>
                <a:ext cx="1053656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/>
                  <a:t>Boxplot</a:t>
                </a:r>
              </a:p>
            </p:txBody>
          </p:sp>
          <p:cxnSp>
            <p:nvCxnSpPr>
              <p:cNvPr id="96" name="Straight Connector 95"/>
              <p:cNvCxnSpPr/>
              <p:nvPr/>
            </p:nvCxnSpPr>
            <p:spPr>
              <a:xfrm>
                <a:off x="4463987" y="3645024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/>
              <p:cNvCxnSpPr/>
              <p:nvPr/>
            </p:nvCxnSpPr>
            <p:spPr>
              <a:xfrm flipH="1">
                <a:off x="4463987" y="5517232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/>
              <p:cNvCxnSpPr/>
              <p:nvPr/>
            </p:nvCxnSpPr>
            <p:spPr>
              <a:xfrm flipH="1">
                <a:off x="4468152" y="4572508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2" name="Rectangle 101"/>
              <p:cNvSpPr/>
              <p:nvPr/>
            </p:nvSpPr>
            <p:spPr>
              <a:xfrm>
                <a:off x="4716016" y="4127510"/>
                <a:ext cx="216024" cy="309602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3" name="Rectangle 102"/>
              <p:cNvSpPr/>
              <p:nvPr/>
            </p:nvSpPr>
            <p:spPr>
              <a:xfrm>
                <a:off x="5220072" y="3933056"/>
                <a:ext cx="216024" cy="36575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4" name="Rectangle 103"/>
              <p:cNvSpPr/>
              <p:nvPr/>
            </p:nvSpPr>
            <p:spPr>
              <a:xfrm>
                <a:off x="6228184" y="4005064"/>
                <a:ext cx="216024" cy="236883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5728293" y="3735034"/>
                <a:ext cx="216024" cy="48605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 rot="5400000">
                <a:off x="5274078" y="4419110"/>
                <a:ext cx="216024" cy="972108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7" name="Rectangle 106"/>
              <p:cNvSpPr/>
              <p:nvPr/>
            </p:nvSpPr>
            <p:spPr>
              <a:xfrm rot="5400000">
                <a:off x="5841311" y="4478122"/>
                <a:ext cx="216024" cy="1574163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08" name="Straight Connector 107"/>
              <p:cNvCxnSpPr/>
              <p:nvPr/>
            </p:nvCxnSpPr>
            <p:spPr>
              <a:xfrm>
                <a:off x="4824028" y="3735034"/>
                <a:ext cx="0" cy="774086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/>
              <p:cNvCxnSpPr/>
              <p:nvPr/>
            </p:nvCxnSpPr>
            <p:spPr>
              <a:xfrm>
                <a:off x="4716016" y="3735034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/>
            </p:nvCxnSpPr>
            <p:spPr>
              <a:xfrm>
                <a:off x="4716016" y="450912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/>
              <p:cNvCxnSpPr/>
              <p:nvPr/>
            </p:nvCxnSpPr>
            <p:spPr>
              <a:xfrm>
                <a:off x="4715002" y="4365104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/>
            </p:nvCxnSpPr>
            <p:spPr>
              <a:xfrm>
                <a:off x="5328084" y="3703200"/>
                <a:ext cx="0" cy="774086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/>
            </p:nvCxnSpPr>
            <p:spPr>
              <a:xfrm>
                <a:off x="5220072" y="370320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/>
            </p:nvCxnSpPr>
            <p:spPr>
              <a:xfrm>
                <a:off x="5220072" y="4477286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/>
            </p:nvCxnSpPr>
            <p:spPr>
              <a:xfrm>
                <a:off x="5219058" y="4077072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/>
              <p:cNvCxnSpPr/>
              <p:nvPr/>
            </p:nvCxnSpPr>
            <p:spPr>
              <a:xfrm>
                <a:off x="5836305" y="3591018"/>
                <a:ext cx="0" cy="918102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/>
              <p:cNvCxnSpPr/>
              <p:nvPr/>
            </p:nvCxnSpPr>
            <p:spPr>
              <a:xfrm>
                <a:off x="5728293" y="3591018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/>
              <p:cNvCxnSpPr/>
              <p:nvPr/>
            </p:nvCxnSpPr>
            <p:spPr>
              <a:xfrm>
                <a:off x="5728293" y="450912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/>
              <p:cNvCxnSpPr/>
              <p:nvPr/>
            </p:nvCxnSpPr>
            <p:spPr>
              <a:xfrm>
                <a:off x="5727279" y="4086225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/>
              <p:cNvCxnSpPr/>
              <p:nvPr/>
            </p:nvCxnSpPr>
            <p:spPr>
              <a:xfrm>
                <a:off x="6336196" y="3789040"/>
                <a:ext cx="0" cy="56706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/>
              <p:cNvCxnSpPr/>
              <p:nvPr/>
            </p:nvCxnSpPr>
            <p:spPr>
              <a:xfrm>
                <a:off x="6228184" y="378904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/>
              <p:cNvCxnSpPr/>
              <p:nvPr/>
            </p:nvCxnSpPr>
            <p:spPr>
              <a:xfrm>
                <a:off x="6228184" y="4356104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/>
              <p:cNvCxnSpPr/>
              <p:nvPr/>
            </p:nvCxnSpPr>
            <p:spPr>
              <a:xfrm>
                <a:off x="6227170" y="4077225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/>
              <p:cNvCxnSpPr/>
              <p:nvPr/>
            </p:nvCxnSpPr>
            <p:spPr>
              <a:xfrm>
                <a:off x="4644008" y="4901275"/>
                <a:ext cx="1800200" cy="3889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/>
              <p:cNvCxnSpPr/>
              <p:nvPr/>
            </p:nvCxnSpPr>
            <p:spPr>
              <a:xfrm>
                <a:off x="4644008" y="4797152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/>
              <p:cNvCxnSpPr/>
              <p:nvPr/>
            </p:nvCxnSpPr>
            <p:spPr>
              <a:xfrm>
                <a:off x="6434689" y="478712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/>
              <p:cNvCxnSpPr/>
              <p:nvPr/>
            </p:nvCxnSpPr>
            <p:spPr>
              <a:xfrm>
                <a:off x="5328084" y="478712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/>
              <p:cNvCxnSpPr/>
              <p:nvPr/>
            </p:nvCxnSpPr>
            <p:spPr>
              <a:xfrm flipV="1">
                <a:off x="4860032" y="5265203"/>
                <a:ext cx="1944216" cy="1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/>
              <p:cNvCxnSpPr/>
              <p:nvPr/>
            </p:nvCxnSpPr>
            <p:spPr>
              <a:xfrm>
                <a:off x="4860032" y="515719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Straight Connector 168"/>
              <p:cNvCxnSpPr/>
              <p:nvPr/>
            </p:nvCxnSpPr>
            <p:spPr>
              <a:xfrm>
                <a:off x="6794729" y="5147160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/>
              <p:cNvCxnSpPr/>
              <p:nvPr/>
            </p:nvCxnSpPr>
            <p:spPr>
              <a:xfrm>
                <a:off x="6444208" y="5147160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2740946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Simple comparison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/>
          </a:bodyPr>
          <a:lstStyle/>
          <a:p>
            <a:r>
              <a:rPr lang="en-GB" sz="2400" dirty="0"/>
              <a:t>A simple comparison of the values of a set of unordered items (e.g. types of user, algorithm used)</a:t>
            </a:r>
          </a:p>
          <a:p>
            <a:pPr lvl="1"/>
            <a:r>
              <a:rPr lang="en-GB" sz="2000" dirty="0"/>
              <a:t>Bar charts are good</a:t>
            </a:r>
          </a:p>
          <a:p>
            <a:pPr lvl="1"/>
            <a:endParaRPr lang="en-GB" sz="900" dirty="0"/>
          </a:p>
          <a:p>
            <a:pPr lvl="1"/>
            <a:endParaRPr lang="en-GB" sz="900" dirty="0"/>
          </a:p>
          <a:p>
            <a:pPr lvl="1"/>
            <a:r>
              <a:rPr lang="en-GB" sz="2000" dirty="0"/>
              <a:t>Scatterplots should only be used when the quantitative scale does not start at zero</a:t>
            </a:r>
          </a:p>
          <a:p>
            <a:pPr marL="411480" lvl="1" indent="0">
              <a:buNone/>
            </a:pPr>
            <a:endParaRPr lang="en-GB" dirty="0"/>
          </a:p>
        </p:txBody>
      </p:sp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552016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263984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931820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1052736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9" name="Group 88"/>
          <p:cNvGrpSpPr/>
          <p:nvPr/>
        </p:nvGrpSpPr>
        <p:grpSpPr>
          <a:xfrm>
            <a:off x="6084168" y="980728"/>
            <a:ext cx="1845034" cy="5520558"/>
            <a:chOff x="6084168" y="980728"/>
            <a:chExt cx="1845034" cy="5520558"/>
          </a:xfrm>
        </p:grpSpPr>
        <p:grpSp>
          <p:nvGrpSpPr>
            <p:cNvPr id="90" name="Group 89"/>
            <p:cNvGrpSpPr/>
            <p:nvPr/>
          </p:nvGrpSpPr>
          <p:grpSpPr>
            <a:xfrm>
              <a:off x="6088833" y="980728"/>
              <a:ext cx="1840369" cy="1224136"/>
              <a:chOff x="6088833" y="980728"/>
              <a:chExt cx="1840369" cy="1224136"/>
            </a:xfrm>
            <a:solidFill>
              <a:schemeClr val="bg1"/>
            </a:solidFill>
          </p:grpSpPr>
          <p:sp>
            <p:nvSpPr>
              <p:cNvPr id="243" name="Rectangle 242"/>
              <p:cNvSpPr/>
              <p:nvPr/>
            </p:nvSpPr>
            <p:spPr>
              <a:xfrm>
                <a:off x="6088833" y="980728"/>
                <a:ext cx="1840369" cy="1224136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4" name="TextBox 243"/>
              <p:cNvSpPr txBox="1"/>
              <p:nvPr/>
            </p:nvSpPr>
            <p:spPr>
              <a:xfrm>
                <a:off x="6646439" y="1942420"/>
                <a:ext cx="788999" cy="25391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Scatterplot</a:t>
                </a:r>
              </a:p>
            </p:txBody>
          </p:sp>
          <p:cxnSp>
            <p:nvCxnSpPr>
              <p:cNvPr id="245" name="Straight Connector 244"/>
              <p:cNvCxnSpPr/>
              <p:nvPr/>
            </p:nvCxnSpPr>
            <p:spPr>
              <a:xfrm>
                <a:off x="6368889" y="1015703"/>
                <a:ext cx="0" cy="90935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/>
              <p:cNvCxnSpPr/>
              <p:nvPr/>
            </p:nvCxnSpPr>
            <p:spPr>
              <a:xfrm flipH="1">
                <a:off x="6368889" y="1925061"/>
                <a:ext cx="1320265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7" name="Oval 246"/>
              <p:cNvSpPr/>
              <p:nvPr/>
            </p:nvSpPr>
            <p:spPr>
              <a:xfrm>
                <a:off x="6646439" y="1691252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48" name="Oval 247"/>
              <p:cNvSpPr/>
              <p:nvPr/>
            </p:nvSpPr>
            <p:spPr>
              <a:xfrm>
                <a:off x="6888993" y="1525719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49" name="Oval 248"/>
              <p:cNvSpPr/>
              <p:nvPr/>
            </p:nvSpPr>
            <p:spPr>
              <a:xfrm>
                <a:off x="7129042" y="1525719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0" name="Oval 249"/>
              <p:cNvSpPr/>
              <p:nvPr/>
            </p:nvSpPr>
            <p:spPr>
              <a:xfrm>
                <a:off x="6845605" y="1664076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1" name="Oval 250"/>
              <p:cNvSpPr/>
              <p:nvPr/>
            </p:nvSpPr>
            <p:spPr>
              <a:xfrm>
                <a:off x="6488913" y="1806835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2" name="Oval 251"/>
              <p:cNvSpPr/>
              <p:nvPr/>
            </p:nvSpPr>
            <p:spPr>
              <a:xfrm>
                <a:off x="7099609" y="1435407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3" name="Oval 252"/>
              <p:cNvSpPr/>
              <p:nvPr/>
            </p:nvSpPr>
            <p:spPr>
              <a:xfrm>
                <a:off x="7337974" y="1400432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4" name="Oval 253"/>
              <p:cNvSpPr/>
              <p:nvPr/>
            </p:nvSpPr>
            <p:spPr>
              <a:xfrm>
                <a:off x="7409098" y="1260530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55" name="Oval 254"/>
              <p:cNvSpPr/>
              <p:nvPr/>
            </p:nvSpPr>
            <p:spPr>
              <a:xfrm>
                <a:off x="7569130" y="1222780"/>
                <a:ext cx="40008" cy="34975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91" name="Group 90"/>
            <p:cNvGrpSpPr/>
            <p:nvPr/>
          </p:nvGrpSpPr>
          <p:grpSpPr>
            <a:xfrm>
              <a:off x="6088832" y="2420888"/>
              <a:ext cx="1840369" cy="1224135"/>
              <a:chOff x="683568" y="3501008"/>
              <a:chExt cx="3312368" cy="2520280"/>
            </a:xfrm>
            <a:solidFill>
              <a:schemeClr val="bg1"/>
            </a:solidFill>
          </p:grpSpPr>
          <p:sp>
            <p:nvSpPr>
              <p:cNvPr id="228" name="Rectangle 227"/>
              <p:cNvSpPr/>
              <p:nvPr/>
            </p:nvSpPr>
            <p:spPr>
              <a:xfrm>
                <a:off x="683568" y="3501008"/>
                <a:ext cx="3312368" cy="2520280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9" name="TextBox 228"/>
              <p:cNvSpPr txBox="1"/>
              <p:nvPr/>
            </p:nvSpPr>
            <p:spPr>
              <a:xfrm>
                <a:off x="1701597" y="5489662"/>
                <a:ext cx="1313319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/>
                  <a:t>Line graph</a:t>
                </a:r>
              </a:p>
            </p:txBody>
          </p:sp>
          <p:cxnSp>
            <p:nvCxnSpPr>
              <p:cNvPr id="230" name="Straight Connector 229"/>
              <p:cNvCxnSpPr/>
              <p:nvPr/>
            </p:nvCxnSpPr>
            <p:spPr>
              <a:xfrm>
                <a:off x="1187624" y="3645024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/>
              <p:cNvCxnSpPr/>
              <p:nvPr/>
            </p:nvCxnSpPr>
            <p:spPr>
              <a:xfrm flipH="1">
                <a:off x="1187624" y="5517232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2" name="Oval 231"/>
              <p:cNvSpPr/>
              <p:nvPr/>
            </p:nvSpPr>
            <p:spPr>
              <a:xfrm>
                <a:off x="1462033" y="5229200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33" name="Oval 232"/>
              <p:cNvSpPr/>
              <p:nvPr/>
            </p:nvSpPr>
            <p:spPr>
              <a:xfrm>
                <a:off x="2025284" y="5013176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34" name="Straight Connector 233"/>
              <p:cNvCxnSpPr/>
              <p:nvPr/>
            </p:nvCxnSpPr>
            <p:spPr>
              <a:xfrm flipH="1">
                <a:off x="1187624" y="4579303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5" name="Oval 234"/>
              <p:cNvSpPr/>
              <p:nvPr/>
            </p:nvSpPr>
            <p:spPr>
              <a:xfrm>
                <a:off x="2771800" y="4937279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36" name="Oval 235"/>
              <p:cNvSpPr/>
              <p:nvPr/>
            </p:nvSpPr>
            <p:spPr>
              <a:xfrm>
                <a:off x="3419872" y="4865271"/>
                <a:ext cx="72008" cy="72008"/>
              </a:xfrm>
              <a:prstGeom prst="ellipse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37" name="Straight Connector 236"/>
              <p:cNvCxnSpPr>
                <a:stCxn id="232" idx="7"/>
                <a:endCxn id="233" idx="3"/>
              </p:cNvCxnSpPr>
              <p:nvPr/>
            </p:nvCxnSpPr>
            <p:spPr>
              <a:xfrm flipV="1">
                <a:off x="1523496" y="5074639"/>
                <a:ext cx="512333" cy="165106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/>
              <p:cNvCxnSpPr>
                <a:endCxn id="235" idx="2"/>
              </p:cNvCxnSpPr>
              <p:nvPr/>
            </p:nvCxnSpPr>
            <p:spPr>
              <a:xfrm flipV="1">
                <a:off x="2097292" y="4973283"/>
                <a:ext cx="674508" cy="75897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/>
              <p:cNvCxnSpPr>
                <a:stCxn id="235" idx="6"/>
                <a:endCxn id="236" idx="2"/>
              </p:cNvCxnSpPr>
              <p:nvPr/>
            </p:nvCxnSpPr>
            <p:spPr>
              <a:xfrm flipV="1">
                <a:off x="2843808" y="4901275"/>
                <a:ext cx="576064" cy="72008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/>
              <p:cNvCxnSpPr/>
              <p:nvPr/>
            </p:nvCxnSpPr>
            <p:spPr>
              <a:xfrm flipV="1">
                <a:off x="1321128" y="4019498"/>
                <a:ext cx="563251" cy="216024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/>
              <p:cNvCxnSpPr/>
              <p:nvPr/>
            </p:nvCxnSpPr>
            <p:spPr>
              <a:xfrm flipV="1">
                <a:off x="1884379" y="4005064"/>
                <a:ext cx="771975" cy="14434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/>
              <p:cNvCxnSpPr/>
              <p:nvPr/>
            </p:nvCxnSpPr>
            <p:spPr>
              <a:xfrm flipV="1">
                <a:off x="2656354" y="3933058"/>
                <a:ext cx="648072" cy="72006"/>
              </a:xfrm>
              <a:prstGeom prst="line">
                <a:avLst/>
              </a:prstGeom>
              <a:grpFill/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2" name="Group 91"/>
            <p:cNvGrpSpPr/>
            <p:nvPr/>
          </p:nvGrpSpPr>
          <p:grpSpPr>
            <a:xfrm>
              <a:off x="6088833" y="3837031"/>
              <a:ext cx="1840369" cy="1224135"/>
              <a:chOff x="3995936" y="980728"/>
              <a:chExt cx="3312368" cy="2520279"/>
            </a:xfrm>
            <a:solidFill>
              <a:schemeClr val="bg1"/>
            </a:solidFill>
          </p:grpSpPr>
          <p:sp>
            <p:nvSpPr>
              <p:cNvPr id="214" name="Rectangle 213"/>
              <p:cNvSpPr/>
              <p:nvPr/>
            </p:nvSpPr>
            <p:spPr>
              <a:xfrm>
                <a:off x="3995936" y="980728"/>
                <a:ext cx="3312368" cy="2520279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15" name="TextBox 214"/>
              <p:cNvSpPr txBox="1"/>
              <p:nvPr/>
            </p:nvSpPr>
            <p:spPr>
              <a:xfrm>
                <a:off x="5113350" y="2967074"/>
                <a:ext cx="1137325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 err="1"/>
                  <a:t>Barchart</a:t>
                </a:r>
                <a:endParaRPr lang="en-GB" sz="1000" dirty="0"/>
              </a:p>
            </p:txBody>
          </p:sp>
          <p:cxnSp>
            <p:nvCxnSpPr>
              <p:cNvPr id="216" name="Straight Connector 215"/>
              <p:cNvCxnSpPr/>
              <p:nvPr/>
            </p:nvCxnSpPr>
            <p:spPr>
              <a:xfrm>
                <a:off x="4463988" y="1052736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/>
              <p:cNvCxnSpPr/>
              <p:nvPr/>
            </p:nvCxnSpPr>
            <p:spPr>
              <a:xfrm flipH="1">
                <a:off x="4463988" y="2924944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/>
              <p:cNvCxnSpPr/>
              <p:nvPr/>
            </p:nvCxnSpPr>
            <p:spPr>
              <a:xfrm flipH="1">
                <a:off x="4463987" y="1988840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9" name="Rectangle 218"/>
              <p:cNvSpPr/>
              <p:nvPr/>
            </p:nvSpPr>
            <p:spPr>
              <a:xfrm>
                <a:off x="4644008" y="1733954"/>
                <a:ext cx="216024" cy="254886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0" name="Rectangle 219"/>
              <p:cNvSpPr/>
              <p:nvPr/>
            </p:nvSpPr>
            <p:spPr>
              <a:xfrm>
                <a:off x="5004048" y="1592796"/>
                <a:ext cx="216024" cy="39604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1" name="Rectangle 220"/>
              <p:cNvSpPr/>
              <p:nvPr/>
            </p:nvSpPr>
            <p:spPr>
              <a:xfrm>
                <a:off x="5364088" y="1479070"/>
                <a:ext cx="216024" cy="50977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2" name="Rectangle 221"/>
              <p:cNvSpPr/>
              <p:nvPr/>
            </p:nvSpPr>
            <p:spPr>
              <a:xfrm>
                <a:off x="6444208" y="1733954"/>
                <a:ext cx="216024" cy="261919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3" name="Rectangle 222"/>
              <p:cNvSpPr/>
              <p:nvPr/>
            </p:nvSpPr>
            <p:spPr>
              <a:xfrm>
                <a:off x="6084168" y="1515074"/>
                <a:ext cx="216024" cy="473766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4" name="Rectangle 223"/>
              <p:cNvSpPr/>
              <p:nvPr/>
            </p:nvSpPr>
            <p:spPr>
              <a:xfrm>
                <a:off x="5724128" y="1268760"/>
                <a:ext cx="216024" cy="72008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5" name="Rectangle 224"/>
              <p:cNvSpPr/>
              <p:nvPr/>
            </p:nvSpPr>
            <p:spPr>
              <a:xfrm rot="5400000">
                <a:off x="4842030" y="1682806"/>
                <a:ext cx="216024" cy="972108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6" name="Rectangle 225"/>
              <p:cNvSpPr/>
              <p:nvPr/>
            </p:nvSpPr>
            <p:spPr>
              <a:xfrm rot="5400000">
                <a:off x="5491963" y="1324627"/>
                <a:ext cx="216024" cy="2264529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27" name="Rectangle 226"/>
              <p:cNvSpPr/>
              <p:nvPr/>
            </p:nvSpPr>
            <p:spPr>
              <a:xfrm rot="5400000">
                <a:off x="5256076" y="1853444"/>
                <a:ext cx="216024" cy="1800200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93" name="Group 92"/>
            <p:cNvGrpSpPr/>
            <p:nvPr/>
          </p:nvGrpSpPr>
          <p:grpSpPr>
            <a:xfrm>
              <a:off x="6084168" y="5277151"/>
              <a:ext cx="1840369" cy="1224135"/>
              <a:chOff x="3995936" y="3501008"/>
              <a:chExt cx="3312368" cy="2520280"/>
            </a:xfrm>
            <a:solidFill>
              <a:schemeClr val="bg1"/>
            </a:solidFill>
          </p:grpSpPr>
          <p:sp>
            <p:nvSpPr>
              <p:cNvPr id="94" name="Rectangle 93"/>
              <p:cNvSpPr/>
              <p:nvPr/>
            </p:nvSpPr>
            <p:spPr>
              <a:xfrm>
                <a:off x="3995936" y="3501008"/>
                <a:ext cx="3312368" cy="2520280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95" name="TextBox 94"/>
              <p:cNvSpPr txBox="1"/>
              <p:nvPr/>
            </p:nvSpPr>
            <p:spPr>
              <a:xfrm>
                <a:off x="5162243" y="5496992"/>
                <a:ext cx="1053656" cy="506926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/>
                  <a:t>Boxplot</a:t>
                </a:r>
              </a:p>
            </p:txBody>
          </p:sp>
          <p:cxnSp>
            <p:nvCxnSpPr>
              <p:cNvPr id="96" name="Straight Connector 95"/>
              <p:cNvCxnSpPr/>
              <p:nvPr/>
            </p:nvCxnSpPr>
            <p:spPr>
              <a:xfrm>
                <a:off x="4463987" y="3645024"/>
                <a:ext cx="0" cy="1872208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/>
              <p:cNvCxnSpPr/>
              <p:nvPr/>
            </p:nvCxnSpPr>
            <p:spPr>
              <a:xfrm flipH="1">
                <a:off x="4463987" y="5517232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/>
              <p:nvPr/>
            </p:nvCxnSpPr>
            <p:spPr>
              <a:xfrm flipH="1">
                <a:off x="4468152" y="4572508"/>
                <a:ext cx="2376264" cy="0"/>
              </a:xfrm>
              <a:prstGeom prst="line">
                <a:avLst/>
              </a:prstGeom>
              <a:grpFill/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4" name="Rectangle 103"/>
              <p:cNvSpPr/>
              <p:nvPr/>
            </p:nvSpPr>
            <p:spPr>
              <a:xfrm>
                <a:off x="4716016" y="4127510"/>
                <a:ext cx="216024" cy="309602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5220072" y="3933056"/>
                <a:ext cx="216024" cy="36575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7" name="Rectangle 106"/>
              <p:cNvSpPr/>
              <p:nvPr/>
            </p:nvSpPr>
            <p:spPr>
              <a:xfrm>
                <a:off x="6228184" y="4005064"/>
                <a:ext cx="216024" cy="236883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8" name="Rectangle 107"/>
              <p:cNvSpPr/>
              <p:nvPr/>
            </p:nvSpPr>
            <p:spPr>
              <a:xfrm>
                <a:off x="5728293" y="3735034"/>
                <a:ext cx="216024" cy="486054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09" name="Rectangle 108"/>
              <p:cNvSpPr/>
              <p:nvPr/>
            </p:nvSpPr>
            <p:spPr>
              <a:xfrm rot="5400000">
                <a:off x="5274078" y="4419110"/>
                <a:ext cx="216024" cy="972108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10" name="Rectangle 109"/>
              <p:cNvSpPr/>
              <p:nvPr/>
            </p:nvSpPr>
            <p:spPr>
              <a:xfrm rot="5400000">
                <a:off x="5841311" y="4478122"/>
                <a:ext cx="216024" cy="1574163"/>
              </a:xfrm>
              <a:prstGeom prst="rect">
                <a:avLst/>
              </a:prstGeom>
              <a:grpFill/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11" name="Straight Connector 110"/>
              <p:cNvCxnSpPr/>
              <p:nvPr/>
            </p:nvCxnSpPr>
            <p:spPr>
              <a:xfrm>
                <a:off x="4824028" y="3735034"/>
                <a:ext cx="0" cy="774086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/>
            </p:nvCxnSpPr>
            <p:spPr>
              <a:xfrm>
                <a:off x="4716016" y="3735034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/>
            </p:nvCxnSpPr>
            <p:spPr>
              <a:xfrm>
                <a:off x="4716016" y="450912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/>
              <p:cNvCxnSpPr/>
              <p:nvPr/>
            </p:nvCxnSpPr>
            <p:spPr>
              <a:xfrm>
                <a:off x="4715002" y="4365104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/>
            </p:nvCxnSpPr>
            <p:spPr>
              <a:xfrm>
                <a:off x="5328084" y="3703200"/>
                <a:ext cx="0" cy="774086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/>
              <p:cNvCxnSpPr/>
              <p:nvPr/>
            </p:nvCxnSpPr>
            <p:spPr>
              <a:xfrm>
                <a:off x="5220072" y="370320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/>
              <p:cNvCxnSpPr/>
              <p:nvPr/>
            </p:nvCxnSpPr>
            <p:spPr>
              <a:xfrm>
                <a:off x="5220072" y="4477286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/>
              <p:cNvCxnSpPr/>
              <p:nvPr/>
            </p:nvCxnSpPr>
            <p:spPr>
              <a:xfrm>
                <a:off x="5219058" y="4077072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/>
              <p:cNvCxnSpPr/>
              <p:nvPr/>
            </p:nvCxnSpPr>
            <p:spPr>
              <a:xfrm>
                <a:off x="5836305" y="3591018"/>
                <a:ext cx="0" cy="918102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/>
              <p:cNvCxnSpPr/>
              <p:nvPr/>
            </p:nvCxnSpPr>
            <p:spPr>
              <a:xfrm>
                <a:off x="5728293" y="3591018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/>
              <p:cNvCxnSpPr/>
              <p:nvPr/>
            </p:nvCxnSpPr>
            <p:spPr>
              <a:xfrm>
                <a:off x="5728293" y="450912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/>
              <p:cNvCxnSpPr/>
              <p:nvPr/>
            </p:nvCxnSpPr>
            <p:spPr>
              <a:xfrm>
                <a:off x="5727279" y="4086225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/>
              <p:cNvCxnSpPr/>
              <p:nvPr/>
            </p:nvCxnSpPr>
            <p:spPr>
              <a:xfrm>
                <a:off x="6336196" y="3789040"/>
                <a:ext cx="0" cy="56706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/>
              <p:cNvCxnSpPr/>
              <p:nvPr/>
            </p:nvCxnSpPr>
            <p:spPr>
              <a:xfrm>
                <a:off x="6228184" y="3789040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/>
              <p:cNvCxnSpPr/>
              <p:nvPr/>
            </p:nvCxnSpPr>
            <p:spPr>
              <a:xfrm>
                <a:off x="6228184" y="4356104"/>
                <a:ext cx="216024" cy="0"/>
              </a:xfrm>
              <a:prstGeom prst="line">
                <a:avLst/>
              </a:prstGeom>
              <a:grpFill/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/>
              <p:cNvCxnSpPr/>
              <p:nvPr/>
            </p:nvCxnSpPr>
            <p:spPr>
              <a:xfrm>
                <a:off x="6227170" y="4077225"/>
                <a:ext cx="216024" cy="0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/>
              <p:cNvCxnSpPr/>
              <p:nvPr/>
            </p:nvCxnSpPr>
            <p:spPr>
              <a:xfrm>
                <a:off x="4644008" y="4901275"/>
                <a:ext cx="1800200" cy="3889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/>
              <p:cNvCxnSpPr/>
              <p:nvPr/>
            </p:nvCxnSpPr>
            <p:spPr>
              <a:xfrm>
                <a:off x="4644008" y="4797152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/>
              <p:cNvCxnSpPr/>
              <p:nvPr/>
            </p:nvCxnSpPr>
            <p:spPr>
              <a:xfrm>
                <a:off x="6434689" y="478712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/>
              <p:cNvCxnSpPr/>
              <p:nvPr/>
            </p:nvCxnSpPr>
            <p:spPr>
              <a:xfrm>
                <a:off x="5328084" y="478712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/>
              <p:cNvCxnSpPr/>
              <p:nvPr/>
            </p:nvCxnSpPr>
            <p:spPr>
              <a:xfrm flipV="1">
                <a:off x="4860032" y="5265203"/>
                <a:ext cx="1944216" cy="1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/>
              <p:cNvCxnSpPr/>
              <p:nvPr/>
            </p:nvCxnSpPr>
            <p:spPr>
              <a:xfrm>
                <a:off x="4860032" y="5157191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/>
              <p:cNvCxnSpPr/>
              <p:nvPr/>
            </p:nvCxnSpPr>
            <p:spPr>
              <a:xfrm>
                <a:off x="6794729" y="5147160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/>
              <p:cNvCxnSpPr/>
              <p:nvPr/>
            </p:nvCxnSpPr>
            <p:spPr>
              <a:xfrm>
                <a:off x="6444208" y="5147160"/>
                <a:ext cx="0" cy="216024"/>
              </a:xfrm>
              <a:prstGeom prst="line">
                <a:avLst/>
              </a:prstGeom>
              <a:grpFill/>
              <a:ln w="222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8700897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you present your data depends on </a:t>
            </a:r>
          </a:p>
          <a:p>
            <a:pPr lvl="1"/>
            <a:r>
              <a:rPr lang="en-GB" dirty="0"/>
              <a:t>What you are trying to say</a:t>
            </a:r>
          </a:p>
          <a:p>
            <a:pPr lvl="1"/>
            <a:r>
              <a:rPr lang="en-GB" dirty="0"/>
              <a:t>To whom you are trying to say it</a:t>
            </a:r>
          </a:p>
          <a:p>
            <a:pPr lvl="1"/>
            <a:endParaRPr lang="en-GB" dirty="0"/>
          </a:p>
          <a:p>
            <a:r>
              <a:rPr lang="en-GB" dirty="0"/>
              <a:t>There are 3 fundamental steps in the design process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Determine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Select the best means to display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Design the  display to show the information </a:t>
            </a:r>
            <a:r>
              <a:rPr lang="en-GB" b="1" dirty="0"/>
              <a:t>simply</a:t>
            </a:r>
            <a:r>
              <a:rPr lang="en-GB" dirty="0"/>
              <a:t>, </a:t>
            </a:r>
            <a:r>
              <a:rPr lang="en-GB" b="1" dirty="0"/>
              <a:t>clearly</a:t>
            </a:r>
            <a:r>
              <a:rPr lang="en-GB" dirty="0"/>
              <a:t> and </a:t>
            </a:r>
            <a:r>
              <a:rPr lang="en-GB" b="1" dirty="0"/>
              <a:t>accurately</a:t>
            </a:r>
            <a:endParaRPr lang="en-GB" dirty="0"/>
          </a:p>
          <a:p>
            <a:pPr marL="925830" lvl="1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798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19481</TotalTime>
  <Words>1067</Words>
  <Application>Microsoft Office PowerPoint</Application>
  <PresentationFormat>On-screen Show (4:3)</PresentationFormat>
  <Paragraphs>380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Calibri Light</vt:lpstr>
      <vt:lpstr>Calibri</vt:lpstr>
      <vt:lpstr>Arial</vt:lpstr>
      <vt:lpstr>Office Theme</vt:lpstr>
      <vt:lpstr>Data Analysis  and Visualisation</vt:lpstr>
      <vt:lpstr>Basic steps in design</vt:lpstr>
      <vt:lpstr>Determining your message</vt:lpstr>
      <vt:lpstr>Selecting the display form</vt:lpstr>
      <vt:lpstr>Tables</vt:lpstr>
      <vt:lpstr>Graphs</vt:lpstr>
      <vt:lpstr>Table types</vt:lpstr>
      <vt:lpstr>Table I – with lines</vt:lpstr>
      <vt:lpstr>Table I - white space</vt:lpstr>
      <vt:lpstr>Table I – MS ‘standard’ colouring</vt:lpstr>
      <vt:lpstr>Table I - combined</vt:lpstr>
      <vt:lpstr>Table I – with varied lines</vt:lpstr>
      <vt:lpstr>Graphs</vt:lpstr>
      <vt:lpstr>4 graph types</vt:lpstr>
      <vt:lpstr>Time series</vt:lpstr>
      <vt:lpstr>Ranking</vt:lpstr>
      <vt:lpstr>Deviation or distribution</vt:lpstr>
      <vt:lpstr>Correlation</vt:lpstr>
      <vt:lpstr>Simple comparison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Beverley Holland</cp:lastModifiedBy>
  <cp:revision>162</cp:revision>
  <dcterms:created xsi:type="dcterms:W3CDTF">2017-06-08T10:43:23Z</dcterms:created>
  <dcterms:modified xsi:type="dcterms:W3CDTF">2020-11-10T09:10:37Z</dcterms:modified>
</cp:coreProperties>
</file>