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8" r:id="rId4"/>
    <p:sldId id="257" r:id="rId5"/>
    <p:sldId id="267" r:id="rId6"/>
    <p:sldId id="260" r:id="rId7"/>
    <p:sldId id="262" r:id="rId8"/>
    <p:sldId id="265" r:id="rId9"/>
    <p:sldId id="263" r:id="rId10"/>
    <p:sldId id="259" r:id="rId11"/>
    <p:sldId id="266"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38" autoAdjust="0"/>
    <p:restoredTop sz="94660"/>
  </p:normalViewPr>
  <p:slideViewPr>
    <p:cSldViewPr snapToGrid="0">
      <p:cViewPr varScale="1">
        <p:scale>
          <a:sx n="86" d="100"/>
          <a:sy n="86" d="100"/>
        </p:scale>
        <p:origin x="4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286CA-F046-4AF7-B35C-E9F4447170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BACC51E-45FA-4603-A768-F934BFDE30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96C3D5-D63D-4889-8BAB-2E3AB94B6658}"/>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6CAA7AF9-F1AE-446F-9F73-1340723E5A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4EEA30-5AC9-4A19-B7D0-6224B124D603}"/>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892738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0D63A-D8F5-43E1-B9DD-5D9999FBC4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9067DD-172F-4338-A6F1-26C01D84471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DCAC80-0293-46C8-B5DC-E284B7AE9E2C}"/>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F988F27E-010B-4956-90BA-4A0E8B198C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33B4DF-BC5E-498A-BF68-9A4111AADC6D}"/>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3304655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7588E-03A3-4BE9-83EC-B59D9E394A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EBA587-D03D-4C20-B058-706D92263A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ED991C1-FBAE-4C9A-970D-7D47AF325F93}"/>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550BE1F9-C1EF-434E-9432-9CD2C01AB6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1998D9-2753-4152-8B2D-754E9D0BDCD3}"/>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7366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50DAF-522E-4E20-92ED-FD7172665F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CCFE85-DA39-4CA4-B7F7-9F26FCD2C06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13F740-04B9-46F2-BC50-1401E45F050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DA9654-5ADB-47EA-A26C-6E8AF30F047E}"/>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6" name="Footer Placeholder 5">
            <a:extLst>
              <a:ext uri="{FF2B5EF4-FFF2-40B4-BE49-F238E27FC236}">
                <a16:creationId xmlns:a16="http://schemas.microsoft.com/office/drawing/2014/main" id="{C9DC0ACC-20AF-48EC-921C-9F0399C091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76BA68-53F2-4268-8853-A362C4AD41E8}"/>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138403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74E43-559B-4195-BCD3-A12CC0ED32C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7D9339-6F21-461B-AD85-A03FD2CA84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A52FC3D-9F42-4E7F-B5E0-E7557AF37E2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17DAF0-091A-4BD5-8CDB-7BECAE8C3D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11F18DD-8FF0-4AE7-A1A3-32A487C5B2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9E1ADA-A04B-443E-82CD-B60D9FE74F86}"/>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8" name="Footer Placeholder 7">
            <a:extLst>
              <a:ext uri="{FF2B5EF4-FFF2-40B4-BE49-F238E27FC236}">
                <a16:creationId xmlns:a16="http://schemas.microsoft.com/office/drawing/2014/main" id="{BB0A8659-B8AD-451E-88AA-340CB25988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ACD38B-6A70-4B3E-B3BA-18F5E34D4812}"/>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490549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50D0C-9A13-42F0-8D1D-04E458CC06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D3F9BE-28EA-40A5-B337-4904F03A986D}"/>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4" name="Footer Placeholder 3">
            <a:extLst>
              <a:ext uri="{FF2B5EF4-FFF2-40B4-BE49-F238E27FC236}">
                <a16:creationId xmlns:a16="http://schemas.microsoft.com/office/drawing/2014/main" id="{6A610E76-8229-4312-8DE4-1F35DF4C2D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36BC65-A50F-49AC-98BC-E9CF8C38C26A}"/>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3875954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6E9A4C-4CF8-4138-AB4A-A2DBE588F5CF}"/>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3" name="Footer Placeholder 2">
            <a:extLst>
              <a:ext uri="{FF2B5EF4-FFF2-40B4-BE49-F238E27FC236}">
                <a16:creationId xmlns:a16="http://schemas.microsoft.com/office/drawing/2014/main" id="{C09EB357-EDBC-4FB5-B5C6-C449C32AC50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6E2621-4638-4ACF-8BC3-26FFBDC096E9}"/>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337611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2258E-601B-44EC-BFAA-ED392825BB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B7939A1-EFA2-4472-A3A0-BD15DA4133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D65E9BB-53B6-4DF1-90DB-C5D958D5D0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71D616-18CB-48DF-B15D-802ED737052A}"/>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6" name="Footer Placeholder 5">
            <a:extLst>
              <a:ext uri="{FF2B5EF4-FFF2-40B4-BE49-F238E27FC236}">
                <a16:creationId xmlns:a16="http://schemas.microsoft.com/office/drawing/2014/main" id="{3368519A-5F55-4685-AFFD-78EA8E0FC6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220002-7B91-4230-B690-8E763B38BEDD}"/>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717338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F30B6-5879-4411-857C-8F856C8B00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F232D3-04DC-47AF-9BF6-A819EB7A32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99D718-5C02-493A-B882-FAE93AF25D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23DB6A5-7317-4CFE-9B65-4B7C9C318713}"/>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6" name="Footer Placeholder 5">
            <a:extLst>
              <a:ext uri="{FF2B5EF4-FFF2-40B4-BE49-F238E27FC236}">
                <a16:creationId xmlns:a16="http://schemas.microsoft.com/office/drawing/2014/main" id="{BC98C288-F663-40AE-BD50-9FEF53054F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D3DEE7-1187-4E56-9ACF-8C1852D816D4}"/>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413430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370F3-1CCB-435C-8DE0-91B2D634B1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32A84A-6E93-4182-9E9D-72B10C3F13C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83517A-4351-4738-A032-A154CC0C942A}"/>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FC4428F6-C80F-4222-961F-4D66AC475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BDD95B-9277-440F-BA5E-EBBC63AE3886}"/>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633110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D30AE1-896B-44E8-9896-A605C00ED5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E7C05-7DBA-4F99-8D9D-79039211E46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C2A9FA-8D83-4080-AFCE-30C2A7BF80EF}"/>
              </a:ext>
            </a:extLst>
          </p:cNvPr>
          <p:cNvSpPr>
            <a:spLocks noGrp="1"/>
          </p:cNvSpPr>
          <p:nvPr>
            <p:ph type="dt" sz="half" idx="10"/>
          </p:nvPr>
        </p:nvSpPr>
        <p:spPr/>
        <p:txBody>
          <a:body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0FB74264-383A-4376-AF4C-8BD3AB090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02C499-BB55-496D-B59A-E9BE3D198FA2}"/>
              </a:ext>
            </a:extLst>
          </p:cNvPr>
          <p:cNvSpPr>
            <a:spLocks noGrp="1"/>
          </p:cNvSpPr>
          <p:nvPr>
            <p:ph type="sldNum" sz="quarter" idx="12"/>
          </p:nvPr>
        </p:nvSpPr>
        <p:spPr/>
        <p:txBody>
          <a:bodyPr/>
          <a:lstStyle/>
          <a:p>
            <a:fld id="{6D675CA4-CE16-4326-9609-25F916379544}" type="slidenum">
              <a:rPr lang="en-GB" smtClean="0"/>
              <a:t>‹#›</a:t>
            </a:fld>
            <a:endParaRPr lang="en-GB"/>
          </a:p>
        </p:txBody>
      </p:sp>
    </p:spTree>
    <p:extLst>
      <p:ext uri="{BB962C8B-B14F-4D97-AF65-F5344CB8AC3E}">
        <p14:creationId xmlns:p14="http://schemas.microsoft.com/office/powerpoint/2010/main" val="2190269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3CF4ED-D4C6-450E-A0CD-4ADD797E53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769F8B-8A03-484A-A5F7-285D465392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CDF6C3-2273-47F9-AF3C-2EBB44B14D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FD751-88FE-4CAD-B6D1-C7853BD273B3}" type="datetimeFigureOut">
              <a:rPr lang="en-GB" smtClean="0"/>
              <a:t>26/03/2018</a:t>
            </a:fld>
            <a:endParaRPr lang="en-GB"/>
          </a:p>
        </p:txBody>
      </p:sp>
      <p:sp>
        <p:nvSpPr>
          <p:cNvPr id="5" name="Footer Placeholder 4">
            <a:extLst>
              <a:ext uri="{FF2B5EF4-FFF2-40B4-BE49-F238E27FC236}">
                <a16:creationId xmlns:a16="http://schemas.microsoft.com/office/drawing/2014/main" id="{6A3A76A5-CC6A-4474-A658-F091C7AE8E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F4A717-C488-41D6-984B-5C04BBACFF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675CA4-CE16-4326-9609-25F916379544}" type="slidenum">
              <a:rPr lang="en-GB" smtClean="0"/>
              <a:t>‹#›</a:t>
            </a:fld>
            <a:endParaRPr lang="en-GB"/>
          </a:p>
        </p:txBody>
      </p:sp>
    </p:spTree>
    <p:extLst>
      <p:ext uri="{BB962C8B-B14F-4D97-AF65-F5344CB8AC3E}">
        <p14:creationId xmlns:p14="http://schemas.microsoft.com/office/powerpoint/2010/main" val="1778667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iki.preventconnect.org/Ecological+Framework"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rightsofwomen.org.uk/get-information/violence-against-women-and-international-law/"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consultations/domestic-abuse-bill-consultation" TargetMode="External"/><Relationship Id="rId2" Type="http://schemas.openxmlformats.org/officeDocument/2006/relationships/hyperlink" Target="https://www.gov.uk/guidance/domestic-violence-and-abuse#contents" TargetMode="External"/><Relationship Id="rId1" Type="http://schemas.openxmlformats.org/officeDocument/2006/relationships/slideLayout" Target="../slideLayouts/slideLayout2.xml"/><Relationship Id="rId5" Type="http://schemas.openxmlformats.org/officeDocument/2006/relationships/hyperlink" Target="https://www.gov.uk/government/uploads/system/uploads/attachment_data/file/522166/VAWG_Strategy_FINAL_PUBLICATION_MASTER_vRB.PDF" TargetMode="External"/><Relationship Id="rId4" Type="http://schemas.openxmlformats.org/officeDocument/2006/relationships/hyperlink" Target="http://wiki.preventconnect.org/Ecological+Framework"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saludmovil.com/domestic-violence-effects-help/" TargetMode="External"/><Relationship Id="rId2" Type="http://schemas.openxmlformats.org/officeDocument/2006/relationships/hyperlink" Target="https://www.parliament.uk/business/committees/committees-a-z/joint-select/human-rights-committee/legislative-scrutiny/parliament-2017/draft-domestic-violence-and-abuse-bill-17-19/"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www.welshwomensaid.org.uk/information-and-support/i-need-help/" TargetMode="External"/><Relationship Id="rId2" Type="http://schemas.openxmlformats.org/officeDocument/2006/relationships/hyperlink" Target="http://gov.wales/topics/people-and-communities/communities/safety/domesticabuse/?lang=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41E-C912-4A3B-BC66-83C1077F4291}"/>
              </a:ext>
            </a:extLst>
          </p:cNvPr>
          <p:cNvSpPr>
            <a:spLocks noGrp="1"/>
          </p:cNvSpPr>
          <p:nvPr>
            <p:ph type="ctrTitle"/>
          </p:nvPr>
        </p:nvSpPr>
        <p:spPr>
          <a:xfrm>
            <a:off x="1524000" y="1122363"/>
            <a:ext cx="9144000" cy="1526244"/>
          </a:xfrm>
        </p:spPr>
        <p:style>
          <a:lnRef idx="1">
            <a:schemeClr val="accent3"/>
          </a:lnRef>
          <a:fillRef idx="2">
            <a:schemeClr val="accent3"/>
          </a:fillRef>
          <a:effectRef idx="1">
            <a:schemeClr val="accent3"/>
          </a:effectRef>
          <a:fontRef idx="minor">
            <a:schemeClr val="dk1"/>
          </a:fontRef>
        </p:style>
        <p:txBody>
          <a:bodyPr anchor="ctr">
            <a:normAutofit/>
          </a:bodyPr>
          <a:lstStyle/>
          <a:p>
            <a:r>
              <a:rPr lang="en-GB" sz="7200" dirty="0">
                <a:solidFill>
                  <a:srgbClr val="FF0000"/>
                </a:solidFill>
              </a:rPr>
              <a:t>DOMESTIC ABUSE</a:t>
            </a:r>
          </a:p>
        </p:txBody>
      </p:sp>
      <p:sp>
        <p:nvSpPr>
          <p:cNvPr id="3" name="Subtitle 2">
            <a:extLst>
              <a:ext uri="{FF2B5EF4-FFF2-40B4-BE49-F238E27FC236}">
                <a16:creationId xmlns:a16="http://schemas.microsoft.com/office/drawing/2014/main" id="{F926148E-EE74-4036-8754-6DD492E874DC}"/>
              </a:ext>
            </a:extLst>
          </p:cNvPr>
          <p:cNvSpPr>
            <a:spLocks noGrp="1"/>
          </p:cNvSpPr>
          <p:nvPr>
            <p:ph type="subTitle" idx="1"/>
          </p:nvPr>
        </p:nvSpPr>
        <p:spPr/>
        <p:txBody>
          <a:bodyPr anchor="ctr">
            <a:scene3d>
              <a:camera prst="orthographicFront"/>
              <a:lightRig rig="harsh" dir="t"/>
            </a:scene3d>
            <a:sp3d extrusionH="57150" prstMaterial="matte">
              <a:bevelT w="63500" h="12700" prst="angle"/>
              <a:contourClr>
                <a:schemeClr val="bg1">
                  <a:lumMod val="65000"/>
                </a:schemeClr>
              </a:contourClr>
            </a:sp3d>
          </a:bodyPr>
          <a:lstStyle/>
          <a:p>
            <a:r>
              <a:rPr lang="en-GB" b="1" dirty="0">
                <a:ln/>
                <a:solidFill>
                  <a:schemeClr val="accent3"/>
                </a:solidFill>
              </a:rPr>
              <a:t>Amanda Nobile – This presentation is a description of effective strategies available to individuals who experience domestic abuse and how these strategies support their inclusion in society -   SJSS4001</a:t>
            </a:r>
          </a:p>
        </p:txBody>
      </p:sp>
    </p:spTree>
    <p:extLst>
      <p:ext uri="{BB962C8B-B14F-4D97-AF65-F5344CB8AC3E}">
        <p14:creationId xmlns:p14="http://schemas.microsoft.com/office/powerpoint/2010/main" val="504692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166C16-25FA-4642-96CE-D23E3E752425}"/>
              </a:ext>
            </a:extLst>
          </p:cNvPr>
          <p:cNvSpPr>
            <a:spLocks noGrp="1"/>
          </p:cNvSpPr>
          <p:nvPr>
            <p:ph idx="1"/>
          </p:nvPr>
        </p:nvSpPr>
        <p:spPr>
          <a:xfrm>
            <a:off x="736847" y="435006"/>
            <a:ext cx="10616953" cy="5741957"/>
          </a:xfrm>
        </p:spPr>
        <p:txBody>
          <a:bodyPr anchor="ctr">
            <a:normAutofit/>
          </a:bodyPr>
          <a:lstStyle/>
          <a:p>
            <a:pPr algn="ctr"/>
            <a:r>
              <a:rPr lang="en-GB" sz="6000" dirty="0">
                <a:solidFill>
                  <a:srgbClr val="FF0000"/>
                </a:solidFill>
              </a:rPr>
              <a:t>WARNING</a:t>
            </a:r>
            <a:r>
              <a:rPr lang="en-GB" sz="6000" dirty="0"/>
              <a:t> – This presentation contains an image which some may find disturbing, please feel free to step outside if you need to do so. </a:t>
            </a:r>
          </a:p>
        </p:txBody>
      </p:sp>
    </p:spTree>
    <p:extLst>
      <p:ext uri="{BB962C8B-B14F-4D97-AF65-F5344CB8AC3E}">
        <p14:creationId xmlns:p14="http://schemas.microsoft.com/office/powerpoint/2010/main" val="3776124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7E947E2-5596-4D18-B9EE-E50225321D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018" y="226118"/>
            <a:ext cx="10194234" cy="6374688"/>
          </a:xfrm>
          <a:prstGeom prst="rect">
            <a:avLst/>
          </a:prstGeom>
          <a:ln w="228600" cap="sq" cmpd="thickThin">
            <a:solidFill>
              <a:srgbClr val="000000"/>
            </a:solidFill>
            <a:prstDash val="solid"/>
            <a:miter lim="800000"/>
          </a:ln>
          <a:effectLst>
            <a:innerShdw blurRad="76200">
              <a:srgbClr val="000000"/>
            </a:innerShdw>
          </a:effectLst>
        </p:spPr>
      </p:pic>
      <p:sp>
        <p:nvSpPr>
          <p:cNvPr id="8" name="TextBox 7">
            <a:extLst>
              <a:ext uri="{FF2B5EF4-FFF2-40B4-BE49-F238E27FC236}">
                <a16:creationId xmlns:a16="http://schemas.microsoft.com/office/drawing/2014/main" id="{84828A37-96DE-4F86-B9A1-A0263A3439A3}"/>
              </a:ext>
            </a:extLst>
          </p:cNvPr>
          <p:cNvSpPr txBox="1"/>
          <p:nvPr/>
        </p:nvSpPr>
        <p:spPr>
          <a:xfrm>
            <a:off x="9010835" y="6227943"/>
            <a:ext cx="1961965" cy="372863"/>
          </a:xfrm>
          <a:prstGeom prst="rect">
            <a:avLst/>
          </a:prstGeom>
          <a:noFill/>
        </p:spPr>
        <p:txBody>
          <a:bodyPr wrap="square" rtlCol="0">
            <a:spAutoFit/>
          </a:bodyPr>
          <a:lstStyle/>
          <a:p>
            <a:r>
              <a:rPr lang="en-GB" dirty="0">
                <a:solidFill>
                  <a:schemeClr val="bg1"/>
                </a:solidFill>
              </a:rPr>
              <a:t>(</a:t>
            </a:r>
            <a:r>
              <a:rPr lang="en-GB" dirty="0" err="1">
                <a:solidFill>
                  <a:schemeClr val="bg1"/>
                </a:solidFill>
              </a:rPr>
              <a:t>Saludmovil</a:t>
            </a:r>
            <a:r>
              <a:rPr lang="en-GB" dirty="0">
                <a:solidFill>
                  <a:schemeClr val="bg1"/>
                </a:solidFill>
              </a:rPr>
              <a:t>, 2017)</a:t>
            </a:r>
          </a:p>
        </p:txBody>
      </p:sp>
    </p:spTree>
    <p:extLst>
      <p:ext uri="{BB962C8B-B14F-4D97-AF65-F5344CB8AC3E}">
        <p14:creationId xmlns:p14="http://schemas.microsoft.com/office/powerpoint/2010/main" val="277582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9D793-E172-400F-90F2-B4204D9FF917}"/>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6600" dirty="0">
                <a:solidFill>
                  <a:srgbClr val="FF0000"/>
                </a:solidFill>
              </a:rPr>
              <a:t>DEFINITION OF ABUSE </a:t>
            </a:r>
          </a:p>
        </p:txBody>
      </p:sp>
      <p:sp>
        <p:nvSpPr>
          <p:cNvPr id="3" name="Content Placeholder 2">
            <a:extLst>
              <a:ext uri="{FF2B5EF4-FFF2-40B4-BE49-F238E27FC236}">
                <a16:creationId xmlns:a16="http://schemas.microsoft.com/office/drawing/2014/main" id="{9A36E7BB-6D57-42E9-9190-92EA83CB8C56}"/>
              </a:ext>
            </a:extLst>
          </p:cNvPr>
          <p:cNvSpPr>
            <a:spLocks noGrp="1"/>
          </p:cNvSpPr>
          <p:nvPr>
            <p:ph idx="1"/>
          </p:nvPr>
        </p:nvSpPr>
        <p:spPr/>
        <p:txBody>
          <a:bodyPr>
            <a:normAutofit lnSpcReduction="10000"/>
          </a:bodyPr>
          <a:lstStyle/>
          <a:p>
            <a:pPr marL="0" indent="0">
              <a:buNone/>
            </a:pPr>
            <a:r>
              <a:rPr lang="en-GB" dirty="0"/>
              <a:t>‘Any incident or pattern of incidents of controlling, coercive, threatening behaviour, violence or abuse between those aged 16 or over who are, or have been, intimate partners or family members regardless of gender or sexuality.  The abuse can encompass, but is not limited to’:</a:t>
            </a:r>
          </a:p>
          <a:p>
            <a:r>
              <a:rPr lang="en-GB" dirty="0"/>
              <a:t>Psychological</a:t>
            </a:r>
          </a:p>
          <a:p>
            <a:r>
              <a:rPr lang="en-GB" dirty="0"/>
              <a:t>Physical</a:t>
            </a:r>
          </a:p>
          <a:p>
            <a:r>
              <a:rPr lang="en-GB" dirty="0"/>
              <a:t>Sexual</a:t>
            </a:r>
          </a:p>
          <a:p>
            <a:r>
              <a:rPr lang="en-GB" dirty="0"/>
              <a:t>Financial</a:t>
            </a:r>
          </a:p>
          <a:p>
            <a:r>
              <a:rPr lang="en-GB" dirty="0"/>
              <a:t>Emotional						                     </a:t>
            </a:r>
            <a:r>
              <a:rPr lang="en-GB" sz="1800" dirty="0"/>
              <a:t>(Gov.UK, 2018)</a:t>
            </a:r>
          </a:p>
          <a:p>
            <a:endParaRPr lang="en-GB" dirty="0"/>
          </a:p>
        </p:txBody>
      </p:sp>
    </p:spTree>
    <p:extLst>
      <p:ext uri="{BB962C8B-B14F-4D97-AF65-F5344CB8AC3E}">
        <p14:creationId xmlns:p14="http://schemas.microsoft.com/office/powerpoint/2010/main" val="1832161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D35C9-A834-4A7B-B5E4-5767E40AEEFB}"/>
              </a:ext>
            </a:extLst>
          </p:cNvPr>
          <p:cNvSpPr>
            <a:spLocks noGrp="1"/>
          </p:cNvSpPr>
          <p:nvPr>
            <p:ph type="title"/>
          </p:nvPr>
        </p:nvSpPr>
        <p:spPr>
          <a:xfrm>
            <a:off x="838200" y="365125"/>
            <a:ext cx="10181897" cy="675399"/>
          </a:xfrm>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3200" dirty="0">
                <a:solidFill>
                  <a:srgbClr val="FF0000"/>
                </a:solidFill>
              </a:rPr>
              <a:t>The Social-Ecological Model: A Framework for Prevention</a:t>
            </a:r>
          </a:p>
        </p:txBody>
      </p:sp>
      <p:pic>
        <p:nvPicPr>
          <p:cNvPr id="5" name="Content Placeholder 4">
            <a:extLst>
              <a:ext uri="{FF2B5EF4-FFF2-40B4-BE49-F238E27FC236}">
                <a16:creationId xmlns:a16="http://schemas.microsoft.com/office/drawing/2014/main" id="{B9FCE840-4057-40F2-AE68-B456D54FCD6E}"/>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24447" y="1083273"/>
            <a:ext cx="9609401" cy="5422849"/>
          </a:xfrm>
        </p:spPr>
      </p:pic>
      <p:sp>
        <p:nvSpPr>
          <p:cNvPr id="7" name="TextBox 6">
            <a:extLst>
              <a:ext uri="{FF2B5EF4-FFF2-40B4-BE49-F238E27FC236}">
                <a16:creationId xmlns:a16="http://schemas.microsoft.com/office/drawing/2014/main" id="{25B6BD80-AD7F-4D7F-90D2-2A3B9A4DE004}"/>
              </a:ext>
            </a:extLst>
          </p:cNvPr>
          <p:cNvSpPr txBox="1"/>
          <p:nvPr/>
        </p:nvSpPr>
        <p:spPr>
          <a:xfrm flipH="1">
            <a:off x="10048688" y="6492875"/>
            <a:ext cx="1617793" cy="307777"/>
          </a:xfrm>
          <a:prstGeom prst="rect">
            <a:avLst/>
          </a:prstGeom>
          <a:noFill/>
        </p:spPr>
        <p:txBody>
          <a:bodyPr wrap="square" rtlCol="0">
            <a:spAutoFit/>
          </a:bodyPr>
          <a:lstStyle/>
          <a:p>
            <a:r>
              <a:rPr lang="en-GB" sz="1400" dirty="0"/>
              <a:t>(</a:t>
            </a:r>
            <a:r>
              <a:rPr lang="en-GB" sz="1400" dirty="0" err="1"/>
              <a:t>Heise</a:t>
            </a:r>
            <a:r>
              <a:rPr lang="en-GB" sz="1400" dirty="0"/>
              <a:t> et al, 1998)</a:t>
            </a:r>
          </a:p>
        </p:txBody>
      </p:sp>
    </p:spTree>
    <p:extLst>
      <p:ext uri="{BB962C8B-B14F-4D97-AF65-F5344CB8AC3E}">
        <p14:creationId xmlns:p14="http://schemas.microsoft.com/office/powerpoint/2010/main" val="1264218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1A75A-AD11-4F45-B1A3-CD1E34988E92}"/>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6000" dirty="0">
                <a:solidFill>
                  <a:srgbClr val="FF0000"/>
                </a:solidFill>
              </a:rPr>
              <a:t>Strategies for Domestic Abuse</a:t>
            </a:r>
          </a:p>
        </p:txBody>
      </p:sp>
      <p:sp>
        <p:nvSpPr>
          <p:cNvPr id="3" name="Content Placeholder 2">
            <a:extLst>
              <a:ext uri="{FF2B5EF4-FFF2-40B4-BE49-F238E27FC236}">
                <a16:creationId xmlns:a16="http://schemas.microsoft.com/office/drawing/2014/main" id="{2159707E-A9FC-43BC-A368-B72D78EB8827}"/>
              </a:ext>
            </a:extLst>
          </p:cNvPr>
          <p:cNvSpPr>
            <a:spLocks noGrp="1"/>
          </p:cNvSpPr>
          <p:nvPr>
            <p:ph idx="1"/>
          </p:nvPr>
        </p:nvSpPr>
        <p:spPr/>
        <p:txBody>
          <a:bodyPr>
            <a:normAutofit/>
          </a:bodyPr>
          <a:lstStyle/>
          <a:p>
            <a:endParaRPr lang="en-GB" sz="4000" dirty="0"/>
          </a:p>
          <a:p>
            <a:r>
              <a:rPr lang="en-GB" sz="4000" dirty="0"/>
              <a:t>Violence against Women, Domestic Abuse and Sexual Violence (Wales) Act 2015</a:t>
            </a:r>
            <a:r>
              <a:rPr lang="en-GB" sz="1600" dirty="0"/>
              <a:t>.  (Welsh Government, 2016)</a:t>
            </a:r>
          </a:p>
          <a:p>
            <a:r>
              <a:rPr lang="en-GB" sz="4000" dirty="0"/>
              <a:t>Ending violence against women and girls strategy 2016-2020. </a:t>
            </a:r>
            <a:r>
              <a:rPr lang="en-GB" sz="1800" dirty="0"/>
              <a:t>(HM Government, 2016)</a:t>
            </a:r>
          </a:p>
          <a:p>
            <a:r>
              <a:rPr lang="en-GB" sz="4000" dirty="0"/>
              <a:t>Tackling Domestic Abuse: The All Wales National Strategy. </a:t>
            </a:r>
            <a:r>
              <a:rPr lang="en-GB" sz="1800" dirty="0"/>
              <a:t>(Welsh Assembly Government, 2010).</a:t>
            </a:r>
          </a:p>
        </p:txBody>
      </p:sp>
    </p:spTree>
    <p:extLst>
      <p:ext uri="{BB962C8B-B14F-4D97-AF65-F5344CB8AC3E}">
        <p14:creationId xmlns:p14="http://schemas.microsoft.com/office/powerpoint/2010/main" val="3446942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B5907-874F-4001-A0C6-B38420D98DFE}"/>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6000" dirty="0">
                <a:solidFill>
                  <a:srgbClr val="FF0000"/>
                </a:solidFill>
              </a:rPr>
              <a:t>TYPES OF SUPPORT</a:t>
            </a:r>
          </a:p>
        </p:txBody>
      </p:sp>
      <p:sp>
        <p:nvSpPr>
          <p:cNvPr id="3" name="Content Placeholder 2">
            <a:extLst>
              <a:ext uri="{FF2B5EF4-FFF2-40B4-BE49-F238E27FC236}">
                <a16:creationId xmlns:a16="http://schemas.microsoft.com/office/drawing/2014/main" id="{368CEEF6-B069-4569-AC80-256125DCC002}"/>
              </a:ext>
            </a:extLst>
          </p:cNvPr>
          <p:cNvSpPr>
            <a:spLocks noGrp="1"/>
          </p:cNvSpPr>
          <p:nvPr>
            <p:ph idx="1"/>
          </p:nvPr>
        </p:nvSpPr>
        <p:spPr/>
        <p:txBody>
          <a:bodyPr>
            <a:normAutofit/>
          </a:bodyPr>
          <a:lstStyle/>
          <a:p>
            <a:r>
              <a:rPr lang="en-GB" sz="3200" dirty="0"/>
              <a:t>Refuge Services</a:t>
            </a:r>
          </a:p>
          <a:p>
            <a:r>
              <a:rPr lang="en-GB" sz="3200" dirty="0"/>
              <a:t>Outreach and Floating Support Services</a:t>
            </a:r>
          </a:p>
          <a:p>
            <a:r>
              <a:rPr lang="en-GB" sz="3200" dirty="0"/>
              <a:t>Group Programmes</a:t>
            </a:r>
          </a:p>
          <a:p>
            <a:r>
              <a:rPr lang="en-GB" sz="3200" dirty="0"/>
              <a:t>Children and Young People’s Services</a:t>
            </a:r>
          </a:p>
          <a:p>
            <a:r>
              <a:rPr lang="en-GB" sz="3200" dirty="0"/>
              <a:t>Specialist support for Black and Minority Communities</a:t>
            </a:r>
          </a:p>
          <a:p>
            <a:r>
              <a:rPr lang="en-GB" sz="3200" dirty="0"/>
              <a:t>Sexual Violence and Rape Crisis Services</a:t>
            </a:r>
          </a:p>
          <a:p>
            <a:r>
              <a:rPr lang="en-GB" sz="3200" dirty="0"/>
              <a:t>Help for Domestic Abuse Perpetrators</a:t>
            </a:r>
          </a:p>
          <a:p>
            <a:pPr marL="0" indent="0">
              <a:buNone/>
            </a:pPr>
            <a:r>
              <a:rPr lang="en-GB" sz="1600" dirty="0"/>
              <a:t>                                                                                                                                                                 (Welsh Women's Aid, no date)</a:t>
            </a:r>
          </a:p>
        </p:txBody>
      </p:sp>
    </p:spTree>
    <p:extLst>
      <p:ext uri="{BB962C8B-B14F-4D97-AF65-F5344CB8AC3E}">
        <p14:creationId xmlns:p14="http://schemas.microsoft.com/office/powerpoint/2010/main" val="3855964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EF618-FD0B-4E54-B384-13DEB105090E}"/>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6600" dirty="0">
                <a:solidFill>
                  <a:srgbClr val="FF0000"/>
                </a:solidFill>
              </a:rPr>
              <a:t>MOVING FORWARD</a:t>
            </a:r>
          </a:p>
        </p:txBody>
      </p:sp>
      <p:sp>
        <p:nvSpPr>
          <p:cNvPr id="3" name="Content Placeholder 2">
            <a:extLst>
              <a:ext uri="{FF2B5EF4-FFF2-40B4-BE49-F238E27FC236}">
                <a16:creationId xmlns:a16="http://schemas.microsoft.com/office/drawing/2014/main" id="{51C2F415-D5F8-4EF4-895C-BBD16C3DDFD5}"/>
              </a:ext>
            </a:extLst>
          </p:cNvPr>
          <p:cNvSpPr>
            <a:spLocks noGrp="1"/>
          </p:cNvSpPr>
          <p:nvPr>
            <p:ph idx="1"/>
          </p:nvPr>
        </p:nvSpPr>
        <p:spPr>
          <a:xfrm>
            <a:off x="838200" y="1825625"/>
            <a:ext cx="10515600" cy="4667250"/>
          </a:xfrm>
        </p:spPr>
        <p:txBody>
          <a:bodyPr>
            <a:normAutofit fontScale="92500"/>
          </a:bodyPr>
          <a:lstStyle/>
          <a:p>
            <a:r>
              <a:rPr lang="en-GB" sz="3800" dirty="0"/>
              <a:t>Consultation on domestic abuse was launched on 8</a:t>
            </a:r>
            <a:r>
              <a:rPr lang="en-GB" sz="3800" baseline="30000" dirty="0"/>
              <a:t>th</a:t>
            </a:r>
            <a:r>
              <a:rPr lang="en-GB" sz="3800" dirty="0"/>
              <a:t> March 2018.  </a:t>
            </a:r>
          </a:p>
          <a:p>
            <a:r>
              <a:rPr lang="en-GB" sz="3800" dirty="0"/>
              <a:t>Aims to make laws stronger to protect and support survivors.</a:t>
            </a:r>
          </a:p>
          <a:p>
            <a:r>
              <a:rPr lang="en-GB" sz="3800" dirty="0"/>
              <a:t>Collaboration from survivors, frontline professionals, charities and the public.</a:t>
            </a:r>
          </a:p>
          <a:p>
            <a:r>
              <a:rPr lang="en-GB" sz="3800" dirty="0"/>
              <a:t>To submit your views, available on</a:t>
            </a:r>
            <a:r>
              <a:rPr lang="en-GB" sz="3300" dirty="0"/>
              <a:t>: www.parliament.uk </a:t>
            </a:r>
            <a:endParaRPr lang="en-GB" dirty="0"/>
          </a:p>
          <a:p>
            <a:pPr marL="0" indent="0">
              <a:buNone/>
            </a:pPr>
            <a:r>
              <a:rPr lang="en-GB" sz="3800" dirty="0"/>
              <a:t>Closes 31</a:t>
            </a:r>
            <a:r>
              <a:rPr lang="en-GB" sz="3800" baseline="30000" dirty="0"/>
              <a:t>st</a:t>
            </a:r>
            <a:r>
              <a:rPr lang="en-GB" sz="3800" dirty="0"/>
              <a:t> May 2018          </a:t>
            </a:r>
            <a:r>
              <a:rPr lang="en-GB" sz="1900" dirty="0"/>
              <a:t>(Parliament.uk, no date), (Gov.UK, 2018)</a:t>
            </a:r>
            <a:r>
              <a:rPr lang="en-GB" dirty="0"/>
              <a:t>                      </a:t>
            </a:r>
            <a:r>
              <a:rPr lang="en-GB" sz="4000" dirty="0"/>
              <a:t>                                                                                                                                                                                                                    </a:t>
            </a:r>
            <a:endParaRPr lang="en-GB" sz="1900" dirty="0"/>
          </a:p>
        </p:txBody>
      </p:sp>
    </p:spTree>
    <p:extLst>
      <p:ext uri="{BB962C8B-B14F-4D97-AF65-F5344CB8AC3E}">
        <p14:creationId xmlns:p14="http://schemas.microsoft.com/office/powerpoint/2010/main" val="1946194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67C33-652F-4CA6-8E50-C563C93994C5}"/>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pPr algn="ctr"/>
            <a:r>
              <a:rPr lang="en-GB" sz="6000" dirty="0">
                <a:solidFill>
                  <a:srgbClr val="FF0000"/>
                </a:solidFill>
              </a:rPr>
              <a:t>LEGAL PROTECTION AVAILABLE</a:t>
            </a:r>
          </a:p>
        </p:txBody>
      </p:sp>
      <p:sp>
        <p:nvSpPr>
          <p:cNvPr id="3" name="Content Placeholder 2">
            <a:extLst>
              <a:ext uri="{FF2B5EF4-FFF2-40B4-BE49-F238E27FC236}">
                <a16:creationId xmlns:a16="http://schemas.microsoft.com/office/drawing/2014/main" id="{0274B1E3-70BB-4713-B18B-96C8CDB78659}"/>
              </a:ext>
            </a:extLst>
          </p:cNvPr>
          <p:cNvSpPr>
            <a:spLocks noGrp="1"/>
          </p:cNvSpPr>
          <p:nvPr>
            <p:ph idx="1"/>
          </p:nvPr>
        </p:nvSpPr>
        <p:spPr/>
        <p:txBody>
          <a:bodyPr/>
          <a:lstStyle/>
          <a:p>
            <a:r>
              <a:rPr lang="en-GB" dirty="0"/>
              <a:t>To get legal information and help with regards to criminal proceedings, family matters, debt, benefits, housing and many other areas of concern:</a:t>
            </a:r>
          </a:p>
          <a:p>
            <a:endParaRPr lang="en-GB" dirty="0"/>
          </a:p>
          <a:p>
            <a:pPr marL="0" indent="0" algn="ctr">
              <a:buNone/>
            </a:pPr>
            <a:r>
              <a:rPr lang="en-GB" dirty="0"/>
              <a:t>CALL THE </a:t>
            </a:r>
            <a:r>
              <a:rPr lang="en-GB" b="1" dirty="0">
                <a:solidFill>
                  <a:srgbClr val="FF0000"/>
                </a:solidFill>
              </a:rPr>
              <a:t>WALES LIVE FEAR FREE HELPLINE </a:t>
            </a:r>
            <a:r>
              <a:rPr lang="en-GB" dirty="0"/>
              <a:t>FOR MEN AND WOMEN AFFECTED BY SEXUAL VIOLENCE AND DOMESTIC  ABUSE.</a:t>
            </a:r>
          </a:p>
          <a:p>
            <a:pPr marL="0" indent="0" algn="ctr">
              <a:buNone/>
            </a:pPr>
            <a:endParaRPr lang="en-GB" dirty="0"/>
          </a:p>
          <a:p>
            <a:pPr marL="0" indent="0">
              <a:buNone/>
            </a:pPr>
            <a:r>
              <a:rPr lang="en-GB" dirty="0"/>
              <a:t>: </a:t>
            </a:r>
            <a:r>
              <a:rPr lang="en-GB" u="sng" dirty="0">
                <a:hlinkClick r:id="rId2"/>
              </a:rPr>
              <a:t>http://rightsofwomen.org.uk/get-information/violence-against-women-and-international-law/</a:t>
            </a:r>
            <a:endParaRPr lang="en-GB" dirty="0"/>
          </a:p>
        </p:txBody>
      </p:sp>
      <p:sp>
        <p:nvSpPr>
          <p:cNvPr id="5" name="TextBox 4">
            <a:extLst>
              <a:ext uri="{FF2B5EF4-FFF2-40B4-BE49-F238E27FC236}">
                <a16:creationId xmlns:a16="http://schemas.microsoft.com/office/drawing/2014/main" id="{31D092F3-3AD2-4665-8D23-FE1059E65739}"/>
              </a:ext>
            </a:extLst>
          </p:cNvPr>
          <p:cNvSpPr txBox="1"/>
          <p:nvPr/>
        </p:nvSpPr>
        <p:spPr>
          <a:xfrm>
            <a:off x="8468711" y="6246320"/>
            <a:ext cx="2885089" cy="369332"/>
          </a:xfrm>
          <a:prstGeom prst="rect">
            <a:avLst/>
          </a:prstGeom>
          <a:noFill/>
        </p:spPr>
        <p:txBody>
          <a:bodyPr wrap="square" rtlCol="0">
            <a:spAutoFit/>
          </a:bodyPr>
          <a:lstStyle/>
          <a:p>
            <a:r>
              <a:rPr lang="en-GB" dirty="0"/>
              <a:t>(</a:t>
            </a:r>
            <a:r>
              <a:rPr lang="en-GB" sz="1600" dirty="0"/>
              <a:t>Welsh Women’s Aid, no date)</a:t>
            </a:r>
          </a:p>
        </p:txBody>
      </p:sp>
    </p:spTree>
    <p:extLst>
      <p:ext uri="{BB962C8B-B14F-4D97-AF65-F5344CB8AC3E}">
        <p14:creationId xmlns:p14="http://schemas.microsoft.com/office/powerpoint/2010/main" val="607178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B0C03-DB39-4F56-A993-29398717A75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2FCDECDE-C68A-4CB3-8B52-0BD9AF715A62}"/>
              </a:ext>
            </a:extLst>
          </p:cNvPr>
          <p:cNvSpPr>
            <a:spLocks noGrp="1"/>
          </p:cNvSpPr>
          <p:nvPr>
            <p:ph idx="1"/>
          </p:nvPr>
        </p:nvSpPr>
        <p:spPr>
          <a:xfrm>
            <a:off x="838200" y="1331650"/>
            <a:ext cx="10515600" cy="4845313"/>
          </a:xfrm>
        </p:spPr>
        <p:txBody>
          <a:bodyPr>
            <a:normAutofit fontScale="92500"/>
          </a:bodyPr>
          <a:lstStyle/>
          <a:p>
            <a:r>
              <a:rPr lang="en-GB" sz="2400" dirty="0"/>
              <a:t>Gov.UK, (2018). </a:t>
            </a:r>
            <a:r>
              <a:rPr lang="en-GB" sz="2400" i="1" dirty="0"/>
              <a:t>Domestic violence and abuse. Available at: </a:t>
            </a:r>
            <a:r>
              <a:rPr lang="en-GB" sz="2400" i="1" dirty="0">
                <a:hlinkClick r:id="rId2"/>
              </a:rPr>
              <a:t>https://www.gov.uk/guidance/domestic-violence-and-abuse#contents</a:t>
            </a:r>
            <a:r>
              <a:rPr lang="en-GB" sz="2400" i="1" dirty="0"/>
              <a:t> (Accessed: 18</a:t>
            </a:r>
            <a:r>
              <a:rPr lang="en-GB" sz="2400" i="1" baseline="30000" dirty="0"/>
              <a:t>th</a:t>
            </a:r>
            <a:r>
              <a:rPr lang="en-GB" sz="2400" i="1" dirty="0"/>
              <a:t> March 2018).</a:t>
            </a:r>
          </a:p>
          <a:p>
            <a:r>
              <a:rPr lang="en-GB" sz="2400" dirty="0"/>
              <a:t>Gov.UK, (2018). </a:t>
            </a:r>
            <a:r>
              <a:rPr lang="en-GB" sz="2400" i="1" dirty="0"/>
              <a:t>Domestic Abuse Bill consultation</a:t>
            </a:r>
            <a:r>
              <a:rPr lang="en-GB" sz="2400" dirty="0"/>
              <a:t>. Available at: </a:t>
            </a:r>
            <a:r>
              <a:rPr lang="en-GB" sz="2400" dirty="0">
                <a:hlinkClick r:id="rId3"/>
              </a:rPr>
              <a:t>https://www.gov.uk/government/consultations/domestic-abuse-bill-consultation</a:t>
            </a:r>
            <a:r>
              <a:rPr lang="en-GB" sz="2400" dirty="0"/>
              <a:t> (Accessed: 15</a:t>
            </a:r>
            <a:r>
              <a:rPr lang="en-GB" sz="2400" baseline="30000" dirty="0"/>
              <a:t>th</a:t>
            </a:r>
            <a:r>
              <a:rPr lang="en-GB" sz="2400" dirty="0"/>
              <a:t> March 2018).</a:t>
            </a:r>
          </a:p>
          <a:p>
            <a:r>
              <a:rPr lang="en-GB" sz="2400" dirty="0" err="1"/>
              <a:t>Heise</a:t>
            </a:r>
            <a:r>
              <a:rPr lang="en-GB" sz="2400" dirty="0"/>
              <a:t> </a:t>
            </a:r>
            <a:r>
              <a:rPr lang="en-GB" sz="2400" i="1" dirty="0"/>
              <a:t>et al, (</a:t>
            </a:r>
            <a:r>
              <a:rPr lang="en-GB" sz="2400" dirty="0"/>
              <a:t>1998)</a:t>
            </a:r>
            <a:r>
              <a:rPr lang="en-GB" sz="2400" i="1" dirty="0"/>
              <a:t>. Violence Against Women: An Integrated, Ecological Framework, Violence Against Women. </a:t>
            </a:r>
            <a:r>
              <a:rPr lang="en-GB" sz="2400" dirty="0"/>
              <a:t>Available from: </a:t>
            </a:r>
            <a:r>
              <a:rPr lang="en-GB" sz="2400" dirty="0">
                <a:hlinkClick r:id="rId4"/>
              </a:rPr>
              <a:t>http://wiki.preventconnect.org/Ecological+Framework</a:t>
            </a:r>
            <a:r>
              <a:rPr lang="en-GB" sz="2400" dirty="0"/>
              <a:t> (Accessed: 17</a:t>
            </a:r>
            <a:r>
              <a:rPr lang="en-GB" sz="2400" baseline="30000" dirty="0"/>
              <a:t>th</a:t>
            </a:r>
            <a:r>
              <a:rPr lang="en-GB" sz="2400" dirty="0"/>
              <a:t> March 2018).</a:t>
            </a:r>
          </a:p>
          <a:p>
            <a:r>
              <a:rPr lang="en-GB" sz="2400" dirty="0"/>
              <a:t>HM Government, (2016). </a:t>
            </a:r>
            <a:r>
              <a:rPr lang="en-GB" sz="2400" i="1" dirty="0"/>
              <a:t>Ending Violence against Women and Girls Strategy 2016-2020. </a:t>
            </a:r>
            <a:r>
              <a:rPr lang="en-GB" sz="2400" dirty="0"/>
              <a:t> Available at: </a:t>
            </a:r>
            <a:r>
              <a:rPr lang="en-GB" sz="2400" dirty="0">
                <a:hlinkClick r:id="rId5"/>
              </a:rPr>
              <a:t>https://www.gov.uk/government/uploads/system/uploads/attachment_data/file/522166/VAWG_Strategy_FINAL_PUBLICATION_MASTER_vRB.PDF</a:t>
            </a:r>
            <a:r>
              <a:rPr lang="en-GB" sz="2400" dirty="0"/>
              <a:t> (Accessed: 15</a:t>
            </a:r>
            <a:r>
              <a:rPr lang="en-GB" sz="2400" baseline="30000" dirty="0"/>
              <a:t>th</a:t>
            </a:r>
            <a:r>
              <a:rPr lang="en-GB" sz="2400" dirty="0"/>
              <a:t> March, 2018).</a:t>
            </a:r>
            <a:endParaRPr lang="en-GB" sz="2400" i="1" dirty="0"/>
          </a:p>
          <a:p>
            <a:pPr marL="0" indent="0">
              <a:buNone/>
            </a:pPr>
            <a:endParaRPr lang="en-GB" sz="2400" i="1" dirty="0"/>
          </a:p>
        </p:txBody>
      </p:sp>
    </p:spTree>
    <p:extLst>
      <p:ext uri="{BB962C8B-B14F-4D97-AF65-F5344CB8AC3E}">
        <p14:creationId xmlns:p14="http://schemas.microsoft.com/office/powerpoint/2010/main" val="240052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279506-E734-4225-B8E7-CD76E339BC84}"/>
              </a:ext>
            </a:extLst>
          </p:cNvPr>
          <p:cNvSpPr txBox="1"/>
          <p:nvPr/>
        </p:nvSpPr>
        <p:spPr>
          <a:xfrm>
            <a:off x="701336" y="443882"/>
            <a:ext cx="10617693" cy="6986528"/>
          </a:xfrm>
          <a:prstGeom prst="rect">
            <a:avLst/>
          </a:prstGeom>
          <a:noFill/>
        </p:spPr>
        <p:txBody>
          <a:bodyPr wrap="square" rtlCol="0">
            <a:spAutoFit/>
          </a:bodyPr>
          <a:lstStyle/>
          <a:p>
            <a:r>
              <a:rPr lang="en-GB" sz="2400" dirty="0"/>
              <a:t>Parliament.UK, (no date). Draft Domestic Violence and Abuse Bill Available at: </a:t>
            </a:r>
            <a:r>
              <a:rPr lang="en-GB" sz="2400" dirty="0">
                <a:hlinkClick r:id="rId2"/>
              </a:rPr>
              <a:t>https://www.parliament.uk/business/committees/committees-a-z/joint-select/human-rights-committee/legislative-scrutiny/parliament-2017/draft-domestic-violence-and-abuse-bill-17-19/</a:t>
            </a:r>
            <a:r>
              <a:rPr lang="en-GB" sz="2400" dirty="0"/>
              <a:t> (Accessed: 15</a:t>
            </a:r>
            <a:r>
              <a:rPr lang="en-GB" sz="2400" baseline="30000" dirty="0"/>
              <a:t>th</a:t>
            </a:r>
            <a:r>
              <a:rPr lang="en-GB" sz="2400" dirty="0"/>
              <a:t> March 2018).</a:t>
            </a:r>
          </a:p>
          <a:p>
            <a:endParaRPr lang="en-GB" sz="2400" dirty="0"/>
          </a:p>
          <a:p>
            <a:r>
              <a:rPr lang="en-GB" sz="2400" dirty="0"/>
              <a:t> </a:t>
            </a:r>
            <a:r>
              <a:rPr lang="en-GB" sz="2400" dirty="0" err="1"/>
              <a:t>Saludmovil</a:t>
            </a:r>
            <a:r>
              <a:rPr lang="en-GB" sz="2400" dirty="0"/>
              <a:t>, (2017). </a:t>
            </a:r>
            <a:r>
              <a:rPr lang="en-GB" sz="2400" i="1" dirty="0"/>
              <a:t>Domestic violence and its effects are nothing to take lightly, here’s why. </a:t>
            </a:r>
            <a:r>
              <a:rPr lang="en-GB" sz="2400" dirty="0"/>
              <a:t>Available at: </a:t>
            </a:r>
            <a:r>
              <a:rPr lang="en-GB" sz="2400" dirty="0">
                <a:hlinkClick r:id="rId3"/>
              </a:rPr>
              <a:t>https://saludmovil.com/domestic-violence-effects-help/</a:t>
            </a:r>
            <a:r>
              <a:rPr lang="en-GB" sz="2400" dirty="0"/>
              <a:t> (Accessed: 15</a:t>
            </a:r>
            <a:r>
              <a:rPr lang="en-GB" sz="2400" baseline="30000" dirty="0"/>
              <a:t>th</a:t>
            </a:r>
            <a:r>
              <a:rPr lang="en-GB" sz="2400" dirty="0"/>
              <a:t> March 2018).</a:t>
            </a:r>
          </a:p>
          <a:p>
            <a:endParaRPr lang="en-GB" sz="2400" i="1" dirty="0"/>
          </a:p>
          <a:p>
            <a:r>
              <a:rPr lang="en-GB" sz="2400" dirty="0"/>
              <a:t>Welsh Assembly Government, (2010). </a:t>
            </a:r>
            <a:r>
              <a:rPr lang="en-GB" sz="2400" i="1" dirty="0"/>
              <a:t>Tackling Domestic Abuse: The All Wales National Strategy  - </a:t>
            </a:r>
            <a:r>
              <a:rPr lang="en-GB" sz="2400" dirty="0"/>
              <a:t>A Joint-Agency Approach. Available at: http://www.famouspeoplerct.co.uk/professionals/all-wales-domestic-abuse-strategy[1].pdf (Accessed: 18</a:t>
            </a:r>
            <a:r>
              <a:rPr lang="en-GB" sz="2400" baseline="30000" dirty="0"/>
              <a:t>th</a:t>
            </a:r>
            <a:r>
              <a:rPr lang="en-GB" sz="2400" dirty="0"/>
              <a:t> March, 2018). </a:t>
            </a:r>
          </a:p>
          <a:p>
            <a:endParaRPr lang="en-GB" sz="2400" dirty="0"/>
          </a:p>
          <a:p>
            <a:endParaRPr lang="en-GB" sz="2400" i="1" dirty="0"/>
          </a:p>
          <a:p>
            <a:endParaRPr lang="en-GB" sz="2400" dirty="0"/>
          </a:p>
          <a:p>
            <a:endParaRPr lang="en-GB" sz="3200" dirty="0"/>
          </a:p>
          <a:p>
            <a:endParaRPr lang="en-GB" sz="3200" dirty="0"/>
          </a:p>
        </p:txBody>
      </p:sp>
    </p:spTree>
    <p:extLst>
      <p:ext uri="{BB962C8B-B14F-4D97-AF65-F5344CB8AC3E}">
        <p14:creationId xmlns:p14="http://schemas.microsoft.com/office/powerpoint/2010/main" val="3574088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C253E0-EE93-4226-B141-3C586AE2D80B}"/>
              </a:ext>
            </a:extLst>
          </p:cNvPr>
          <p:cNvSpPr>
            <a:spLocks noGrp="1"/>
          </p:cNvSpPr>
          <p:nvPr>
            <p:ph idx="1"/>
          </p:nvPr>
        </p:nvSpPr>
        <p:spPr>
          <a:xfrm>
            <a:off x="550417" y="408373"/>
            <a:ext cx="10803384" cy="6027938"/>
          </a:xfrm>
        </p:spPr>
        <p:txBody>
          <a:bodyPr/>
          <a:lstStyle/>
          <a:p>
            <a:r>
              <a:rPr lang="en-GB" sz="2400" dirty="0"/>
              <a:t>Welsh Government, (2016).  </a:t>
            </a:r>
            <a:r>
              <a:rPr lang="en-GB" sz="2400" i="1" dirty="0"/>
              <a:t>Violence against Women, Domestic Abuse and Sexual Violence (Wales) Act 2015. </a:t>
            </a:r>
            <a:r>
              <a:rPr lang="en-GB" sz="2400" dirty="0"/>
              <a:t>Available at: </a:t>
            </a:r>
            <a:r>
              <a:rPr lang="en-GB" sz="2400" dirty="0">
                <a:hlinkClick r:id="rId2"/>
              </a:rPr>
              <a:t>http://gov.wales/topics/people-and-communities/communities/safety/domesticabuse/?lang=en</a:t>
            </a:r>
            <a:r>
              <a:rPr lang="en-GB" sz="2400" dirty="0"/>
              <a:t> (Accessed on : 15</a:t>
            </a:r>
            <a:r>
              <a:rPr lang="en-GB" sz="2400" baseline="30000" dirty="0"/>
              <a:t>th</a:t>
            </a:r>
            <a:r>
              <a:rPr lang="en-GB" sz="2400" dirty="0"/>
              <a:t> March, 2018).</a:t>
            </a:r>
          </a:p>
          <a:p>
            <a:r>
              <a:rPr lang="en-GB" sz="2400" dirty="0"/>
              <a:t>Welsh Women's Aid, (no date), </a:t>
            </a:r>
            <a:r>
              <a:rPr lang="en-GB" sz="2400" i="1" dirty="0"/>
              <a:t>Domestic abuse and violence against women services in Wales. </a:t>
            </a:r>
            <a:r>
              <a:rPr lang="en-GB" sz="2400" dirty="0"/>
              <a:t>Available at:: </a:t>
            </a:r>
            <a:r>
              <a:rPr lang="en-GB" sz="2400" dirty="0">
                <a:hlinkClick r:id="rId3"/>
              </a:rPr>
              <a:t>http://www.welshwomensaid.org.uk/information-and-support/i-need-help/#</a:t>
            </a:r>
            <a:r>
              <a:rPr lang="en-GB" sz="2400" dirty="0"/>
              <a:t> (Accessed on: 15</a:t>
            </a:r>
            <a:r>
              <a:rPr lang="en-GB" sz="2400" baseline="30000" dirty="0"/>
              <a:t>th</a:t>
            </a:r>
            <a:r>
              <a:rPr lang="en-GB" sz="2400" dirty="0"/>
              <a:t> March 2018).</a:t>
            </a:r>
          </a:p>
          <a:p>
            <a:endParaRPr lang="en-GB" sz="2400" dirty="0"/>
          </a:p>
          <a:p>
            <a:endParaRPr lang="en-GB" dirty="0"/>
          </a:p>
          <a:p>
            <a:endParaRPr lang="en-GB" dirty="0"/>
          </a:p>
        </p:txBody>
      </p:sp>
    </p:spTree>
    <p:extLst>
      <p:ext uri="{BB962C8B-B14F-4D97-AF65-F5344CB8AC3E}">
        <p14:creationId xmlns:p14="http://schemas.microsoft.com/office/powerpoint/2010/main" val="386295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574</TotalTime>
  <Words>771</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DOMESTIC ABUSE</vt:lpstr>
      <vt:lpstr>PowerPoint Presentation</vt:lpstr>
      <vt:lpstr>PowerPoint Presentation</vt:lpstr>
      <vt:lpstr>DEFINITION OF ABUSE </vt:lpstr>
      <vt:lpstr>The Social-Ecological Model: A Framework for Prevention</vt:lpstr>
      <vt:lpstr>Strategies for Domestic Abuse</vt:lpstr>
      <vt:lpstr>TYPES OF SUPPORT</vt:lpstr>
      <vt:lpstr>MOVING FORWARD</vt:lpstr>
      <vt:lpstr>LEGAL PROTECTION AVAILABLE</vt:lpstr>
      <vt:lpstr>REFERENCES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DOMESTIC ABUSE</dc:title>
  <dc:creator>AMANDA</dc:creator>
  <cp:lastModifiedBy>AMANDA</cp:lastModifiedBy>
  <cp:revision>24</cp:revision>
  <dcterms:created xsi:type="dcterms:W3CDTF">2018-03-25T16:38:48Z</dcterms:created>
  <dcterms:modified xsi:type="dcterms:W3CDTF">2018-03-26T13:29:51Z</dcterms:modified>
</cp:coreProperties>
</file>