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5"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7"/>
    <p:restoredTop sz="94684"/>
  </p:normalViewPr>
  <p:slideViewPr>
    <p:cSldViewPr snapToGrid="0">
      <p:cViewPr>
        <p:scale>
          <a:sx n="100" d="100"/>
          <a:sy n="100" d="100"/>
        </p:scale>
        <p:origin x="102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60633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58236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8677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3610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5252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4446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21195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47924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4489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81840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10/8/26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8707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10/8/26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7479241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34" r:id="rId6"/>
    <p:sldLayoutId id="2147483729" r:id="rId7"/>
    <p:sldLayoutId id="2147483730" r:id="rId8"/>
    <p:sldLayoutId id="2147483731" r:id="rId9"/>
    <p:sldLayoutId id="2147483733" r:id="rId10"/>
    <p:sldLayoutId id="214748373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loursforever.blogspot.com/2011/07/timetable-layout-term-1.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pscc.pressbooks.pub/excel/chapter/1-1-overview-of-microsoft-exce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FD03294B-1798-A8DE-58BA-6A279C810C81}"/>
              </a:ext>
            </a:extLst>
          </p:cNvPr>
          <p:cNvPicPr>
            <a:picLocks noChangeAspect="1"/>
          </p:cNvPicPr>
          <p:nvPr/>
        </p:nvPicPr>
        <p:blipFill>
          <a:blip r:embed="rId2"/>
          <a:srcRect t="963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1761E25-7AD4-36D2-AB60-B8326E9D3F5F}"/>
              </a:ext>
            </a:extLst>
          </p:cNvPr>
          <p:cNvSpPr>
            <a:spLocks noGrp="1"/>
          </p:cNvSpPr>
          <p:nvPr>
            <p:ph type="ctrTitle"/>
          </p:nvPr>
        </p:nvSpPr>
        <p:spPr>
          <a:xfrm>
            <a:off x="320039" y="5731580"/>
            <a:ext cx="8196431" cy="960120"/>
          </a:xfrm>
          <a:ln>
            <a:noFill/>
          </a:ln>
        </p:spPr>
        <p:txBody>
          <a:bodyPr anchor="ctr">
            <a:normAutofit/>
          </a:bodyPr>
          <a:lstStyle/>
          <a:p>
            <a:r>
              <a:rPr lang="en-US" sz="4400"/>
              <a:t>Khadeeja bibi</a:t>
            </a:r>
          </a:p>
        </p:txBody>
      </p:sp>
      <p:sp>
        <p:nvSpPr>
          <p:cNvPr id="3" name="Subtitle 2">
            <a:extLst>
              <a:ext uri="{FF2B5EF4-FFF2-40B4-BE49-F238E27FC236}">
                <a16:creationId xmlns:a16="http://schemas.microsoft.com/office/drawing/2014/main" id="{152D0453-EDD6-AF98-4789-DD3EE731395D}"/>
              </a:ext>
            </a:extLst>
          </p:cNvPr>
          <p:cNvSpPr>
            <a:spLocks noGrp="1"/>
          </p:cNvSpPr>
          <p:nvPr>
            <p:ph type="subTitle" idx="1"/>
          </p:nvPr>
        </p:nvSpPr>
        <p:spPr>
          <a:xfrm>
            <a:off x="8604503" y="5731580"/>
            <a:ext cx="3392781" cy="960120"/>
          </a:xfrm>
        </p:spPr>
        <p:txBody>
          <a:bodyPr anchor="ctr">
            <a:normAutofit fontScale="85000" lnSpcReduction="10000"/>
          </a:bodyPr>
          <a:lstStyle/>
          <a:p>
            <a:pPr algn="r"/>
            <a:r>
              <a:rPr lang="en-US" sz="1900" dirty="0"/>
              <a:t>2419547</a:t>
            </a:r>
          </a:p>
          <a:p>
            <a:pPr algn="r"/>
            <a:r>
              <a:rPr lang="en-US" sz="1900" dirty="0"/>
              <a:t>Component 1. improving staff scheduling, </a:t>
            </a:r>
            <a:r>
              <a:rPr lang="en-US" sz="1900" dirty="0" err="1"/>
              <a:t>rotas</a:t>
            </a:r>
            <a:r>
              <a:rPr lang="en-US" sz="1900" dirty="0"/>
              <a:t> and visits.  </a:t>
            </a:r>
          </a:p>
        </p:txBody>
      </p:sp>
    </p:spTree>
    <p:extLst>
      <p:ext uri="{BB962C8B-B14F-4D97-AF65-F5344CB8AC3E}">
        <p14:creationId xmlns:p14="http://schemas.microsoft.com/office/powerpoint/2010/main" val="300356862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DD4E68-88AE-FDB4-2889-EF55648E688B}"/>
              </a:ext>
            </a:extLst>
          </p:cNvPr>
          <p:cNvSpPr>
            <a:spLocks noGrp="1"/>
          </p:cNvSpPr>
          <p:nvPr>
            <p:ph idx="1"/>
          </p:nvPr>
        </p:nvSpPr>
        <p:spPr>
          <a:xfrm>
            <a:off x="521208" y="1012874"/>
            <a:ext cx="11155680" cy="5333062"/>
          </a:xfrm>
        </p:spPr>
        <p:txBody>
          <a:bodyPr>
            <a:normAutofit/>
          </a:bodyPr>
          <a:lstStyle/>
          <a:p>
            <a:pPr marL="0" indent="0">
              <a:buNone/>
            </a:pPr>
            <a:r>
              <a:rPr lang="en-US" sz="1200" dirty="0" err="1">
                <a:latin typeface="Calibri" panose="020F0502020204030204" pitchFamily="34" charset="0"/>
                <a:cs typeface="Calibri" panose="020F0502020204030204" pitchFamily="34" charset="0"/>
              </a:rPr>
              <a:t>Ashfords</a:t>
            </a:r>
            <a:r>
              <a:rPr lang="en-US" sz="1200" dirty="0">
                <a:latin typeface="Calibri" panose="020F0502020204030204" pitchFamily="34" charset="0"/>
                <a:cs typeface="Calibri" panose="020F0502020204030204" pitchFamily="34" charset="0"/>
              </a:rPr>
              <a:t> staff work across service users homes, supported living settings and the main office. The </a:t>
            </a:r>
            <a:r>
              <a:rPr lang="en-US" sz="1200" dirty="0" err="1">
                <a:latin typeface="Calibri" panose="020F0502020204030204" pitchFamily="34" charset="0"/>
                <a:cs typeface="Calibri" panose="020F0502020204030204" pitchFamily="34" charset="0"/>
              </a:rPr>
              <a:t>organisation</a:t>
            </a:r>
            <a:r>
              <a:rPr lang="en-US" sz="1200" dirty="0">
                <a:latin typeface="Calibri" panose="020F0502020204030204" pitchFamily="34" charset="0"/>
                <a:cs typeface="Calibri" panose="020F0502020204030204" pitchFamily="34" charset="0"/>
              </a:rPr>
              <a:t> needs to coordinate staff shifts, visits, appointments and cover when plans change. </a:t>
            </a:r>
          </a:p>
          <a:p>
            <a:pPr marL="0" indent="0">
              <a:buNone/>
            </a:pPr>
            <a:r>
              <a:rPr lang="en-US" sz="1200" dirty="0">
                <a:latin typeface="Calibri" panose="020F0502020204030204" pitchFamily="34" charset="0"/>
                <a:cs typeface="Calibri" panose="020F0502020204030204" pitchFamily="34" charset="0"/>
              </a:rPr>
              <a:t>The case study describes unclear </a:t>
            </a:r>
            <a:r>
              <a:rPr lang="en-US" sz="1200" dirty="0" err="1">
                <a:latin typeface="Calibri" panose="020F0502020204030204" pitchFamily="34" charset="0"/>
                <a:cs typeface="Calibri" panose="020F0502020204030204" pitchFamily="34" charset="0"/>
              </a:rPr>
              <a:t>rotas</a:t>
            </a:r>
            <a:r>
              <a:rPr lang="en-US" sz="1200" dirty="0">
                <a:latin typeface="Calibri" panose="020F0502020204030204" pitchFamily="34" charset="0"/>
                <a:cs typeface="Calibri" panose="020F0502020204030204" pitchFamily="34" charset="0"/>
              </a:rPr>
              <a:t> and missed updates. This can make it harder for staff to know where they need to be and who is responsible for a visit. A consistent </a:t>
            </a:r>
            <a:r>
              <a:rPr lang="en-US" sz="1200" dirty="0" err="1">
                <a:latin typeface="Calibri" panose="020F0502020204030204" pitchFamily="34" charset="0"/>
                <a:cs typeface="Calibri" panose="020F0502020204030204" pitchFamily="34" charset="0"/>
              </a:rPr>
              <a:t>rota</a:t>
            </a:r>
            <a:r>
              <a:rPr lang="en-US" sz="1200" dirty="0">
                <a:latin typeface="Calibri" panose="020F0502020204030204" pitchFamily="34" charset="0"/>
                <a:cs typeface="Calibri" panose="020F0502020204030204" pitchFamily="34" charset="0"/>
              </a:rPr>
              <a:t> could help the team plan work and communicate changes more clearly. Effective workforce planning Involves matching staffing arrangements to service needs and available resources (skills for care, 2026)</a:t>
            </a:r>
          </a:p>
        </p:txBody>
      </p:sp>
      <p:pic>
        <p:nvPicPr>
          <p:cNvPr id="5" name="Picture 4" descr="A grey squares with white text&#10;&#10;AI-generated content may be incorrect.">
            <a:extLst>
              <a:ext uri="{FF2B5EF4-FFF2-40B4-BE49-F238E27FC236}">
                <a16:creationId xmlns:a16="http://schemas.microsoft.com/office/drawing/2014/main" id="{36420545-A428-A334-95B1-A8071738137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12100" y="3744268"/>
            <a:ext cx="4064000" cy="2895600"/>
          </a:xfrm>
          <a:prstGeom prst="rect">
            <a:avLst/>
          </a:prstGeom>
        </p:spPr>
      </p:pic>
      <p:sp>
        <p:nvSpPr>
          <p:cNvPr id="6" name="TextBox 5">
            <a:extLst>
              <a:ext uri="{FF2B5EF4-FFF2-40B4-BE49-F238E27FC236}">
                <a16:creationId xmlns:a16="http://schemas.microsoft.com/office/drawing/2014/main" id="{D0351D12-23BB-2810-4CD8-E6E3FF5135D3}"/>
              </a:ext>
            </a:extLst>
          </p:cNvPr>
          <p:cNvSpPr txBox="1"/>
          <p:nvPr/>
        </p:nvSpPr>
        <p:spPr>
          <a:xfrm>
            <a:off x="7912100" y="6639868"/>
            <a:ext cx="4064000" cy="230832"/>
          </a:xfrm>
          <a:prstGeom prst="rect">
            <a:avLst/>
          </a:prstGeom>
          <a:noFill/>
        </p:spPr>
        <p:txBody>
          <a:bodyPr wrap="square" rtlCol="0">
            <a:spAutoFit/>
          </a:bodyPr>
          <a:lstStyle/>
          <a:p>
            <a:r>
              <a:rPr lang="en-US" sz="900">
                <a:hlinkClick r:id="rId3" tooltip="https://coloursforever.blogspot.com/2011/07/timetable-layout-term-1.html"/>
              </a:rPr>
              <a:t>This Photo</a:t>
            </a:r>
            <a:r>
              <a:rPr lang="en-US" sz="900"/>
              <a:t> by Unknown Author is licensed under </a:t>
            </a:r>
            <a:r>
              <a:rPr lang="en-US" sz="900">
                <a:hlinkClick r:id="rId4" tooltip="https://creativecommons.org/licenses/by-nd/3.0/"/>
              </a:rPr>
              <a:t>CC BY-ND</a:t>
            </a:r>
            <a:endParaRPr lang="en-US" sz="900"/>
          </a:p>
        </p:txBody>
      </p:sp>
      <p:sp>
        <p:nvSpPr>
          <p:cNvPr id="7" name="TextBox 6">
            <a:extLst>
              <a:ext uri="{FF2B5EF4-FFF2-40B4-BE49-F238E27FC236}">
                <a16:creationId xmlns:a16="http://schemas.microsoft.com/office/drawing/2014/main" id="{F0CA169E-738B-DC02-35C1-BD4D1433E472}"/>
              </a:ext>
            </a:extLst>
          </p:cNvPr>
          <p:cNvSpPr txBox="1"/>
          <p:nvPr/>
        </p:nvSpPr>
        <p:spPr>
          <a:xfrm>
            <a:off x="8229600" y="3416300"/>
            <a:ext cx="2656112" cy="369332"/>
          </a:xfrm>
          <a:prstGeom prst="rect">
            <a:avLst/>
          </a:prstGeom>
          <a:noFill/>
        </p:spPr>
        <p:txBody>
          <a:bodyPr wrap="none" rtlCol="0">
            <a:spAutoFit/>
          </a:bodyPr>
          <a:lstStyle/>
          <a:p>
            <a:r>
              <a:rPr lang="en-US" dirty="0"/>
              <a:t>Figure 1, timetable, 2026</a:t>
            </a:r>
          </a:p>
        </p:txBody>
      </p:sp>
    </p:spTree>
    <p:extLst>
      <p:ext uri="{BB962C8B-B14F-4D97-AF65-F5344CB8AC3E}">
        <p14:creationId xmlns:p14="http://schemas.microsoft.com/office/powerpoint/2010/main" val="1056339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B83E8-D75D-8B71-912E-4CE4B1493846}"/>
              </a:ext>
            </a:extLst>
          </p:cNvPr>
          <p:cNvSpPr>
            <a:spLocks noGrp="1"/>
          </p:cNvSpPr>
          <p:nvPr>
            <p:ph type="title"/>
          </p:nvPr>
        </p:nvSpPr>
        <p:spPr/>
        <p:txBody>
          <a:bodyPr/>
          <a:lstStyle/>
          <a:p>
            <a:r>
              <a:rPr lang="en-US" dirty="0"/>
              <a:t>Recommended tool: Microsoft Excel</a:t>
            </a:r>
          </a:p>
        </p:txBody>
      </p:sp>
      <p:sp>
        <p:nvSpPr>
          <p:cNvPr id="3" name="Content Placeholder 2">
            <a:extLst>
              <a:ext uri="{FF2B5EF4-FFF2-40B4-BE49-F238E27FC236}">
                <a16:creationId xmlns:a16="http://schemas.microsoft.com/office/drawing/2014/main" id="{6CE1AC03-D979-5DF4-B243-F3A0785949AE}"/>
              </a:ext>
            </a:extLst>
          </p:cNvPr>
          <p:cNvSpPr>
            <a:spLocks noGrp="1"/>
          </p:cNvSpPr>
          <p:nvPr>
            <p:ph idx="1"/>
          </p:nvPr>
        </p:nvSpPr>
        <p:spPr/>
        <p:txBody>
          <a:bodyPr>
            <a:normAutofit/>
          </a:bodyPr>
          <a:lstStyle/>
          <a:p>
            <a:pPr marL="0" indent="0">
              <a:buNone/>
            </a:pPr>
            <a:r>
              <a:rPr lang="en-US" sz="1200" dirty="0"/>
              <a:t>I recommend Microsoft Excel for preparing and maintaining staff </a:t>
            </a:r>
            <a:r>
              <a:rPr lang="en-US" sz="1200" dirty="0" err="1"/>
              <a:t>rotas</a:t>
            </a:r>
            <a:r>
              <a:rPr lang="en-US" sz="1200" dirty="0"/>
              <a:t> and visit schedules. Ashford could use a shared, access controlled workbook with columns for:</a:t>
            </a:r>
          </a:p>
          <a:p>
            <a:pPr marL="0" indent="0">
              <a:buNone/>
            </a:pPr>
            <a:r>
              <a:rPr lang="en-US" sz="1200" dirty="0"/>
              <a:t>Staff member and role</a:t>
            </a:r>
          </a:p>
          <a:p>
            <a:pPr marL="0" indent="0">
              <a:buNone/>
            </a:pPr>
            <a:r>
              <a:rPr lang="en-US" sz="1200" dirty="0"/>
              <a:t>Date and time shift</a:t>
            </a:r>
          </a:p>
          <a:p>
            <a:pPr marL="0" indent="0">
              <a:buNone/>
            </a:pPr>
            <a:r>
              <a:rPr lang="en-US" sz="1200" dirty="0"/>
              <a:t>Visit time and location</a:t>
            </a:r>
          </a:p>
          <a:p>
            <a:pPr marL="0" indent="0">
              <a:buNone/>
            </a:pPr>
            <a:r>
              <a:rPr lang="en-US" sz="1200" dirty="0"/>
              <a:t>Assigned worker</a:t>
            </a:r>
          </a:p>
          <a:p>
            <a:pPr marL="0" indent="0">
              <a:buNone/>
            </a:pPr>
            <a:r>
              <a:rPr lang="en-US" sz="1200" dirty="0"/>
              <a:t>Cover arrangements and relevant operational notes </a:t>
            </a:r>
          </a:p>
          <a:p>
            <a:pPr marL="0" indent="0">
              <a:buNone/>
            </a:pPr>
            <a:r>
              <a:rPr lang="en-US" sz="1200" dirty="0"/>
              <a:t>Excel provides tables, sorting, filters and formulas that can help </a:t>
            </a:r>
            <a:r>
              <a:rPr lang="en-US" sz="1200" dirty="0" err="1"/>
              <a:t>organise</a:t>
            </a:r>
            <a:r>
              <a:rPr lang="en-US" sz="1200" dirty="0"/>
              <a:t> and review scheduling information (Microsoft, </a:t>
            </a:r>
            <a:r>
              <a:rPr lang="en-US" sz="1200" dirty="0" err="1"/>
              <a:t>n.d.a</a:t>
            </a:r>
            <a:r>
              <a:rPr lang="en-US" sz="1200" dirty="0"/>
              <a:t>)</a:t>
            </a:r>
          </a:p>
        </p:txBody>
      </p:sp>
    </p:spTree>
    <p:extLst>
      <p:ext uri="{BB962C8B-B14F-4D97-AF65-F5344CB8AC3E}">
        <p14:creationId xmlns:p14="http://schemas.microsoft.com/office/powerpoint/2010/main" val="3079017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8E01C369-0808-2275-ADB6-1AFA83418B04}"/>
              </a:ext>
            </a:extLst>
          </p:cNvPr>
          <p:cNvSpPr>
            <a:spLocks noGrp="1"/>
          </p:cNvSpPr>
          <p:nvPr>
            <p:ph type="title"/>
          </p:nvPr>
        </p:nvSpPr>
        <p:spPr>
          <a:xfrm>
            <a:off x="521208" y="978408"/>
            <a:ext cx="4754880" cy="1463040"/>
          </a:xfrm>
        </p:spPr>
        <p:txBody>
          <a:bodyPr>
            <a:normAutofit/>
          </a:bodyPr>
          <a:lstStyle/>
          <a:p>
            <a:r>
              <a:rPr lang="en-US" dirty="0"/>
              <a:t>Why Excel is suitable?</a:t>
            </a:r>
          </a:p>
        </p:txBody>
      </p:sp>
      <p:sp>
        <p:nvSpPr>
          <p:cNvPr id="13" name="Rectangle 12">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75C15840-5CE9-D55B-AE70-51C733A23A17}"/>
              </a:ext>
            </a:extLst>
          </p:cNvPr>
          <p:cNvSpPr>
            <a:spLocks noGrp="1"/>
          </p:cNvSpPr>
          <p:nvPr>
            <p:ph idx="1"/>
          </p:nvPr>
        </p:nvSpPr>
        <p:spPr>
          <a:xfrm>
            <a:off x="521208" y="2578608"/>
            <a:ext cx="4672584" cy="3767328"/>
          </a:xfrm>
        </p:spPr>
        <p:txBody>
          <a:bodyPr>
            <a:normAutofit/>
          </a:bodyPr>
          <a:lstStyle/>
          <a:p>
            <a:pPr marL="0" indent="0">
              <a:lnSpc>
                <a:spcPct val="100000"/>
              </a:lnSpc>
              <a:buNone/>
            </a:pPr>
            <a:r>
              <a:rPr lang="en-US" sz="1200" dirty="0">
                <a:latin typeface="Calibri" panose="020F0502020204030204" pitchFamily="34" charset="0"/>
                <a:cs typeface="Arial" panose="020B0604020202020204" pitchFamily="34" charset="0"/>
              </a:rPr>
              <a:t>A rota is structured information that can be arranged in rows and columns. Excel can help coordinators sort or filter by date and worker. Consistent formatting can also make shifts and visits easier to scan. </a:t>
            </a:r>
          </a:p>
          <a:p>
            <a:pPr marL="0" indent="0">
              <a:lnSpc>
                <a:spcPct val="100000"/>
              </a:lnSpc>
              <a:buNone/>
            </a:pPr>
            <a:r>
              <a:rPr lang="en-US" sz="1200" dirty="0">
                <a:latin typeface="Calibri" panose="020F0502020204030204" pitchFamily="34" charset="0"/>
                <a:cs typeface="Arial" panose="020B0604020202020204" pitchFamily="34" charset="0"/>
              </a:rPr>
              <a:t>For example, a care coordinator could create a weekly schedule, check that visits have been assigned and update cover when a worker Is unavailable. Sharing a workbook through and approved Microsoft 365 location can allow </a:t>
            </a:r>
            <a:r>
              <a:rPr lang="en-US" sz="1200" dirty="0" err="1">
                <a:latin typeface="Calibri" panose="020F0502020204030204" pitchFamily="34" charset="0"/>
                <a:cs typeface="Arial" panose="020B0604020202020204" pitchFamily="34" charset="0"/>
              </a:rPr>
              <a:t>authorised</a:t>
            </a:r>
            <a:r>
              <a:rPr lang="en-US" sz="1200" dirty="0">
                <a:latin typeface="Calibri" panose="020F0502020204030204" pitchFamily="34" charset="0"/>
                <a:cs typeface="Arial" panose="020B0604020202020204" pitchFamily="34" charset="0"/>
              </a:rPr>
              <a:t> staff to work from the same file. ( Microsoft, n.d.a)</a:t>
            </a:r>
          </a:p>
        </p:txBody>
      </p:sp>
      <p:pic>
        <p:nvPicPr>
          <p:cNvPr id="5" name="Picture 4" descr="A screenshot of a computer&#10;&#10;AI-generated content may be incorrect.">
            <a:extLst>
              <a:ext uri="{FF2B5EF4-FFF2-40B4-BE49-F238E27FC236}">
                <a16:creationId xmlns:a16="http://schemas.microsoft.com/office/drawing/2014/main" id="{2D59C01B-6658-E5DD-2E50-40593B5BEB38}"/>
              </a:ext>
            </a:extLst>
          </p:cNvPr>
          <p:cNvPicPr>
            <a:picLocks noChangeAspect="1"/>
          </p:cNvPicPr>
          <p:nvPr/>
        </p:nvPicPr>
        <p:blipFill>
          <a:blip r:embed="rId2">
            <a:extLst>
              <a:ext uri="{837473B0-CC2E-450A-ABE3-18F120FF3D39}">
                <a1611:picAttrSrcUrl xmlns:a1611="http://schemas.microsoft.com/office/drawing/2016/11/main" r:id="rId3"/>
              </a:ext>
            </a:extLst>
          </a:blip>
          <a:srcRect r="12599" b="-2"/>
          <a:stretch>
            <a:fillRect/>
          </a:stretch>
        </p:blipFill>
        <p:spPr>
          <a:xfrm>
            <a:off x="5797296" y="1313293"/>
            <a:ext cx="4873842" cy="4991010"/>
          </a:xfrm>
          <a:prstGeom prst="rect">
            <a:avLst/>
          </a:prstGeom>
        </p:spPr>
      </p:pic>
      <p:sp>
        <p:nvSpPr>
          <p:cNvPr id="6" name="TextBox 5">
            <a:extLst>
              <a:ext uri="{FF2B5EF4-FFF2-40B4-BE49-F238E27FC236}">
                <a16:creationId xmlns:a16="http://schemas.microsoft.com/office/drawing/2014/main" id="{72C90D60-7F7E-FE93-06FB-D717057E0E33}"/>
              </a:ext>
            </a:extLst>
          </p:cNvPr>
          <p:cNvSpPr txBox="1"/>
          <p:nvPr/>
        </p:nvSpPr>
        <p:spPr>
          <a:xfrm>
            <a:off x="8892208" y="6304303"/>
            <a:ext cx="1690341" cy="307777"/>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3" tooltip="https://spscc.pressbooks.pub/excel/chapter/1-1-overview-of-microsoft-exce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
        <p:nvSpPr>
          <p:cNvPr id="8" name="TextBox 7">
            <a:extLst>
              <a:ext uri="{FF2B5EF4-FFF2-40B4-BE49-F238E27FC236}">
                <a16:creationId xmlns:a16="http://schemas.microsoft.com/office/drawing/2014/main" id="{5C8D2608-F12E-0228-F7BB-1F7D55220738}"/>
              </a:ext>
            </a:extLst>
          </p:cNvPr>
          <p:cNvSpPr txBox="1"/>
          <p:nvPr/>
        </p:nvSpPr>
        <p:spPr>
          <a:xfrm>
            <a:off x="5956300" y="622300"/>
            <a:ext cx="2214068" cy="276999"/>
          </a:xfrm>
          <a:prstGeom prst="rect">
            <a:avLst/>
          </a:prstGeom>
          <a:noFill/>
        </p:spPr>
        <p:txBody>
          <a:bodyPr wrap="none" rtlCol="0">
            <a:spAutoFit/>
          </a:bodyPr>
          <a:lstStyle/>
          <a:p>
            <a:r>
              <a:rPr lang="en-US" sz="1200" dirty="0"/>
              <a:t>Figure 2, </a:t>
            </a:r>
            <a:r>
              <a:rPr lang="en-US" sz="1200" dirty="0" err="1"/>
              <a:t>microsoft</a:t>
            </a:r>
            <a:r>
              <a:rPr lang="en-US" sz="1200" dirty="0"/>
              <a:t> excel, 2026</a:t>
            </a:r>
          </a:p>
        </p:txBody>
      </p:sp>
    </p:spTree>
    <p:extLst>
      <p:ext uri="{BB962C8B-B14F-4D97-AF65-F5344CB8AC3E}">
        <p14:creationId xmlns:p14="http://schemas.microsoft.com/office/powerpoint/2010/main" val="660201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881FD-6BD0-7917-391F-9355C7E76025}"/>
              </a:ext>
            </a:extLst>
          </p:cNvPr>
          <p:cNvSpPr>
            <a:spLocks noGrp="1"/>
          </p:cNvSpPr>
          <p:nvPr>
            <p:ph type="title"/>
          </p:nvPr>
        </p:nvSpPr>
        <p:spPr/>
        <p:txBody>
          <a:bodyPr/>
          <a:lstStyle/>
          <a:p>
            <a:r>
              <a:rPr lang="en-US" dirty="0"/>
              <a:t>How excel could improve efficiency </a:t>
            </a:r>
          </a:p>
        </p:txBody>
      </p:sp>
      <p:sp>
        <p:nvSpPr>
          <p:cNvPr id="3" name="Content Placeholder 2">
            <a:extLst>
              <a:ext uri="{FF2B5EF4-FFF2-40B4-BE49-F238E27FC236}">
                <a16:creationId xmlns:a16="http://schemas.microsoft.com/office/drawing/2014/main" id="{4FF32348-D8FA-A6FF-4627-9CF6E3D85E0D}"/>
              </a:ext>
            </a:extLst>
          </p:cNvPr>
          <p:cNvSpPr>
            <a:spLocks noGrp="1"/>
          </p:cNvSpPr>
          <p:nvPr>
            <p:ph idx="1"/>
          </p:nvPr>
        </p:nvSpPr>
        <p:spPr/>
        <p:txBody>
          <a:bodyPr>
            <a:normAutofit/>
          </a:bodyPr>
          <a:lstStyle/>
          <a:p>
            <a:pPr marL="0" indent="0">
              <a:buNone/>
            </a:pPr>
            <a:r>
              <a:rPr lang="en-US" sz="1200" dirty="0">
                <a:latin typeface="Calibri" panose="020F0502020204030204" pitchFamily="34" charset="0"/>
              </a:rPr>
              <a:t>A consistent </a:t>
            </a:r>
            <a:r>
              <a:rPr lang="en-US" sz="1200" dirty="0" err="1">
                <a:latin typeface="Calibri" panose="020F0502020204030204" pitchFamily="34" charset="0"/>
              </a:rPr>
              <a:t>rota</a:t>
            </a:r>
            <a:r>
              <a:rPr lang="en-US" sz="1200" dirty="0">
                <a:latin typeface="Calibri" panose="020F0502020204030204" pitchFamily="34" charset="0"/>
              </a:rPr>
              <a:t> could help Ashford to:</a:t>
            </a:r>
          </a:p>
          <a:p>
            <a:pPr marL="0" indent="0">
              <a:buNone/>
            </a:pPr>
            <a:r>
              <a:rPr lang="en-US" sz="1200" dirty="0">
                <a:latin typeface="Calibri" panose="020F0502020204030204" pitchFamily="34" charset="0"/>
              </a:rPr>
              <a:t>Keep shifts and visits in one agreed schedule</a:t>
            </a:r>
          </a:p>
          <a:p>
            <a:pPr marL="0" indent="0">
              <a:buNone/>
            </a:pPr>
            <a:r>
              <a:rPr lang="en-US" sz="1200" dirty="0">
                <a:latin typeface="Calibri" panose="020F0502020204030204" pitchFamily="34" charset="0"/>
              </a:rPr>
              <a:t>Check who is assigned to each visit </a:t>
            </a:r>
          </a:p>
          <a:p>
            <a:pPr marL="0" indent="0">
              <a:buNone/>
            </a:pPr>
            <a:r>
              <a:rPr lang="en-US" sz="1200" dirty="0">
                <a:latin typeface="Calibri" panose="020F0502020204030204" pitchFamily="34" charset="0"/>
              </a:rPr>
              <a:t>Filter information by date, worker</a:t>
            </a:r>
          </a:p>
          <a:p>
            <a:pPr marL="0" indent="0">
              <a:buNone/>
            </a:pPr>
            <a:r>
              <a:rPr lang="en-US" sz="1200" dirty="0">
                <a:latin typeface="Calibri" panose="020F0502020204030204" pitchFamily="34" charset="0"/>
              </a:rPr>
              <a:t>Reduce confusion caused by multiple </a:t>
            </a:r>
            <a:r>
              <a:rPr lang="en-US" sz="1200" dirty="0" err="1">
                <a:latin typeface="Calibri" panose="020F0502020204030204" pitchFamily="34" charset="0"/>
              </a:rPr>
              <a:t>rota</a:t>
            </a:r>
            <a:r>
              <a:rPr lang="en-US" sz="1200" dirty="0">
                <a:latin typeface="Calibri" panose="020F0502020204030204" pitchFamily="34" charset="0"/>
              </a:rPr>
              <a:t> copies</a:t>
            </a:r>
          </a:p>
          <a:p>
            <a:pPr marL="0" indent="0">
              <a:buNone/>
            </a:pPr>
            <a:r>
              <a:rPr lang="en-US" sz="1200" dirty="0">
                <a:latin typeface="Calibri" panose="020F0502020204030204" pitchFamily="34" charset="0"/>
              </a:rPr>
              <a:t>Record cover agreements in consistent format</a:t>
            </a:r>
          </a:p>
          <a:p>
            <a:pPr marL="0" indent="0">
              <a:buNone/>
            </a:pPr>
            <a:r>
              <a:rPr lang="en-US" sz="1200" dirty="0">
                <a:latin typeface="Calibri" panose="020F0502020204030204" pitchFamily="34" charset="0"/>
              </a:rPr>
              <a:t>These benefits depend on staff using the current workbook and following an agreed process for recording changes. Excels collaboration features can support shared work, but staff still need clear responsibilities and procedures ( Microsoft, </a:t>
            </a:r>
            <a:r>
              <a:rPr lang="en-US" sz="1200" dirty="0" err="1">
                <a:latin typeface="Calibri" panose="020F0502020204030204" pitchFamily="34" charset="0"/>
              </a:rPr>
              <a:t>n.d.a</a:t>
            </a:r>
            <a:r>
              <a:rPr lang="en-US" sz="1200" dirty="0">
                <a:latin typeface="Calibri" panose="020F0502020204030204" pitchFamily="34" charset="0"/>
              </a:rPr>
              <a:t>)</a:t>
            </a:r>
          </a:p>
        </p:txBody>
      </p:sp>
    </p:spTree>
    <p:extLst>
      <p:ext uri="{BB962C8B-B14F-4D97-AF65-F5344CB8AC3E}">
        <p14:creationId xmlns:p14="http://schemas.microsoft.com/office/powerpoint/2010/main" val="1756077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2C48D-1D48-52EA-38BE-4F684E32610D}"/>
              </a:ext>
            </a:extLst>
          </p:cNvPr>
          <p:cNvSpPr>
            <a:spLocks noGrp="1"/>
          </p:cNvSpPr>
          <p:nvPr>
            <p:ph type="title"/>
          </p:nvPr>
        </p:nvSpPr>
        <p:spPr/>
        <p:txBody>
          <a:bodyPr/>
          <a:lstStyle/>
          <a:p>
            <a:r>
              <a:rPr lang="en-US" dirty="0"/>
              <a:t>Advantages and limitations </a:t>
            </a:r>
          </a:p>
        </p:txBody>
      </p:sp>
      <p:sp>
        <p:nvSpPr>
          <p:cNvPr id="3" name="Content Placeholder 2">
            <a:extLst>
              <a:ext uri="{FF2B5EF4-FFF2-40B4-BE49-F238E27FC236}">
                <a16:creationId xmlns:a16="http://schemas.microsoft.com/office/drawing/2014/main" id="{CF37A8A9-271A-9802-67F3-46E2383196B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288525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4C88D-B5FB-076E-8332-2655EC50608D}"/>
              </a:ext>
            </a:extLst>
          </p:cNvPr>
          <p:cNvSpPr>
            <a:spLocks noGrp="1"/>
          </p:cNvSpPr>
          <p:nvPr>
            <p:ph type="title"/>
          </p:nvPr>
        </p:nvSpPr>
        <p:spPr/>
        <p:txBody>
          <a:bodyPr/>
          <a:lstStyle/>
          <a:p>
            <a:r>
              <a:rPr lang="en-US" dirty="0"/>
              <a:t>Privacy and safe use </a:t>
            </a:r>
          </a:p>
        </p:txBody>
      </p:sp>
      <p:sp>
        <p:nvSpPr>
          <p:cNvPr id="3" name="Content Placeholder 2">
            <a:extLst>
              <a:ext uri="{FF2B5EF4-FFF2-40B4-BE49-F238E27FC236}">
                <a16:creationId xmlns:a16="http://schemas.microsoft.com/office/drawing/2014/main" id="{AF59ED8E-15AE-55EB-79B6-2D686CB1A83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472256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925C9-1671-EEA8-699E-45579488C3B9}"/>
              </a:ext>
            </a:extLst>
          </p:cNvPr>
          <p:cNvSpPr>
            <a:spLocks noGrp="1"/>
          </p:cNvSpPr>
          <p:nvPr>
            <p:ph type="title"/>
          </p:nvPr>
        </p:nvSpPr>
        <p:spPr/>
        <p:txBody>
          <a:bodyPr/>
          <a:lstStyle/>
          <a:p>
            <a:r>
              <a:rPr lang="en-US" dirty="0"/>
              <a:t>Implementation recommendation</a:t>
            </a:r>
          </a:p>
        </p:txBody>
      </p:sp>
      <p:sp>
        <p:nvSpPr>
          <p:cNvPr id="3" name="Content Placeholder 2">
            <a:extLst>
              <a:ext uri="{FF2B5EF4-FFF2-40B4-BE49-F238E27FC236}">
                <a16:creationId xmlns:a16="http://schemas.microsoft.com/office/drawing/2014/main" id="{DA5A6BD9-70ED-77B9-55F6-82F09F1F12B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12979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0053D-6ACA-528A-8059-7E8199AF813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BFDCC4E-F6EE-AF9B-3DC5-C250B8A5D1D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13776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38684-32F6-6551-20C1-E7F4E2AAEAF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A4BBBD3-8C9F-809C-6AA0-9433EDB97E76}"/>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3407891223"/>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Parcel</Template>
  <TotalTime>58</TotalTime>
  <Words>425</Words>
  <Application>Microsoft Office PowerPoint</Application>
  <PresentationFormat>Widescreen</PresentationFormat>
  <Paragraphs>33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GestaltVTI</vt:lpstr>
      <vt:lpstr>Khadeeja bibi</vt:lpstr>
      <vt:lpstr>PowerPoint Presentation</vt:lpstr>
      <vt:lpstr>Recommended tool: Microsoft Excel</vt:lpstr>
      <vt:lpstr>Why Excel is suitable?</vt:lpstr>
      <vt:lpstr>How excel could improve efficiency </vt:lpstr>
      <vt:lpstr>Advantages and limitations </vt:lpstr>
      <vt:lpstr>Privacy and safe use </vt:lpstr>
      <vt:lpstr>Implementation 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Khadeeja bibi</dc:title>
  <dc:creator>ismaaeel iqbal</dc:creator>
  <cp:lastModifiedBy>Khadeeja Bibi (2419547)</cp:lastModifiedBy>
  <cp:revision>2</cp:revision>
  <dcterms:created xsi:type="dcterms:W3CDTF">2026-10-08T19:36:40Z</dcterms:created>
  <dcterms:modified xsi:type="dcterms:W3CDTF">2026-10-08T20:41:57Z</dcterms:modified>
</cp:coreProperties>
</file>