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5" r:id="rId4"/>
    <p:sldId id="257" r:id="rId5"/>
    <p:sldId id="266" r:id="rId6"/>
    <p:sldId id="258" r:id="rId7"/>
    <p:sldId id="260" r:id="rId8"/>
    <p:sldId id="270" r:id="rId9"/>
    <p:sldId id="269" r:id="rId10"/>
    <p:sldId id="267" r:id="rId11"/>
    <p:sldId id="262" r:id="rId12"/>
    <p:sldId id="271" r:id="rId13"/>
    <p:sldId id="272"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B6FE16-C71A-4B6B-9502-127345D16F3A}"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0604B11-7A17-4F07-9017-D529F0570B1D}">
      <dgm:prSet/>
      <dgm:spPr/>
      <dgm:t>
        <a:bodyPr/>
        <a:lstStyle/>
        <a:p>
          <a:r>
            <a:rPr lang="en-GB" dirty="0"/>
            <a:t>Participant 1 – “The whole thing”</a:t>
          </a:r>
          <a:endParaRPr lang="en-US" dirty="0"/>
        </a:p>
      </dgm:t>
    </dgm:pt>
    <dgm:pt modelId="{BB2B4FC0-FA81-40F5-BDD4-59DBF6524333}" type="parTrans" cxnId="{7DD9E185-48B8-421A-A58A-32F1029952B4}">
      <dgm:prSet/>
      <dgm:spPr/>
      <dgm:t>
        <a:bodyPr/>
        <a:lstStyle/>
        <a:p>
          <a:endParaRPr lang="en-US"/>
        </a:p>
      </dgm:t>
    </dgm:pt>
    <dgm:pt modelId="{75BBA663-A619-44D8-935E-07F9C55D60AD}" type="sibTrans" cxnId="{7DD9E185-48B8-421A-A58A-32F1029952B4}">
      <dgm:prSet/>
      <dgm:spPr/>
      <dgm:t>
        <a:bodyPr/>
        <a:lstStyle/>
        <a:p>
          <a:endParaRPr lang="en-US"/>
        </a:p>
      </dgm:t>
    </dgm:pt>
    <dgm:pt modelId="{0D7315B2-4BA3-4300-B810-EB79CE7BD081}">
      <dgm:prSet/>
      <dgm:spPr/>
      <dgm:t>
        <a:bodyPr/>
        <a:lstStyle/>
        <a:p>
          <a:r>
            <a:rPr lang="en-GB" dirty="0"/>
            <a:t>Participant 2 – “Just the handprint, because I associate handprints with paint, and it reminds me of the original source”</a:t>
          </a:r>
          <a:endParaRPr lang="en-US" dirty="0"/>
        </a:p>
      </dgm:t>
    </dgm:pt>
    <dgm:pt modelId="{426C0675-59A1-47E8-AB12-426FC64654A9}" type="parTrans" cxnId="{BF57944A-612B-40D9-8D16-5C01F59919A7}">
      <dgm:prSet/>
      <dgm:spPr/>
      <dgm:t>
        <a:bodyPr/>
        <a:lstStyle/>
        <a:p>
          <a:endParaRPr lang="en-US"/>
        </a:p>
      </dgm:t>
    </dgm:pt>
    <dgm:pt modelId="{FCE9B296-FD2C-4106-AF11-9E70BF94A861}" type="sibTrans" cxnId="{BF57944A-612B-40D9-8D16-5C01F59919A7}">
      <dgm:prSet/>
      <dgm:spPr/>
      <dgm:t>
        <a:bodyPr/>
        <a:lstStyle/>
        <a:p>
          <a:endParaRPr lang="en-US"/>
        </a:p>
      </dgm:t>
    </dgm:pt>
    <dgm:pt modelId="{1B27236C-89F3-44F3-8CE4-897190B66B50}">
      <dgm:prSet/>
      <dgm:spPr/>
      <dgm:t>
        <a:bodyPr/>
        <a:lstStyle/>
        <a:p>
          <a:r>
            <a:rPr lang="en-GB" dirty="0"/>
            <a:t>Participant 3 – “The hand because it reminds me of cave paintings”</a:t>
          </a:r>
          <a:endParaRPr lang="en-US" dirty="0"/>
        </a:p>
      </dgm:t>
    </dgm:pt>
    <dgm:pt modelId="{E1E4C568-3E7A-4486-9218-FAA956E79C33}" type="parTrans" cxnId="{BC0CEF49-835D-4553-AF3D-B1CAADD572E6}">
      <dgm:prSet/>
      <dgm:spPr/>
      <dgm:t>
        <a:bodyPr/>
        <a:lstStyle/>
        <a:p>
          <a:endParaRPr lang="en-US"/>
        </a:p>
      </dgm:t>
    </dgm:pt>
    <dgm:pt modelId="{5D5BA3EF-F18E-4305-90B3-0815C85E8622}" type="sibTrans" cxnId="{BC0CEF49-835D-4553-AF3D-B1CAADD572E6}">
      <dgm:prSet/>
      <dgm:spPr/>
      <dgm:t>
        <a:bodyPr/>
        <a:lstStyle/>
        <a:p>
          <a:endParaRPr lang="en-US"/>
        </a:p>
      </dgm:t>
    </dgm:pt>
    <dgm:pt modelId="{D6A76D11-0776-4435-B90E-99E897D570C0}">
      <dgm:prSet/>
      <dgm:spPr/>
      <dgm:t>
        <a:bodyPr/>
        <a:lstStyle/>
        <a:p>
          <a:r>
            <a:rPr lang="en-GB"/>
            <a:t>Participant 4 – “Seeds and hands because it has been placed there purposely by someone”</a:t>
          </a:r>
          <a:endParaRPr lang="en-US"/>
        </a:p>
      </dgm:t>
    </dgm:pt>
    <dgm:pt modelId="{1A83DC62-77FB-474C-A824-866FACB32179}" type="parTrans" cxnId="{CA8222E0-8CDF-46A4-AF13-76794E729601}">
      <dgm:prSet/>
      <dgm:spPr/>
      <dgm:t>
        <a:bodyPr/>
        <a:lstStyle/>
        <a:p>
          <a:endParaRPr lang="en-US"/>
        </a:p>
      </dgm:t>
    </dgm:pt>
    <dgm:pt modelId="{E8922568-A820-461A-B6A1-25F1182239CF}" type="sibTrans" cxnId="{CA8222E0-8CDF-46A4-AF13-76794E729601}">
      <dgm:prSet/>
      <dgm:spPr/>
      <dgm:t>
        <a:bodyPr/>
        <a:lstStyle/>
        <a:p>
          <a:endParaRPr lang="en-US"/>
        </a:p>
      </dgm:t>
    </dgm:pt>
    <dgm:pt modelId="{BF9F65ED-388C-48BF-9D71-E0F3D9CF3C78}" type="pres">
      <dgm:prSet presAssocID="{24B6FE16-C71A-4B6B-9502-127345D16F3A}" presName="root" presStyleCnt="0">
        <dgm:presLayoutVars>
          <dgm:dir/>
          <dgm:resizeHandles val="exact"/>
        </dgm:presLayoutVars>
      </dgm:prSet>
      <dgm:spPr/>
    </dgm:pt>
    <dgm:pt modelId="{7BC79337-5959-4647-9750-9CECA703F9CD}" type="pres">
      <dgm:prSet presAssocID="{24B6FE16-C71A-4B6B-9502-127345D16F3A}" presName="container" presStyleCnt="0">
        <dgm:presLayoutVars>
          <dgm:dir/>
          <dgm:resizeHandles val="exact"/>
        </dgm:presLayoutVars>
      </dgm:prSet>
      <dgm:spPr/>
    </dgm:pt>
    <dgm:pt modelId="{12A98067-3111-4901-AD93-B1282075C5A9}" type="pres">
      <dgm:prSet presAssocID="{B0604B11-7A17-4F07-9017-D529F0570B1D}" presName="compNode" presStyleCnt="0"/>
      <dgm:spPr/>
    </dgm:pt>
    <dgm:pt modelId="{5C06CB54-62B0-42BC-9647-3C3B71C1E907}" type="pres">
      <dgm:prSet presAssocID="{B0604B11-7A17-4F07-9017-D529F0570B1D}" presName="iconBgRect" presStyleLbl="bgShp" presStyleIdx="0" presStyleCnt="4"/>
      <dgm:spPr/>
    </dgm:pt>
    <dgm:pt modelId="{64B216BF-76BB-4CD6-B7FE-C172036A27EE}" type="pres">
      <dgm:prSet presAssocID="{B0604B11-7A17-4F07-9017-D529F0570B1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1160F526-70A7-44FF-8982-C1BF43168DB3}" type="pres">
      <dgm:prSet presAssocID="{B0604B11-7A17-4F07-9017-D529F0570B1D}" presName="spaceRect" presStyleCnt="0"/>
      <dgm:spPr/>
    </dgm:pt>
    <dgm:pt modelId="{CAC52FDD-BC34-41E0-B845-58749BC19F1D}" type="pres">
      <dgm:prSet presAssocID="{B0604B11-7A17-4F07-9017-D529F0570B1D}" presName="textRect" presStyleLbl="revTx" presStyleIdx="0" presStyleCnt="4">
        <dgm:presLayoutVars>
          <dgm:chMax val="1"/>
          <dgm:chPref val="1"/>
        </dgm:presLayoutVars>
      </dgm:prSet>
      <dgm:spPr/>
    </dgm:pt>
    <dgm:pt modelId="{96424C1E-F818-41F8-94CB-515A8F565E1C}" type="pres">
      <dgm:prSet presAssocID="{75BBA663-A619-44D8-935E-07F9C55D60AD}" presName="sibTrans" presStyleLbl="sibTrans2D1" presStyleIdx="0" presStyleCnt="0"/>
      <dgm:spPr/>
    </dgm:pt>
    <dgm:pt modelId="{53227167-3639-4332-9A9F-12422096CDB4}" type="pres">
      <dgm:prSet presAssocID="{0D7315B2-4BA3-4300-B810-EB79CE7BD081}" presName="compNode" presStyleCnt="0"/>
      <dgm:spPr/>
    </dgm:pt>
    <dgm:pt modelId="{10C0FEB2-39E9-4B5C-84C5-C24BE234BA9B}" type="pres">
      <dgm:prSet presAssocID="{0D7315B2-4BA3-4300-B810-EB79CE7BD081}" presName="iconBgRect" presStyleLbl="bgShp" presStyleIdx="1" presStyleCnt="4"/>
      <dgm:spPr/>
    </dgm:pt>
    <dgm:pt modelId="{8E25C4D9-D8D2-4A29-848F-B0FBEC0C2328}" type="pres">
      <dgm:prSet presAssocID="{0D7315B2-4BA3-4300-B810-EB79CE7BD08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ainy scene"/>
        </a:ext>
      </dgm:extLst>
    </dgm:pt>
    <dgm:pt modelId="{24CAEB1A-889E-4B41-B056-90EF08CF5501}" type="pres">
      <dgm:prSet presAssocID="{0D7315B2-4BA3-4300-B810-EB79CE7BD081}" presName="spaceRect" presStyleCnt="0"/>
      <dgm:spPr/>
    </dgm:pt>
    <dgm:pt modelId="{730212AF-BF0E-42C5-8A39-4059334EE384}" type="pres">
      <dgm:prSet presAssocID="{0D7315B2-4BA3-4300-B810-EB79CE7BD081}" presName="textRect" presStyleLbl="revTx" presStyleIdx="1" presStyleCnt="4">
        <dgm:presLayoutVars>
          <dgm:chMax val="1"/>
          <dgm:chPref val="1"/>
        </dgm:presLayoutVars>
      </dgm:prSet>
      <dgm:spPr/>
    </dgm:pt>
    <dgm:pt modelId="{DD92FC68-3A8C-4B21-856D-A896DF5210CD}" type="pres">
      <dgm:prSet presAssocID="{FCE9B296-FD2C-4106-AF11-9E70BF94A861}" presName="sibTrans" presStyleLbl="sibTrans2D1" presStyleIdx="0" presStyleCnt="0"/>
      <dgm:spPr/>
    </dgm:pt>
    <dgm:pt modelId="{FC895067-7C74-4743-B270-23FADABA73C0}" type="pres">
      <dgm:prSet presAssocID="{1B27236C-89F3-44F3-8CE4-897190B66B50}" presName="compNode" presStyleCnt="0"/>
      <dgm:spPr/>
    </dgm:pt>
    <dgm:pt modelId="{3FD0AABB-C4B6-4679-8D69-582D9D3E2597}" type="pres">
      <dgm:prSet presAssocID="{1B27236C-89F3-44F3-8CE4-897190B66B50}" presName="iconBgRect" presStyleLbl="bgShp" presStyleIdx="2" presStyleCnt="4"/>
      <dgm:spPr/>
    </dgm:pt>
    <dgm:pt modelId="{9EE0F9D1-B4C4-432B-84FB-9CB99A18FB7D}" type="pres">
      <dgm:prSet presAssocID="{1B27236C-89F3-44F3-8CE4-897190B66B5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erver"/>
        </a:ext>
      </dgm:extLst>
    </dgm:pt>
    <dgm:pt modelId="{B27B50E2-0C2B-4B3E-AE7F-F5133C0FEF0B}" type="pres">
      <dgm:prSet presAssocID="{1B27236C-89F3-44F3-8CE4-897190B66B50}" presName="spaceRect" presStyleCnt="0"/>
      <dgm:spPr/>
    </dgm:pt>
    <dgm:pt modelId="{615E20A7-DD74-444E-97E9-75928147ED48}" type="pres">
      <dgm:prSet presAssocID="{1B27236C-89F3-44F3-8CE4-897190B66B50}" presName="textRect" presStyleLbl="revTx" presStyleIdx="2" presStyleCnt="4">
        <dgm:presLayoutVars>
          <dgm:chMax val="1"/>
          <dgm:chPref val="1"/>
        </dgm:presLayoutVars>
      </dgm:prSet>
      <dgm:spPr/>
    </dgm:pt>
    <dgm:pt modelId="{A24AD241-DF6F-4986-BA5D-BF6B704A1D1E}" type="pres">
      <dgm:prSet presAssocID="{5D5BA3EF-F18E-4305-90B3-0815C85E8622}" presName="sibTrans" presStyleLbl="sibTrans2D1" presStyleIdx="0" presStyleCnt="0"/>
      <dgm:spPr/>
    </dgm:pt>
    <dgm:pt modelId="{268F1428-A2C0-49F3-9D82-BCC6CD997CF2}" type="pres">
      <dgm:prSet presAssocID="{D6A76D11-0776-4435-B90E-99E897D570C0}" presName="compNode" presStyleCnt="0"/>
      <dgm:spPr/>
    </dgm:pt>
    <dgm:pt modelId="{0B81D191-8590-4030-BFE4-44006B5557A7}" type="pres">
      <dgm:prSet presAssocID="{D6A76D11-0776-4435-B90E-99E897D570C0}" presName="iconBgRect" presStyleLbl="bgShp" presStyleIdx="3" presStyleCnt="4"/>
      <dgm:spPr/>
    </dgm:pt>
    <dgm:pt modelId="{AED5157B-96DA-4A48-B493-4C831C95C729}" type="pres">
      <dgm:prSet presAssocID="{D6A76D11-0776-4435-B90E-99E897D570C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eeds"/>
        </a:ext>
      </dgm:extLst>
    </dgm:pt>
    <dgm:pt modelId="{9C5AD079-42ED-49DC-B743-C9F878ED206E}" type="pres">
      <dgm:prSet presAssocID="{D6A76D11-0776-4435-B90E-99E897D570C0}" presName="spaceRect" presStyleCnt="0"/>
      <dgm:spPr/>
    </dgm:pt>
    <dgm:pt modelId="{BF61B296-FBAC-46B9-8437-70560B6017DB}" type="pres">
      <dgm:prSet presAssocID="{D6A76D11-0776-4435-B90E-99E897D570C0}" presName="textRect" presStyleLbl="revTx" presStyleIdx="3" presStyleCnt="4">
        <dgm:presLayoutVars>
          <dgm:chMax val="1"/>
          <dgm:chPref val="1"/>
        </dgm:presLayoutVars>
      </dgm:prSet>
      <dgm:spPr/>
    </dgm:pt>
  </dgm:ptLst>
  <dgm:cxnLst>
    <dgm:cxn modelId="{C8191728-6012-43B7-89D2-BE5EBC3C672E}" type="presOf" srcId="{1B27236C-89F3-44F3-8CE4-897190B66B50}" destId="{615E20A7-DD74-444E-97E9-75928147ED48}" srcOrd="0" destOrd="0" presId="urn:microsoft.com/office/officeart/2018/2/layout/IconCircleList"/>
    <dgm:cxn modelId="{953AAF2F-7D22-4B1C-BC14-76D27713455F}" type="presOf" srcId="{24B6FE16-C71A-4B6B-9502-127345D16F3A}" destId="{BF9F65ED-388C-48BF-9D71-E0F3D9CF3C78}" srcOrd="0" destOrd="0" presId="urn:microsoft.com/office/officeart/2018/2/layout/IconCircleList"/>
    <dgm:cxn modelId="{BC0CEF49-835D-4553-AF3D-B1CAADD572E6}" srcId="{24B6FE16-C71A-4B6B-9502-127345D16F3A}" destId="{1B27236C-89F3-44F3-8CE4-897190B66B50}" srcOrd="2" destOrd="0" parTransId="{E1E4C568-3E7A-4486-9218-FAA956E79C33}" sibTransId="{5D5BA3EF-F18E-4305-90B3-0815C85E8622}"/>
    <dgm:cxn modelId="{BF57944A-612B-40D9-8D16-5C01F59919A7}" srcId="{24B6FE16-C71A-4B6B-9502-127345D16F3A}" destId="{0D7315B2-4BA3-4300-B810-EB79CE7BD081}" srcOrd="1" destOrd="0" parTransId="{426C0675-59A1-47E8-AB12-426FC64654A9}" sibTransId="{FCE9B296-FD2C-4106-AF11-9E70BF94A861}"/>
    <dgm:cxn modelId="{AD7C0F72-9B52-4BF2-9BE1-1BACEFC991FD}" type="presOf" srcId="{75BBA663-A619-44D8-935E-07F9C55D60AD}" destId="{96424C1E-F818-41F8-94CB-515A8F565E1C}" srcOrd="0" destOrd="0" presId="urn:microsoft.com/office/officeart/2018/2/layout/IconCircleList"/>
    <dgm:cxn modelId="{1492EA74-4E50-464A-B210-0891DB0A8FB5}" type="presOf" srcId="{FCE9B296-FD2C-4106-AF11-9E70BF94A861}" destId="{DD92FC68-3A8C-4B21-856D-A896DF5210CD}" srcOrd="0" destOrd="0" presId="urn:microsoft.com/office/officeart/2018/2/layout/IconCircleList"/>
    <dgm:cxn modelId="{AB207575-C8F2-466B-8C87-4B162E2E6E51}" type="presOf" srcId="{D6A76D11-0776-4435-B90E-99E897D570C0}" destId="{BF61B296-FBAC-46B9-8437-70560B6017DB}" srcOrd="0" destOrd="0" presId="urn:microsoft.com/office/officeart/2018/2/layout/IconCircleList"/>
    <dgm:cxn modelId="{7DD9E185-48B8-421A-A58A-32F1029952B4}" srcId="{24B6FE16-C71A-4B6B-9502-127345D16F3A}" destId="{B0604B11-7A17-4F07-9017-D529F0570B1D}" srcOrd="0" destOrd="0" parTransId="{BB2B4FC0-FA81-40F5-BDD4-59DBF6524333}" sibTransId="{75BBA663-A619-44D8-935E-07F9C55D60AD}"/>
    <dgm:cxn modelId="{847D01A7-3F40-4232-8EE1-55F1E500E4F1}" type="presOf" srcId="{5D5BA3EF-F18E-4305-90B3-0815C85E8622}" destId="{A24AD241-DF6F-4986-BA5D-BF6B704A1D1E}" srcOrd="0" destOrd="0" presId="urn:microsoft.com/office/officeart/2018/2/layout/IconCircleList"/>
    <dgm:cxn modelId="{453FD1B3-989F-4CBD-AE47-16ED669518D1}" type="presOf" srcId="{0D7315B2-4BA3-4300-B810-EB79CE7BD081}" destId="{730212AF-BF0E-42C5-8A39-4059334EE384}" srcOrd="0" destOrd="0" presId="urn:microsoft.com/office/officeart/2018/2/layout/IconCircleList"/>
    <dgm:cxn modelId="{CA8222E0-8CDF-46A4-AF13-76794E729601}" srcId="{24B6FE16-C71A-4B6B-9502-127345D16F3A}" destId="{D6A76D11-0776-4435-B90E-99E897D570C0}" srcOrd="3" destOrd="0" parTransId="{1A83DC62-77FB-474C-A824-866FACB32179}" sibTransId="{E8922568-A820-461A-B6A1-25F1182239CF}"/>
    <dgm:cxn modelId="{15F7A6EB-C2B4-4AA1-955E-2660685D2DCC}" type="presOf" srcId="{B0604B11-7A17-4F07-9017-D529F0570B1D}" destId="{CAC52FDD-BC34-41E0-B845-58749BC19F1D}" srcOrd="0" destOrd="0" presId="urn:microsoft.com/office/officeart/2018/2/layout/IconCircleList"/>
    <dgm:cxn modelId="{4C3E6B9C-AE3C-47A0-8F2D-99AD9A3A0C3F}" type="presParOf" srcId="{BF9F65ED-388C-48BF-9D71-E0F3D9CF3C78}" destId="{7BC79337-5959-4647-9750-9CECA703F9CD}" srcOrd="0" destOrd="0" presId="urn:microsoft.com/office/officeart/2018/2/layout/IconCircleList"/>
    <dgm:cxn modelId="{22AFC2D8-1159-4EB3-B359-ECD052E2E5EA}" type="presParOf" srcId="{7BC79337-5959-4647-9750-9CECA703F9CD}" destId="{12A98067-3111-4901-AD93-B1282075C5A9}" srcOrd="0" destOrd="0" presId="urn:microsoft.com/office/officeart/2018/2/layout/IconCircleList"/>
    <dgm:cxn modelId="{C8A0FBD6-CD9E-440B-B261-4EF4810B4102}" type="presParOf" srcId="{12A98067-3111-4901-AD93-B1282075C5A9}" destId="{5C06CB54-62B0-42BC-9647-3C3B71C1E907}" srcOrd="0" destOrd="0" presId="urn:microsoft.com/office/officeart/2018/2/layout/IconCircleList"/>
    <dgm:cxn modelId="{20F9BF18-CBEB-4241-9E88-3F15F614C287}" type="presParOf" srcId="{12A98067-3111-4901-AD93-B1282075C5A9}" destId="{64B216BF-76BB-4CD6-B7FE-C172036A27EE}" srcOrd="1" destOrd="0" presId="urn:microsoft.com/office/officeart/2018/2/layout/IconCircleList"/>
    <dgm:cxn modelId="{959A29DC-3446-4052-8D79-908569F2A101}" type="presParOf" srcId="{12A98067-3111-4901-AD93-B1282075C5A9}" destId="{1160F526-70A7-44FF-8982-C1BF43168DB3}" srcOrd="2" destOrd="0" presId="urn:microsoft.com/office/officeart/2018/2/layout/IconCircleList"/>
    <dgm:cxn modelId="{361CB697-44F8-48EC-B43E-D71DFE11E2BE}" type="presParOf" srcId="{12A98067-3111-4901-AD93-B1282075C5A9}" destId="{CAC52FDD-BC34-41E0-B845-58749BC19F1D}" srcOrd="3" destOrd="0" presId="urn:microsoft.com/office/officeart/2018/2/layout/IconCircleList"/>
    <dgm:cxn modelId="{12D53E2C-29F6-48AA-922E-BE0165228413}" type="presParOf" srcId="{7BC79337-5959-4647-9750-9CECA703F9CD}" destId="{96424C1E-F818-41F8-94CB-515A8F565E1C}" srcOrd="1" destOrd="0" presId="urn:microsoft.com/office/officeart/2018/2/layout/IconCircleList"/>
    <dgm:cxn modelId="{BEB5E3F9-C9CE-42BB-8F22-52EC6F187264}" type="presParOf" srcId="{7BC79337-5959-4647-9750-9CECA703F9CD}" destId="{53227167-3639-4332-9A9F-12422096CDB4}" srcOrd="2" destOrd="0" presId="urn:microsoft.com/office/officeart/2018/2/layout/IconCircleList"/>
    <dgm:cxn modelId="{C66E678A-F8DD-43B8-9B06-B5E7EA3A7B2C}" type="presParOf" srcId="{53227167-3639-4332-9A9F-12422096CDB4}" destId="{10C0FEB2-39E9-4B5C-84C5-C24BE234BA9B}" srcOrd="0" destOrd="0" presId="urn:microsoft.com/office/officeart/2018/2/layout/IconCircleList"/>
    <dgm:cxn modelId="{EE606C23-F2BC-4405-99D2-C2EB44992B48}" type="presParOf" srcId="{53227167-3639-4332-9A9F-12422096CDB4}" destId="{8E25C4D9-D8D2-4A29-848F-B0FBEC0C2328}" srcOrd="1" destOrd="0" presId="urn:microsoft.com/office/officeart/2018/2/layout/IconCircleList"/>
    <dgm:cxn modelId="{3842F08C-2B0F-4524-8EF4-4D1ACBA10767}" type="presParOf" srcId="{53227167-3639-4332-9A9F-12422096CDB4}" destId="{24CAEB1A-889E-4B41-B056-90EF08CF5501}" srcOrd="2" destOrd="0" presId="urn:microsoft.com/office/officeart/2018/2/layout/IconCircleList"/>
    <dgm:cxn modelId="{74739E51-A259-4D65-8B63-4CC5FC1EAE3A}" type="presParOf" srcId="{53227167-3639-4332-9A9F-12422096CDB4}" destId="{730212AF-BF0E-42C5-8A39-4059334EE384}" srcOrd="3" destOrd="0" presId="urn:microsoft.com/office/officeart/2018/2/layout/IconCircleList"/>
    <dgm:cxn modelId="{FDEC6B19-72C7-41B1-B2D3-3E1E5608F53C}" type="presParOf" srcId="{7BC79337-5959-4647-9750-9CECA703F9CD}" destId="{DD92FC68-3A8C-4B21-856D-A896DF5210CD}" srcOrd="3" destOrd="0" presId="urn:microsoft.com/office/officeart/2018/2/layout/IconCircleList"/>
    <dgm:cxn modelId="{AD5EBD10-CAEC-460B-A43F-B8D6225A70E9}" type="presParOf" srcId="{7BC79337-5959-4647-9750-9CECA703F9CD}" destId="{FC895067-7C74-4743-B270-23FADABA73C0}" srcOrd="4" destOrd="0" presId="urn:microsoft.com/office/officeart/2018/2/layout/IconCircleList"/>
    <dgm:cxn modelId="{0C204CF1-4A7A-45E9-9886-769D4A5E9D05}" type="presParOf" srcId="{FC895067-7C74-4743-B270-23FADABA73C0}" destId="{3FD0AABB-C4B6-4679-8D69-582D9D3E2597}" srcOrd="0" destOrd="0" presId="urn:microsoft.com/office/officeart/2018/2/layout/IconCircleList"/>
    <dgm:cxn modelId="{4952F84D-8C23-411D-BDFB-85E72615938D}" type="presParOf" srcId="{FC895067-7C74-4743-B270-23FADABA73C0}" destId="{9EE0F9D1-B4C4-432B-84FB-9CB99A18FB7D}" srcOrd="1" destOrd="0" presId="urn:microsoft.com/office/officeart/2018/2/layout/IconCircleList"/>
    <dgm:cxn modelId="{66B613E8-C0C4-4772-B674-E295424298AB}" type="presParOf" srcId="{FC895067-7C74-4743-B270-23FADABA73C0}" destId="{B27B50E2-0C2B-4B3E-AE7F-F5133C0FEF0B}" srcOrd="2" destOrd="0" presId="urn:microsoft.com/office/officeart/2018/2/layout/IconCircleList"/>
    <dgm:cxn modelId="{66460B29-49BA-43C9-B28C-FF17A093EEF3}" type="presParOf" srcId="{FC895067-7C74-4743-B270-23FADABA73C0}" destId="{615E20A7-DD74-444E-97E9-75928147ED48}" srcOrd="3" destOrd="0" presId="urn:microsoft.com/office/officeart/2018/2/layout/IconCircleList"/>
    <dgm:cxn modelId="{494DB204-C737-4164-BC48-8DF06AF8F5F8}" type="presParOf" srcId="{7BC79337-5959-4647-9750-9CECA703F9CD}" destId="{A24AD241-DF6F-4986-BA5D-BF6B704A1D1E}" srcOrd="5" destOrd="0" presId="urn:microsoft.com/office/officeart/2018/2/layout/IconCircleList"/>
    <dgm:cxn modelId="{AC8177DA-3D8C-403B-8BBF-8272CB818440}" type="presParOf" srcId="{7BC79337-5959-4647-9750-9CECA703F9CD}" destId="{268F1428-A2C0-49F3-9D82-BCC6CD997CF2}" srcOrd="6" destOrd="0" presId="urn:microsoft.com/office/officeart/2018/2/layout/IconCircleList"/>
    <dgm:cxn modelId="{81A9D17A-E67C-4D26-A223-52E996CB540A}" type="presParOf" srcId="{268F1428-A2C0-49F3-9D82-BCC6CD997CF2}" destId="{0B81D191-8590-4030-BFE4-44006B5557A7}" srcOrd="0" destOrd="0" presId="urn:microsoft.com/office/officeart/2018/2/layout/IconCircleList"/>
    <dgm:cxn modelId="{86948C84-FA55-4493-AAC8-47516FC3D955}" type="presParOf" srcId="{268F1428-A2C0-49F3-9D82-BCC6CD997CF2}" destId="{AED5157B-96DA-4A48-B493-4C831C95C729}" srcOrd="1" destOrd="0" presId="urn:microsoft.com/office/officeart/2018/2/layout/IconCircleList"/>
    <dgm:cxn modelId="{BE80BBD3-9A52-46E9-9F97-006FD16A77F9}" type="presParOf" srcId="{268F1428-A2C0-49F3-9D82-BCC6CD997CF2}" destId="{9C5AD079-42ED-49DC-B743-C9F878ED206E}" srcOrd="2" destOrd="0" presId="urn:microsoft.com/office/officeart/2018/2/layout/IconCircleList"/>
    <dgm:cxn modelId="{51C3C3D1-BFA3-4776-B661-69123408EA3A}" type="presParOf" srcId="{268F1428-A2C0-49F3-9D82-BCC6CD997CF2}" destId="{BF61B296-FBAC-46B9-8437-70560B6017D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06CB54-62B0-42BC-9647-3C3B71C1E907}">
      <dsp:nvSpPr>
        <dsp:cNvPr id="0" name=""/>
        <dsp:cNvSpPr/>
      </dsp:nvSpPr>
      <dsp:spPr>
        <a:xfrm>
          <a:off x="212335" y="469890"/>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B216BF-76BB-4CD6-B7FE-C172036A27EE}">
      <dsp:nvSpPr>
        <dsp:cNvPr id="0" name=""/>
        <dsp:cNvSpPr/>
      </dsp:nvSpPr>
      <dsp:spPr>
        <a:xfrm>
          <a:off x="492877" y="750432"/>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C52FDD-BC34-41E0-B845-58749BC19F1D}">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GB" sz="1900" kern="1200" dirty="0"/>
            <a:t>Participant 1 – “The whole thing”</a:t>
          </a:r>
          <a:endParaRPr lang="en-US" sz="1900" kern="1200" dirty="0"/>
        </a:p>
      </dsp:txBody>
      <dsp:txXfrm>
        <a:off x="1834517" y="469890"/>
        <a:ext cx="3148942" cy="1335915"/>
      </dsp:txXfrm>
    </dsp:sp>
    <dsp:sp modelId="{10C0FEB2-39E9-4B5C-84C5-C24BE234BA9B}">
      <dsp:nvSpPr>
        <dsp:cNvPr id="0" name=""/>
        <dsp:cNvSpPr/>
      </dsp:nvSpPr>
      <dsp:spPr>
        <a:xfrm>
          <a:off x="5532139" y="469890"/>
          <a:ext cx="1335915" cy="133591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25C4D9-D8D2-4A29-848F-B0FBEC0C2328}">
      <dsp:nvSpPr>
        <dsp:cNvPr id="0" name=""/>
        <dsp:cNvSpPr/>
      </dsp:nvSpPr>
      <dsp:spPr>
        <a:xfrm>
          <a:off x="5812681" y="750432"/>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0212AF-BF0E-42C5-8A39-4059334EE384}">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GB" sz="1900" kern="1200" dirty="0"/>
            <a:t>Participant 2 – “Just the handprint, because I associate handprints with paint, and it reminds me of the original source”</a:t>
          </a:r>
          <a:endParaRPr lang="en-US" sz="1900" kern="1200" dirty="0"/>
        </a:p>
      </dsp:txBody>
      <dsp:txXfrm>
        <a:off x="7154322" y="469890"/>
        <a:ext cx="3148942" cy="1335915"/>
      </dsp:txXfrm>
    </dsp:sp>
    <dsp:sp modelId="{3FD0AABB-C4B6-4679-8D69-582D9D3E2597}">
      <dsp:nvSpPr>
        <dsp:cNvPr id="0" name=""/>
        <dsp:cNvSpPr/>
      </dsp:nvSpPr>
      <dsp:spPr>
        <a:xfrm>
          <a:off x="212335" y="2545532"/>
          <a:ext cx="1335915" cy="133591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E0F9D1-B4C4-432B-84FB-9CB99A18FB7D}">
      <dsp:nvSpPr>
        <dsp:cNvPr id="0" name=""/>
        <dsp:cNvSpPr/>
      </dsp:nvSpPr>
      <dsp:spPr>
        <a:xfrm>
          <a:off x="492877" y="2826074"/>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5E20A7-DD74-444E-97E9-75928147ED48}">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GB" sz="1900" kern="1200" dirty="0"/>
            <a:t>Participant 3 – “The hand because it reminds me of cave paintings”</a:t>
          </a:r>
          <a:endParaRPr lang="en-US" sz="1900" kern="1200" dirty="0"/>
        </a:p>
      </dsp:txBody>
      <dsp:txXfrm>
        <a:off x="1834517" y="2545532"/>
        <a:ext cx="3148942" cy="1335915"/>
      </dsp:txXfrm>
    </dsp:sp>
    <dsp:sp modelId="{0B81D191-8590-4030-BFE4-44006B5557A7}">
      <dsp:nvSpPr>
        <dsp:cNvPr id="0" name=""/>
        <dsp:cNvSpPr/>
      </dsp:nvSpPr>
      <dsp:spPr>
        <a:xfrm>
          <a:off x="5532139" y="2545532"/>
          <a:ext cx="1335915" cy="133591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D5157B-96DA-4A48-B493-4C831C95C729}">
      <dsp:nvSpPr>
        <dsp:cNvPr id="0" name=""/>
        <dsp:cNvSpPr/>
      </dsp:nvSpPr>
      <dsp:spPr>
        <a:xfrm>
          <a:off x="5812681" y="2826074"/>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61B296-FBAC-46B9-8437-70560B6017DB}">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GB" sz="1900" kern="1200"/>
            <a:t>Participant 4 – “Seeds and hands because it has been placed there purposely by someone”</a:t>
          </a:r>
          <a:endParaRPr lang="en-US" sz="1900" kern="1200"/>
        </a:p>
      </dsp:txBody>
      <dsp:txXfrm>
        <a:off x="7154322" y="2545532"/>
        <a:ext cx="3148942" cy="1335915"/>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5D7A5-AF1F-4B51-9BB7-2205DB3726A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1ECE3CB-F57D-4C84-B221-D6A2EE5C93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E2EA545-F6A0-4F20-9460-0C314E2EBF67}"/>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5" name="Footer Placeholder 4">
            <a:extLst>
              <a:ext uri="{FF2B5EF4-FFF2-40B4-BE49-F238E27FC236}">
                <a16:creationId xmlns:a16="http://schemas.microsoft.com/office/drawing/2014/main" id="{C16BEB25-FC52-4B92-B8E8-E2E402C8FD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7C88FF-74C1-404D-9181-52893C51FD97}"/>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2646149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3C9DB-3D54-4C08-BB27-2A35BBCEF5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047293-6172-4DDA-A4FF-063F3EB421E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8B2D20-4C7A-4203-ABFA-12D731571E9A}"/>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5" name="Footer Placeholder 4">
            <a:extLst>
              <a:ext uri="{FF2B5EF4-FFF2-40B4-BE49-F238E27FC236}">
                <a16:creationId xmlns:a16="http://schemas.microsoft.com/office/drawing/2014/main" id="{249CAF25-F0AA-439C-A02F-D78DC670C8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758E04-D68E-4FC4-86DA-E07AA193E71A}"/>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806279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659FC-227C-4C88-B2A5-17300DDA3B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4035E20-4603-4198-9688-B4E315FE75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B6F8B1-A776-47A0-B836-9397A9D4DBC7}"/>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5" name="Footer Placeholder 4">
            <a:extLst>
              <a:ext uri="{FF2B5EF4-FFF2-40B4-BE49-F238E27FC236}">
                <a16:creationId xmlns:a16="http://schemas.microsoft.com/office/drawing/2014/main" id="{CC53741D-7F61-41ED-A0DE-73540F096B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A7E677-0779-45C6-856A-6596689F85EC}"/>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4138035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3BB33-55F7-454B-B743-11F8A9E161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DADC42-6DEB-4755-BC1C-02B29A50576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2709783-B205-47A3-8148-516A255FC07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048817E-97C2-45BB-AE01-F322BB99F830}"/>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6" name="Footer Placeholder 5">
            <a:extLst>
              <a:ext uri="{FF2B5EF4-FFF2-40B4-BE49-F238E27FC236}">
                <a16:creationId xmlns:a16="http://schemas.microsoft.com/office/drawing/2014/main" id="{72080CF4-4DFF-4236-AB22-D316D89655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0AF1B7-FE7A-40A1-B427-C46231617467}"/>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3811253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83587-5223-4780-B0D4-C7EDCDAFFB8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C007D4-57BE-4881-B455-007C786260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B55C654-0356-4BE4-98B4-638DD7CC781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A3F870B-B5A4-4B98-BE4D-589D8EB7AB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8211E9-B342-4251-98F1-ED29D4A6D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A5686B-2938-4A07-8841-6C7952638677}"/>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8" name="Footer Placeholder 7">
            <a:extLst>
              <a:ext uri="{FF2B5EF4-FFF2-40B4-BE49-F238E27FC236}">
                <a16:creationId xmlns:a16="http://schemas.microsoft.com/office/drawing/2014/main" id="{E20C0BC0-907B-47A1-A552-CA2C1066C85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E6060EB-4F1C-487E-9C85-4CDFC2B9E7AC}"/>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2715761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F5EC9-F678-4C70-846B-E67979F405D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CF0D10-5331-4F89-8FA6-39C441B1D8C8}"/>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4" name="Footer Placeholder 3">
            <a:extLst>
              <a:ext uri="{FF2B5EF4-FFF2-40B4-BE49-F238E27FC236}">
                <a16:creationId xmlns:a16="http://schemas.microsoft.com/office/drawing/2014/main" id="{A3646596-3118-493C-BFCA-2A5E84F561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50BE764-6F31-4A2B-9C59-36F6A8F8D459}"/>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3932123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36D87C-6DA3-4107-B94E-72E910329BB8}"/>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3" name="Footer Placeholder 2">
            <a:extLst>
              <a:ext uri="{FF2B5EF4-FFF2-40B4-BE49-F238E27FC236}">
                <a16:creationId xmlns:a16="http://schemas.microsoft.com/office/drawing/2014/main" id="{A5BA8577-702E-4802-837D-9067813BCC2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360F5C-E6B0-4227-94DF-B4ADBBA1E5BB}"/>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3767236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820E3-2CB1-4738-AB8A-E3283B37E8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6489131-37B6-4B06-90AD-13CDFE18EB0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723FA60-DE72-4E5E-B66F-EA46A08415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1F51E9-BE85-4095-8FFB-D31BFB2DC170}"/>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6" name="Footer Placeholder 5">
            <a:extLst>
              <a:ext uri="{FF2B5EF4-FFF2-40B4-BE49-F238E27FC236}">
                <a16:creationId xmlns:a16="http://schemas.microsoft.com/office/drawing/2014/main" id="{CE5B0744-9249-43B3-89B2-EC8F877EDF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725B3A-59DE-4DE9-A589-CF9FA7AC19B0}"/>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183598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771D1-9160-4D49-8EA1-7EDF7DD772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A50F5FA-0982-450D-859B-46EA636ED2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3AC3CFA-A763-474E-A969-8C679F0335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3EA89E-26D5-4AA3-B8E6-C170B4EFCA8A}"/>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6" name="Footer Placeholder 5">
            <a:extLst>
              <a:ext uri="{FF2B5EF4-FFF2-40B4-BE49-F238E27FC236}">
                <a16:creationId xmlns:a16="http://schemas.microsoft.com/office/drawing/2014/main" id="{998E7137-30D7-46C5-9620-6D4F0AB7D3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5124BC-3A64-4785-92AD-AB8A48637920}"/>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4245839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6DF57-F526-4507-A95D-DFE6B69C183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46C8AB-A65A-42B4-BCF9-464285E11C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B2ED0C-5BAE-407E-9EE7-B5D3F2723DE4}"/>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5" name="Footer Placeholder 4">
            <a:extLst>
              <a:ext uri="{FF2B5EF4-FFF2-40B4-BE49-F238E27FC236}">
                <a16:creationId xmlns:a16="http://schemas.microsoft.com/office/drawing/2014/main" id="{E3250695-CD19-4867-AAD5-125CC1004D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316BF9-1415-4E1C-AD4B-B508531B6279}"/>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3822723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7A761C-0547-4A28-9F3F-D7B3700F576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773822E-A2B4-4421-973D-7B63A0BC4AA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B064C9-D0C9-4D60-BBE8-5DF59298FC56}"/>
              </a:ext>
            </a:extLst>
          </p:cNvPr>
          <p:cNvSpPr>
            <a:spLocks noGrp="1"/>
          </p:cNvSpPr>
          <p:nvPr>
            <p:ph type="dt" sz="half" idx="10"/>
          </p:nvPr>
        </p:nvSpPr>
        <p:spPr/>
        <p:txBody>
          <a:bodyPr/>
          <a:lstStyle/>
          <a:p>
            <a:fld id="{9AEC28D8-1419-46EE-9D0D-978EE1FA8A88}" type="datetimeFigureOut">
              <a:rPr lang="en-GB" smtClean="0"/>
              <a:t>01/02/2022</a:t>
            </a:fld>
            <a:endParaRPr lang="en-GB"/>
          </a:p>
        </p:txBody>
      </p:sp>
      <p:sp>
        <p:nvSpPr>
          <p:cNvPr id="5" name="Footer Placeholder 4">
            <a:extLst>
              <a:ext uri="{FF2B5EF4-FFF2-40B4-BE49-F238E27FC236}">
                <a16:creationId xmlns:a16="http://schemas.microsoft.com/office/drawing/2014/main" id="{6EC2C49C-460D-4017-8A1B-3D7DAA277D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113319-18E6-49E4-8D65-0E5041243640}"/>
              </a:ext>
            </a:extLst>
          </p:cNvPr>
          <p:cNvSpPr>
            <a:spLocks noGrp="1"/>
          </p:cNvSpPr>
          <p:nvPr>
            <p:ph type="sldNum" sz="quarter" idx="12"/>
          </p:nvPr>
        </p:nvSpPr>
        <p:spPr/>
        <p:txBody>
          <a:bodyPr/>
          <a:lstStyle/>
          <a:p>
            <a:fld id="{FEF87B86-08C9-4F18-BCE2-A139FC34DA70}" type="slidenum">
              <a:rPr lang="en-GB" smtClean="0"/>
              <a:t>‹#›</a:t>
            </a:fld>
            <a:endParaRPr lang="en-GB"/>
          </a:p>
        </p:txBody>
      </p:sp>
    </p:spTree>
    <p:extLst>
      <p:ext uri="{BB962C8B-B14F-4D97-AF65-F5344CB8AC3E}">
        <p14:creationId xmlns:p14="http://schemas.microsoft.com/office/powerpoint/2010/main" val="3186199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4BA0E2-B66C-4C9D-89AC-25250F2E36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352E44-FABE-4F04-B2C5-F57F188AAC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50CED1-7020-4F38-89FE-323A8C43EA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EC28D8-1419-46EE-9D0D-978EE1FA8A88}" type="datetimeFigureOut">
              <a:rPr lang="en-GB" smtClean="0"/>
              <a:t>01/02/2022</a:t>
            </a:fld>
            <a:endParaRPr lang="en-GB"/>
          </a:p>
        </p:txBody>
      </p:sp>
      <p:sp>
        <p:nvSpPr>
          <p:cNvPr id="5" name="Footer Placeholder 4">
            <a:extLst>
              <a:ext uri="{FF2B5EF4-FFF2-40B4-BE49-F238E27FC236}">
                <a16:creationId xmlns:a16="http://schemas.microsoft.com/office/drawing/2014/main" id="{8DECE9BB-2E3E-46EF-900D-C691FF471B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4F267A2-82C3-45AE-A72E-A25808E2E0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F87B86-08C9-4F18-BCE2-A139FC34DA70}" type="slidenum">
              <a:rPr lang="en-GB" smtClean="0"/>
              <a:t>‹#›</a:t>
            </a:fld>
            <a:endParaRPr lang="en-GB"/>
          </a:p>
        </p:txBody>
      </p:sp>
    </p:spTree>
    <p:extLst>
      <p:ext uri="{BB962C8B-B14F-4D97-AF65-F5344CB8AC3E}">
        <p14:creationId xmlns:p14="http://schemas.microsoft.com/office/powerpoint/2010/main" val="10045163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hyperlink" Target="https://www.sierraclub.org/sierra/slideshow/art-animal-kingdom?slide=" TargetMode="External"/><Relationship Id="rId2" Type="http://schemas.openxmlformats.org/officeDocument/2006/relationships/hyperlink" Target="https://en.wikipedia.org/wiki/Mona_Lisa" TargetMode="External"/><Relationship Id="rId1" Type="http://schemas.openxmlformats.org/officeDocument/2006/relationships/slideLayout" Target="../slideLayouts/slideLayout2.xml"/><Relationship Id="rId6" Type="http://schemas.openxmlformats.org/officeDocument/2006/relationships/hyperlink" Target="https://www.wiley.com/en-sg/The+Anthropology+of+Art%3A+A+Reader-p-9781405105613" TargetMode="External"/><Relationship Id="rId5" Type="http://schemas.openxmlformats.org/officeDocument/2006/relationships/hyperlink" Target="https://peerj.com/articles/4621/#fig-5" TargetMode="External"/><Relationship Id="rId4" Type="http://schemas.openxmlformats.org/officeDocument/2006/relationships/hyperlink" Target="https://gemmaschiebefineart2.wordpress.com/2015/03/09/collecting-my-own-natural-materials-and-making-painting-and-drawing-tool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Mona Lisa - Wikipedia">
            <a:extLst>
              <a:ext uri="{FF2B5EF4-FFF2-40B4-BE49-F238E27FC236}">
                <a16:creationId xmlns:a16="http://schemas.microsoft.com/office/drawing/2014/main" id="{E802A082-83B6-499A-B2BE-E8BC1B962A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0889" r="9092" b="40923"/>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1524F01-A389-47F8-A364-68953CF8B31E}"/>
              </a:ext>
            </a:extLst>
          </p:cNvPr>
          <p:cNvSpPr>
            <a:spLocks noGrp="1"/>
          </p:cNvSpPr>
          <p:nvPr>
            <p:ph type="ctrTitle"/>
          </p:nvPr>
        </p:nvSpPr>
        <p:spPr>
          <a:xfrm>
            <a:off x="477981" y="1122363"/>
            <a:ext cx="4023360" cy="3204134"/>
          </a:xfrm>
        </p:spPr>
        <p:txBody>
          <a:bodyPr anchor="b">
            <a:normAutofit/>
          </a:bodyPr>
          <a:lstStyle/>
          <a:p>
            <a:pPr algn="l"/>
            <a:r>
              <a:rPr lang="en-GB" sz="4800"/>
              <a:t>What is art?</a:t>
            </a:r>
          </a:p>
        </p:txBody>
      </p:sp>
      <p:sp>
        <p:nvSpPr>
          <p:cNvPr id="3" name="Subtitle 2">
            <a:extLst>
              <a:ext uri="{FF2B5EF4-FFF2-40B4-BE49-F238E27FC236}">
                <a16:creationId xmlns:a16="http://schemas.microsoft.com/office/drawing/2014/main" id="{64988B97-2B39-4B61-811B-01841064EA56}"/>
              </a:ext>
            </a:extLst>
          </p:cNvPr>
          <p:cNvSpPr>
            <a:spLocks noGrp="1"/>
          </p:cNvSpPr>
          <p:nvPr>
            <p:ph type="subTitle" idx="1"/>
          </p:nvPr>
        </p:nvSpPr>
        <p:spPr>
          <a:xfrm>
            <a:off x="477980" y="4872922"/>
            <a:ext cx="4023359" cy="1208141"/>
          </a:xfrm>
        </p:spPr>
        <p:txBody>
          <a:bodyPr>
            <a:normAutofit/>
          </a:bodyPr>
          <a:lstStyle/>
          <a:p>
            <a:pPr algn="l"/>
            <a:r>
              <a:rPr lang="en-GB" sz="2000"/>
              <a:t>By Georgia James</a:t>
            </a:r>
          </a:p>
        </p:txBody>
      </p:sp>
      <p:sp>
        <p:nvSpPr>
          <p:cNvPr id="75" name="Rectangle 7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877913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3394A-AC0C-4C2A-83F7-0A9F757E4BFE}"/>
              </a:ext>
            </a:extLst>
          </p:cNvPr>
          <p:cNvSpPr>
            <a:spLocks noGrp="1"/>
          </p:cNvSpPr>
          <p:nvPr>
            <p:ph type="title"/>
          </p:nvPr>
        </p:nvSpPr>
        <p:spPr>
          <a:xfrm>
            <a:off x="4965430" y="629268"/>
            <a:ext cx="6586491" cy="1286160"/>
          </a:xfrm>
        </p:spPr>
        <p:txBody>
          <a:bodyPr anchor="b">
            <a:normAutofit/>
          </a:bodyPr>
          <a:lstStyle/>
          <a:p>
            <a:r>
              <a:rPr lang="en-GB" sz="4100"/>
              <a:t>Inspiration – Human Exceptionalism</a:t>
            </a:r>
          </a:p>
        </p:txBody>
      </p:sp>
      <p:sp>
        <p:nvSpPr>
          <p:cNvPr id="3" name="Content Placeholder 2">
            <a:extLst>
              <a:ext uri="{FF2B5EF4-FFF2-40B4-BE49-F238E27FC236}">
                <a16:creationId xmlns:a16="http://schemas.microsoft.com/office/drawing/2014/main" id="{DB703463-35A1-459C-BB79-E1F493DBF45C}"/>
              </a:ext>
            </a:extLst>
          </p:cNvPr>
          <p:cNvSpPr>
            <a:spLocks noGrp="1"/>
          </p:cNvSpPr>
          <p:nvPr>
            <p:ph idx="1"/>
          </p:nvPr>
        </p:nvSpPr>
        <p:spPr>
          <a:xfrm>
            <a:off x="4965431" y="2438400"/>
            <a:ext cx="6586489" cy="3785419"/>
          </a:xfrm>
        </p:spPr>
        <p:txBody>
          <a:bodyPr>
            <a:norm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Painting, photography, music etc, there seems to be rules or connotations with what can be specified as art. In this new age of anthropological work I think that these constricted categories are opening up, through anthropology one can see although there are patterns in art between cultures, but there are also unique ideas and the reasoning behind the expression changes.</a:t>
            </a:r>
          </a:p>
          <a:p>
            <a:endParaRPr lang="en-GB" sz="1800" dirty="0">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“social science: the idea that social activities can be understood to exhibit underlying social functions which can be recognized and comprehended by a scientifically trained observer, but which are neither intended by those being observed nor recognized by them” (Dutton pp. 387)</a:t>
            </a:r>
          </a:p>
          <a:p>
            <a:endParaRPr lang="en-GB" sz="2000" dirty="0"/>
          </a:p>
        </p:txBody>
      </p:sp>
      <p:pic>
        <p:nvPicPr>
          <p:cNvPr id="5" name="Picture 4" descr="Icon&#10;&#10;Description automatically generated">
            <a:extLst>
              <a:ext uri="{FF2B5EF4-FFF2-40B4-BE49-F238E27FC236}">
                <a16:creationId xmlns:a16="http://schemas.microsoft.com/office/drawing/2014/main" id="{EFC53096-5DB0-4D93-AFB7-56CF9D65237F}"/>
              </a:ext>
            </a:extLst>
          </p:cNvPr>
          <p:cNvPicPr>
            <a:picLocks noChangeAspect="1"/>
          </p:cNvPicPr>
          <p:nvPr/>
        </p:nvPicPr>
        <p:blipFill rotWithShape="1">
          <a:blip r:embed="rId2"/>
          <a:srcRect l="33439" r="28539"/>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8C75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9482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64396-2918-424A-8021-719C6B43F96E}"/>
              </a:ext>
            </a:extLst>
          </p:cNvPr>
          <p:cNvSpPr>
            <a:spLocks noGrp="1"/>
          </p:cNvSpPr>
          <p:nvPr>
            <p:ph type="title"/>
          </p:nvPr>
        </p:nvSpPr>
        <p:spPr>
          <a:xfrm>
            <a:off x="4965430" y="629268"/>
            <a:ext cx="6586491" cy="1286160"/>
          </a:xfrm>
        </p:spPr>
        <p:txBody>
          <a:bodyPr anchor="b">
            <a:normAutofit/>
          </a:bodyPr>
          <a:lstStyle/>
          <a:p>
            <a:r>
              <a:rPr lang="en-GB" dirty="0"/>
              <a:t>Art and Anthropology</a:t>
            </a:r>
          </a:p>
        </p:txBody>
      </p:sp>
      <p:sp>
        <p:nvSpPr>
          <p:cNvPr id="3" name="Content Placeholder 2">
            <a:extLst>
              <a:ext uri="{FF2B5EF4-FFF2-40B4-BE49-F238E27FC236}">
                <a16:creationId xmlns:a16="http://schemas.microsoft.com/office/drawing/2014/main" id="{828FFBFA-4FAD-45D3-BDCF-1738217CDA1E}"/>
              </a:ext>
            </a:extLst>
          </p:cNvPr>
          <p:cNvSpPr>
            <a:spLocks noGrp="1"/>
          </p:cNvSpPr>
          <p:nvPr>
            <p:ph idx="1"/>
          </p:nvPr>
        </p:nvSpPr>
        <p:spPr>
          <a:xfrm>
            <a:off x="4965431" y="2438400"/>
            <a:ext cx="6586489" cy="3785419"/>
          </a:xfrm>
        </p:spPr>
        <p:txBody>
          <a:bodyPr>
            <a:normAutofit fontScale="92500" lnSpcReduction="20000"/>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“Whatever any one of us actually knows under the name of art is not the entirety of that domain in our civilization toward which the word gestures, but something that extends indefinitely, by threads we can neither trace nor measure, away from what we personally and specifically know and value as art”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Sparshott</a:t>
            </a:r>
            <a:r>
              <a:rPr lang="en-GB" sz="1800" dirty="0">
                <a:effectLst/>
                <a:latin typeface="Calibri" panose="020F0502020204030204" pitchFamily="34" charset="0"/>
                <a:ea typeface="Calibri" panose="020F0502020204030204" pitchFamily="34" charset="0"/>
                <a:cs typeface="Times New Roman" panose="02020603050405020304" pitchFamily="18" charset="0"/>
              </a:rPr>
              <a:t> pp. 240)</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“Are the functions we assign to art in our civilization functions that require to be per- formed in every culture? Every culture, presumably, has to have some set of arrangements that function as a kinship system; is it similarly true that every culture has to have something that functions as art? If so, how close are the analogies, and in what ways are these functions relative to the specifics of the culture in question?”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Sparshott</a:t>
            </a:r>
            <a:r>
              <a:rPr lang="en-GB" sz="1800" dirty="0">
                <a:effectLst/>
                <a:latin typeface="Calibri" panose="020F0502020204030204" pitchFamily="34" charset="0"/>
                <a:ea typeface="Calibri" panose="020F0502020204030204" pitchFamily="34" charset="0"/>
                <a:cs typeface="Times New Roman" panose="02020603050405020304" pitchFamily="18" charset="0"/>
              </a:rPr>
              <a:t> pp. 241)</a:t>
            </a:r>
          </a:p>
          <a:p>
            <a:r>
              <a:rPr lang="en-GB" sz="1800" dirty="0">
                <a:latin typeface="Calibri" panose="020F0502020204030204" pitchFamily="34" charset="0"/>
                <a:ea typeface="Calibri" panose="020F0502020204030204" pitchFamily="34" charset="0"/>
                <a:cs typeface="Times New Roman" panose="02020603050405020304" pitchFamily="18" charset="0"/>
              </a:rPr>
              <a:t>“</a:t>
            </a:r>
            <a:r>
              <a:rPr lang="en-GB" sz="1800" dirty="0">
                <a:effectLst/>
                <a:latin typeface="Calibri" panose="020F0502020204030204" pitchFamily="34" charset="0"/>
                <a:ea typeface="Calibri" panose="020F0502020204030204" pitchFamily="34" charset="0"/>
                <a:cs typeface="Times New Roman" panose="02020603050405020304" pitchFamily="18" charset="0"/>
              </a:rPr>
              <a:t>Most African wooden masks are not worn alone during dance but decorate only the head of the dancer, whose limbs and body are covered or decorated with foliage, fabrics, or jewels that also have semantic and aesthetic value. The smell, noise, and even the air displaced by a vegetal skirt during a dance often provoke emotional responses from the audience”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Baudez</a:t>
            </a:r>
            <a:r>
              <a:rPr lang="en-GB" sz="1800" dirty="0">
                <a:effectLst/>
                <a:latin typeface="Calibri" panose="020F0502020204030204" pitchFamily="34" charset="0"/>
                <a:ea typeface="Calibri" panose="020F0502020204030204" pitchFamily="34" charset="0"/>
                <a:cs typeface="Times New Roman" panose="02020603050405020304" pitchFamily="18" charset="0"/>
              </a:rPr>
              <a:t> pp. 141)</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000" dirty="0"/>
          </a:p>
        </p:txBody>
      </p:sp>
      <p:pic>
        <p:nvPicPr>
          <p:cNvPr id="2050" name="Picture 2" descr="The Anthropology of Art: A Reader | Wiley">
            <a:extLst>
              <a:ext uri="{FF2B5EF4-FFF2-40B4-BE49-F238E27FC236}">
                <a16:creationId xmlns:a16="http://schemas.microsoft.com/office/drawing/2014/main" id="{D54E945D-0DB6-4953-80D2-E15C0B72C8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9" r="1944"/>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1" name="Straight Connector 7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0395A5"/>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C77BC68-9F2E-439E-8F6B-4FC9F5099098}"/>
              </a:ext>
            </a:extLst>
          </p:cNvPr>
          <p:cNvSpPr txBox="1"/>
          <p:nvPr/>
        </p:nvSpPr>
        <p:spPr>
          <a:xfrm>
            <a:off x="4697327" y="6604142"/>
            <a:ext cx="6096000" cy="276999"/>
          </a:xfrm>
          <a:prstGeom prst="rect">
            <a:avLst/>
          </a:prstGeom>
          <a:noFill/>
        </p:spPr>
        <p:txBody>
          <a:bodyPr wrap="square">
            <a:spAutoFit/>
          </a:bodyPr>
          <a:lstStyle/>
          <a:p>
            <a:r>
              <a:rPr lang="en-GB" sz="1200" dirty="0"/>
              <a:t>(Wiley, 2022)</a:t>
            </a:r>
          </a:p>
        </p:txBody>
      </p:sp>
    </p:spTree>
    <p:extLst>
      <p:ext uri="{BB962C8B-B14F-4D97-AF65-F5344CB8AC3E}">
        <p14:creationId xmlns:p14="http://schemas.microsoft.com/office/powerpoint/2010/main" val="1480668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D730ED-3E82-440F-9B2F-5F0F3AB0885D}"/>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n-US" sz="4000"/>
              <a:t>Art across species</a:t>
            </a:r>
          </a:p>
        </p:txBody>
      </p:sp>
      <p:grpSp>
        <p:nvGrpSpPr>
          <p:cNvPr id="1038" name="Group 75">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7" name="Rectangle 76">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Rectangle 77">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0" name="Rectangle 79">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E9E47DE2-4A16-4280-B31B-08591DCF2FDD}"/>
              </a:ext>
            </a:extLst>
          </p:cNvPr>
          <p:cNvSpPr>
            <a:spLocks noGrp="1"/>
          </p:cNvSpPr>
          <p:nvPr>
            <p:ph idx="1"/>
          </p:nvPr>
        </p:nvSpPr>
        <p:spPr>
          <a:xfrm>
            <a:off x="590719" y="2330505"/>
            <a:ext cx="4559425" cy="3979585"/>
          </a:xfrm>
        </p:spPr>
        <p:txBody>
          <a:bodyPr anchor="ctr">
            <a:norm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Art is subjective so it is down to the individual as to what they define as art, but if you used the human terms and their connotations such as song and dance, they can be found throughout the natural kingdom. </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In the photo pictured by the side, you can see the Greater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Iphorina</a:t>
            </a:r>
            <a:r>
              <a:rPr lang="en-GB" sz="1800" dirty="0">
                <a:effectLst/>
                <a:latin typeface="Calibri" panose="020F0502020204030204" pitchFamily="34" charset="0"/>
                <a:ea typeface="Calibri" panose="020F0502020204030204" pitchFamily="34" charset="0"/>
                <a:cs typeface="Times New Roman" panose="02020603050405020304" pitchFamily="18" charset="0"/>
              </a:rPr>
              <a:t>, or the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Vogelkop</a:t>
            </a:r>
            <a:r>
              <a:rPr lang="en-GB" sz="1800" dirty="0">
                <a:effectLst/>
                <a:latin typeface="Calibri" panose="020F0502020204030204" pitchFamily="34" charset="0"/>
                <a:ea typeface="Calibri" panose="020F0502020204030204" pitchFamily="34" charset="0"/>
                <a:cs typeface="Times New Roman" panose="02020603050405020304" pitchFamily="18" charset="0"/>
              </a:rPr>
              <a:t> Superb Bird-of-Paradise performing a mating display, as a human one could see this as a dance, and therefore a piece of art. </a:t>
            </a:r>
          </a:p>
          <a:p>
            <a:endParaRPr lang="en-GB" sz="2000" dirty="0"/>
          </a:p>
        </p:txBody>
      </p:sp>
      <p:sp>
        <p:nvSpPr>
          <p:cNvPr id="82" name="Rectangle 81">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pe presentation display of superba and niedda.">
            <a:extLst>
              <a:ext uri="{FF2B5EF4-FFF2-40B4-BE49-F238E27FC236}">
                <a16:creationId xmlns:a16="http://schemas.microsoft.com/office/drawing/2014/main" id="{584BBA19-E98F-4B17-B3CF-B5B8217A65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805" r="-1" b="7739"/>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0E0FF7B7-8115-40A1-8C8D-1C65594750F4}"/>
              </a:ext>
            </a:extLst>
          </p:cNvPr>
          <p:cNvSpPr txBox="1"/>
          <p:nvPr/>
        </p:nvSpPr>
        <p:spPr>
          <a:xfrm>
            <a:off x="5777155" y="6356930"/>
            <a:ext cx="6096000" cy="276999"/>
          </a:xfrm>
          <a:prstGeom prst="rect">
            <a:avLst/>
          </a:prstGeom>
          <a:noFill/>
        </p:spPr>
        <p:txBody>
          <a:bodyPr wrap="square">
            <a:spAutoFit/>
          </a:bodyPr>
          <a:lstStyle/>
          <a:p>
            <a:r>
              <a:rPr lang="en-GB" sz="1200" dirty="0"/>
              <a:t>(Scholes &amp;</a:t>
            </a:r>
            <a:r>
              <a:rPr lang="en-GB" sz="1200" dirty="0" err="1"/>
              <a:t>Lamann</a:t>
            </a:r>
            <a:r>
              <a:rPr lang="en-GB" sz="1200" dirty="0"/>
              <a:t>, 2018)</a:t>
            </a:r>
          </a:p>
        </p:txBody>
      </p:sp>
    </p:spTree>
    <p:extLst>
      <p:ext uri="{BB962C8B-B14F-4D97-AF65-F5344CB8AC3E}">
        <p14:creationId xmlns:p14="http://schemas.microsoft.com/office/powerpoint/2010/main" val="2005268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F7391122-6F01-4F77-83A7-1C1C2A77688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70" b="8030"/>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73"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8F3E6B57-FDCF-4F6C-9EE0-AA27EE0FCD6E}"/>
              </a:ext>
            </a:extLst>
          </p:cNvPr>
          <p:cNvSpPr>
            <a:spLocks noGrp="1"/>
          </p:cNvSpPr>
          <p:nvPr>
            <p:ph type="title"/>
          </p:nvPr>
        </p:nvSpPr>
        <p:spPr>
          <a:xfrm>
            <a:off x="709448" y="1913950"/>
            <a:ext cx="4204137" cy="1342754"/>
          </a:xfrm>
        </p:spPr>
        <p:txBody>
          <a:bodyPr vert="horz" lIns="91440" tIns="45720" rIns="91440" bIns="45720" rtlCol="0">
            <a:normAutofit/>
          </a:bodyPr>
          <a:lstStyle/>
          <a:p>
            <a:pPr algn="ctr"/>
            <a:r>
              <a:rPr lang="en-US" sz="3600"/>
              <a:t>Is art a conscious choice?</a:t>
            </a:r>
          </a:p>
        </p:txBody>
      </p:sp>
      <p:cxnSp>
        <p:nvCxnSpPr>
          <p:cNvPr id="75" name="Straight Connector 74">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A76DBB8-C4EF-42FE-AE16-390EAD53AA1B}"/>
              </a:ext>
            </a:extLst>
          </p:cNvPr>
          <p:cNvSpPr>
            <a:spLocks noGrp="1"/>
          </p:cNvSpPr>
          <p:nvPr>
            <p:ph idx="1"/>
          </p:nvPr>
        </p:nvSpPr>
        <p:spPr>
          <a:xfrm>
            <a:off x="525516" y="3417573"/>
            <a:ext cx="4593021" cy="3440424"/>
          </a:xfrm>
        </p:spPr>
        <p:txBody>
          <a:bodyPr vert="horz" lIns="91440" tIns="45720" rIns="91440" bIns="45720" rtlCol="0" anchor="ctr">
            <a:normAutofit/>
          </a:bodyPr>
          <a:lstStyle/>
          <a:p>
            <a:r>
              <a:rPr lang="en-GB" sz="1400" dirty="0">
                <a:latin typeface="Calibri" panose="020F0502020204030204" pitchFamily="34" charset="0"/>
                <a:ea typeface="Calibri" panose="020F0502020204030204" pitchFamily="34" charset="0"/>
                <a:cs typeface="Times New Roman" panose="02020603050405020304" pitchFamily="18" charset="0"/>
              </a:rPr>
              <a:t>I</a:t>
            </a:r>
            <a:r>
              <a:rPr lang="en-GB" sz="1400" dirty="0">
                <a:effectLst/>
                <a:latin typeface="Calibri" panose="020F0502020204030204" pitchFamily="34" charset="0"/>
                <a:ea typeface="Calibri" panose="020F0502020204030204" pitchFamily="34" charset="0"/>
                <a:cs typeface="Times New Roman" panose="02020603050405020304" pitchFamily="18" charset="0"/>
              </a:rPr>
              <a:t>s art a conscious choice? Does it serve a purpose? In homo-sapiens we may see ourselves as different because we think that we choose to do art in a recreative manner. Is this correct? </a:t>
            </a:r>
          </a:p>
          <a:p>
            <a:r>
              <a:rPr lang="en-GB" sz="1400" dirty="0">
                <a:effectLst/>
                <a:latin typeface="Calibri" panose="020F0502020204030204" pitchFamily="34" charset="0"/>
                <a:ea typeface="Calibri" panose="020F0502020204030204" pitchFamily="34" charset="0"/>
                <a:cs typeface="Times New Roman" panose="02020603050405020304" pitchFamily="18" charset="0"/>
              </a:rPr>
              <a:t>Possibly not, art can serve as healing, as a mating performance and as a bonding ceremony in homo sapiens. If art is recreated throughout different cultures through history, does this not mean that it could also be a tool for homo sapiens? </a:t>
            </a:r>
          </a:p>
          <a:p>
            <a:r>
              <a:rPr lang="en-GB" sz="1400" dirty="0">
                <a:latin typeface="Calibri" panose="020F0502020204030204" pitchFamily="34" charset="0"/>
                <a:ea typeface="Calibri" panose="020F0502020204030204" pitchFamily="34" charset="0"/>
                <a:cs typeface="Times New Roman" panose="02020603050405020304" pitchFamily="18" charset="0"/>
              </a:rPr>
              <a:t>The picture behind shows three western green mambas arranging themselves in a rectangle in a box, although possibly unintentional, it is what we may consider art.</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p>
        </p:txBody>
      </p:sp>
      <p:sp>
        <p:nvSpPr>
          <p:cNvPr id="9" name="TextBox 8">
            <a:extLst>
              <a:ext uri="{FF2B5EF4-FFF2-40B4-BE49-F238E27FC236}">
                <a16:creationId xmlns:a16="http://schemas.microsoft.com/office/drawing/2014/main" id="{0DFA5DAB-C4E8-4B09-BD57-3401D0A9132B}"/>
              </a:ext>
            </a:extLst>
          </p:cNvPr>
          <p:cNvSpPr txBox="1"/>
          <p:nvPr/>
        </p:nvSpPr>
        <p:spPr>
          <a:xfrm>
            <a:off x="10739718" y="6417841"/>
            <a:ext cx="1362635" cy="276526"/>
          </a:xfrm>
          <a:prstGeom prst="rect">
            <a:avLst/>
          </a:prstGeom>
          <a:noFill/>
        </p:spPr>
        <p:txBody>
          <a:bodyPr wrap="square">
            <a:spAutoFit/>
          </a:bodyPr>
          <a:lstStyle/>
          <a:p>
            <a:r>
              <a:rPr lang="en-GB" sz="1200" dirty="0">
                <a:solidFill>
                  <a:schemeClr val="bg1"/>
                </a:solidFill>
              </a:rPr>
              <a:t>(</a:t>
            </a:r>
            <a:r>
              <a:rPr lang="en-GB" sz="1200" dirty="0" err="1">
                <a:solidFill>
                  <a:schemeClr val="bg1"/>
                </a:solidFill>
              </a:rPr>
              <a:t>Mocafico</a:t>
            </a:r>
            <a:r>
              <a:rPr lang="en-GB" sz="1200" dirty="0">
                <a:solidFill>
                  <a:schemeClr val="bg1"/>
                </a:solidFill>
              </a:rPr>
              <a:t>, 2013)</a:t>
            </a:r>
          </a:p>
        </p:txBody>
      </p:sp>
    </p:spTree>
    <p:extLst>
      <p:ext uri="{BB962C8B-B14F-4D97-AF65-F5344CB8AC3E}">
        <p14:creationId xmlns:p14="http://schemas.microsoft.com/office/powerpoint/2010/main" val="23513181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0" name="Rectangle 74">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C06875-899D-4FDE-860D-853293558580}"/>
              </a:ext>
            </a:extLst>
          </p:cNvPr>
          <p:cNvSpPr>
            <a:spLocks noGrp="1"/>
          </p:cNvSpPr>
          <p:nvPr>
            <p:ph type="title"/>
          </p:nvPr>
        </p:nvSpPr>
        <p:spPr>
          <a:xfrm>
            <a:off x="6513788" y="365125"/>
            <a:ext cx="4840010" cy="1807305"/>
          </a:xfrm>
        </p:spPr>
        <p:txBody>
          <a:bodyPr>
            <a:normAutofit/>
          </a:bodyPr>
          <a:lstStyle/>
          <a:p>
            <a:r>
              <a:rPr lang="en-GB"/>
              <a:t>Materiality of art</a:t>
            </a:r>
          </a:p>
        </p:txBody>
      </p:sp>
      <p:pic>
        <p:nvPicPr>
          <p:cNvPr id="5122" name="Picture 2" descr="Collecting my Own Natural Materials: Making Painting and Drawing tools and  Paints | GemmaSchiebeFineArt II">
            <a:extLst>
              <a:ext uri="{FF2B5EF4-FFF2-40B4-BE49-F238E27FC236}">
                <a16:creationId xmlns:a16="http://schemas.microsoft.com/office/drawing/2014/main" id="{6134F896-2283-499C-A5E1-CD471BD21C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36" t="15909" r="-2" b="-2"/>
          <a:stretch/>
        </p:blipFill>
        <p:spPr bwMode="auto">
          <a:xfrm>
            <a:off x="0" y="10"/>
            <a:ext cx="5973674"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a:extLst>
            <a:ext uri="{909E8E84-426E-40DD-AFC4-6F175D3DCCD1}">
              <a14:hiddenFill xmlns:a14="http://schemas.microsoft.com/office/drawing/2010/main">
                <a:solidFill>
                  <a:srgbClr val="FFFFFF"/>
                </a:solidFill>
              </a14:hiddenFill>
            </a:ext>
          </a:extLst>
        </p:spPr>
      </p:pic>
      <p:sp>
        <p:nvSpPr>
          <p:cNvPr id="5131" name="Content Placeholder 2">
            <a:extLst>
              <a:ext uri="{FF2B5EF4-FFF2-40B4-BE49-F238E27FC236}">
                <a16:creationId xmlns:a16="http://schemas.microsoft.com/office/drawing/2014/main" id="{4F07CB85-DA04-4AEB-BE0B-B34FEB80489D}"/>
              </a:ext>
            </a:extLst>
          </p:cNvPr>
          <p:cNvSpPr>
            <a:spLocks noGrp="1"/>
          </p:cNvSpPr>
          <p:nvPr>
            <p:ph idx="1"/>
          </p:nvPr>
        </p:nvSpPr>
        <p:spPr>
          <a:xfrm>
            <a:off x="6513788" y="2333297"/>
            <a:ext cx="4840010" cy="3843666"/>
          </a:xfrm>
        </p:spPr>
        <p:txBody>
          <a:bodyPr>
            <a:normAutofit lnSpcReduction="10000"/>
          </a:bodyPr>
          <a:lstStyle/>
          <a:p>
            <a:r>
              <a:rPr lang="en-GB" sz="2000" dirty="0"/>
              <a:t>Art can be made using many materials, flowers, ash, stone tools, charcoal, our own bodies, our voice.</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Within new materialism, by taking away human agency, what we consider art takes place without us. A sunset painted is art, but a sunset in its natural form is also art. Why is it that we have to use materials and assign ourselves as creators in order for something to be considered art?</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Moreover, by using natures materials and views, are we not stealing from the original artist, or at least co-creating art with the planet? </a:t>
            </a:r>
          </a:p>
          <a:p>
            <a:endParaRPr lang="en-GB" sz="2000" dirty="0"/>
          </a:p>
          <a:p>
            <a:endParaRPr lang="en-GB" sz="2000" dirty="0"/>
          </a:p>
        </p:txBody>
      </p:sp>
      <p:sp>
        <p:nvSpPr>
          <p:cNvPr id="7" name="TextBox 6">
            <a:extLst>
              <a:ext uri="{FF2B5EF4-FFF2-40B4-BE49-F238E27FC236}">
                <a16:creationId xmlns:a16="http://schemas.microsoft.com/office/drawing/2014/main" id="{F204BFD5-B983-475A-A9E4-8255A0395372}"/>
              </a:ext>
            </a:extLst>
          </p:cNvPr>
          <p:cNvSpPr txBox="1"/>
          <p:nvPr/>
        </p:nvSpPr>
        <p:spPr>
          <a:xfrm>
            <a:off x="3465788" y="6308209"/>
            <a:ext cx="6096000" cy="276999"/>
          </a:xfrm>
          <a:prstGeom prst="rect">
            <a:avLst/>
          </a:prstGeom>
          <a:noFill/>
        </p:spPr>
        <p:txBody>
          <a:bodyPr wrap="square">
            <a:spAutoFit/>
          </a:bodyPr>
          <a:lstStyle/>
          <a:p>
            <a:r>
              <a:rPr lang="en-GB" sz="1200" dirty="0"/>
              <a:t>(</a:t>
            </a:r>
            <a:r>
              <a:rPr lang="en-GB" sz="1200" dirty="0" err="1"/>
              <a:t>Schiebe</a:t>
            </a:r>
            <a:r>
              <a:rPr lang="en-GB" sz="1200" dirty="0"/>
              <a:t>, 2015)</a:t>
            </a:r>
          </a:p>
        </p:txBody>
      </p:sp>
    </p:spTree>
    <p:extLst>
      <p:ext uri="{BB962C8B-B14F-4D97-AF65-F5344CB8AC3E}">
        <p14:creationId xmlns:p14="http://schemas.microsoft.com/office/powerpoint/2010/main" val="2321178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7C36CA-2A82-4412-AF65-D0052CBB8867}"/>
              </a:ext>
            </a:extLst>
          </p:cNvPr>
          <p:cNvSpPr>
            <a:spLocks noGrp="1"/>
          </p:cNvSpPr>
          <p:nvPr>
            <p:ph type="title"/>
          </p:nvPr>
        </p:nvSpPr>
        <p:spPr>
          <a:xfrm>
            <a:off x="686834" y="1153572"/>
            <a:ext cx="3200400" cy="4461163"/>
          </a:xfrm>
        </p:spPr>
        <p:txBody>
          <a:bodyPr>
            <a:normAutofit/>
          </a:bodyPr>
          <a:lstStyle/>
          <a:p>
            <a:r>
              <a:rPr lang="en-GB">
                <a:solidFill>
                  <a:srgbClr val="FFFFFF"/>
                </a:solidFill>
              </a:rPr>
              <a:t>My Idea</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E43989C-B887-4684-8A05-A36F952C762C}"/>
              </a:ext>
            </a:extLst>
          </p:cNvPr>
          <p:cNvSpPr>
            <a:spLocks noGrp="1"/>
          </p:cNvSpPr>
          <p:nvPr>
            <p:ph idx="1"/>
          </p:nvPr>
        </p:nvSpPr>
        <p:spPr>
          <a:xfrm>
            <a:off x="4447308" y="591344"/>
            <a:ext cx="6906491" cy="5585619"/>
          </a:xfrm>
        </p:spPr>
        <p:txBody>
          <a:bodyPr anchor="ctr">
            <a:normAutofit/>
          </a:bodyPr>
          <a:lstStyle/>
          <a:p>
            <a:r>
              <a:rPr lang="en-GB" dirty="0"/>
              <a:t>My idea was to recreate something inspired by earlier homo </a:t>
            </a:r>
            <a:r>
              <a:rPr lang="en-GB" dirty="0" err="1"/>
              <a:t>sapien</a:t>
            </a:r>
            <a:r>
              <a:rPr lang="en-GB" dirty="0"/>
              <a:t> art, then to add in natural elements, I used pomegranate seeds. Once assembled I would ask people which part of the painting is art.</a:t>
            </a:r>
          </a:p>
          <a:p>
            <a:endParaRPr lang="en-GB" dirty="0"/>
          </a:p>
          <a:p>
            <a:r>
              <a:rPr lang="en-GB" dirty="0"/>
              <a:t>This would then allow a closer look at how we feel about art, if we consider something natural as much as a part of the art as the more human, more bodily, seemingly intentional part of the piece. </a:t>
            </a:r>
          </a:p>
        </p:txBody>
      </p:sp>
    </p:spTree>
    <p:extLst>
      <p:ext uri="{BB962C8B-B14F-4D97-AF65-F5344CB8AC3E}">
        <p14:creationId xmlns:p14="http://schemas.microsoft.com/office/powerpoint/2010/main" val="2588026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D8747E-E951-40AA-9C9E-97256426A341}"/>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sz="4800" kern="1200">
                <a:solidFill>
                  <a:srgbClr val="FFFFFF"/>
                </a:solidFill>
                <a:latin typeface="+mj-lt"/>
                <a:ea typeface="+mj-ea"/>
                <a:cs typeface="+mj-cs"/>
              </a:rPr>
              <a:t>The Piece</a:t>
            </a:r>
          </a:p>
        </p:txBody>
      </p:sp>
      <p:cxnSp>
        <p:nvCxnSpPr>
          <p:cNvPr id="12" name="Straight Connector 11">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Content Placeholder 4" descr="A picture containing text&#10;&#10;Description automatically generated">
            <a:extLst>
              <a:ext uri="{FF2B5EF4-FFF2-40B4-BE49-F238E27FC236}">
                <a16:creationId xmlns:a16="http://schemas.microsoft.com/office/drawing/2014/main" id="{774ACCD4-4BAD-44C9-8BDD-BFD24845112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0799" b="11054"/>
          <a:stretch/>
        </p:blipFill>
        <p:spPr>
          <a:xfrm>
            <a:off x="5608607" y="492573"/>
            <a:ext cx="5643974" cy="5880796"/>
          </a:xfrm>
          <a:prstGeom prst="rect">
            <a:avLst/>
          </a:prstGeom>
        </p:spPr>
      </p:pic>
      <p:sp>
        <p:nvSpPr>
          <p:cNvPr id="13" name="TextBox 12">
            <a:extLst>
              <a:ext uri="{FF2B5EF4-FFF2-40B4-BE49-F238E27FC236}">
                <a16:creationId xmlns:a16="http://schemas.microsoft.com/office/drawing/2014/main" id="{98FB67E8-A736-4972-AA62-A559887BD0B7}"/>
              </a:ext>
            </a:extLst>
          </p:cNvPr>
          <p:cNvSpPr txBox="1"/>
          <p:nvPr/>
        </p:nvSpPr>
        <p:spPr>
          <a:xfrm>
            <a:off x="5759116" y="6373369"/>
            <a:ext cx="6096000" cy="276999"/>
          </a:xfrm>
          <a:prstGeom prst="rect">
            <a:avLst/>
          </a:prstGeom>
          <a:noFill/>
        </p:spPr>
        <p:txBody>
          <a:bodyPr wrap="square">
            <a:spAutoFit/>
          </a:bodyPr>
          <a:lstStyle/>
          <a:p>
            <a:r>
              <a:rPr lang="en-GB" sz="1200" dirty="0"/>
              <a:t>(James, 2022)</a:t>
            </a:r>
          </a:p>
        </p:txBody>
      </p:sp>
    </p:spTree>
    <p:extLst>
      <p:ext uri="{BB962C8B-B14F-4D97-AF65-F5344CB8AC3E}">
        <p14:creationId xmlns:p14="http://schemas.microsoft.com/office/powerpoint/2010/main" val="237774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443958-CE6F-4471-8468-B2F12144CCB8}"/>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6600"/>
              <a:t>The two Components</a:t>
            </a:r>
          </a:p>
        </p:txBody>
      </p:sp>
      <p:sp>
        <p:nvSpPr>
          <p:cNvPr id="18"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ackground pattern&#10;&#10;Description automatically generated with medium confidence">
            <a:extLst>
              <a:ext uri="{FF2B5EF4-FFF2-40B4-BE49-F238E27FC236}">
                <a16:creationId xmlns:a16="http://schemas.microsoft.com/office/drawing/2014/main" id="{32110D6B-57DC-4653-A45E-7FA4364284C8}"/>
              </a:ext>
            </a:extLst>
          </p:cNvPr>
          <p:cNvPicPr>
            <a:picLocks noChangeAspect="1"/>
          </p:cNvPicPr>
          <p:nvPr/>
        </p:nvPicPr>
        <p:blipFill rotWithShape="1">
          <a:blip r:embed="rId2">
            <a:extLst>
              <a:ext uri="{28A0092B-C50C-407E-A947-70E740481C1C}">
                <a14:useLocalDpi xmlns:a14="http://schemas.microsoft.com/office/drawing/2010/main" val="0"/>
              </a:ext>
            </a:extLst>
          </a:blip>
          <a:srcRect t="19723" r="-1" b="19273"/>
          <a:stretch/>
        </p:blipFill>
        <p:spPr>
          <a:xfrm>
            <a:off x="437841" y="2642616"/>
            <a:ext cx="5378814" cy="3605784"/>
          </a:xfrm>
          <a:prstGeom prst="rect">
            <a:avLst/>
          </a:prstGeom>
        </p:spPr>
      </p:pic>
      <p:pic>
        <p:nvPicPr>
          <p:cNvPr id="6" name="Content Placeholder 5" descr="A picture containing text&#10;&#10;Description automatically generated">
            <a:extLst>
              <a:ext uri="{FF2B5EF4-FFF2-40B4-BE49-F238E27FC236}">
                <a16:creationId xmlns:a16="http://schemas.microsoft.com/office/drawing/2014/main" id="{6B317B98-87F9-4D75-9735-622C99038C52}"/>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22805" r="-2" b="7545"/>
          <a:stretch/>
        </p:blipFill>
        <p:spPr>
          <a:xfrm>
            <a:off x="6372298" y="2642616"/>
            <a:ext cx="5378812" cy="3605784"/>
          </a:xfrm>
          <a:prstGeom prst="rect">
            <a:avLst/>
          </a:prstGeom>
        </p:spPr>
      </p:pic>
      <p:sp>
        <p:nvSpPr>
          <p:cNvPr id="7" name="TextBox 6">
            <a:extLst>
              <a:ext uri="{FF2B5EF4-FFF2-40B4-BE49-F238E27FC236}">
                <a16:creationId xmlns:a16="http://schemas.microsoft.com/office/drawing/2014/main" id="{A46B52E7-B1CD-412B-ADE9-6703B011E68A}"/>
              </a:ext>
            </a:extLst>
          </p:cNvPr>
          <p:cNvSpPr txBox="1"/>
          <p:nvPr/>
        </p:nvSpPr>
        <p:spPr>
          <a:xfrm>
            <a:off x="5610298" y="6380884"/>
            <a:ext cx="1524000" cy="276999"/>
          </a:xfrm>
          <a:prstGeom prst="rect">
            <a:avLst/>
          </a:prstGeom>
          <a:noFill/>
        </p:spPr>
        <p:txBody>
          <a:bodyPr wrap="square" rtlCol="0">
            <a:spAutoFit/>
          </a:bodyPr>
          <a:lstStyle/>
          <a:p>
            <a:r>
              <a:rPr lang="en-GB" sz="1200" dirty="0"/>
              <a:t>(James, 2022)</a:t>
            </a:r>
          </a:p>
        </p:txBody>
      </p:sp>
    </p:spTree>
    <p:extLst>
      <p:ext uri="{BB962C8B-B14F-4D97-AF65-F5344CB8AC3E}">
        <p14:creationId xmlns:p14="http://schemas.microsoft.com/office/powerpoint/2010/main" val="2462275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D72A8D-D47D-4A8A-8A76-990CCAC75C83}"/>
              </a:ext>
            </a:extLst>
          </p:cNvPr>
          <p:cNvSpPr>
            <a:spLocks noGrp="1"/>
          </p:cNvSpPr>
          <p:nvPr>
            <p:ph type="title"/>
          </p:nvPr>
        </p:nvSpPr>
        <p:spPr>
          <a:xfrm>
            <a:off x="838200" y="459863"/>
            <a:ext cx="10515600" cy="1004594"/>
          </a:xfrm>
        </p:spPr>
        <p:txBody>
          <a:bodyPr>
            <a:normAutofit/>
          </a:bodyPr>
          <a:lstStyle/>
          <a:p>
            <a:pPr algn="ctr"/>
            <a:r>
              <a:rPr lang="en-GB" dirty="0">
                <a:solidFill>
                  <a:srgbClr val="FFFFFF"/>
                </a:solidFill>
              </a:rPr>
              <a:t>Some Responses for You to Think About</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5581A08-125F-4177-A1BC-9333B24FFF7C}"/>
              </a:ext>
            </a:extLst>
          </p:cNvPr>
          <p:cNvGraphicFramePr>
            <a:graphicFrameLocks noGrp="1"/>
          </p:cNvGraphicFramePr>
          <p:nvPr>
            <p:ph idx="1"/>
            <p:extLst>
              <p:ext uri="{D42A27DB-BD31-4B8C-83A1-F6EECF244321}">
                <p14:modId xmlns:p14="http://schemas.microsoft.com/office/powerpoint/2010/main" val="1299729003"/>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33406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73B71-F145-46EE-BBDA-43C2CC0A2AD3}"/>
              </a:ext>
            </a:extLst>
          </p:cNvPr>
          <p:cNvSpPr>
            <a:spLocks noGrp="1"/>
          </p:cNvSpPr>
          <p:nvPr>
            <p:ph type="title"/>
          </p:nvPr>
        </p:nvSpPr>
        <p:spPr/>
        <p:txBody>
          <a:bodyPr/>
          <a:lstStyle/>
          <a:p>
            <a:r>
              <a:rPr lang="en-GB" dirty="0"/>
              <a:t>Bibliography </a:t>
            </a:r>
          </a:p>
        </p:txBody>
      </p:sp>
      <p:sp>
        <p:nvSpPr>
          <p:cNvPr id="3" name="Content Placeholder 2">
            <a:extLst>
              <a:ext uri="{FF2B5EF4-FFF2-40B4-BE49-F238E27FC236}">
                <a16:creationId xmlns:a16="http://schemas.microsoft.com/office/drawing/2014/main" id="{EDFEAA4B-3F7E-4B54-BFEA-C58A85FF76FB}"/>
              </a:ext>
            </a:extLst>
          </p:cNvPr>
          <p:cNvSpPr>
            <a:spLocks noGrp="1"/>
          </p:cNvSpPr>
          <p:nvPr>
            <p:ph idx="1"/>
          </p:nvPr>
        </p:nvSpPr>
        <p:spPr/>
        <p:txBody>
          <a:bodyPr>
            <a:normAutofit fontScale="62500" lnSpcReduction="20000"/>
          </a:bodyPr>
          <a:lstStyle/>
          <a:p>
            <a:pPr marL="342900" lvl="0" indent="-342900">
              <a:lnSpc>
                <a:spcPct val="107000"/>
              </a:lnSpc>
              <a:buFont typeface="Symbol" panose="05050102010706020507" pitchFamily="18" charset="2"/>
              <a:buChar char=""/>
            </a:pPr>
            <a:r>
              <a:rPr lang="en-GB" sz="1800" dirty="0" err="1">
                <a:effectLst/>
                <a:latin typeface="Calibri" panose="020F0502020204030204" pitchFamily="34" charset="0"/>
                <a:ea typeface="Times New Roman" panose="02020603050405020304" pitchFamily="18" charset="0"/>
                <a:cs typeface="Calibri" panose="020F0502020204030204" pitchFamily="34" charset="0"/>
              </a:rPr>
              <a:t>Baudez</a:t>
            </a:r>
            <a:r>
              <a:rPr lang="en-GB" sz="1800" dirty="0">
                <a:effectLst/>
                <a:latin typeface="Calibri" panose="020F0502020204030204" pitchFamily="34" charset="0"/>
                <a:ea typeface="Times New Roman" panose="02020603050405020304" pitchFamily="18" charset="0"/>
                <a:cs typeface="Calibri" panose="020F0502020204030204" pitchFamily="34" charset="0"/>
              </a:rPr>
              <a:t>, C.-F. (2002). ‘History of Art and Anthropology of Art.’ </a:t>
            </a:r>
            <a:r>
              <a:rPr lang="en-GB" sz="1800" i="1" dirty="0">
                <a:effectLst/>
                <a:latin typeface="Calibri" panose="020F0502020204030204" pitchFamily="34" charset="0"/>
                <a:ea typeface="Times New Roman" panose="02020603050405020304" pitchFamily="18" charset="0"/>
                <a:cs typeface="Calibri" panose="020F0502020204030204" pitchFamily="34" charset="0"/>
              </a:rPr>
              <a:t>RES: Anthropology and Aesthetics</a:t>
            </a:r>
            <a:r>
              <a:rPr lang="en-GB" sz="1800" dirty="0">
                <a:effectLst/>
                <a:latin typeface="Calibri" panose="020F0502020204030204" pitchFamily="34" charset="0"/>
                <a:ea typeface="Times New Roman" panose="02020603050405020304" pitchFamily="18" charset="0"/>
                <a:cs typeface="Calibri" panose="020F0502020204030204" pitchFamily="34" charset="0"/>
              </a:rPr>
              <a:t>, </a:t>
            </a:r>
            <a:r>
              <a:rPr lang="en-GB" sz="1800" i="1" dirty="0">
                <a:effectLst/>
                <a:latin typeface="Calibri" panose="020F0502020204030204" pitchFamily="34" charset="0"/>
                <a:ea typeface="Times New Roman" panose="02020603050405020304" pitchFamily="18" charset="0"/>
                <a:cs typeface="Calibri" panose="020F0502020204030204" pitchFamily="34" charset="0"/>
              </a:rPr>
              <a:t>42</a:t>
            </a:r>
            <a:r>
              <a:rPr lang="en-GB" sz="1800" dirty="0">
                <a:effectLst/>
                <a:latin typeface="Calibri" panose="020F0502020204030204" pitchFamily="34" charset="0"/>
                <a:ea typeface="Times New Roman" panose="02020603050405020304" pitchFamily="18" charset="0"/>
                <a:cs typeface="Calibri" panose="020F0502020204030204" pitchFamily="34" charset="0"/>
              </a:rPr>
              <a:t>, pp.139–141. Available at: http://www.jstor.org/stable/20167574</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Times New Roman" panose="02020603050405020304" pitchFamily="18" charset="0"/>
                <a:cs typeface="Calibri" panose="020F0502020204030204" pitchFamily="34" charset="0"/>
              </a:rPr>
              <a:t>Carroll, N. (2004). ‘Art and Human Nature’. </a:t>
            </a:r>
            <a:r>
              <a:rPr lang="en-GB" sz="1800" i="1" dirty="0">
                <a:effectLst/>
                <a:latin typeface="Calibri" panose="020F0502020204030204" pitchFamily="34" charset="0"/>
                <a:ea typeface="Times New Roman" panose="02020603050405020304" pitchFamily="18" charset="0"/>
                <a:cs typeface="Calibri" panose="020F0502020204030204" pitchFamily="34" charset="0"/>
              </a:rPr>
              <a:t>The Journal of Aesthetics and Art Criticism</a:t>
            </a:r>
            <a:r>
              <a:rPr lang="en-GB" sz="1800" dirty="0">
                <a:effectLst/>
                <a:latin typeface="Calibri" panose="020F0502020204030204" pitchFamily="34" charset="0"/>
                <a:ea typeface="Times New Roman" panose="02020603050405020304" pitchFamily="18" charset="0"/>
                <a:cs typeface="Calibri" panose="020F0502020204030204" pitchFamily="34" charset="0"/>
              </a:rPr>
              <a:t>, </a:t>
            </a:r>
            <a:r>
              <a:rPr lang="en-GB" sz="1800" i="1" dirty="0">
                <a:effectLst/>
                <a:latin typeface="Calibri" panose="020F0502020204030204" pitchFamily="34" charset="0"/>
                <a:ea typeface="Times New Roman" panose="02020603050405020304" pitchFamily="18" charset="0"/>
                <a:cs typeface="Calibri" panose="020F0502020204030204" pitchFamily="34" charset="0"/>
              </a:rPr>
              <a:t>62</a:t>
            </a:r>
            <a:r>
              <a:rPr lang="en-GB" sz="1800" dirty="0">
                <a:effectLst/>
                <a:latin typeface="Calibri" panose="020F0502020204030204" pitchFamily="34" charset="0"/>
                <a:ea typeface="Times New Roman" panose="02020603050405020304" pitchFamily="18" charset="0"/>
                <a:cs typeface="Calibri" panose="020F0502020204030204" pitchFamily="34" charset="0"/>
              </a:rPr>
              <a:t>(2), pp.95–107. Available at: http://www.jstor.org/stable/1559194</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Davinci, L. (n.d.) Mona Lisa. [online image]. Available from: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https://en.wikipedia.org/wiki/Mona_Lisa</a:t>
            </a:r>
            <a:r>
              <a:rPr lang="en-GB" sz="1800" dirty="0">
                <a:effectLst/>
                <a:latin typeface="Calibri" panose="020F0502020204030204" pitchFamily="34" charset="0"/>
                <a:ea typeface="Calibri" panose="020F0502020204030204" pitchFamily="34" charset="0"/>
                <a:cs typeface="Times New Roman" panose="02020603050405020304" pitchFamily="18" charset="0"/>
              </a:rPr>
              <a:t> [Accessed 01/02/2022].</a:t>
            </a: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Times New Roman" panose="02020603050405020304" pitchFamily="18" charset="0"/>
                <a:cs typeface="Calibri" panose="020F0502020204030204" pitchFamily="34" charset="0"/>
              </a:rPr>
              <a:t>Dutton, D. et al. (1977) ‘Art, </a:t>
            </a:r>
            <a:r>
              <a:rPr lang="en-GB" sz="1800" dirty="0" err="1">
                <a:effectLst/>
                <a:latin typeface="Calibri" panose="020F0502020204030204" pitchFamily="34" charset="0"/>
                <a:ea typeface="Times New Roman" panose="02020603050405020304" pitchFamily="18" charset="0"/>
                <a:cs typeface="Calibri" panose="020F0502020204030204" pitchFamily="34" charset="0"/>
              </a:rPr>
              <a:t>Behavior</a:t>
            </a:r>
            <a:r>
              <a:rPr lang="en-GB" sz="1800" dirty="0">
                <a:effectLst/>
                <a:latin typeface="Calibri" panose="020F0502020204030204" pitchFamily="34" charset="0"/>
                <a:ea typeface="Times New Roman" panose="02020603050405020304" pitchFamily="18" charset="0"/>
                <a:cs typeface="Calibri" panose="020F0502020204030204" pitchFamily="34" charset="0"/>
              </a:rPr>
              <a:t>, and the Anthropologists [and Comments and Reply].’ </a:t>
            </a:r>
            <a:r>
              <a:rPr lang="en-GB" sz="1800" i="1" dirty="0">
                <a:effectLst/>
                <a:latin typeface="Calibri" panose="020F0502020204030204" pitchFamily="34" charset="0"/>
                <a:ea typeface="Times New Roman" panose="02020603050405020304" pitchFamily="18" charset="0"/>
                <a:cs typeface="Calibri" panose="020F0502020204030204" pitchFamily="34" charset="0"/>
              </a:rPr>
              <a:t>Current Anthropology</a:t>
            </a:r>
            <a:r>
              <a:rPr lang="en-GB" sz="1800" dirty="0">
                <a:effectLst/>
                <a:latin typeface="Calibri" panose="020F0502020204030204" pitchFamily="34" charset="0"/>
                <a:ea typeface="Times New Roman" panose="02020603050405020304" pitchFamily="18" charset="0"/>
                <a:cs typeface="Calibri" panose="020F0502020204030204" pitchFamily="34" charset="0"/>
              </a:rPr>
              <a:t>, 18(3), pp.387-407. Available at: http://www.jstor.org/stable/2741396.</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James, G. (2022). Intention. [image]. </a:t>
            </a:r>
          </a:p>
          <a:p>
            <a:pPr marL="342900" lvl="0" indent="-342900">
              <a:lnSpc>
                <a:spcPct val="107000"/>
              </a:lnSpc>
              <a:buFont typeface="Symbol" panose="05050102010706020507" pitchFamily="18" charset="2"/>
              <a:buChar char=""/>
            </a:pPr>
            <a:r>
              <a:rPr lang="en-GB" sz="1800" dirty="0" err="1">
                <a:effectLst/>
                <a:latin typeface="Calibri" panose="020F0502020204030204" pitchFamily="34" charset="0"/>
                <a:ea typeface="Calibri" panose="020F0502020204030204" pitchFamily="34" charset="0"/>
                <a:cs typeface="Times New Roman" panose="02020603050405020304" pitchFamily="18" charset="0"/>
              </a:rPr>
              <a:t>Mocafico</a:t>
            </a:r>
            <a:r>
              <a:rPr lang="en-GB" sz="1800" dirty="0">
                <a:effectLst/>
                <a:latin typeface="Calibri" panose="020F0502020204030204" pitchFamily="34" charset="0"/>
                <a:ea typeface="Calibri" panose="020F0502020204030204" pitchFamily="34" charset="0"/>
                <a:cs typeface="Times New Roman" panose="02020603050405020304" pitchFamily="18" charset="0"/>
              </a:rPr>
              <a:t>, G. (2013). </a:t>
            </a:r>
            <a:r>
              <a:rPr lang="en-GB" sz="1800" dirty="0">
                <a:solidFill>
                  <a:srgbClr val="231F20"/>
                </a:solidFill>
                <a:effectLst/>
                <a:latin typeface="Calibri" panose="020F0502020204030204" pitchFamily="34" charset="0"/>
                <a:ea typeface="Calibri" panose="020F0502020204030204" pitchFamily="34" charset="0"/>
                <a:cs typeface="Times New Roman" panose="02020603050405020304" pitchFamily="18" charset="0"/>
              </a:rPr>
              <a:t>Three western green mambas (</a:t>
            </a:r>
            <a:r>
              <a:rPr lang="en-GB" sz="1800" i="1" dirty="0" err="1">
                <a:effectLst/>
                <a:latin typeface="Calibri" panose="020F0502020204030204" pitchFamily="34" charset="0"/>
                <a:ea typeface="Calibri" panose="020F0502020204030204" pitchFamily="34" charset="0"/>
                <a:cs typeface="Times New Roman" panose="02020603050405020304" pitchFamily="18" charset="0"/>
              </a:rPr>
              <a:t>Dendroaspis</a:t>
            </a:r>
            <a:r>
              <a:rPr lang="en-GB" sz="1800" i="1" dirty="0">
                <a:effectLst/>
                <a:latin typeface="Calibri" panose="020F0502020204030204" pitchFamily="34" charset="0"/>
                <a:ea typeface="Calibri" panose="020F0502020204030204" pitchFamily="34" charset="0"/>
                <a:cs typeface="Times New Roman" panose="02020603050405020304" pitchFamily="18" charset="0"/>
              </a:rPr>
              <a:t> </a:t>
            </a:r>
            <a:r>
              <a:rPr lang="en-GB" sz="1800" i="1" dirty="0" err="1">
                <a:effectLst/>
                <a:latin typeface="Calibri" panose="020F0502020204030204" pitchFamily="34" charset="0"/>
                <a:ea typeface="Calibri" panose="020F0502020204030204" pitchFamily="34" charset="0"/>
                <a:cs typeface="Times New Roman" panose="02020603050405020304" pitchFamily="18" charset="0"/>
              </a:rPr>
              <a:t>viridis</a:t>
            </a:r>
            <a:r>
              <a:rPr lang="en-GB" sz="1800" dirty="0">
                <a:effectLst/>
                <a:latin typeface="Calibri" panose="020F0502020204030204" pitchFamily="34" charset="0"/>
                <a:ea typeface="Calibri" panose="020F0502020204030204" pitchFamily="34" charset="0"/>
                <a:cs typeface="Times New Roman" panose="02020603050405020304" pitchFamily="18" charset="0"/>
              </a:rPr>
              <a:t>) arrange themselves into a rectangular composition within a clear plastic box. [online image]. Available from: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https://www.sierraclub.org/sierra/slideshow/art-animal-kingdom?slide=</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Natural paint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https://gemmaschiebefineart2.wordpress.com/2015/03/09/collecting-my-own-natural-materials-and-making-painting-and-drawing-tools/</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buFont typeface="Symbol" panose="05050102010706020507" pitchFamily="18" charset="2"/>
              <a:buChar char=""/>
            </a:pPr>
            <a:r>
              <a:rPr lang="en-GB" sz="1800" dirty="0" err="1">
                <a:solidFill>
                  <a:srgbClr val="231F20"/>
                </a:solidFill>
                <a:effectLst/>
                <a:latin typeface="Calibri" panose="020F0502020204030204" pitchFamily="34" charset="0"/>
                <a:ea typeface="Calibri" panose="020F0502020204030204" pitchFamily="34" charset="0"/>
                <a:cs typeface="Times New Roman" panose="02020603050405020304" pitchFamily="18" charset="0"/>
              </a:rPr>
              <a:t>Schiebe</a:t>
            </a:r>
            <a:r>
              <a:rPr lang="en-GB" sz="1800" dirty="0">
                <a:solidFill>
                  <a:srgbClr val="231F20"/>
                </a:solidFill>
                <a:effectLst/>
                <a:latin typeface="Calibri" panose="020F0502020204030204" pitchFamily="34" charset="0"/>
                <a:ea typeface="Calibri" panose="020F0502020204030204" pitchFamily="34" charset="0"/>
                <a:cs typeface="Times New Roman" panose="02020603050405020304" pitchFamily="18" charset="0"/>
              </a:rPr>
              <a:t>, G. (2015). Collecting my Own Natural Materials: Making Painting and Drawing tools and Paints. [online image]. Available from: </a:t>
            </a:r>
            <a:r>
              <a:rPr lang="en-GB" sz="1800" u="sng" dirty="0">
                <a:solidFill>
                  <a:srgbClr val="231F20"/>
                </a:solidFill>
                <a:effectLst/>
                <a:latin typeface="Calibri" panose="020F0502020204030204" pitchFamily="34" charset="0"/>
                <a:ea typeface="Calibri" panose="020F0502020204030204" pitchFamily="34" charset="0"/>
                <a:cs typeface="Times New Roman" panose="02020603050405020304" pitchFamily="18" charset="0"/>
                <a:hlinkClick r:id="rId4"/>
              </a:rPr>
              <a:t>https://gemmaschiebefineart2.wordpress.com/2015/03/09/collecting-my-own-natural-materials-and-making-painting-and-drawing-tools/</a:t>
            </a:r>
            <a:r>
              <a:rPr lang="en-GB" sz="1800" dirty="0">
                <a:solidFill>
                  <a:srgbClr val="231F2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Scholes, E. and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Laman</a:t>
            </a:r>
            <a:r>
              <a:rPr lang="en-GB" sz="1800" dirty="0">
                <a:effectLst/>
                <a:latin typeface="Calibri" panose="020F0502020204030204" pitchFamily="34" charset="0"/>
                <a:ea typeface="Calibri" panose="020F0502020204030204" pitchFamily="34" charset="0"/>
                <a:cs typeface="Times New Roman" panose="02020603050405020304" pitchFamily="18" charset="0"/>
              </a:rPr>
              <a:t>, T. (2018). Cape presentation display of superba and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niedda</a:t>
            </a:r>
            <a:r>
              <a:rPr lang="en-GB" sz="1800" dirty="0">
                <a:effectLst/>
                <a:latin typeface="Calibri" panose="020F0502020204030204" pitchFamily="34" charset="0"/>
                <a:ea typeface="Calibri" panose="020F0502020204030204" pitchFamily="34" charset="0"/>
                <a:cs typeface="Times New Roman" panose="02020603050405020304" pitchFamily="18" charset="0"/>
              </a:rPr>
              <a:t>. [online image]. Available from: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https://peerj.com/articles/4621/#fig-5</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buFont typeface="Symbol" panose="05050102010706020507" pitchFamily="18" charset="2"/>
              <a:buChar char=""/>
            </a:pPr>
            <a:r>
              <a:rPr lang="en-GB" sz="1800" dirty="0" err="1">
                <a:effectLst/>
                <a:latin typeface="Calibri" panose="020F0502020204030204" pitchFamily="34" charset="0"/>
                <a:ea typeface="Times New Roman" panose="02020603050405020304" pitchFamily="18" charset="0"/>
                <a:cs typeface="Calibri" panose="020F0502020204030204" pitchFamily="34" charset="0"/>
              </a:rPr>
              <a:t>Sparshott</a:t>
            </a:r>
            <a:r>
              <a:rPr lang="en-GB" sz="1800" dirty="0">
                <a:effectLst/>
                <a:latin typeface="Calibri" panose="020F0502020204030204" pitchFamily="34" charset="0"/>
                <a:ea typeface="Times New Roman" panose="02020603050405020304" pitchFamily="18" charset="0"/>
                <a:cs typeface="Calibri" panose="020F0502020204030204" pitchFamily="34" charset="0"/>
              </a:rPr>
              <a:t>, F. (1997). ‘Art and Anthropology’. </a:t>
            </a:r>
            <a:r>
              <a:rPr lang="en-GB" sz="1800" i="1" dirty="0">
                <a:effectLst/>
                <a:latin typeface="Calibri" panose="020F0502020204030204" pitchFamily="34" charset="0"/>
                <a:ea typeface="Times New Roman" panose="02020603050405020304" pitchFamily="18" charset="0"/>
                <a:cs typeface="Calibri" panose="020F0502020204030204" pitchFamily="34" charset="0"/>
              </a:rPr>
              <a:t>The Journal of Aesthetics and Art Criticism</a:t>
            </a:r>
            <a:r>
              <a:rPr lang="en-GB" sz="1800" dirty="0">
                <a:effectLst/>
                <a:latin typeface="Calibri" panose="020F0502020204030204" pitchFamily="34" charset="0"/>
                <a:ea typeface="Times New Roman" panose="02020603050405020304" pitchFamily="18" charset="0"/>
                <a:cs typeface="Calibri" panose="020F0502020204030204" pitchFamily="34" charset="0"/>
              </a:rPr>
              <a:t>, </a:t>
            </a:r>
            <a:r>
              <a:rPr lang="en-GB" sz="1800" i="1" dirty="0">
                <a:effectLst/>
                <a:latin typeface="Calibri" panose="020F0502020204030204" pitchFamily="34" charset="0"/>
                <a:ea typeface="Times New Roman" panose="02020603050405020304" pitchFamily="18" charset="0"/>
                <a:cs typeface="Calibri" panose="020F0502020204030204" pitchFamily="34" charset="0"/>
              </a:rPr>
              <a:t>55</a:t>
            </a:r>
            <a:r>
              <a:rPr lang="en-GB" sz="1800" dirty="0">
                <a:effectLst/>
                <a:latin typeface="Calibri" panose="020F0502020204030204" pitchFamily="34" charset="0"/>
                <a:ea typeface="Times New Roman" panose="02020603050405020304" pitchFamily="18" charset="0"/>
                <a:cs typeface="Calibri" panose="020F0502020204030204" pitchFamily="34" charset="0"/>
              </a:rPr>
              <a:t>(3), pp.239–243. Available at: https://doi.org/10.2307/431794</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Wiley. (2022). The Anthropology of Art: A Reader. [online image]. Available from: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https://www.wiley.com/en-sg/The+Anthropology+of+Art%3A+A+Reader-p-9781405105613</a:t>
            </a:r>
            <a:r>
              <a:rPr lang="en-GB" sz="1800" dirty="0">
                <a:effectLst/>
                <a:latin typeface="Calibri" panose="020F0502020204030204" pitchFamily="34" charset="0"/>
                <a:ea typeface="Calibri" panose="020F0502020204030204" pitchFamily="34" charset="0"/>
                <a:cs typeface="Times New Roman" panose="02020603050405020304" pitchFamily="18" charset="0"/>
              </a:rPr>
              <a:t> [Accessed 31/01/2022]</a:t>
            </a:r>
          </a:p>
          <a:p>
            <a:endParaRPr lang="en-GB" sz="1600" dirty="0">
              <a:solidFill>
                <a:srgbClr val="FF0000"/>
              </a:solidFill>
            </a:endParaRPr>
          </a:p>
        </p:txBody>
      </p:sp>
    </p:spTree>
    <p:extLst>
      <p:ext uri="{BB962C8B-B14F-4D97-AF65-F5344CB8AC3E}">
        <p14:creationId xmlns:p14="http://schemas.microsoft.com/office/powerpoint/2010/main" val="1959506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A74EE-F389-43CF-AA93-611B836B8B98}"/>
              </a:ext>
            </a:extLst>
          </p:cNvPr>
          <p:cNvSpPr>
            <a:spLocks noGrp="1"/>
          </p:cNvSpPr>
          <p:nvPr>
            <p:ph type="title"/>
          </p:nvPr>
        </p:nvSpPr>
        <p:spPr/>
        <p:txBody>
          <a:bodyPr/>
          <a:lstStyle/>
          <a:p>
            <a:r>
              <a:rPr lang="en-GB" dirty="0"/>
              <a:t>Script</a:t>
            </a:r>
          </a:p>
        </p:txBody>
      </p:sp>
      <p:pic>
        <p:nvPicPr>
          <p:cNvPr id="5" name="Picture 4">
            <a:extLst>
              <a:ext uri="{FF2B5EF4-FFF2-40B4-BE49-F238E27FC236}">
                <a16:creationId xmlns:a16="http://schemas.microsoft.com/office/drawing/2014/main" id="{5FC2326B-19B7-420C-9F97-FF6004292D8F}"/>
              </a:ext>
            </a:extLst>
          </p:cNvPr>
          <p:cNvPicPr>
            <a:picLocks noChangeAspect="1"/>
          </p:cNvPicPr>
          <p:nvPr/>
        </p:nvPicPr>
        <p:blipFill rotWithShape="1">
          <a:blip r:embed="rId2"/>
          <a:srcRect l="23516" t="19167" r="24844" b="8195"/>
          <a:stretch/>
        </p:blipFill>
        <p:spPr>
          <a:xfrm>
            <a:off x="425057" y="1825625"/>
            <a:ext cx="5499492" cy="4351338"/>
          </a:xfrm>
          <a:prstGeom prst="rect">
            <a:avLst/>
          </a:prstGeom>
        </p:spPr>
      </p:pic>
      <p:pic>
        <p:nvPicPr>
          <p:cNvPr id="7" name="Picture 6">
            <a:extLst>
              <a:ext uri="{FF2B5EF4-FFF2-40B4-BE49-F238E27FC236}">
                <a16:creationId xmlns:a16="http://schemas.microsoft.com/office/drawing/2014/main" id="{74A38B0F-CC90-4C12-8359-72B8ADFEAC3C}"/>
              </a:ext>
            </a:extLst>
          </p:cNvPr>
          <p:cNvPicPr>
            <a:picLocks noChangeAspect="1"/>
          </p:cNvPicPr>
          <p:nvPr/>
        </p:nvPicPr>
        <p:blipFill rotWithShape="1">
          <a:blip r:embed="rId3"/>
          <a:srcRect l="23515" t="19167" r="24844" b="8194"/>
          <a:stretch/>
        </p:blipFill>
        <p:spPr>
          <a:xfrm>
            <a:off x="6267450" y="1825624"/>
            <a:ext cx="5499493" cy="4351339"/>
          </a:xfrm>
          <a:prstGeom prst="rect">
            <a:avLst/>
          </a:prstGeom>
        </p:spPr>
      </p:pic>
    </p:spTree>
    <p:extLst>
      <p:ext uri="{BB962C8B-B14F-4D97-AF65-F5344CB8AC3E}">
        <p14:creationId xmlns:p14="http://schemas.microsoft.com/office/powerpoint/2010/main" val="1873422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41539-A963-4F55-909C-97448FB3D4D2}"/>
              </a:ext>
            </a:extLst>
          </p:cNvPr>
          <p:cNvSpPr>
            <a:spLocks noGrp="1"/>
          </p:cNvSpPr>
          <p:nvPr>
            <p:ph type="title"/>
          </p:nvPr>
        </p:nvSpPr>
        <p:spPr/>
        <p:txBody>
          <a:bodyPr/>
          <a:lstStyle/>
          <a:p>
            <a:r>
              <a:rPr lang="en-GB" dirty="0"/>
              <a:t>Script </a:t>
            </a:r>
          </a:p>
        </p:txBody>
      </p:sp>
      <p:pic>
        <p:nvPicPr>
          <p:cNvPr id="5" name="Picture 4">
            <a:extLst>
              <a:ext uri="{FF2B5EF4-FFF2-40B4-BE49-F238E27FC236}">
                <a16:creationId xmlns:a16="http://schemas.microsoft.com/office/drawing/2014/main" id="{28861D3C-1C16-4C57-898F-7DA5B28F0A3B}"/>
              </a:ext>
            </a:extLst>
          </p:cNvPr>
          <p:cNvPicPr>
            <a:picLocks noChangeAspect="1"/>
          </p:cNvPicPr>
          <p:nvPr/>
        </p:nvPicPr>
        <p:blipFill rotWithShape="1">
          <a:blip r:embed="rId2"/>
          <a:srcRect l="23672" t="18889" r="24766" b="8056"/>
          <a:stretch/>
        </p:blipFill>
        <p:spPr>
          <a:xfrm>
            <a:off x="457200" y="1788102"/>
            <a:ext cx="5429250" cy="4326948"/>
          </a:xfrm>
          <a:prstGeom prst="rect">
            <a:avLst/>
          </a:prstGeom>
        </p:spPr>
      </p:pic>
      <p:pic>
        <p:nvPicPr>
          <p:cNvPr id="7" name="Picture 6">
            <a:extLst>
              <a:ext uri="{FF2B5EF4-FFF2-40B4-BE49-F238E27FC236}">
                <a16:creationId xmlns:a16="http://schemas.microsoft.com/office/drawing/2014/main" id="{A326059E-A6CF-49C0-BBA1-CA3FDC1FE85E}"/>
              </a:ext>
            </a:extLst>
          </p:cNvPr>
          <p:cNvPicPr>
            <a:picLocks noChangeAspect="1"/>
          </p:cNvPicPr>
          <p:nvPr/>
        </p:nvPicPr>
        <p:blipFill rotWithShape="1">
          <a:blip r:embed="rId3"/>
          <a:srcRect l="23516" t="18889" r="24766" b="53194"/>
          <a:stretch/>
        </p:blipFill>
        <p:spPr>
          <a:xfrm>
            <a:off x="6096000" y="1788102"/>
            <a:ext cx="5314950" cy="1613754"/>
          </a:xfrm>
          <a:prstGeom prst="rect">
            <a:avLst/>
          </a:prstGeom>
        </p:spPr>
      </p:pic>
    </p:spTree>
    <p:extLst>
      <p:ext uri="{BB962C8B-B14F-4D97-AF65-F5344CB8AC3E}">
        <p14:creationId xmlns:p14="http://schemas.microsoft.com/office/powerpoint/2010/main" val="31953698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724</TotalTime>
  <Words>1277</Words>
  <Application>Microsoft Office PowerPoint</Application>
  <PresentationFormat>Widescreen</PresentationFormat>
  <Paragraphs>54</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Symbol</vt:lpstr>
      <vt:lpstr>Office Theme</vt:lpstr>
      <vt:lpstr>What is art?</vt:lpstr>
      <vt:lpstr>Inspiration – Human Exceptionalism</vt:lpstr>
      <vt:lpstr>Art and Anthropology</vt:lpstr>
      <vt:lpstr>Art across species</vt:lpstr>
      <vt:lpstr>Is art a conscious choice?</vt:lpstr>
      <vt:lpstr>Materiality of art</vt:lpstr>
      <vt:lpstr>My Idea</vt:lpstr>
      <vt:lpstr>The Piece</vt:lpstr>
      <vt:lpstr>The two Components</vt:lpstr>
      <vt:lpstr>Some Responses for You to Think About</vt:lpstr>
      <vt:lpstr>Bibliography </vt:lpstr>
      <vt:lpstr>Script</vt:lpstr>
      <vt:lpstr>Script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art?</dc:title>
  <dc:creator>Georgia James (1901244)</dc:creator>
  <cp:lastModifiedBy>Georgia James (1901244)</cp:lastModifiedBy>
  <cp:revision>25</cp:revision>
  <dcterms:created xsi:type="dcterms:W3CDTF">2022-01-31T23:55:17Z</dcterms:created>
  <dcterms:modified xsi:type="dcterms:W3CDTF">2022-02-01T19:20:33Z</dcterms:modified>
</cp:coreProperties>
</file>