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3367" autoAdjust="0"/>
    <p:restoredTop sz="94660"/>
  </p:normalViewPr>
  <p:slideViewPr>
    <p:cSldViewPr snapToGrid="0">
      <p:cViewPr varScale="1">
        <p:scale>
          <a:sx n="97" d="100"/>
          <a:sy n="97" d="100"/>
        </p:scale>
        <p:origin x="224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utchreview.com/expat/dutch-education-system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znetwork.org/znetarticle/after-years-of-failed-education-reforms-chicago-embraces-community-school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ederationbrce.com/additional-learning-needs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vernspiteschool.co.uk/additional-learning-needs-aln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21kschool.com/es/blog/challenges-of-inclusive-education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g.catholic.edu.au/about/policies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softskills.com/the-sociology-of-education-schools-and-socialization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ol.fazerparaaprender.am.gov.br/en/what-is-an-international-school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6B6A163E-81F9-3283-7D29-2B63970382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22061" y="762538"/>
            <a:ext cx="5649349" cy="3199862"/>
          </a:xfrm>
        </p:spPr>
        <p:txBody>
          <a:bodyPr anchor="b">
            <a:normAutofit/>
          </a:bodyPr>
          <a:lstStyle/>
          <a:p>
            <a:pPr algn="l"/>
            <a:r>
              <a:rPr lang="en-GB" sz="4100" b="1" dirty="0">
                <a:solidFill>
                  <a:srgbClr val="FFFFFF"/>
                </a:solidFill>
                <a:ea typeface="+mj-lt"/>
                <a:cs typeface="+mj-lt"/>
              </a:rPr>
              <a:t>Self-Regulation for Students with Additional Learning Needs (ALN) in Wales, UK</a:t>
            </a:r>
            <a:br>
              <a:rPr lang="en-GB" sz="4100" b="1" dirty="0">
                <a:solidFill>
                  <a:srgbClr val="FFFFFF"/>
                </a:solidFill>
                <a:ea typeface="+mj-lt"/>
                <a:cs typeface="+mj-lt"/>
              </a:rPr>
            </a:br>
            <a:endParaRPr lang="en-US" sz="41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22061" y="4312561"/>
            <a:ext cx="5649349" cy="16878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b="1" dirty="0">
                <a:solidFill>
                  <a:srgbClr val="FFFFFF"/>
                </a:solidFill>
                <a:latin typeface="Aptos Display"/>
              </a:rPr>
              <a:t>Name: Inam Alsalim</a:t>
            </a:r>
            <a:br>
              <a:rPr lang="en-GB" b="1" dirty="0">
                <a:solidFill>
                  <a:srgbClr val="FFFFFF"/>
                </a:solidFill>
                <a:latin typeface="Aptos Display"/>
              </a:rPr>
            </a:br>
            <a:r>
              <a:rPr lang="en-GB" b="1" dirty="0">
                <a:solidFill>
                  <a:srgbClr val="FFFFFF"/>
                </a:solidFill>
                <a:latin typeface="Aptos Display"/>
              </a:rPr>
              <a:t>Module:</a:t>
            </a:r>
            <a:r>
              <a:rPr lang="en-GB" b="1" dirty="0">
                <a:solidFill>
                  <a:srgbClr val="FFFFFF"/>
                </a:solidFill>
              </a:rPr>
              <a:t>ECDE 7017</a:t>
            </a:r>
            <a:endParaRPr lang="en-GB" dirty="0">
              <a:solidFill>
                <a:srgbClr val="FFFFFF"/>
              </a:solidFill>
              <a:latin typeface="Aptos Display"/>
            </a:endParaRPr>
          </a:p>
          <a:p>
            <a:pPr algn="l"/>
            <a:r>
              <a:rPr lang="en-GB" b="1" dirty="0">
                <a:solidFill>
                  <a:srgbClr val="FFFFFF"/>
                </a:solidFill>
                <a:latin typeface="Aptos Display"/>
              </a:rPr>
              <a:t>Date: 6/07/2026</a:t>
            </a:r>
            <a:endParaRPr lang="en-GB" dirty="0">
              <a:solidFill>
                <a:srgbClr val="FFFFFF"/>
              </a:solidFill>
              <a:latin typeface="Aptos Display"/>
            </a:endParaRPr>
          </a:p>
          <a:p>
            <a:pPr algn="l"/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8E65D4-6F72-347C-DB5D-DAEEF6974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>
                <a:ea typeface="+mj-lt"/>
                <a:cs typeface="+mj-lt"/>
              </a:rPr>
              <a:t>Introduction </a:t>
            </a:r>
            <a:endParaRPr lang="en-US" sz="5400" dirty="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D2C42-D599-1951-5DED-8B4557C01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GB" sz="1900" dirty="0">
                <a:ea typeface="+mn-lt"/>
                <a:cs typeface="+mn-lt"/>
              </a:rPr>
              <a:t>SEN replaced by ALN, broadening entitlement to support (Welsh Government, 2018)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12% of Welsh learners have ALN; rates vary by local authority (Knight et al., 2025)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High ALN prevalence strains mainstream provision; early intervention is critical for learner independence (Estyn, 2023; McClelland et al., 2017)</a:t>
            </a:r>
            <a:endParaRPr lang="en-GB" sz="1900" dirty="0"/>
          </a:p>
        </p:txBody>
      </p:sp>
      <p:pic>
        <p:nvPicPr>
          <p:cNvPr id="5" name="Picture 4" descr="A group of kids sitting at desks in a classroom  AI-generated content may be incorrect.">
            <a:extLst>
              <a:ext uri="{FF2B5EF4-FFF2-40B4-BE49-F238E27FC236}">
                <a16:creationId xmlns:a16="http://schemas.microsoft.com/office/drawing/2014/main" id="{CE128C57-EC91-15DE-1626-0CA5BD5903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290" r="1575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14103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BC4C7-F511-4D8E-FF9F-7D3812D8A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>
                <a:ea typeface="+mj-lt"/>
                <a:cs typeface="+mj-lt"/>
              </a:rPr>
              <a:t>Self-Regulation</a:t>
            </a:r>
            <a:endParaRPr lang="en-US" sz="540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CFE37-BD77-21E7-F5A7-513B7162A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Managing emotions, behaviour and learning (McClelland et al., 2017)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Scaffolded support enables internalisation of regulation (Vygotsky, 1978)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For ALN learners: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Regulation challenges are greater; structured support is essential (Barnes et al., 2008; Roberts et al., 2019)</a:t>
            </a:r>
            <a:endParaRPr lang="en-GB" sz="1900" dirty="0"/>
          </a:p>
        </p:txBody>
      </p:sp>
      <p:pic>
        <p:nvPicPr>
          <p:cNvPr id="9" name="Picture 8" descr="A teacher raising her hands in a classroom  AI-generated content may be incorrect.">
            <a:extLst>
              <a:ext uri="{FF2B5EF4-FFF2-40B4-BE49-F238E27FC236}">
                <a16:creationId xmlns:a16="http://schemas.microsoft.com/office/drawing/2014/main" id="{188B5B2F-8949-D4B0-F6A2-0F7681739A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820" r="26066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280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4FCB71-D8CC-EBF5-EBEE-2B7F3E350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ea typeface="+mj-lt"/>
                <a:cs typeface="+mj-lt"/>
              </a:rPr>
              <a:t>Policy Context</a:t>
            </a:r>
            <a:endParaRPr lang="en-US" sz="540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289E6-6548-4BC3-9176-4934AFB32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GB" sz="1900" dirty="0">
                <a:ea typeface="+mn-lt"/>
                <a:cs typeface="+mn-lt"/>
              </a:rPr>
              <a:t>ALN Act introduced IDPs, centring learner voice (Welsh Government, 2018)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Underpinned by ecological collaboration across agencies (Bronfenbrenner, 1979)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Strong policy, but inconsistent implementation limits equitable provision (Estyn, 2023)</a:t>
            </a:r>
            <a:endParaRPr lang="en-GB" sz="1900" dirty="0"/>
          </a:p>
        </p:txBody>
      </p:sp>
      <p:pic>
        <p:nvPicPr>
          <p:cNvPr id="5" name="Picture 4" descr="A person and two girls playing with toys  AI-generated content may be incorrect.">
            <a:extLst>
              <a:ext uri="{FF2B5EF4-FFF2-40B4-BE49-F238E27FC236}">
                <a16:creationId xmlns:a16="http://schemas.microsoft.com/office/drawing/2014/main" id="{FE60AE34-B41A-A572-77E0-364995B519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762" r="1154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31178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414A41-C6D0-A8CD-C79D-1A339CF62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 b="1">
                <a:latin typeface="Aptos"/>
              </a:rPr>
              <a:t>ALN Identification</a:t>
            </a:r>
            <a:endParaRPr lang="en-GB" sz="5000">
              <a:latin typeface="Aptos"/>
            </a:endParaRPr>
          </a:p>
        </p:txBody>
      </p:sp>
      <p:sp>
        <p:nvSpPr>
          <p:cNvPr id="36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F2279-214E-AB00-498C-DA6DFE653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ALN numbers declining since 2018 alongside increased universal provision (Knight et al., 2025)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Knight et al. (2025) report decline; Estyn (2023) warns unmet need persists, suggesting reclassification rather than genuine improvement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Official figures may underestimate the true level of need (Estyn, 2023)</a:t>
            </a:r>
            <a:endParaRPr lang="en-GB" sz="1900" dirty="0"/>
          </a:p>
        </p:txBody>
      </p:sp>
      <p:pic>
        <p:nvPicPr>
          <p:cNvPr id="5" name="Picture 4" descr="A person and children sitting on the floor with a stuffed animal  AI-generated content may be incorrect.">
            <a:extLst>
              <a:ext uri="{FF2B5EF4-FFF2-40B4-BE49-F238E27FC236}">
                <a16:creationId xmlns:a16="http://schemas.microsoft.com/office/drawing/2014/main" id="{C635F3AE-27EE-4C13-247D-43B93254AB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422" r="6424"/>
          <a:stretch>
            <a:fillRect/>
          </a:stretch>
        </p:blipFill>
        <p:spPr>
          <a:xfrm>
            <a:off x="6145442" y="640080"/>
            <a:ext cx="536618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528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FBBCB8-B14F-2969-3D7E-DED6980BF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Aptos"/>
              </a:rPr>
              <a:t>Challenges </a:t>
            </a:r>
            <a:endParaRPr lang="en-US" sz="5400"/>
          </a:p>
        </p:txBody>
      </p:sp>
      <p:sp>
        <p:nvSpPr>
          <p:cNvPr id="4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388A9-F404-FF00-2AE0-74FBCE543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900" dirty="0">
                <a:ea typeface="+mn-lt"/>
                <a:cs typeface="+mn-lt"/>
              </a:rPr>
              <a:t>Inconsistent IDPs; ALNCos report non-compliant local practices (Murphy et al., 2025)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Funding transparency weak; outcomes difficult to evaluate (Welsh Government, 2023)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Impact: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Local variation undermines equitable ALN provision (Knight et al., 2025)</a:t>
            </a:r>
            <a:endParaRPr lang="en-GB" sz="1900" dirty="0"/>
          </a:p>
        </p:txBody>
      </p:sp>
      <p:pic>
        <p:nvPicPr>
          <p:cNvPr id="9" name="Picture 8" descr="A group of people around a table  AI-generated content may be incorrect.">
            <a:extLst>
              <a:ext uri="{FF2B5EF4-FFF2-40B4-BE49-F238E27FC236}">
                <a16:creationId xmlns:a16="http://schemas.microsoft.com/office/drawing/2014/main" id="{12218BFA-4B31-966C-08D3-55C883005D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9048" y="2064258"/>
            <a:ext cx="5458968" cy="2729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506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ACBE47-3AFB-844F-22E1-F3B952AE2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2800">
                <a:latin typeface="Aptos"/>
              </a:rPr>
              <a:t>Policy Perspectives</a:t>
            </a:r>
            <a:endParaRPr lang="en-US" sz="2800"/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58F54-8789-67FC-B1CE-45D793B60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sz="1900" dirty="0">
                <a:ea typeface="+mn-lt"/>
                <a:cs typeface="+mn-lt"/>
              </a:rPr>
              <a:t>Reform centres rights, inclusion and wellbeing (Welsh Government, 2018)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Inclusion depends on how educators enact practice (Bandura, 1977)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Policy ambitions exceed the resources available to many ALNCos. (Murphy et al., 2025)</a:t>
            </a:r>
            <a:endParaRPr lang="en-GB" sz="1900" dirty="0"/>
          </a:p>
        </p:txBody>
      </p:sp>
      <p:pic>
        <p:nvPicPr>
          <p:cNvPr id="5" name="Picture 4" descr="A close up of a word  AI-generated content may be incorrect.">
            <a:extLst>
              <a:ext uri="{FF2B5EF4-FFF2-40B4-BE49-F238E27FC236}">
                <a16:creationId xmlns:a16="http://schemas.microsoft.com/office/drawing/2014/main" id="{286107CC-AB2F-18DA-BDD7-A5916ABD17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772108"/>
            <a:ext cx="6903720" cy="3313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511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CA8728-49D1-12B1-42FD-8562C72BC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Aptos"/>
              </a:rPr>
              <a:t>Media &amp; Public Views </a:t>
            </a:r>
            <a:endParaRPr lang="en-US" sz="540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9DD74-ABBB-B6C6-DD16-D95ACED87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Media highlights systemic pressure on schools (Senedd Children, Young People and Education Committee, 2024)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Parents report IDPs deliberately vague due to underfunding (Senedd Children, Young People and Education Committee, 2024)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Parental accounts expose real systemic gaps in funding and IDP delivery (Senedd Children, Young People and Education Committee, 2024)</a:t>
            </a:r>
            <a:endParaRPr lang="en-GB" sz="1900" dirty="0"/>
          </a:p>
        </p:txBody>
      </p:sp>
      <p:pic>
        <p:nvPicPr>
          <p:cNvPr id="5" name="Picture 4" descr="A group of people standing in a city  AI-generated content may be incorrect.">
            <a:extLst>
              <a:ext uri="{FF2B5EF4-FFF2-40B4-BE49-F238E27FC236}">
                <a16:creationId xmlns:a16="http://schemas.microsoft.com/office/drawing/2014/main" id="{2A2A3164-F116-BABD-8E5E-10692A5895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042" r="24881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997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2A964A-40EB-A7DF-B1E0-959D346BD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Aptos"/>
              </a:rPr>
              <a:t>International Comparison</a:t>
            </a:r>
            <a:endParaRPr lang="en-US" sz="5400" dirty="0"/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E998A-7479-5178-38DD-FF7400236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Finland: holistic approach improves learner outcomes (Vygotsky, 1978)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USA: self-regulation programmes raise achievement (Roberts et al., 2019)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Effective models require sustained investment, which Wales has yet to achieve (Estyn, 2023)</a:t>
            </a:r>
            <a:endParaRPr lang="en-GB" sz="1900" dirty="0"/>
          </a:p>
        </p:txBody>
      </p:sp>
      <p:pic>
        <p:nvPicPr>
          <p:cNvPr id="9" name="Picture 8" descr="A group of students walking on a football field  AI-generated content may be incorrect.">
            <a:extLst>
              <a:ext uri="{FF2B5EF4-FFF2-40B4-BE49-F238E27FC236}">
                <a16:creationId xmlns:a16="http://schemas.microsoft.com/office/drawing/2014/main" id="{36A3505C-7106-594A-D07F-57F4E53AF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913" r="17276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379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575163-311F-1270-AFD0-4C0EB7F5D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  <a:latin typeface="Aptos"/>
              </a:rPr>
              <a:t>Conclusion</a:t>
            </a:r>
            <a:endParaRPr lang="en-US" sz="5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4E3A2-59D8-0104-BCF7-88F2EBCFA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ALN Act: strong framework, but inconsistent delivery limits impact (Welsh Government, 2018; Estyn, 2023)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Self-regulation essential for ALN learners’ independence (McClelland et al., 2017; Barnes et al., 2008)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Final Point: Bridging the Gap: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Without investment, ALN reform risks partial realisation (Knight et al., 2025)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Success judged by whether every learner develops self-regulation skills for lifelong learning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959836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EE0FC9-261C-B1D4-ADAB-6340F3828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b="1" dirty="0"/>
              <a:t>References</a:t>
            </a:r>
            <a:r>
              <a:rPr lang="en-GB" sz="54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E8573-D845-7FBF-0F36-C3C41E03D4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4068012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GB" sz="1200" dirty="0">
                <a:ea typeface="+mn-lt"/>
                <a:cs typeface="+mn-lt"/>
              </a:rPr>
              <a:t>Bandura, A. (1977) </a:t>
            </a:r>
            <a:r>
              <a:rPr lang="en-GB" sz="1200" i="1" dirty="0">
                <a:ea typeface="+mn-lt"/>
                <a:cs typeface="+mn-lt"/>
              </a:rPr>
              <a:t>Social Learning Theory</a:t>
            </a:r>
            <a:r>
              <a:rPr lang="en-GB" sz="1200" dirty="0">
                <a:ea typeface="+mn-lt"/>
                <a:cs typeface="+mn-lt"/>
              </a:rPr>
              <a:t>. Englewood Cliffs, NJ: Prentice Hall.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Barnes, K.J., Vogel, K.A., Beck, A.J., Schoenfeld, H.B. and Owen, S.V. (2008) ‘Self-regulation strategies of children with emotional disturbance’, </a:t>
            </a:r>
            <a:r>
              <a:rPr lang="en-GB" sz="1200" i="1" dirty="0">
                <a:ea typeface="+mn-lt"/>
                <a:cs typeface="+mn-lt"/>
              </a:rPr>
              <a:t>Physical &amp; Occupational Therapy in Pediatrics</a:t>
            </a:r>
            <a:r>
              <a:rPr lang="en-GB" sz="1200" dirty="0">
                <a:ea typeface="+mn-lt"/>
                <a:cs typeface="+mn-lt"/>
              </a:rPr>
              <a:t>, 28(4), pp. 369–387.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Bronfenbrenner, U. (1979) </a:t>
            </a:r>
            <a:r>
              <a:rPr lang="en-GB" sz="1200" i="1" dirty="0">
                <a:ea typeface="+mn-lt"/>
                <a:cs typeface="+mn-lt"/>
              </a:rPr>
              <a:t>The Ecology of Human Development: Experiments by Nature and Design</a:t>
            </a:r>
            <a:r>
              <a:rPr lang="en-GB" sz="1200" dirty="0">
                <a:ea typeface="+mn-lt"/>
                <a:cs typeface="+mn-lt"/>
              </a:rPr>
              <a:t>. Cambridge, MA: Harvard University Press.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Estyn (2023) </a:t>
            </a:r>
            <a:r>
              <a:rPr lang="en-GB" sz="1200" i="1" dirty="0">
                <a:ea typeface="+mn-lt"/>
                <a:cs typeface="+mn-lt"/>
              </a:rPr>
              <a:t>The Implementation of Additional Learning Needs (ALN) Reform</a:t>
            </a:r>
            <a:r>
              <a:rPr lang="en-GB" sz="1200" dirty="0">
                <a:ea typeface="+mn-lt"/>
                <a:cs typeface="+mn-lt"/>
              </a:rPr>
              <a:t>. Cardiff: Estyn.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Knight, C., Lowthian, E., Crick, T., Jones, C., Rawlings, A., Abbasizanjani, H. and Rees, S. (2025) ‘Sociodemographic trends in special educational needs identification in Wales’, </a:t>
            </a:r>
            <a:r>
              <a:rPr lang="en-GB" sz="1200" i="1" dirty="0">
                <a:ea typeface="+mn-lt"/>
                <a:cs typeface="+mn-lt"/>
              </a:rPr>
              <a:t>British Educational Research Journal</a:t>
            </a:r>
            <a:r>
              <a:rPr lang="en-GB" sz="1200" dirty="0">
                <a:ea typeface="+mn-lt"/>
                <a:cs typeface="+mn-lt"/>
              </a:rPr>
              <a:t>, 51(1), pp. 466–487.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McClelland, M.M., Geldhof, G.J., Morrison, F.J., Gestsdóttir, S., Cameron, C., Bowers, E., Duckworth, A., Little, T. and Grammer, J. (2017) ‘Self-regulation’. In: Halfon, N., Forrest, C.B., Lerner, R.M. and Faustman, E.M. (eds.) </a:t>
            </a:r>
            <a:r>
              <a:rPr lang="en-GB" sz="1200" i="1" dirty="0">
                <a:ea typeface="+mn-lt"/>
                <a:cs typeface="+mn-lt"/>
              </a:rPr>
              <a:t>Handbook of Life Course Health Development</a:t>
            </a:r>
            <a:r>
              <a:rPr lang="en-GB" sz="1200" dirty="0">
                <a:ea typeface="+mn-lt"/>
                <a:cs typeface="+mn-lt"/>
              </a:rPr>
              <a:t>. Cham: Springer, pp. 275–298.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Murphy, A., Greenway, C. and Conn, C. (2025) ‘Negotiating additional learning needs reform in Wales: the voice of the ALNCo’, </a:t>
            </a:r>
            <a:r>
              <a:rPr lang="en-GB" sz="1200" i="1" dirty="0">
                <a:ea typeface="+mn-lt"/>
                <a:cs typeface="+mn-lt"/>
              </a:rPr>
              <a:t>British Journal of Special Education</a:t>
            </a:r>
            <a:r>
              <a:rPr lang="en-GB" sz="1200" dirty="0">
                <a:ea typeface="+mn-lt"/>
                <a:cs typeface="+mn-lt"/>
              </a:rPr>
              <a:t>, 52(1), pp. 18–26.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Roberts, G.J., Solis, M. and Chance, B. (2019) ‘Embedding self-regulation into reading interventions to support reading and behaviour outcomes’, </a:t>
            </a:r>
            <a:r>
              <a:rPr lang="en-GB" sz="1200" i="1" dirty="0">
                <a:ea typeface="+mn-lt"/>
                <a:cs typeface="+mn-lt"/>
              </a:rPr>
              <a:t>Teaching Exceptional Children</a:t>
            </a:r>
            <a:r>
              <a:rPr lang="en-GB" sz="1200" dirty="0">
                <a:ea typeface="+mn-lt"/>
                <a:cs typeface="+mn-lt"/>
              </a:rPr>
              <a:t>, 52(2), pp. 78–86.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Senedd Children, Young People and Education Committee (2024) </a:t>
            </a:r>
            <a:r>
              <a:rPr lang="en-GB" sz="1200" i="1" dirty="0">
                <a:ea typeface="+mn-lt"/>
                <a:cs typeface="+mn-lt"/>
              </a:rPr>
              <a:t>Implementation of education reforms: interim report</a:t>
            </a:r>
            <a:r>
              <a:rPr lang="en-GB" sz="1200" dirty="0">
                <a:ea typeface="+mn-lt"/>
                <a:cs typeface="+mn-lt"/>
              </a:rPr>
              <a:t>. Cardiff: Senedd Cymru.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Vygotsky, L.S. (1978) </a:t>
            </a:r>
            <a:r>
              <a:rPr lang="en-GB" sz="1200" i="1" dirty="0">
                <a:ea typeface="+mn-lt"/>
                <a:cs typeface="+mn-lt"/>
              </a:rPr>
              <a:t>Mind in Society: The Development of Higher Psychological Processes</a:t>
            </a:r>
            <a:r>
              <a:rPr lang="en-GB" sz="1200" dirty="0">
                <a:ea typeface="+mn-lt"/>
                <a:cs typeface="+mn-lt"/>
              </a:rPr>
              <a:t>. Cambridge, MA: Harvard University Press.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Welsh Government (2018) </a:t>
            </a:r>
            <a:r>
              <a:rPr lang="en-GB" sz="1200" i="1" dirty="0">
                <a:ea typeface="+mn-lt"/>
                <a:cs typeface="+mn-lt"/>
              </a:rPr>
              <a:t>Additional Learning Needs and Education Tribunal (Wales) Act 2018</a:t>
            </a:r>
            <a:r>
              <a:rPr lang="en-GB" sz="1200" dirty="0">
                <a:ea typeface="+mn-lt"/>
                <a:cs typeface="+mn-lt"/>
              </a:rPr>
              <a:t>. Cardiff: Welsh Government.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Welsh Government (2023) </a:t>
            </a:r>
            <a:r>
              <a:rPr lang="en-GB" sz="1200" i="1" dirty="0">
                <a:ea typeface="+mn-lt"/>
                <a:cs typeface="+mn-lt"/>
              </a:rPr>
              <a:t>Progress of schools and local authorities in supporting pupils with additional learning needs</a:t>
            </a:r>
            <a:r>
              <a:rPr lang="en-GB" sz="1200" dirty="0">
                <a:ea typeface="+mn-lt"/>
                <a:cs typeface="+mn-lt"/>
              </a:rPr>
              <a:t>. Cardiff: Welsh Government.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511160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122</TotalTime>
  <Words>979</Words>
  <Application>Microsoft Macintosh PowerPoint</Application>
  <PresentationFormat>Widescreen</PresentationFormat>
  <Paragraphs>62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Self-Regulation for Students with Additional Learning Needs (ALN) in Wales, UK </vt:lpstr>
      <vt:lpstr>Introduction </vt:lpstr>
      <vt:lpstr>Self-Regulation</vt:lpstr>
      <vt:lpstr>Policy Context</vt:lpstr>
      <vt:lpstr>ALN Identification</vt:lpstr>
      <vt:lpstr>Challenges </vt:lpstr>
      <vt:lpstr>Policy Perspectives</vt:lpstr>
      <vt:lpstr>Media &amp; Public Views </vt:lpstr>
      <vt:lpstr>International Comparison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Inam Alsalim (2502495)</cp:lastModifiedBy>
  <cp:revision>93</cp:revision>
  <dcterms:created xsi:type="dcterms:W3CDTF">2026-04-26T13:13:51Z</dcterms:created>
  <dcterms:modified xsi:type="dcterms:W3CDTF">2026-07-06T06:45:45Z</dcterms:modified>
</cp:coreProperties>
</file>