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CFB33-B4A1-45A3-A36B-BC54E03D52B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B8B76B1-6AE6-4699-9D2F-680D7E9C9D7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2CAA12D-6E63-4B9F-A0A8-AF036FF51B25}"/>
              </a:ext>
            </a:extLst>
          </p:cNvPr>
          <p:cNvSpPr>
            <a:spLocks noGrp="1"/>
          </p:cNvSpPr>
          <p:nvPr>
            <p:ph type="dt" sz="half" idx="10"/>
          </p:nvPr>
        </p:nvSpPr>
        <p:spPr/>
        <p:txBody>
          <a:bodyPr/>
          <a:lstStyle/>
          <a:p>
            <a:fld id="{3F235ABD-C086-48B7-A5E7-5EE09FA3C341}" type="datetimeFigureOut">
              <a:rPr lang="en-GB" smtClean="0"/>
              <a:t>03/12/2017</a:t>
            </a:fld>
            <a:endParaRPr lang="en-GB"/>
          </a:p>
        </p:txBody>
      </p:sp>
      <p:sp>
        <p:nvSpPr>
          <p:cNvPr id="5" name="Footer Placeholder 4">
            <a:extLst>
              <a:ext uri="{FF2B5EF4-FFF2-40B4-BE49-F238E27FC236}">
                <a16:creationId xmlns:a16="http://schemas.microsoft.com/office/drawing/2014/main" id="{CD659E6E-0566-4AB9-B7D1-50445E44CB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B14470-DBC9-4B4E-B262-A166CBF4FAB5}"/>
              </a:ext>
            </a:extLst>
          </p:cNvPr>
          <p:cNvSpPr>
            <a:spLocks noGrp="1"/>
          </p:cNvSpPr>
          <p:nvPr>
            <p:ph type="sldNum" sz="quarter" idx="12"/>
          </p:nvPr>
        </p:nvSpPr>
        <p:spPr/>
        <p:txBody>
          <a:bodyPr/>
          <a:lstStyle/>
          <a:p>
            <a:fld id="{8A12C2DA-2C92-4DB6-B13C-2B0463132ACC}" type="slidenum">
              <a:rPr lang="en-GB" smtClean="0"/>
              <a:t>‹#›</a:t>
            </a:fld>
            <a:endParaRPr lang="en-GB"/>
          </a:p>
        </p:txBody>
      </p:sp>
    </p:spTree>
    <p:extLst>
      <p:ext uri="{BB962C8B-B14F-4D97-AF65-F5344CB8AC3E}">
        <p14:creationId xmlns:p14="http://schemas.microsoft.com/office/powerpoint/2010/main" val="281010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06CBB-837F-4E6D-AF27-E5DAC49C5B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875CA19-B9AE-4570-99D1-0EE0E3F5FC2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5D1D75-71C3-419B-A818-AEF244504388}"/>
              </a:ext>
            </a:extLst>
          </p:cNvPr>
          <p:cNvSpPr>
            <a:spLocks noGrp="1"/>
          </p:cNvSpPr>
          <p:nvPr>
            <p:ph type="dt" sz="half" idx="10"/>
          </p:nvPr>
        </p:nvSpPr>
        <p:spPr/>
        <p:txBody>
          <a:bodyPr/>
          <a:lstStyle/>
          <a:p>
            <a:fld id="{3F235ABD-C086-48B7-A5E7-5EE09FA3C341}" type="datetimeFigureOut">
              <a:rPr lang="en-GB" smtClean="0"/>
              <a:t>03/12/2017</a:t>
            </a:fld>
            <a:endParaRPr lang="en-GB"/>
          </a:p>
        </p:txBody>
      </p:sp>
      <p:sp>
        <p:nvSpPr>
          <p:cNvPr id="5" name="Footer Placeholder 4">
            <a:extLst>
              <a:ext uri="{FF2B5EF4-FFF2-40B4-BE49-F238E27FC236}">
                <a16:creationId xmlns:a16="http://schemas.microsoft.com/office/drawing/2014/main" id="{291C4006-A943-44A5-87D8-D90A324BEF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E57F78-1AB3-484F-A4EF-B34128E5D989}"/>
              </a:ext>
            </a:extLst>
          </p:cNvPr>
          <p:cNvSpPr>
            <a:spLocks noGrp="1"/>
          </p:cNvSpPr>
          <p:nvPr>
            <p:ph type="sldNum" sz="quarter" idx="12"/>
          </p:nvPr>
        </p:nvSpPr>
        <p:spPr/>
        <p:txBody>
          <a:bodyPr/>
          <a:lstStyle/>
          <a:p>
            <a:fld id="{8A12C2DA-2C92-4DB6-B13C-2B0463132ACC}" type="slidenum">
              <a:rPr lang="en-GB" smtClean="0"/>
              <a:t>‹#›</a:t>
            </a:fld>
            <a:endParaRPr lang="en-GB"/>
          </a:p>
        </p:txBody>
      </p:sp>
    </p:spTree>
    <p:extLst>
      <p:ext uri="{BB962C8B-B14F-4D97-AF65-F5344CB8AC3E}">
        <p14:creationId xmlns:p14="http://schemas.microsoft.com/office/powerpoint/2010/main" val="20036113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41E43-0318-4B03-A74E-36C2259212E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78E3968-6D57-4D6C-B810-10E49DE4E40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0F256E0-29E9-46A8-9EE3-F1C19AA68024}"/>
              </a:ext>
            </a:extLst>
          </p:cNvPr>
          <p:cNvSpPr>
            <a:spLocks noGrp="1"/>
          </p:cNvSpPr>
          <p:nvPr>
            <p:ph type="dt" sz="half" idx="10"/>
          </p:nvPr>
        </p:nvSpPr>
        <p:spPr/>
        <p:txBody>
          <a:bodyPr/>
          <a:lstStyle/>
          <a:p>
            <a:fld id="{3F235ABD-C086-48B7-A5E7-5EE09FA3C341}" type="datetimeFigureOut">
              <a:rPr lang="en-GB" smtClean="0"/>
              <a:t>03/12/2017</a:t>
            </a:fld>
            <a:endParaRPr lang="en-GB"/>
          </a:p>
        </p:txBody>
      </p:sp>
      <p:sp>
        <p:nvSpPr>
          <p:cNvPr id="5" name="Footer Placeholder 4">
            <a:extLst>
              <a:ext uri="{FF2B5EF4-FFF2-40B4-BE49-F238E27FC236}">
                <a16:creationId xmlns:a16="http://schemas.microsoft.com/office/drawing/2014/main" id="{6658C257-1F7E-4626-AB74-E59CEA38A8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C1DF12-476D-40D1-9615-4528DB22F137}"/>
              </a:ext>
            </a:extLst>
          </p:cNvPr>
          <p:cNvSpPr>
            <a:spLocks noGrp="1"/>
          </p:cNvSpPr>
          <p:nvPr>
            <p:ph type="sldNum" sz="quarter" idx="12"/>
          </p:nvPr>
        </p:nvSpPr>
        <p:spPr/>
        <p:txBody>
          <a:bodyPr/>
          <a:lstStyle/>
          <a:p>
            <a:fld id="{8A12C2DA-2C92-4DB6-B13C-2B0463132ACC}" type="slidenum">
              <a:rPr lang="en-GB" smtClean="0"/>
              <a:t>‹#›</a:t>
            </a:fld>
            <a:endParaRPr lang="en-GB"/>
          </a:p>
        </p:txBody>
      </p:sp>
    </p:spTree>
    <p:extLst>
      <p:ext uri="{BB962C8B-B14F-4D97-AF65-F5344CB8AC3E}">
        <p14:creationId xmlns:p14="http://schemas.microsoft.com/office/powerpoint/2010/main" val="41568089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FB17F-5B3B-4B17-8EAA-0C74FC5B06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BAA4211-C003-41A0-AE33-926B32EF6A90}"/>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866AD9F-CCB1-47F4-8B77-E7C783F672A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E2A3D79-74B8-4371-97B9-8FEBAD926CCF}"/>
              </a:ext>
            </a:extLst>
          </p:cNvPr>
          <p:cNvSpPr>
            <a:spLocks noGrp="1"/>
          </p:cNvSpPr>
          <p:nvPr>
            <p:ph type="dt" sz="half" idx="10"/>
          </p:nvPr>
        </p:nvSpPr>
        <p:spPr/>
        <p:txBody>
          <a:bodyPr/>
          <a:lstStyle/>
          <a:p>
            <a:fld id="{3F235ABD-C086-48B7-A5E7-5EE09FA3C341}" type="datetimeFigureOut">
              <a:rPr lang="en-GB" smtClean="0"/>
              <a:t>03/12/2017</a:t>
            </a:fld>
            <a:endParaRPr lang="en-GB"/>
          </a:p>
        </p:txBody>
      </p:sp>
      <p:sp>
        <p:nvSpPr>
          <p:cNvPr id="6" name="Footer Placeholder 5">
            <a:extLst>
              <a:ext uri="{FF2B5EF4-FFF2-40B4-BE49-F238E27FC236}">
                <a16:creationId xmlns:a16="http://schemas.microsoft.com/office/drawing/2014/main" id="{F7D46EA1-7FD5-4814-B231-6A43D6B7F9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EAAB1F-FCDC-4111-ACC6-D9FC1FA87293}"/>
              </a:ext>
            </a:extLst>
          </p:cNvPr>
          <p:cNvSpPr>
            <a:spLocks noGrp="1"/>
          </p:cNvSpPr>
          <p:nvPr>
            <p:ph type="sldNum" sz="quarter" idx="12"/>
          </p:nvPr>
        </p:nvSpPr>
        <p:spPr/>
        <p:txBody>
          <a:bodyPr/>
          <a:lstStyle/>
          <a:p>
            <a:fld id="{8A12C2DA-2C92-4DB6-B13C-2B0463132ACC}" type="slidenum">
              <a:rPr lang="en-GB" smtClean="0"/>
              <a:t>‹#›</a:t>
            </a:fld>
            <a:endParaRPr lang="en-GB"/>
          </a:p>
        </p:txBody>
      </p:sp>
    </p:spTree>
    <p:extLst>
      <p:ext uri="{BB962C8B-B14F-4D97-AF65-F5344CB8AC3E}">
        <p14:creationId xmlns:p14="http://schemas.microsoft.com/office/powerpoint/2010/main" val="13302991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876B3-AC99-445B-9324-8CD7D0512F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FF0D33-1FAC-4A70-8BF8-50B734D281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363C83B-AB47-4927-A500-01E1E5EF4454}"/>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B6A4EDF-787E-4CC1-AAEC-FF534FF7FFA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8D8E9289-AEA1-4CFB-975C-928EA4A7D3F8}"/>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5865B28-1F07-4792-84E5-34921BC3AF51}"/>
              </a:ext>
            </a:extLst>
          </p:cNvPr>
          <p:cNvSpPr>
            <a:spLocks noGrp="1"/>
          </p:cNvSpPr>
          <p:nvPr>
            <p:ph type="dt" sz="half" idx="10"/>
          </p:nvPr>
        </p:nvSpPr>
        <p:spPr/>
        <p:txBody>
          <a:bodyPr/>
          <a:lstStyle/>
          <a:p>
            <a:fld id="{3F235ABD-C086-48B7-A5E7-5EE09FA3C341}" type="datetimeFigureOut">
              <a:rPr lang="en-GB" smtClean="0"/>
              <a:t>03/12/2017</a:t>
            </a:fld>
            <a:endParaRPr lang="en-GB"/>
          </a:p>
        </p:txBody>
      </p:sp>
      <p:sp>
        <p:nvSpPr>
          <p:cNvPr id="8" name="Footer Placeholder 7">
            <a:extLst>
              <a:ext uri="{FF2B5EF4-FFF2-40B4-BE49-F238E27FC236}">
                <a16:creationId xmlns:a16="http://schemas.microsoft.com/office/drawing/2014/main" id="{52C78D0E-FC17-4D78-A5BD-CB199F1625D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268B56D-95CA-473F-B423-2F7853037C07}"/>
              </a:ext>
            </a:extLst>
          </p:cNvPr>
          <p:cNvSpPr>
            <a:spLocks noGrp="1"/>
          </p:cNvSpPr>
          <p:nvPr>
            <p:ph type="sldNum" sz="quarter" idx="12"/>
          </p:nvPr>
        </p:nvSpPr>
        <p:spPr/>
        <p:txBody>
          <a:bodyPr/>
          <a:lstStyle/>
          <a:p>
            <a:fld id="{8A12C2DA-2C92-4DB6-B13C-2B0463132ACC}" type="slidenum">
              <a:rPr lang="en-GB" smtClean="0"/>
              <a:t>‹#›</a:t>
            </a:fld>
            <a:endParaRPr lang="en-GB"/>
          </a:p>
        </p:txBody>
      </p:sp>
    </p:spTree>
    <p:extLst>
      <p:ext uri="{BB962C8B-B14F-4D97-AF65-F5344CB8AC3E}">
        <p14:creationId xmlns:p14="http://schemas.microsoft.com/office/powerpoint/2010/main" val="3524787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AF4E2-C12E-4CE2-860B-0D99AFC6233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AF34431-98D9-4D41-AA0C-284B4E038D42}"/>
              </a:ext>
            </a:extLst>
          </p:cNvPr>
          <p:cNvSpPr>
            <a:spLocks noGrp="1"/>
          </p:cNvSpPr>
          <p:nvPr>
            <p:ph type="dt" sz="half" idx="10"/>
          </p:nvPr>
        </p:nvSpPr>
        <p:spPr/>
        <p:txBody>
          <a:bodyPr/>
          <a:lstStyle/>
          <a:p>
            <a:fld id="{3F235ABD-C086-48B7-A5E7-5EE09FA3C341}" type="datetimeFigureOut">
              <a:rPr lang="en-GB" smtClean="0"/>
              <a:t>03/12/2017</a:t>
            </a:fld>
            <a:endParaRPr lang="en-GB"/>
          </a:p>
        </p:txBody>
      </p:sp>
      <p:sp>
        <p:nvSpPr>
          <p:cNvPr id="4" name="Footer Placeholder 3">
            <a:extLst>
              <a:ext uri="{FF2B5EF4-FFF2-40B4-BE49-F238E27FC236}">
                <a16:creationId xmlns:a16="http://schemas.microsoft.com/office/drawing/2014/main" id="{618DA578-5714-44B1-A42D-885B1B6A724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C6DDA84-3A18-4F3B-B807-3B7ADA513F85}"/>
              </a:ext>
            </a:extLst>
          </p:cNvPr>
          <p:cNvSpPr>
            <a:spLocks noGrp="1"/>
          </p:cNvSpPr>
          <p:nvPr>
            <p:ph type="sldNum" sz="quarter" idx="12"/>
          </p:nvPr>
        </p:nvSpPr>
        <p:spPr/>
        <p:txBody>
          <a:bodyPr/>
          <a:lstStyle/>
          <a:p>
            <a:fld id="{8A12C2DA-2C92-4DB6-B13C-2B0463132ACC}" type="slidenum">
              <a:rPr lang="en-GB" smtClean="0"/>
              <a:t>‹#›</a:t>
            </a:fld>
            <a:endParaRPr lang="en-GB"/>
          </a:p>
        </p:txBody>
      </p:sp>
    </p:spTree>
    <p:extLst>
      <p:ext uri="{BB962C8B-B14F-4D97-AF65-F5344CB8AC3E}">
        <p14:creationId xmlns:p14="http://schemas.microsoft.com/office/powerpoint/2010/main" val="35232587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D34D42-B7F4-429B-B617-E3D1CB76430F}"/>
              </a:ext>
            </a:extLst>
          </p:cNvPr>
          <p:cNvSpPr>
            <a:spLocks noGrp="1"/>
          </p:cNvSpPr>
          <p:nvPr>
            <p:ph type="dt" sz="half" idx="10"/>
          </p:nvPr>
        </p:nvSpPr>
        <p:spPr/>
        <p:txBody>
          <a:bodyPr/>
          <a:lstStyle/>
          <a:p>
            <a:fld id="{3F235ABD-C086-48B7-A5E7-5EE09FA3C341}" type="datetimeFigureOut">
              <a:rPr lang="en-GB" smtClean="0"/>
              <a:t>03/12/2017</a:t>
            </a:fld>
            <a:endParaRPr lang="en-GB"/>
          </a:p>
        </p:txBody>
      </p:sp>
      <p:sp>
        <p:nvSpPr>
          <p:cNvPr id="3" name="Footer Placeholder 2">
            <a:extLst>
              <a:ext uri="{FF2B5EF4-FFF2-40B4-BE49-F238E27FC236}">
                <a16:creationId xmlns:a16="http://schemas.microsoft.com/office/drawing/2014/main" id="{ADB3DF82-06C5-4AAB-96D2-1ACC82F13D6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3268BFE-234D-4A06-9594-829EEA6F145B}"/>
              </a:ext>
            </a:extLst>
          </p:cNvPr>
          <p:cNvSpPr>
            <a:spLocks noGrp="1"/>
          </p:cNvSpPr>
          <p:nvPr>
            <p:ph type="sldNum" sz="quarter" idx="12"/>
          </p:nvPr>
        </p:nvSpPr>
        <p:spPr/>
        <p:txBody>
          <a:bodyPr/>
          <a:lstStyle/>
          <a:p>
            <a:fld id="{8A12C2DA-2C92-4DB6-B13C-2B0463132ACC}" type="slidenum">
              <a:rPr lang="en-GB" smtClean="0"/>
              <a:t>‹#›</a:t>
            </a:fld>
            <a:endParaRPr lang="en-GB"/>
          </a:p>
        </p:txBody>
      </p:sp>
    </p:spTree>
    <p:extLst>
      <p:ext uri="{BB962C8B-B14F-4D97-AF65-F5344CB8AC3E}">
        <p14:creationId xmlns:p14="http://schemas.microsoft.com/office/powerpoint/2010/main" val="14809494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C3A0A-F750-4818-AF71-28F3A3B3522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A45C6CF-4F29-4CAF-BE2E-EAECA3F76CD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6760F51-B644-416A-85D2-E2D22F7FE6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3120861-6F7E-45AA-A43C-D6846F46B2A6}"/>
              </a:ext>
            </a:extLst>
          </p:cNvPr>
          <p:cNvSpPr>
            <a:spLocks noGrp="1"/>
          </p:cNvSpPr>
          <p:nvPr>
            <p:ph type="dt" sz="half" idx="10"/>
          </p:nvPr>
        </p:nvSpPr>
        <p:spPr/>
        <p:txBody>
          <a:bodyPr/>
          <a:lstStyle/>
          <a:p>
            <a:fld id="{3F235ABD-C086-48B7-A5E7-5EE09FA3C341}" type="datetimeFigureOut">
              <a:rPr lang="en-GB" smtClean="0"/>
              <a:t>03/12/2017</a:t>
            </a:fld>
            <a:endParaRPr lang="en-GB"/>
          </a:p>
        </p:txBody>
      </p:sp>
      <p:sp>
        <p:nvSpPr>
          <p:cNvPr id="6" name="Footer Placeholder 5">
            <a:extLst>
              <a:ext uri="{FF2B5EF4-FFF2-40B4-BE49-F238E27FC236}">
                <a16:creationId xmlns:a16="http://schemas.microsoft.com/office/drawing/2014/main" id="{CC4CD0FF-FD24-4696-8259-9CB8C6EEF4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586A6B-A684-4A73-8975-7EF9D83E2B46}"/>
              </a:ext>
            </a:extLst>
          </p:cNvPr>
          <p:cNvSpPr>
            <a:spLocks noGrp="1"/>
          </p:cNvSpPr>
          <p:nvPr>
            <p:ph type="sldNum" sz="quarter" idx="12"/>
          </p:nvPr>
        </p:nvSpPr>
        <p:spPr/>
        <p:txBody>
          <a:bodyPr/>
          <a:lstStyle/>
          <a:p>
            <a:fld id="{8A12C2DA-2C92-4DB6-B13C-2B0463132ACC}" type="slidenum">
              <a:rPr lang="en-GB" smtClean="0"/>
              <a:t>‹#›</a:t>
            </a:fld>
            <a:endParaRPr lang="en-GB"/>
          </a:p>
        </p:txBody>
      </p:sp>
    </p:spTree>
    <p:extLst>
      <p:ext uri="{BB962C8B-B14F-4D97-AF65-F5344CB8AC3E}">
        <p14:creationId xmlns:p14="http://schemas.microsoft.com/office/powerpoint/2010/main" val="29614228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4B0A2-3910-4809-A9CA-1F94F8E62E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643AD1D-95CC-4455-B1A2-585551EBA5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2EFB076-2076-4AA3-A72A-F5A122FEF6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302E32B-DBD0-4E47-88D3-19F6DC25D6E3}"/>
              </a:ext>
            </a:extLst>
          </p:cNvPr>
          <p:cNvSpPr>
            <a:spLocks noGrp="1"/>
          </p:cNvSpPr>
          <p:nvPr>
            <p:ph type="dt" sz="half" idx="10"/>
          </p:nvPr>
        </p:nvSpPr>
        <p:spPr/>
        <p:txBody>
          <a:bodyPr/>
          <a:lstStyle/>
          <a:p>
            <a:fld id="{3F235ABD-C086-48B7-A5E7-5EE09FA3C341}" type="datetimeFigureOut">
              <a:rPr lang="en-GB" smtClean="0"/>
              <a:t>03/12/2017</a:t>
            </a:fld>
            <a:endParaRPr lang="en-GB"/>
          </a:p>
        </p:txBody>
      </p:sp>
      <p:sp>
        <p:nvSpPr>
          <p:cNvPr id="6" name="Footer Placeholder 5">
            <a:extLst>
              <a:ext uri="{FF2B5EF4-FFF2-40B4-BE49-F238E27FC236}">
                <a16:creationId xmlns:a16="http://schemas.microsoft.com/office/drawing/2014/main" id="{744DB726-A89D-49D1-9647-0D8D576E472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22BE42-D8C0-490F-89E6-8BBDDFD09159}"/>
              </a:ext>
            </a:extLst>
          </p:cNvPr>
          <p:cNvSpPr>
            <a:spLocks noGrp="1"/>
          </p:cNvSpPr>
          <p:nvPr>
            <p:ph type="sldNum" sz="quarter" idx="12"/>
          </p:nvPr>
        </p:nvSpPr>
        <p:spPr/>
        <p:txBody>
          <a:bodyPr/>
          <a:lstStyle/>
          <a:p>
            <a:fld id="{8A12C2DA-2C92-4DB6-B13C-2B0463132ACC}" type="slidenum">
              <a:rPr lang="en-GB" smtClean="0"/>
              <a:t>‹#›</a:t>
            </a:fld>
            <a:endParaRPr lang="en-GB"/>
          </a:p>
        </p:txBody>
      </p:sp>
    </p:spTree>
    <p:extLst>
      <p:ext uri="{BB962C8B-B14F-4D97-AF65-F5344CB8AC3E}">
        <p14:creationId xmlns:p14="http://schemas.microsoft.com/office/powerpoint/2010/main" val="2219657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CCE2C-3ADF-4893-98F1-683FC8EF0B2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7AD8F0-739E-4D90-80E3-221691E00DDC}"/>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5716A3-6022-40EA-8F93-80F1D44ACA22}"/>
              </a:ext>
            </a:extLst>
          </p:cNvPr>
          <p:cNvSpPr>
            <a:spLocks noGrp="1"/>
          </p:cNvSpPr>
          <p:nvPr>
            <p:ph type="dt" sz="half" idx="10"/>
          </p:nvPr>
        </p:nvSpPr>
        <p:spPr/>
        <p:txBody>
          <a:bodyPr/>
          <a:lstStyle/>
          <a:p>
            <a:fld id="{3F235ABD-C086-48B7-A5E7-5EE09FA3C341}" type="datetimeFigureOut">
              <a:rPr lang="en-GB" smtClean="0"/>
              <a:t>03/12/2017</a:t>
            </a:fld>
            <a:endParaRPr lang="en-GB"/>
          </a:p>
        </p:txBody>
      </p:sp>
      <p:sp>
        <p:nvSpPr>
          <p:cNvPr id="5" name="Footer Placeholder 4">
            <a:extLst>
              <a:ext uri="{FF2B5EF4-FFF2-40B4-BE49-F238E27FC236}">
                <a16:creationId xmlns:a16="http://schemas.microsoft.com/office/drawing/2014/main" id="{E0D8883A-FB17-4FB1-B2C9-34F6F80DB4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536D7A-139C-480C-A2C5-72B9A7A8DE93}"/>
              </a:ext>
            </a:extLst>
          </p:cNvPr>
          <p:cNvSpPr>
            <a:spLocks noGrp="1"/>
          </p:cNvSpPr>
          <p:nvPr>
            <p:ph type="sldNum" sz="quarter" idx="12"/>
          </p:nvPr>
        </p:nvSpPr>
        <p:spPr/>
        <p:txBody>
          <a:bodyPr/>
          <a:lstStyle/>
          <a:p>
            <a:fld id="{8A12C2DA-2C92-4DB6-B13C-2B0463132ACC}" type="slidenum">
              <a:rPr lang="en-GB" smtClean="0"/>
              <a:t>‹#›</a:t>
            </a:fld>
            <a:endParaRPr lang="en-GB"/>
          </a:p>
        </p:txBody>
      </p:sp>
    </p:spTree>
    <p:extLst>
      <p:ext uri="{BB962C8B-B14F-4D97-AF65-F5344CB8AC3E}">
        <p14:creationId xmlns:p14="http://schemas.microsoft.com/office/powerpoint/2010/main" val="2731918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AC3510B-5775-48D5-90F6-F22A9213A79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46AF81-466A-41F3-A66A-C489BED8CCA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4AB6D8-B1A2-4D0F-A539-24DC5D5DF7EC}"/>
              </a:ext>
            </a:extLst>
          </p:cNvPr>
          <p:cNvSpPr>
            <a:spLocks noGrp="1"/>
          </p:cNvSpPr>
          <p:nvPr>
            <p:ph type="dt" sz="half" idx="10"/>
          </p:nvPr>
        </p:nvSpPr>
        <p:spPr/>
        <p:txBody>
          <a:bodyPr/>
          <a:lstStyle/>
          <a:p>
            <a:fld id="{3F235ABD-C086-48B7-A5E7-5EE09FA3C341}" type="datetimeFigureOut">
              <a:rPr lang="en-GB" smtClean="0"/>
              <a:t>03/12/2017</a:t>
            </a:fld>
            <a:endParaRPr lang="en-GB"/>
          </a:p>
        </p:txBody>
      </p:sp>
      <p:sp>
        <p:nvSpPr>
          <p:cNvPr id="5" name="Footer Placeholder 4">
            <a:extLst>
              <a:ext uri="{FF2B5EF4-FFF2-40B4-BE49-F238E27FC236}">
                <a16:creationId xmlns:a16="http://schemas.microsoft.com/office/drawing/2014/main" id="{BFF1A83E-9C9C-46A0-96D3-B5996A760A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1719F6-FAE3-47BA-8809-DFFD22D81811}"/>
              </a:ext>
            </a:extLst>
          </p:cNvPr>
          <p:cNvSpPr>
            <a:spLocks noGrp="1"/>
          </p:cNvSpPr>
          <p:nvPr>
            <p:ph type="sldNum" sz="quarter" idx="12"/>
          </p:nvPr>
        </p:nvSpPr>
        <p:spPr/>
        <p:txBody>
          <a:bodyPr/>
          <a:lstStyle/>
          <a:p>
            <a:fld id="{8A12C2DA-2C92-4DB6-B13C-2B0463132ACC}" type="slidenum">
              <a:rPr lang="en-GB" smtClean="0"/>
              <a:t>‹#›</a:t>
            </a:fld>
            <a:endParaRPr lang="en-GB"/>
          </a:p>
        </p:txBody>
      </p:sp>
    </p:spTree>
    <p:extLst>
      <p:ext uri="{BB962C8B-B14F-4D97-AF65-F5344CB8AC3E}">
        <p14:creationId xmlns:p14="http://schemas.microsoft.com/office/powerpoint/2010/main" val="14427436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2">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FAE364-8B61-4DBE-8867-E02F074B957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31B053-E47E-49DA-B8EA-64CDD16CAB6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26011E-A73D-4717-9E14-CCF9A2235A3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235ABD-C086-48B7-A5E7-5EE09FA3C341}" type="datetimeFigureOut">
              <a:rPr lang="en-GB" smtClean="0"/>
              <a:t>03/12/2017</a:t>
            </a:fld>
            <a:endParaRPr lang="en-GB"/>
          </a:p>
        </p:txBody>
      </p:sp>
      <p:sp>
        <p:nvSpPr>
          <p:cNvPr id="5" name="Footer Placeholder 4">
            <a:extLst>
              <a:ext uri="{FF2B5EF4-FFF2-40B4-BE49-F238E27FC236}">
                <a16:creationId xmlns:a16="http://schemas.microsoft.com/office/drawing/2014/main" id="{1EECCA52-78AC-4464-93CA-45898A2229C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D6AFD19-85A5-4888-9C36-F554C4E902E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12C2DA-2C92-4DB6-B13C-2B0463132ACC}" type="slidenum">
              <a:rPr lang="en-GB" smtClean="0"/>
              <a:t>‹#›</a:t>
            </a:fld>
            <a:endParaRPr lang="en-GB"/>
          </a:p>
        </p:txBody>
      </p:sp>
    </p:spTree>
    <p:extLst>
      <p:ext uri="{BB962C8B-B14F-4D97-AF65-F5344CB8AC3E}">
        <p14:creationId xmlns:p14="http://schemas.microsoft.com/office/powerpoint/2010/main" val="33692304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gif"/><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www.unicef.org.uk/what-we-do/un-convention-child-rights/" TargetMode="External"/><Relationship Id="rId3" Type="http://schemas.openxmlformats.org/officeDocument/2006/relationships/hyperlink" Target="https://www.childcomwales.org.uk/about-us/" TargetMode="External"/><Relationship Id="rId7" Type="http://schemas.openxmlformats.org/officeDocument/2006/relationships/hyperlink" Target="http://www.bbc.co.uk/news/education-38522623" TargetMode="External"/><Relationship Id="rId2" Type="http://schemas.openxmlformats.org/officeDocument/2006/relationships/hyperlink" Target="https://www.cypcs.org.uk/rights/uncrcarticles/article-3" TargetMode="External"/><Relationship Id="rId1" Type="http://schemas.openxmlformats.org/officeDocument/2006/relationships/slideLayout" Target="../slideLayouts/slideLayout2.xml"/><Relationship Id="rId6" Type="http://schemas.openxmlformats.org/officeDocument/2006/relationships/hyperlink" Target="https://www.simplypsychology.org/vygotsky.html" TargetMode="External"/><Relationship Id="rId11" Type="http://schemas.openxmlformats.org/officeDocument/2006/relationships/hyperlink" Target="http://gov.wales/topics/people-and-communities/people/children-and-young-people/rights/uncrc/?lang=en" TargetMode="External"/><Relationship Id="rId5" Type="http://schemas.openxmlformats.org/officeDocument/2006/relationships/hyperlink" Target="http://cssiw.org.uk/providingacareservice/our-inspections/how-we-inspect-childcare-and-play-services/?skip=1&amp;lang=en" TargetMode="External"/><Relationship Id="rId10" Type="http://schemas.openxmlformats.org/officeDocument/2006/relationships/hyperlink" Target="http://gov.wales/topics/educationandskills/foundation-phase/?lang=en" TargetMode="External"/><Relationship Id="rId4" Type="http://schemas.openxmlformats.org/officeDocument/2006/relationships/hyperlink" Target="http://www.childrensrightswales.org.uk/children-commissioner.aspx" TargetMode="External"/><Relationship Id="rId9" Type="http://schemas.openxmlformats.org/officeDocument/2006/relationships/hyperlink" Target="http://gov.wales/topics/people-and-communities/people/children-and-young-people/rights/implementation-of-childrens-rights/core-aim-1/?lang=en"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gov.wales/topics/educationandskills/foundation-phase/?lang=en" TargetMode="External"/><Relationship Id="rId3" Type="http://schemas.openxmlformats.org/officeDocument/2006/relationships/hyperlink" Target="https://www.early-education.org.uk/working-partnership" TargetMode="External"/><Relationship Id="rId7" Type="http://schemas.openxmlformats.org/officeDocument/2006/relationships/hyperlink" Target="http://gov.wales/topics/people-and-communities/people/children-and-young-people/parenting-support-guidance/help/flyingstart/?lang=en" TargetMode="External"/><Relationship Id="rId2" Type="http://schemas.openxmlformats.org/officeDocument/2006/relationships/hyperlink" Target="https://www.cypcs.org.uk/rights/uncrcarticles/article-12" TargetMode="External"/><Relationship Id="rId1" Type="http://schemas.openxmlformats.org/officeDocument/2006/relationships/slideLayout" Target="../slideLayouts/slideLayout2.xml"/><Relationship Id="rId6" Type="http://schemas.openxmlformats.org/officeDocument/2006/relationships/hyperlink" Target="https://www.nspcc.org.uk/preventing-abuse/keeping-children-safe/" TargetMode="External"/><Relationship Id="rId5" Type="http://schemas.openxmlformats.org/officeDocument/2006/relationships/hyperlink" Target="http://www.earlyyearscareers.com/eyc/latest-news/childcare-providers-working-in-partnership-with-multi-agencies/" TargetMode="External"/><Relationship Id="rId4" Type="http://schemas.openxmlformats.org/officeDocument/2006/relationships/hyperlink" Target="https://www.gl-assessment.co.uk/products/wellcom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6DD8EC1-29F3-4B70-8DBE-30B95CD6B56C}"/>
              </a:ext>
            </a:extLst>
          </p:cNvPr>
          <p:cNvSpPr txBox="1"/>
          <p:nvPr/>
        </p:nvSpPr>
        <p:spPr>
          <a:xfrm>
            <a:off x="4991875" y="1004354"/>
            <a:ext cx="2699191" cy="2308324"/>
          </a:xfrm>
          <a:prstGeom prst="rect">
            <a:avLst/>
          </a:prstGeom>
          <a:noFill/>
        </p:spPr>
        <p:txBody>
          <a:bodyPr wrap="square" rtlCol="0">
            <a:spAutoFit/>
          </a:bodyPr>
          <a:lstStyle/>
          <a:p>
            <a:r>
              <a:rPr lang="en-GB" sz="1200" u="sng" dirty="0"/>
              <a:t>United Nations Convention on the Rights of the Child. </a:t>
            </a:r>
          </a:p>
          <a:p>
            <a:r>
              <a:rPr lang="en-GB" sz="1200" dirty="0"/>
              <a:t>The United Nations Convention on the</a:t>
            </a:r>
          </a:p>
          <a:p>
            <a:r>
              <a:rPr lang="en-GB" sz="1200" dirty="0"/>
              <a:t> Rights of the Child (UNCRC) is the proclamation of children’s rights which started in the UK in 1992. It contains 54 articles which cover many aspects of a child’s life. It also provides effective ways that government and adults can ensure these rights are promoted and respected (UNICEF, 2017).   </a:t>
            </a:r>
          </a:p>
          <a:p>
            <a:endParaRPr lang="en-GB" sz="1200" dirty="0"/>
          </a:p>
        </p:txBody>
      </p:sp>
      <p:sp>
        <p:nvSpPr>
          <p:cNvPr id="2" name="Rectangle 1">
            <a:extLst>
              <a:ext uri="{FF2B5EF4-FFF2-40B4-BE49-F238E27FC236}">
                <a16:creationId xmlns:a16="http://schemas.microsoft.com/office/drawing/2014/main" id="{92806D24-0CD3-411E-B1BB-51755BA01348}"/>
              </a:ext>
            </a:extLst>
          </p:cNvPr>
          <p:cNvSpPr/>
          <p:nvPr/>
        </p:nvSpPr>
        <p:spPr>
          <a:xfrm>
            <a:off x="2366267" y="364812"/>
            <a:ext cx="7459478" cy="523220"/>
          </a:xfrm>
          <a:prstGeom prst="rect">
            <a:avLst/>
          </a:prstGeom>
          <a:noFill/>
        </p:spPr>
        <p:txBody>
          <a:bodyPr wrap="none" lIns="91440" tIns="45720" rIns="91440" bIns="45720">
            <a:spAutoFit/>
          </a:bodyPr>
          <a:lstStyle/>
          <a:p>
            <a:pPr algn="ctr"/>
            <a:r>
              <a:rPr lang="en-US" sz="2800" u="sng" dirty="0">
                <a:ln w="0"/>
                <a:solidFill>
                  <a:schemeClr val="accent1"/>
                </a:solidFill>
                <a:effectLst>
                  <a:outerShdw blurRad="38100" dist="25400" dir="5400000" algn="ctr" rotWithShape="0">
                    <a:srgbClr val="6E747A">
                      <a:alpha val="43000"/>
                    </a:srgbClr>
                  </a:outerShdw>
                </a:effectLst>
              </a:rPr>
              <a:t>The importance of respecting the voice of a child. </a:t>
            </a:r>
          </a:p>
        </p:txBody>
      </p:sp>
      <p:sp>
        <p:nvSpPr>
          <p:cNvPr id="3" name="TextBox 2">
            <a:extLst>
              <a:ext uri="{FF2B5EF4-FFF2-40B4-BE49-F238E27FC236}">
                <a16:creationId xmlns:a16="http://schemas.microsoft.com/office/drawing/2014/main" id="{D326ED6F-A985-4E0C-AB72-4DCFC281BDA3}"/>
              </a:ext>
            </a:extLst>
          </p:cNvPr>
          <p:cNvSpPr txBox="1"/>
          <p:nvPr/>
        </p:nvSpPr>
        <p:spPr>
          <a:xfrm>
            <a:off x="185588" y="2004804"/>
            <a:ext cx="4806287" cy="2156946"/>
          </a:xfrm>
          <a:prstGeom prst="rect">
            <a:avLst/>
          </a:prstGeom>
          <a:noFill/>
        </p:spPr>
        <p:txBody>
          <a:bodyPr wrap="square" rtlCol="0">
            <a:spAutoFit/>
          </a:bodyPr>
          <a:lstStyle/>
          <a:p>
            <a:r>
              <a:rPr lang="en-GB" sz="1200" dirty="0"/>
              <a:t>McLeod, (2008) suggests that respecting a child’s voice is important and explains how this can be done in Early Years settings through practice. For example, by giving the children choices boards where they can choose where to play rather than being told.  Recognising and respecting a child’s voice relates to Article 12 of the United Nations Convention on the Rights of the Child (UNCRC) (UNICEF, 2017) Although there are rights for children, (Richardson, 2017) reports that there has been  a discussion regarding children’s rights which involves allowing local councils to decide whether or not to follow the children’s rights.  This would mean in some areas, children would not be provided with their rights in the same way as children in other areas. </a:t>
            </a:r>
          </a:p>
        </p:txBody>
      </p:sp>
      <p:sp>
        <p:nvSpPr>
          <p:cNvPr id="6" name="TextBox 5">
            <a:extLst>
              <a:ext uri="{FF2B5EF4-FFF2-40B4-BE49-F238E27FC236}">
                <a16:creationId xmlns:a16="http://schemas.microsoft.com/office/drawing/2014/main" id="{D45CDF70-CA70-4903-A9EA-9EF6D33938E7}"/>
              </a:ext>
            </a:extLst>
          </p:cNvPr>
          <p:cNvSpPr txBox="1"/>
          <p:nvPr/>
        </p:nvSpPr>
        <p:spPr>
          <a:xfrm>
            <a:off x="5168347" y="3429000"/>
            <a:ext cx="2201482" cy="2862322"/>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In 2004, the Welsh government chose to use the convention to make policies for children and young people in Wales. Welsh ministers are required to use the ‘Children’s Rights Scheme’ to effectively adapt old policies or introduce new ones to ensure the policies enforce and respect children’s rights (Welsh Government, 2015). </a:t>
            </a:r>
          </a:p>
          <a:p>
            <a:endParaRPr lang="en-GB" dirty="0"/>
          </a:p>
          <a:p>
            <a:endParaRPr lang="en-GB" dirty="0"/>
          </a:p>
        </p:txBody>
      </p:sp>
      <p:sp>
        <p:nvSpPr>
          <p:cNvPr id="7" name="TextBox 6">
            <a:extLst>
              <a:ext uri="{FF2B5EF4-FFF2-40B4-BE49-F238E27FC236}">
                <a16:creationId xmlns:a16="http://schemas.microsoft.com/office/drawing/2014/main" id="{4761C583-2EB9-4CD8-8040-CE5555DC1B19}"/>
              </a:ext>
            </a:extLst>
          </p:cNvPr>
          <p:cNvSpPr txBox="1"/>
          <p:nvPr/>
        </p:nvSpPr>
        <p:spPr>
          <a:xfrm>
            <a:off x="219470" y="4180344"/>
            <a:ext cx="3260035" cy="2677656"/>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In 2001 in Wales, a Children’s Commissioner for an independent children’s rights institution was established. The aim of the organisation is to ensure the safe guarding and protection of children in Wales. The organisation also promotes the children’s rights. Whilst doing this, the Children’s Commissioner for Wales must ensure the UNCRC is taking into consideration and exercised (Children’s rights in Wales. (UNCRC) no date). Currently, the Children’s Commissioner for Wales is Sally Holland, who has been in post since April 2015 (Children’s Commissioner for Wales, 2017).  </a:t>
            </a:r>
          </a:p>
        </p:txBody>
      </p:sp>
      <p:pic>
        <p:nvPicPr>
          <p:cNvPr id="1028" name="Picture 4" descr="UNCRC guiding principles">
            <a:extLst>
              <a:ext uri="{FF2B5EF4-FFF2-40B4-BE49-F238E27FC236}">
                <a16:creationId xmlns:a16="http://schemas.microsoft.com/office/drawing/2014/main" id="{806003A6-C0E8-4857-A615-7649016F32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452" y="112390"/>
            <a:ext cx="1702036" cy="155128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48A492A9-2AE8-472D-8F85-F115D9C743B6}"/>
              </a:ext>
            </a:extLst>
          </p:cNvPr>
          <p:cNvSpPr txBox="1"/>
          <p:nvPr/>
        </p:nvSpPr>
        <p:spPr>
          <a:xfrm>
            <a:off x="0" y="1679527"/>
            <a:ext cx="3281219" cy="276999"/>
          </a:xfrm>
          <a:prstGeom prst="rect">
            <a:avLst/>
          </a:prstGeom>
          <a:noFill/>
        </p:spPr>
        <p:txBody>
          <a:bodyPr wrap="none" rtlCol="0">
            <a:spAutoFit/>
          </a:bodyPr>
          <a:lstStyle/>
          <a:p>
            <a:r>
              <a:rPr lang="en-GB" sz="1200" dirty="0">
                <a:latin typeface="Arial" panose="020B0604020202020204" pitchFamily="34" charset="0"/>
                <a:cs typeface="Arial" panose="020B0604020202020204" pitchFamily="34" charset="0"/>
              </a:rPr>
              <a:t>(Source: Children’s Rights in Wales, no date) </a:t>
            </a:r>
          </a:p>
        </p:txBody>
      </p:sp>
      <p:sp>
        <p:nvSpPr>
          <p:cNvPr id="5" name="TextBox 4">
            <a:extLst>
              <a:ext uri="{FF2B5EF4-FFF2-40B4-BE49-F238E27FC236}">
                <a16:creationId xmlns:a16="http://schemas.microsoft.com/office/drawing/2014/main" id="{A1DE9963-9D69-4479-BCF2-A4B986024092}"/>
              </a:ext>
            </a:extLst>
          </p:cNvPr>
          <p:cNvSpPr txBox="1"/>
          <p:nvPr/>
        </p:nvSpPr>
        <p:spPr>
          <a:xfrm>
            <a:off x="8030817" y="1298713"/>
            <a:ext cx="3392557" cy="1938992"/>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Wales has adopted a  policy called ‘Core aim 1: The Early Years’ which aims to provide children in Wales with a good start in life as the Welsh government believe that the good foundations of a child’s life should be built from the age of birth to 7 years old to provide a positive path way for the rest of the child’s life. This policy has implemented aspects such as Flying Start, an Early years and childcare plan and free school breakfasts (Welsh Government, 2015)  </a:t>
            </a:r>
          </a:p>
        </p:txBody>
      </p:sp>
      <p:sp>
        <p:nvSpPr>
          <p:cNvPr id="4" name="TextBox 3">
            <a:extLst>
              <a:ext uri="{FF2B5EF4-FFF2-40B4-BE49-F238E27FC236}">
                <a16:creationId xmlns:a16="http://schemas.microsoft.com/office/drawing/2014/main" id="{A2D6C257-C0AB-4C89-BE75-62CD3D970167}"/>
              </a:ext>
            </a:extLst>
          </p:cNvPr>
          <p:cNvSpPr txBox="1"/>
          <p:nvPr/>
        </p:nvSpPr>
        <p:spPr>
          <a:xfrm>
            <a:off x="8030817" y="3312678"/>
            <a:ext cx="3843131" cy="3231654"/>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The care standards act 2000 allowed the introduction of inspection services such as the Care and Social Services Inspectorate Wales (CSSIW). The CSSIW provide support and information for settings that provide care for children and young people as well as settings which provide care for vulnerable adults. They also inspect these settings to ensure they are providing suitable care and will provide recommendations if they think they are needed. In April 2016, the CSSIW changed the way they inspect, this means that they are reviewing the way they work and making changes. Some of the changes made are the frequency of their visits, the duration of time they spend inspecting a setting and they are now publishing ratings for the setting. This means that settings must ensure they are providing the best care as inspectors can turn up announced. (CSSIW, 2017)  </a:t>
            </a:r>
          </a:p>
        </p:txBody>
      </p:sp>
      <p:sp>
        <p:nvSpPr>
          <p:cNvPr id="9" name="TextBox 8">
            <a:extLst>
              <a:ext uri="{FF2B5EF4-FFF2-40B4-BE49-F238E27FC236}">
                <a16:creationId xmlns:a16="http://schemas.microsoft.com/office/drawing/2014/main" id="{60834A4D-330E-4AA3-9ED9-F617F4CE05B8}"/>
              </a:ext>
            </a:extLst>
          </p:cNvPr>
          <p:cNvSpPr txBox="1"/>
          <p:nvPr/>
        </p:nvSpPr>
        <p:spPr>
          <a:xfrm>
            <a:off x="9952382" y="164757"/>
            <a:ext cx="1955438" cy="830997"/>
          </a:xfrm>
          <a:prstGeom prst="rect">
            <a:avLst/>
          </a:prstGeom>
          <a:noFill/>
        </p:spPr>
        <p:txBody>
          <a:bodyPr wrap="square" rtlCol="0">
            <a:spAutoFit/>
          </a:bodyPr>
          <a:lstStyle/>
          <a:p>
            <a:r>
              <a:rPr lang="en-GB" dirty="0"/>
              <a:t>1704941 </a:t>
            </a:r>
          </a:p>
          <a:p>
            <a:r>
              <a:rPr lang="en-GB" sz="1200" b="1" dirty="0">
                <a:latin typeface="Arial" panose="020B0604020202020204" pitchFamily="34" charset="0"/>
                <a:cs typeface="Arial" panose="020B0604020202020204" pitchFamily="34" charset="0"/>
              </a:rPr>
              <a:t>EAEE4002C</a:t>
            </a:r>
          </a:p>
          <a:p>
            <a:endParaRPr lang="en-GB" dirty="0"/>
          </a:p>
        </p:txBody>
      </p:sp>
    </p:spTree>
    <p:extLst>
      <p:ext uri="{BB962C8B-B14F-4D97-AF65-F5344CB8AC3E}">
        <p14:creationId xmlns:p14="http://schemas.microsoft.com/office/powerpoint/2010/main" val="2074990049"/>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110E2-C758-4CF8-885B-569BB40ABA06}"/>
              </a:ext>
            </a:extLst>
          </p:cNvPr>
          <p:cNvSpPr>
            <a:spLocks noGrp="1"/>
          </p:cNvSpPr>
          <p:nvPr>
            <p:ph type="title"/>
          </p:nvPr>
        </p:nvSpPr>
        <p:spPr/>
        <p:txBody>
          <a:bodyPr/>
          <a:lstStyle/>
          <a:p>
            <a:r>
              <a:rPr lang="en-GB" dirty="0"/>
              <a:t>		</a:t>
            </a:r>
          </a:p>
        </p:txBody>
      </p:sp>
      <p:sp>
        <p:nvSpPr>
          <p:cNvPr id="5" name="Rectangle 4">
            <a:extLst>
              <a:ext uri="{FF2B5EF4-FFF2-40B4-BE49-F238E27FC236}">
                <a16:creationId xmlns:a16="http://schemas.microsoft.com/office/drawing/2014/main" id="{47045E1A-2AB1-4369-8AC9-29B3650E0D42}"/>
              </a:ext>
            </a:extLst>
          </p:cNvPr>
          <p:cNvSpPr/>
          <p:nvPr/>
        </p:nvSpPr>
        <p:spPr>
          <a:xfrm>
            <a:off x="3808522" y="13014"/>
            <a:ext cx="3243965" cy="646331"/>
          </a:xfrm>
          <a:prstGeom prst="rect">
            <a:avLst/>
          </a:prstGeom>
          <a:noFill/>
        </p:spPr>
        <p:txBody>
          <a:bodyPr wrap="none" lIns="91440" tIns="45720" rIns="91440" bIns="45720">
            <a:spAutoFit/>
          </a:bodyPr>
          <a:lstStyle/>
          <a:p>
            <a:pPr algn="ctr"/>
            <a:r>
              <a:rPr lang="en-US" sz="3600" b="0" u="sng" cap="none" spc="0" dirty="0">
                <a:ln w="0"/>
                <a:solidFill>
                  <a:schemeClr val="accent1"/>
                </a:solidFill>
                <a:effectLst>
                  <a:outerShdw blurRad="38100" dist="25400" dir="5400000" algn="ctr" rotWithShape="0">
                    <a:srgbClr val="6E747A">
                      <a:alpha val="43000"/>
                    </a:srgbClr>
                  </a:outerShdw>
                </a:effectLst>
              </a:rPr>
              <a:t>UNCRC Articles. </a:t>
            </a:r>
          </a:p>
        </p:txBody>
      </p:sp>
      <p:sp>
        <p:nvSpPr>
          <p:cNvPr id="6" name="TextBox 5">
            <a:extLst>
              <a:ext uri="{FF2B5EF4-FFF2-40B4-BE49-F238E27FC236}">
                <a16:creationId xmlns:a16="http://schemas.microsoft.com/office/drawing/2014/main" id="{C0DEF967-381B-4055-8C54-7C67E755BB7E}"/>
              </a:ext>
            </a:extLst>
          </p:cNvPr>
          <p:cNvSpPr txBox="1"/>
          <p:nvPr/>
        </p:nvSpPr>
        <p:spPr>
          <a:xfrm>
            <a:off x="117230" y="659345"/>
            <a:ext cx="3348111" cy="5078313"/>
          </a:xfrm>
          <a:prstGeom prst="rect">
            <a:avLst/>
          </a:prstGeom>
          <a:noFill/>
        </p:spPr>
        <p:txBody>
          <a:bodyPr wrap="square" rtlCol="0">
            <a:spAutoFit/>
          </a:bodyPr>
          <a:lstStyle/>
          <a:p>
            <a:r>
              <a:rPr lang="en-GB" sz="1200" u="sng" dirty="0">
                <a:latin typeface="Arial" panose="020B0604020202020204" pitchFamily="34" charset="0"/>
                <a:cs typeface="Arial" panose="020B0604020202020204" pitchFamily="34" charset="0"/>
              </a:rPr>
              <a:t>Article 3 – Adults should do what is best for you.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This article requires adults to take in to consideration a child’s best interests when making decisions that involve the child. For a child who is too young to voice their opinions and feelings, adults who know the child well and are involved in the child’s life should consider what the child needs when making decisions</a:t>
            </a:r>
          </a:p>
          <a:p>
            <a:r>
              <a:rPr lang="en-GB" sz="1200" dirty="0">
                <a:latin typeface="Arial" panose="020B0604020202020204" pitchFamily="34" charset="0"/>
                <a:cs typeface="Arial" panose="020B0604020202020204" pitchFamily="34" charset="0"/>
              </a:rPr>
              <a:t>(Children and Young People’s Commissioner Scotland, 2017)</a:t>
            </a:r>
          </a:p>
          <a:p>
            <a:r>
              <a:rPr lang="en-GB" sz="1200" dirty="0">
                <a:latin typeface="Arial" panose="020B0604020202020204" pitchFamily="34" charset="0"/>
                <a:cs typeface="Arial" panose="020B0604020202020204" pitchFamily="34" charset="0"/>
              </a:rPr>
              <a:t>Regarding the previous scenario, this would be seen when talking to the parents as they should know the child well enough to effectively make the best decisions for their child.</a:t>
            </a:r>
          </a:p>
          <a:p>
            <a:r>
              <a:rPr lang="en-GB" sz="1200" dirty="0">
                <a:latin typeface="Arial" panose="020B0604020202020204" pitchFamily="34" charset="0"/>
                <a:cs typeface="Arial" panose="020B0604020202020204" pitchFamily="34" charset="0"/>
              </a:rPr>
              <a:t>  The Early Years practitioners at the setting could also make observations on the child and their interests to use when planning activities for the child, this would ensure that they are suitable for the child, the child enjoys them and that they encourage the child’s development. Woods (2017) supports this method by arguing that planning around children’s interests allows future learning. </a:t>
            </a:r>
            <a:endParaRPr lang="en-GB" sz="1200" dirty="0"/>
          </a:p>
        </p:txBody>
      </p:sp>
      <p:sp>
        <p:nvSpPr>
          <p:cNvPr id="3" name="TextBox 2">
            <a:extLst>
              <a:ext uri="{FF2B5EF4-FFF2-40B4-BE49-F238E27FC236}">
                <a16:creationId xmlns:a16="http://schemas.microsoft.com/office/drawing/2014/main" id="{DEDA7A83-9307-4BA4-9CEE-CBD672CDC6D9}"/>
              </a:ext>
            </a:extLst>
          </p:cNvPr>
          <p:cNvSpPr txBox="1"/>
          <p:nvPr/>
        </p:nvSpPr>
        <p:spPr>
          <a:xfrm>
            <a:off x="3265183" y="621789"/>
            <a:ext cx="2590774" cy="276999"/>
          </a:xfrm>
          <a:prstGeom prst="rect">
            <a:avLst/>
          </a:prstGeom>
          <a:noFill/>
        </p:spPr>
        <p:txBody>
          <a:bodyPr wrap="none" rtlCol="0">
            <a:spAutoFit/>
          </a:bodyPr>
          <a:lstStyle/>
          <a:p>
            <a:r>
              <a:rPr lang="en-GB" sz="1200" u="sng" dirty="0">
                <a:latin typeface="Arial" panose="020B0604020202020204" pitchFamily="34" charset="0"/>
                <a:cs typeface="Arial" panose="020B0604020202020204" pitchFamily="34" charset="0"/>
              </a:rPr>
              <a:t>Article 12 -  Giving children a voice.</a:t>
            </a:r>
          </a:p>
        </p:txBody>
      </p:sp>
      <p:sp>
        <p:nvSpPr>
          <p:cNvPr id="4" name="TextBox 3">
            <a:extLst>
              <a:ext uri="{FF2B5EF4-FFF2-40B4-BE49-F238E27FC236}">
                <a16:creationId xmlns:a16="http://schemas.microsoft.com/office/drawing/2014/main" id="{C4F82E64-BAE3-4CA2-8B18-270FF5A9D575}"/>
              </a:ext>
            </a:extLst>
          </p:cNvPr>
          <p:cNvSpPr txBox="1"/>
          <p:nvPr/>
        </p:nvSpPr>
        <p:spPr>
          <a:xfrm>
            <a:off x="3265183" y="869924"/>
            <a:ext cx="2590774" cy="618630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This article means ensuring children’s voices are heard and respected and shouldn’t be disregarded because of a child’s age (UNICEF, 2017)  although Fortin (2009) explains that a child’s voice doesn’t need to be heard in person and a representative for the child could be used. Also, it recognises that in some cases a child’s parents may not have the child’s best interests at heart and so should not be the child’s representative. </a:t>
            </a:r>
          </a:p>
          <a:p>
            <a:r>
              <a:rPr lang="en-GB" sz="1200" dirty="0">
                <a:latin typeface="Arial" panose="020B0604020202020204" pitchFamily="34" charset="0"/>
                <a:cs typeface="Arial" panose="020B0604020202020204" pitchFamily="34" charset="0"/>
              </a:rPr>
              <a:t>Regarding the previous scenario, this would be done through allowing the child to make choices, for example using a choices board which shows all areas available to play in and the child can put their picture on the area they wish to play in. Giving the children choice for snack is another good way to encourage this right.  Also, speaking to parents and carers is a good way to meet this article as they know the child well enough to make the best decisions for them. Although it is important to recognise that some parents or carers may not have be the best representative for that child. (PennState Extension, 2017)</a:t>
            </a:r>
          </a:p>
        </p:txBody>
      </p:sp>
      <p:sp>
        <p:nvSpPr>
          <p:cNvPr id="7" name="TextBox 6">
            <a:extLst>
              <a:ext uri="{FF2B5EF4-FFF2-40B4-BE49-F238E27FC236}">
                <a16:creationId xmlns:a16="http://schemas.microsoft.com/office/drawing/2014/main" id="{313B466E-B45B-42E7-ADF5-BC9738537EE7}"/>
              </a:ext>
            </a:extLst>
          </p:cNvPr>
          <p:cNvSpPr txBox="1"/>
          <p:nvPr/>
        </p:nvSpPr>
        <p:spPr>
          <a:xfrm>
            <a:off x="6080337" y="606177"/>
            <a:ext cx="2630661" cy="6370975"/>
          </a:xfrm>
          <a:prstGeom prst="rect">
            <a:avLst/>
          </a:prstGeom>
          <a:noFill/>
        </p:spPr>
        <p:txBody>
          <a:bodyPr wrap="square" rtlCol="0">
            <a:spAutoFit/>
          </a:bodyPr>
          <a:lstStyle/>
          <a:p>
            <a:r>
              <a:rPr lang="en-GB" sz="1200" u="sng" dirty="0">
                <a:latin typeface="Arial" panose="020B0604020202020204" pitchFamily="34" charset="0"/>
                <a:cs typeface="Arial" panose="020B0604020202020204" pitchFamily="34" charset="0"/>
              </a:rPr>
              <a:t>Article 30 – The right to use their own language. </a:t>
            </a:r>
          </a:p>
          <a:p>
            <a:endParaRPr lang="en-GB" sz="1200" u="sng"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This article means recognising and respecting that some children may speak a different language. (UNICEF, 2017) Mistry and Sood (2015) argue that children should be allowed to develop their own language and culture, they say this is because of Vygotsky’s (1986) theory on socio- cultural which explains that children learn through experiences such as social experiences as well as historical and cultural. However, Piaget suggests that cognitive development is the same across most cultures meaning the child will develop the same with or without experiencing their culture (McLeod, 2014). </a:t>
            </a:r>
          </a:p>
          <a:p>
            <a:r>
              <a:rPr lang="en-GB" sz="1200" dirty="0">
                <a:latin typeface="Arial" panose="020B0604020202020204" pitchFamily="34" charset="0"/>
                <a:cs typeface="Arial" panose="020B0604020202020204" pitchFamily="34" charset="0"/>
              </a:rPr>
              <a:t>Regarding the previous scenario, the child’s own language would be welcomed. Also, the staff at the setting could use key words in their home language, for example, the word for toilet. This would make toilet training the child a lot easier as the child would be hearing the same thing at home and at the setting rather than different things which could be confusing (Kioko, (2015</a:t>
            </a:r>
          </a:p>
        </p:txBody>
      </p:sp>
      <p:sp>
        <p:nvSpPr>
          <p:cNvPr id="8" name="TextBox 7">
            <a:extLst>
              <a:ext uri="{FF2B5EF4-FFF2-40B4-BE49-F238E27FC236}">
                <a16:creationId xmlns:a16="http://schemas.microsoft.com/office/drawing/2014/main" id="{815FCB6F-8429-46CE-A8E1-83E3F4426BD7}"/>
              </a:ext>
            </a:extLst>
          </p:cNvPr>
          <p:cNvSpPr txBox="1"/>
          <p:nvPr/>
        </p:nvSpPr>
        <p:spPr>
          <a:xfrm>
            <a:off x="8809382" y="117693"/>
            <a:ext cx="3087757" cy="6740307"/>
          </a:xfrm>
          <a:prstGeom prst="rect">
            <a:avLst/>
          </a:prstGeom>
          <a:noFill/>
        </p:spPr>
        <p:txBody>
          <a:bodyPr wrap="square" rtlCol="0">
            <a:spAutoFit/>
          </a:bodyPr>
          <a:lstStyle/>
          <a:p>
            <a:r>
              <a:rPr lang="en-GB" sz="1200" u="sng" dirty="0">
                <a:latin typeface="Arial" panose="020B0604020202020204" pitchFamily="34" charset="0"/>
                <a:cs typeface="Arial" panose="020B0604020202020204" pitchFamily="34" charset="0"/>
              </a:rPr>
              <a:t>Article 31- Right to play and leisure.</a:t>
            </a:r>
          </a:p>
          <a:p>
            <a:r>
              <a:rPr lang="en-GB" sz="1200" dirty="0">
                <a:latin typeface="Arial" panose="020B0604020202020204" pitchFamily="34" charset="0"/>
                <a:cs typeface="Arial" panose="020B0604020202020204" pitchFamily="34" charset="0"/>
              </a:rPr>
              <a:t>This article encourages all children to be given the opportunity to play and enjoy free time. This should be free of discrimination and their should be time for the child to be able to choose what they wish to play with. </a:t>
            </a:r>
          </a:p>
          <a:p>
            <a:r>
              <a:rPr lang="en-GB" sz="1200" dirty="0">
                <a:latin typeface="Arial" panose="020B0604020202020204" pitchFamily="34" charset="0"/>
                <a:cs typeface="Arial" panose="020B0604020202020204" pitchFamily="34" charset="0"/>
              </a:rPr>
              <a:t>Smidt (2010) recognises Jerome Bruner’s ideas of play and explains that he believed learning through play was the best way to learn as it was what the child wants to do rather than them being told what to do. </a:t>
            </a:r>
          </a:p>
          <a:p>
            <a:r>
              <a:rPr lang="en-GB" sz="1200" dirty="0">
                <a:latin typeface="Arial" panose="020B0604020202020204" pitchFamily="34" charset="0"/>
                <a:cs typeface="Arial" panose="020B0604020202020204" pitchFamily="34" charset="0"/>
              </a:rPr>
              <a:t>Wales has introduced the Early Years Foundation Phase which is a form of curriculum for 3- 7 year olds. It is less academic based and more creative and imaginative to allow the children to learn through play and their interests. The Foundation Phase was introduced to different aged children at different times but by the 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of August 2010 it was implemented for all children in Wales (Welsh Government, 2017) </a:t>
            </a:r>
          </a:p>
          <a:p>
            <a:r>
              <a:rPr lang="en-GB" sz="1200" dirty="0">
                <a:latin typeface="Arial" panose="020B0604020202020204" pitchFamily="34" charset="0"/>
                <a:cs typeface="Arial" panose="020B0604020202020204" pitchFamily="34" charset="0"/>
              </a:rPr>
              <a:t>Regarding the previous scenario, the child would be provided with various play opportunities which would meet the areas of development for the child. Also, the child would have activities planned for them based on their interests so that they would enjoy them. Although the child need extra stimulation in certain areas of development, the child would still experience this through play rather than academic learning which means the child would enjoy the experience more</a:t>
            </a:r>
          </a:p>
          <a:p>
            <a:r>
              <a:rPr lang="en-GB" sz="1200" dirty="0">
                <a:latin typeface="Arial" panose="020B0604020202020204" pitchFamily="34" charset="0"/>
                <a:cs typeface="Arial" panose="020B0604020202020204" pitchFamily="34" charset="0"/>
              </a:rPr>
              <a:t>(National Literacy  Trust, 2017)</a:t>
            </a:r>
          </a:p>
        </p:txBody>
      </p:sp>
    </p:spTree>
    <p:extLst>
      <p:ext uri="{BB962C8B-B14F-4D97-AF65-F5344CB8AC3E}">
        <p14:creationId xmlns:p14="http://schemas.microsoft.com/office/powerpoint/2010/main" val="35780795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D9B71-2FD7-44CF-9F0D-3F98E776FC8A}"/>
              </a:ext>
            </a:extLst>
          </p:cNvPr>
          <p:cNvSpPr>
            <a:spLocks noGrp="1"/>
          </p:cNvSpPr>
          <p:nvPr>
            <p:ph type="title"/>
          </p:nvPr>
        </p:nvSpPr>
        <p:spPr>
          <a:xfrm>
            <a:off x="718931" y="89244"/>
            <a:ext cx="10515600" cy="1325563"/>
          </a:xfrm>
        </p:spPr>
        <p:txBody>
          <a:bodyPr/>
          <a:lstStyle/>
          <a:p>
            <a:r>
              <a:rPr lang="en-GB" dirty="0"/>
              <a:t> </a:t>
            </a:r>
          </a:p>
        </p:txBody>
      </p:sp>
      <p:sp>
        <p:nvSpPr>
          <p:cNvPr id="3" name="Content Placeholder 2">
            <a:extLst>
              <a:ext uri="{FF2B5EF4-FFF2-40B4-BE49-F238E27FC236}">
                <a16:creationId xmlns:a16="http://schemas.microsoft.com/office/drawing/2014/main" id="{0E5B066A-AC30-42EF-85E2-AB8CB5BF66AA}"/>
              </a:ext>
            </a:extLst>
          </p:cNvPr>
          <p:cNvSpPr>
            <a:spLocks noGrp="1"/>
          </p:cNvSpPr>
          <p:nvPr>
            <p:ph idx="1"/>
          </p:nvPr>
        </p:nvSpPr>
        <p:spPr>
          <a:xfrm>
            <a:off x="453887" y="458576"/>
            <a:ext cx="10744201" cy="5319026"/>
          </a:xfrm>
        </p:spPr>
        <p:txBody>
          <a:bodyPr>
            <a:noAutofit/>
          </a:bodyPr>
          <a:lstStyle/>
          <a:p>
            <a:pPr marL="0" indent="0">
              <a:buNone/>
            </a:pPr>
            <a:r>
              <a:rPr lang="en-GB" sz="1200" dirty="0">
                <a:latin typeface="Arial" panose="020B0604020202020204" pitchFamily="34" charset="0"/>
                <a:cs typeface="Arial" panose="020B0604020202020204" pitchFamily="34" charset="0"/>
              </a:rPr>
              <a:t>Children and Young People’s Commissioner Scotland (2017) ‘Article 3’ </a:t>
            </a:r>
            <a:r>
              <a:rPr lang="en-GB" sz="1200" dirty="0">
                <a:latin typeface="Arial" panose="020B0604020202020204" pitchFamily="34" charset="0"/>
                <a:cs typeface="Arial" panose="020B0604020202020204" pitchFamily="34" charset="0"/>
                <a:hlinkClick r:id="rId2"/>
              </a:rPr>
              <a:t>https://www.cypcs.org.uk/rights/uncrcarticles/article-3</a:t>
            </a:r>
            <a:r>
              <a:rPr lang="en-GB" sz="1200" dirty="0">
                <a:latin typeface="Arial" panose="020B0604020202020204" pitchFamily="34" charset="0"/>
                <a:cs typeface="Arial" panose="020B0604020202020204" pitchFamily="34" charset="0"/>
              </a:rPr>
              <a:t> [Accessed: 22</a:t>
            </a:r>
            <a:r>
              <a:rPr lang="en-GB" sz="1200" baseline="30000" dirty="0">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November 2017]. </a:t>
            </a:r>
          </a:p>
          <a:p>
            <a:pPr marL="0" indent="0">
              <a:buNone/>
            </a:pPr>
            <a:r>
              <a:rPr lang="en-GB" sz="1200" dirty="0">
                <a:latin typeface="Arial" panose="020B0604020202020204" pitchFamily="34" charset="0"/>
                <a:cs typeface="Arial" panose="020B0604020202020204" pitchFamily="34" charset="0"/>
              </a:rPr>
              <a:t>Children’s Commissioner for Wales ( 2017) ‘Championing the rights of children and young people in Wales’ </a:t>
            </a:r>
            <a:r>
              <a:rPr lang="en-GB" sz="1200" dirty="0">
                <a:latin typeface="Arial" panose="020B0604020202020204" pitchFamily="34" charset="0"/>
                <a:cs typeface="Arial" panose="020B0604020202020204" pitchFamily="34" charset="0"/>
                <a:hlinkClick r:id="rId3"/>
              </a:rPr>
              <a:t>https://www.childcomwales.org.uk/about-us/</a:t>
            </a:r>
            <a:r>
              <a:rPr lang="en-GB" sz="1200" dirty="0">
                <a:latin typeface="Arial" panose="020B0604020202020204" pitchFamily="34" charset="0"/>
                <a:cs typeface="Arial" panose="020B0604020202020204" pitchFamily="34" charset="0"/>
              </a:rPr>
              <a:t> [Accessed:30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 </a:t>
            </a:r>
          </a:p>
          <a:p>
            <a:pPr marL="0" indent="0">
              <a:buNone/>
            </a:pPr>
            <a:r>
              <a:rPr lang="en-GB" sz="1200" dirty="0">
                <a:latin typeface="Arial" panose="020B0604020202020204" pitchFamily="34" charset="0"/>
                <a:cs typeface="Arial" panose="020B0604020202020204" pitchFamily="34" charset="0"/>
              </a:rPr>
              <a:t>Children’s rights in Wales (UNCRC) (no date) ‘Children’s Commissioner for Wales’ </a:t>
            </a:r>
            <a:r>
              <a:rPr lang="en-GB" sz="1200" dirty="0">
                <a:latin typeface="Arial" panose="020B0604020202020204" pitchFamily="34" charset="0"/>
                <a:cs typeface="Arial" panose="020B0604020202020204" pitchFamily="34" charset="0"/>
                <a:hlinkClick r:id="rId4"/>
              </a:rPr>
              <a:t>http://www.childrensrightswales.org.uk/children-commissioner.aspx</a:t>
            </a:r>
            <a:r>
              <a:rPr lang="en-GB" sz="1200" dirty="0">
                <a:latin typeface="Arial" panose="020B0604020202020204" pitchFamily="34" charset="0"/>
                <a:cs typeface="Arial" panose="020B0604020202020204" pitchFamily="34" charset="0"/>
              </a:rPr>
              <a:t> [Accessed:28th November 2017]</a:t>
            </a:r>
          </a:p>
          <a:p>
            <a:pPr marL="0" indent="0">
              <a:buNone/>
            </a:pPr>
            <a:r>
              <a:rPr lang="en-GB" sz="1200" dirty="0">
                <a:latin typeface="Arial" panose="020B0604020202020204" pitchFamily="34" charset="0"/>
                <a:cs typeface="Arial" panose="020B0604020202020204" pitchFamily="34" charset="0"/>
              </a:rPr>
              <a:t>CSSIW (2017) ‘How we inspect childcare and play services’ </a:t>
            </a:r>
            <a:r>
              <a:rPr lang="en-GB" sz="1200" dirty="0">
                <a:latin typeface="Arial" panose="020B0604020202020204" pitchFamily="34" charset="0"/>
                <a:cs typeface="Arial" panose="020B0604020202020204" pitchFamily="34" charset="0"/>
                <a:hlinkClick r:id="rId5"/>
              </a:rPr>
              <a:t>http://cssiw.org.uk/providingacareservice/our-inspections/how-we-inspect-childcare-and-play-services/?skip=1&amp;lang=en</a:t>
            </a:r>
            <a:r>
              <a:rPr lang="en-GB" sz="1200" dirty="0">
                <a:latin typeface="Arial" panose="020B0604020202020204" pitchFamily="34" charset="0"/>
                <a:cs typeface="Arial" panose="020B0604020202020204" pitchFamily="34" charset="0"/>
              </a:rPr>
              <a:t> [Accessed: 3</a:t>
            </a:r>
            <a:r>
              <a:rPr lang="en-GB" sz="1200" baseline="30000" dirty="0">
                <a:latin typeface="Arial" panose="020B0604020202020204" pitchFamily="34" charset="0"/>
                <a:cs typeface="Arial" panose="020B0604020202020204" pitchFamily="34" charset="0"/>
              </a:rPr>
              <a:t>rd</a:t>
            </a:r>
            <a:r>
              <a:rPr lang="en-GB" sz="1200" dirty="0">
                <a:latin typeface="Arial" panose="020B0604020202020204" pitchFamily="34" charset="0"/>
                <a:cs typeface="Arial" panose="020B0604020202020204" pitchFamily="34" charset="0"/>
              </a:rPr>
              <a:t> December 2017].</a:t>
            </a:r>
            <a:endParaRPr lang="en-GB" sz="1200" baseline="300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Fortin, J. (2009) </a:t>
            </a:r>
            <a:r>
              <a:rPr lang="en-GB" sz="1200" i="1" dirty="0">
                <a:latin typeface="Arial" panose="020B0604020202020204" pitchFamily="34" charset="0"/>
                <a:cs typeface="Arial" panose="020B0604020202020204" pitchFamily="34" charset="0"/>
              </a:rPr>
              <a:t>Children’s rights and the developing law.(3</a:t>
            </a:r>
            <a:r>
              <a:rPr lang="en-GB" sz="1200" i="1" baseline="30000" dirty="0">
                <a:latin typeface="Arial" panose="020B0604020202020204" pitchFamily="34" charset="0"/>
                <a:cs typeface="Arial" panose="020B0604020202020204" pitchFamily="34" charset="0"/>
              </a:rPr>
              <a:t>rd</a:t>
            </a:r>
            <a:r>
              <a:rPr lang="en-GB" sz="1200" i="1" dirty="0">
                <a:latin typeface="Arial" panose="020B0604020202020204" pitchFamily="34" charset="0"/>
                <a:cs typeface="Arial" panose="020B0604020202020204" pitchFamily="34" charset="0"/>
              </a:rPr>
              <a:t> ed.) </a:t>
            </a:r>
            <a:r>
              <a:rPr lang="en-GB" sz="1200" dirty="0">
                <a:latin typeface="Arial" panose="020B0604020202020204" pitchFamily="34" charset="0"/>
                <a:cs typeface="Arial" panose="020B0604020202020204" pitchFamily="34" charset="0"/>
              </a:rPr>
              <a:t>Cambridge: Cambridge University Press. </a:t>
            </a:r>
          </a:p>
          <a:p>
            <a:pPr marL="0" indent="0">
              <a:buNone/>
            </a:pPr>
            <a:r>
              <a:rPr lang="en-GB" sz="1200" dirty="0">
                <a:latin typeface="Arial" panose="020B0604020202020204" pitchFamily="34" charset="0"/>
                <a:cs typeface="Arial" panose="020B0604020202020204" pitchFamily="34" charset="0"/>
              </a:rPr>
              <a:t>Kioko, A. (2015) ‘Why schools should teach young learners in home language’ https://www.britishcouncil.org/voices-magazine/why-schools-should-teach-young-learners-home-language [Accessed: 3rd December 2017]. </a:t>
            </a:r>
          </a:p>
          <a:p>
            <a:pPr marL="0" indent="0">
              <a:buNone/>
            </a:pPr>
            <a:r>
              <a:rPr lang="en-GB" sz="1200" dirty="0">
                <a:latin typeface="Arial" panose="020B0604020202020204" pitchFamily="34" charset="0"/>
                <a:cs typeface="Arial" panose="020B0604020202020204" pitchFamily="34" charset="0"/>
              </a:rPr>
              <a:t>McLeod, S. (2014) ‘Lev Vygotsky’ </a:t>
            </a:r>
            <a:r>
              <a:rPr lang="en-GB" sz="1200" dirty="0">
                <a:latin typeface="Arial" panose="020B0604020202020204" pitchFamily="34" charset="0"/>
                <a:cs typeface="Arial" panose="020B0604020202020204" pitchFamily="34" charset="0"/>
                <a:hlinkClick r:id="rId6"/>
              </a:rPr>
              <a:t>https://www.simplypsychology.org/vygotsky.html</a:t>
            </a:r>
            <a:r>
              <a:rPr lang="en-GB" sz="1200" dirty="0">
                <a:latin typeface="Arial" panose="020B0604020202020204" pitchFamily="34" charset="0"/>
                <a:cs typeface="Arial" panose="020B0604020202020204" pitchFamily="34" charset="0"/>
              </a:rPr>
              <a:t> [Accessed: 30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 </a:t>
            </a:r>
          </a:p>
          <a:p>
            <a:pPr marL="0" indent="0">
              <a:buNone/>
            </a:pPr>
            <a:r>
              <a:rPr lang="en-GB" sz="1200" dirty="0">
                <a:latin typeface="Arial" panose="020B0604020202020204" pitchFamily="34" charset="0"/>
                <a:cs typeface="Arial" panose="020B0604020202020204" pitchFamily="34" charset="0"/>
              </a:rPr>
              <a:t>National Literacy Trust (2017) ‘Why play is important’ https://literacytrust.org.uk/resources/10-reasons-why-play-important/ [Accessed: 3rd December 2017]. </a:t>
            </a:r>
          </a:p>
          <a:p>
            <a:pPr marL="0" indent="0">
              <a:buNone/>
            </a:pPr>
            <a:r>
              <a:rPr lang="en-GB" sz="1200" dirty="0">
                <a:latin typeface="Arial" panose="020B0604020202020204" pitchFamily="34" charset="0"/>
                <a:cs typeface="Arial" panose="020B0604020202020204" pitchFamily="34" charset="0"/>
              </a:rPr>
              <a:t>PennState Extension, (2017) ‘Giving children choices’ https://extension.psu.edu/programs/betterkidcare/early-care/tip-pages/all/giving-children-choices [Accessed:3rd December 2017]</a:t>
            </a:r>
          </a:p>
          <a:p>
            <a:pPr marL="0" indent="0">
              <a:buNone/>
            </a:pPr>
            <a:r>
              <a:rPr lang="en-GB" sz="1200" dirty="0">
                <a:latin typeface="Arial" panose="020B0604020202020204" pitchFamily="34" charset="0"/>
                <a:cs typeface="Arial" panose="020B0604020202020204" pitchFamily="34" charset="0"/>
              </a:rPr>
              <a:t>Richardson, H. (2017) 'Bonfire of children's rights' Bill opposed’[on-line]. Available at:  </a:t>
            </a:r>
            <a:r>
              <a:rPr lang="en-GB" sz="1200" dirty="0">
                <a:latin typeface="Arial" panose="020B0604020202020204" pitchFamily="34" charset="0"/>
                <a:cs typeface="Arial" panose="020B0604020202020204" pitchFamily="34" charset="0"/>
                <a:hlinkClick r:id="rId7"/>
              </a:rPr>
              <a:t>http://www.bbc.co.uk/news/education-38522623</a:t>
            </a:r>
            <a:r>
              <a:rPr lang="en-GB" sz="1200" dirty="0">
                <a:latin typeface="Arial" panose="020B0604020202020204" pitchFamily="34" charset="0"/>
                <a:cs typeface="Arial" panose="020B0604020202020204" pitchFamily="34" charset="0"/>
              </a:rPr>
              <a:t> [Accessed: 28</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 </a:t>
            </a:r>
          </a:p>
          <a:p>
            <a:pPr marL="0" indent="0">
              <a:buNone/>
            </a:pPr>
            <a:r>
              <a:rPr lang="en-GB" sz="1200" dirty="0">
                <a:latin typeface="Arial" panose="020B0604020202020204" pitchFamily="34" charset="0"/>
                <a:cs typeface="Arial" panose="020B0604020202020204" pitchFamily="34" charset="0"/>
              </a:rPr>
              <a:t>Smidt, S. (2011) </a:t>
            </a:r>
            <a:r>
              <a:rPr lang="en-GB" sz="1200" i="1" dirty="0">
                <a:latin typeface="Arial" panose="020B0604020202020204" pitchFamily="34" charset="0"/>
                <a:cs typeface="Arial" panose="020B0604020202020204" pitchFamily="34" charset="0"/>
              </a:rPr>
              <a:t>Playing to learn: the role of play in the early years. New York: Routledge. </a:t>
            </a:r>
          </a:p>
          <a:p>
            <a:pPr marL="0" indent="0">
              <a:buNone/>
            </a:pPr>
            <a:r>
              <a:rPr lang="en-GB" sz="1200" dirty="0">
                <a:latin typeface="Arial" panose="020B0604020202020204" pitchFamily="34" charset="0"/>
                <a:cs typeface="Arial" panose="020B0604020202020204" pitchFamily="34" charset="0"/>
              </a:rPr>
              <a:t>UNICEF (2017) ‘What is the UNCRC?’ </a:t>
            </a:r>
            <a:r>
              <a:rPr lang="en-GB" sz="1200" dirty="0">
                <a:latin typeface="Arial" panose="020B0604020202020204" pitchFamily="34" charset="0"/>
                <a:cs typeface="Arial" panose="020B0604020202020204" pitchFamily="34" charset="0"/>
                <a:hlinkClick r:id="rId8"/>
              </a:rPr>
              <a:t>https://www.unicef.org.uk/what-we-do/un-convention-child-rights/</a:t>
            </a:r>
            <a:r>
              <a:rPr lang="en-GB" sz="1200" dirty="0">
                <a:latin typeface="Arial" panose="020B0604020202020204" pitchFamily="34" charset="0"/>
                <a:cs typeface="Arial" panose="020B0604020202020204" pitchFamily="34" charset="0"/>
              </a:rPr>
              <a:t> [Accessed: 21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November 2017]. </a:t>
            </a:r>
          </a:p>
          <a:p>
            <a:pPr marL="0" indent="0">
              <a:buNone/>
            </a:pPr>
            <a:r>
              <a:rPr lang="en-GB" sz="1200" dirty="0">
                <a:latin typeface="Arial" panose="020B0604020202020204" pitchFamily="34" charset="0"/>
                <a:cs typeface="Arial" panose="020B0604020202020204" pitchFamily="34" charset="0"/>
              </a:rPr>
              <a:t>Welsh Government (2015) ’Core aim 1: The Early Years.’ </a:t>
            </a:r>
            <a:r>
              <a:rPr lang="en-GB" sz="1200" dirty="0">
                <a:latin typeface="Arial" panose="020B0604020202020204" pitchFamily="34" charset="0"/>
                <a:cs typeface="Arial" panose="020B0604020202020204" pitchFamily="34" charset="0"/>
                <a:hlinkClick r:id="rId9"/>
              </a:rPr>
              <a:t>http://gov.wales/topics/people-and-communities/people/children-and-young-people/rights/implementation-of-childrens-rights/core-aim-1/?lang=en</a:t>
            </a:r>
            <a:r>
              <a:rPr lang="en-GB" sz="1200" dirty="0">
                <a:latin typeface="Arial" panose="020B0604020202020204" pitchFamily="34" charset="0"/>
                <a:cs typeface="Arial" panose="020B0604020202020204" pitchFamily="34" charset="0"/>
              </a:rPr>
              <a:t> [Accessed: 30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 </a:t>
            </a:r>
          </a:p>
          <a:p>
            <a:pPr marL="0" indent="0">
              <a:buNone/>
            </a:pPr>
            <a:r>
              <a:rPr lang="en-GB" sz="1200" dirty="0">
                <a:latin typeface="Arial" panose="020B0604020202020204" pitchFamily="34" charset="0"/>
                <a:cs typeface="Arial" panose="020B0604020202020204" pitchFamily="34" charset="0"/>
              </a:rPr>
              <a:t>Welsh Government (2017) ‘Foundation Phase’ </a:t>
            </a:r>
            <a:r>
              <a:rPr lang="en-GB" sz="1200" dirty="0">
                <a:latin typeface="Arial" panose="020B0604020202020204" pitchFamily="34" charset="0"/>
                <a:cs typeface="Arial" panose="020B0604020202020204" pitchFamily="34" charset="0"/>
                <a:hlinkClick r:id="rId10"/>
              </a:rPr>
              <a:t>http://gov.wales/topics/educationandskills/foundation-phase/?lang=en</a:t>
            </a:r>
            <a:r>
              <a:rPr lang="en-GB" sz="1200" dirty="0">
                <a:latin typeface="Arial" panose="020B0604020202020204" pitchFamily="34" charset="0"/>
                <a:cs typeface="Arial" panose="020B0604020202020204" pitchFamily="34" charset="0"/>
              </a:rPr>
              <a:t> [Accessed: 30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 </a:t>
            </a:r>
          </a:p>
          <a:p>
            <a:pPr marL="0" indent="0">
              <a:buNone/>
            </a:pPr>
            <a:r>
              <a:rPr lang="en-GB" sz="1200" dirty="0">
                <a:latin typeface="Arial" panose="020B0604020202020204" pitchFamily="34" charset="0"/>
                <a:cs typeface="Arial" panose="020B0604020202020204" pitchFamily="34" charset="0"/>
              </a:rPr>
              <a:t>Welsh Government (2015) ‘United Nations Convention on the Rights of the Child.’ </a:t>
            </a:r>
            <a:r>
              <a:rPr lang="en-GB" sz="1200" dirty="0">
                <a:latin typeface="Arial" panose="020B0604020202020204" pitchFamily="34" charset="0"/>
                <a:cs typeface="Arial" panose="020B0604020202020204" pitchFamily="34" charset="0"/>
                <a:hlinkClick r:id="rId11"/>
              </a:rPr>
              <a:t>http://gov.wales/topics/people-and-communities/people/children-and-young-people/rights/uncrc/?lang=en</a:t>
            </a:r>
            <a:r>
              <a:rPr lang="en-GB" sz="1200" dirty="0">
                <a:latin typeface="Arial" panose="020B0604020202020204" pitchFamily="34" charset="0"/>
                <a:cs typeface="Arial" panose="020B0604020202020204" pitchFamily="34" charset="0"/>
              </a:rPr>
              <a:t> [Accessed:21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November 2017]. </a:t>
            </a:r>
          </a:p>
          <a:p>
            <a:pPr marL="0" indent="0">
              <a:buNone/>
            </a:pPr>
            <a:r>
              <a:rPr lang="en-GB" sz="1200" dirty="0">
                <a:latin typeface="Arial" panose="020B0604020202020204" pitchFamily="34" charset="0"/>
                <a:cs typeface="Arial" panose="020B0604020202020204" pitchFamily="34" charset="0"/>
              </a:rPr>
              <a:t>Woods, A. (2017) </a:t>
            </a:r>
            <a:r>
              <a:rPr lang="en-GB" sz="1200" i="1" dirty="0">
                <a:latin typeface="Arial" panose="020B0604020202020204" pitchFamily="34" charset="0"/>
                <a:cs typeface="Arial" panose="020B0604020202020204" pitchFamily="34" charset="0"/>
              </a:rPr>
              <a:t>Child Initiated Play and Learning: Planning for Possibilities in the Early Years. </a:t>
            </a:r>
            <a:r>
              <a:rPr lang="en-GB" sz="1200" dirty="0">
                <a:latin typeface="Arial" panose="020B0604020202020204" pitchFamily="34" charset="0"/>
                <a:cs typeface="Arial" panose="020B0604020202020204" pitchFamily="34" charset="0"/>
              </a:rPr>
              <a:t>(2</a:t>
            </a:r>
            <a:r>
              <a:rPr lang="en-GB" sz="1200" baseline="30000" dirty="0">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ed</a:t>
            </a:r>
            <a:r>
              <a:rPr lang="en-GB" sz="1200" dirty="0">
                <a:latin typeface="Arial" panose="020B0604020202020204" pitchFamily="34" charset="0"/>
                <a:cs typeface="Arial" panose="020B0604020202020204" pitchFamily="34" charset="0"/>
              </a:rPr>
              <a:t>). London: Routledge. </a:t>
            </a:r>
          </a:p>
          <a:p>
            <a:pPr marL="0" indent="0">
              <a:buNone/>
            </a:pPr>
            <a:endParaRPr lang="en-GB" sz="1000" dirty="0"/>
          </a:p>
          <a:p>
            <a:pPr marL="0" indent="0">
              <a:buNone/>
            </a:pPr>
            <a:r>
              <a:rPr lang="en-GB" sz="1000" dirty="0"/>
              <a:t>. </a:t>
            </a:r>
          </a:p>
        </p:txBody>
      </p:sp>
      <p:sp>
        <p:nvSpPr>
          <p:cNvPr id="4" name="TextBox 3">
            <a:extLst>
              <a:ext uri="{FF2B5EF4-FFF2-40B4-BE49-F238E27FC236}">
                <a16:creationId xmlns:a16="http://schemas.microsoft.com/office/drawing/2014/main" id="{B506B1DE-4077-4A88-B707-1DCB623E66D8}"/>
              </a:ext>
            </a:extLst>
          </p:cNvPr>
          <p:cNvSpPr txBox="1"/>
          <p:nvPr/>
        </p:nvSpPr>
        <p:spPr>
          <a:xfrm>
            <a:off x="838200" y="89244"/>
            <a:ext cx="2064026" cy="369332"/>
          </a:xfrm>
          <a:prstGeom prst="rect">
            <a:avLst/>
          </a:prstGeom>
          <a:noFill/>
        </p:spPr>
        <p:txBody>
          <a:bodyPr wrap="square" rtlCol="0">
            <a:spAutoFit/>
          </a:bodyPr>
          <a:lstStyle/>
          <a:p>
            <a:r>
              <a:rPr lang="en-GB" dirty="0"/>
              <a:t>References</a:t>
            </a:r>
          </a:p>
        </p:txBody>
      </p:sp>
    </p:spTree>
    <p:extLst>
      <p:ext uri="{BB962C8B-B14F-4D97-AF65-F5344CB8AC3E}">
        <p14:creationId xmlns:p14="http://schemas.microsoft.com/office/powerpoint/2010/main" val="23289815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A2FD9-7045-4256-B9B2-9235E8211845}"/>
              </a:ext>
            </a:extLst>
          </p:cNvPr>
          <p:cNvSpPr>
            <a:spLocks noGrp="1"/>
          </p:cNvSpPr>
          <p:nvPr>
            <p:ph type="title"/>
          </p:nvPr>
        </p:nvSpPr>
        <p:spPr>
          <a:xfrm>
            <a:off x="838200" y="0"/>
            <a:ext cx="3521765" cy="1325563"/>
          </a:xfrm>
        </p:spPr>
        <p:txBody>
          <a:bodyPr>
            <a:normAutofit/>
          </a:bodyPr>
          <a:lstStyle/>
          <a:p>
            <a:r>
              <a:rPr lang="en-GB" sz="1800" dirty="0">
                <a:latin typeface="Arial" panose="020B0604020202020204" pitchFamily="34" charset="0"/>
                <a:cs typeface="Arial" panose="020B0604020202020204" pitchFamily="34" charset="0"/>
              </a:rPr>
              <a:t>References for presentation. </a:t>
            </a:r>
          </a:p>
        </p:txBody>
      </p:sp>
      <p:sp>
        <p:nvSpPr>
          <p:cNvPr id="3" name="Content Placeholder 2">
            <a:extLst>
              <a:ext uri="{FF2B5EF4-FFF2-40B4-BE49-F238E27FC236}">
                <a16:creationId xmlns:a16="http://schemas.microsoft.com/office/drawing/2014/main" id="{7B8E7DDB-98B7-45DE-BC05-006B58DC1EE9}"/>
              </a:ext>
            </a:extLst>
          </p:cNvPr>
          <p:cNvSpPr>
            <a:spLocks noGrp="1"/>
          </p:cNvSpPr>
          <p:nvPr>
            <p:ph idx="1"/>
          </p:nvPr>
        </p:nvSpPr>
        <p:spPr>
          <a:xfrm>
            <a:off x="762001" y="1110006"/>
            <a:ext cx="10515600" cy="5343802"/>
          </a:xfrm>
        </p:spPr>
        <p:txBody>
          <a:bodyPr>
            <a:normAutofit/>
          </a:bodyPr>
          <a:lstStyle/>
          <a:p>
            <a:pPr marL="0" indent="0">
              <a:buNone/>
            </a:pPr>
            <a:r>
              <a:rPr lang="en-GB" sz="1200" dirty="0"/>
              <a:t>Cable, C., Miller, L., and </a:t>
            </a:r>
            <a:r>
              <a:rPr lang="en-GB" sz="1200" dirty="0" err="1"/>
              <a:t>Goodlif</a:t>
            </a:r>
            <a:r>
              <a:rPr lang="en-GB" sz="1200" dirty="0"/>
              <a:t>, G.  (2012)</a:t>
            </a:r>
            <a:r>
              <a:rPr lang="en-GB" sz="1200" i="1" dirty="0"/>
              <a:t> Working with Children in the Early Years. </a:t>
            </a:r>
            <a:r>
              <a:rPr lang="en-GB" sz="1200" dirty="0"/>
              <a:t>New York: Routledge. </a:t>
            </a:r>
          </a:p>
          <a:p>
            <a:pPr marL="0" indent="0">
              <a:buNone/>
            </a:pPr>
            <a:r>
              <a:rPr lang="en-GB" sz="1200" dirty="0"/>
              <a:t>Children and Young People’s Commissioner Scotland. (CYPCS) (2017) ‘Article 12’ </a:t>
            </a:r>
            <a:r>
              <a:rPr lang="en-GB" sz="1200" u="sng" dirty="0">
                <a:hlinkClick r:id="rId2"/>
              </a:rPr>
              <a:t>https://www.cypcs.org.uk/rights/uncrcarticles/article-12</a:t>
            </a:r>
            <a:r>
              <a:rPr lang="en-GB" sz="1200" dirty="0"/>
              <a:t> [Accessed: 16</a:t>
            </a:r>
            <a:r>
              <a:rPr lang="en-GB" sz="1200" baseline="30000" dirty="0"/>
              <a:t>th</a:t>
            </a:r>
            <a:r>
              <a:rPr lang="en-GB" sz="1200" dirty="0"/>
              <a:t> November 2017]. </a:t>
            </a:r>
          </a:p>
          <a:p>
            <a:pPr marL="0" indent="0">
              <a:buNone/>
            </a:pPr>
            <a:r>
              <a:rPr lang="en-GB" sz="1200" dirty="0"/>
              <a:t>Drake, J. (2014) </a:t>
            </a:r>
            <a:r>
              <a:rPr lang="en-GB" sz="1200" i="1" dirty="0"/>
              <a:t>Planning for Children’s Play and Learning: Meeting Children’s Needs in the later stages of the EYFS. </a:t>
            </a:r>
            <a:r>
              <a:rPr lang="en-GB" sz="1200" dirty="0"/>
              <a:t>(4</a:t>
            </a:r>
            <a:r>
              <a:rPr lang="en-GB" sz="1200" baseline="30000" dirty="0"/>
              <a:t>th</a:t>
            </a:r>
            <a:r>
              <a:rPr lang="en-GB" sz="1200" dirty="0"/>
              <a:t> </a:t>
            </a:r>
            <a:r>
              <a:rPr lang="en-GB" sz="1200" dirty="0" err="1"/>
              <a:t>ed</a:t>
            </a:r>
            <a:r>
              <a:rPr lang="en-GB" sz="1200" dirty="0"/>
              <a:t>). New York: Routledge. </a:t>
            </a:r>
          </a:p>
          <a:p>
            <a:pPr marL="0" indent="0">
              <a:buNone/>
            </a:pPr>
            <a:r>
              <a:rPr lang="en-GB" sz="1200" dirty="0">
                <a:latin typeface="Arial" panose="020B0604020202020204" pitchFamily="34" charset="0"/>
                <a:cs typeface="Arial" panose="020B0604020202020204" pitchFamily="34" charset="0"/>
              </a:rPr>
              <a:t>Early Education (2017) ‘Working in partnership’ </a:t>
            </a:r>
            <a:r>
              <a:rPr lang="en-GB" sz="1200" dirty="0">
                <a:latin typeface="Arial" panose="020B0604020202020204" pitchFamily="34" charset="0"/>
                <a:cs typeface="Arial" panose="020B0604020202020204" pitchFamily="34" charset="0"/>
                <a:hlinkClick r:id="rId3"/>
              </a:rPr>
              <a:t>https://www.early-education.org.uk/working-partnership</a:t>
            </a:r>
            <a:r>
              <a:rPr lang="en-GB" sz="1200" dirty="0">
                <a:latin typeface="Arial" panose="020B0604020202020204" pitchFamily="34" charset="0"/>
                <a:cs typeface="Arial" panose="020B0604020202020204" pitchFamily="34" charset="0"/>
              </a:rPr>
              <a:t> [Accessed: 18</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 </a:t>
            </a:r>
          </a:p>
          <a:p>
            <a:pPr marL="0" indent="0">
              <a:buNone/>
            </a:pPr>
            <a:r>
              <a:rPr lang="en-GB" sz="1200" dirty="0"/>
              <a:t>Glazzard, J., Chadwick, D., Webster, A. and Percival, J. (2010) </a:t>
            </a:r>
            <a:r>
              <a:rPr lang="en-GB" sz="1200" i="1" dirty="0"/>
              <a:t>Assessment for Learning in the Early Years Foundation Stage. </a:t>
            </a:r>
            <a:r>
              <a:rPr lang="en-GB" sz="1200" dirty="0"/>
              <a:t>London: SAGE publications. </a:t>
            </a:r>
          </a:p>
          <a:p>
            <a:pPr marL="0" indent="0">
              <a:buNone/>
            </a:pPr>
            <a:r>
              <a:rPr lang="en-GB" sz="1200" dirty="0"/>
              <a:t>GL Assessment  (2017) ‘Wellcomm’ </a:t>
            </a:r>
            <a:r>
              <a:rPr lang="en-GB" sz="1200" u="sng" dirty="0">
                <a:hlinkClick r:id="rId4"/>
              </a:rPr>
              <a:t>https://www.gl-assessment.co.uk/products/wellcomm/</a:t>
            </a:r>
            <a:r>
              <a:rPr lang="en-GB" sz="1200" dirty="0"/>
              <a:t> [Accessed:19</a:t>
            </a:r>
            <a:r>
              <a:rPr lang="en-GB" sz="1200" baseline="30000" dirty="0"/>
              <a:t>th</a:t>
            </a:r>
            <a:r>
              <a:rPr lang="en-GB" sz="1200" dirty="0"/>
              <a:t> November 2017]. </a:t>
            </a:r>
          </a:p>
          <a:p>
            <a:pPr marL="0" indent="0">
              <a:buNone/>
            </a:pPr>
            <a:r>
              <a:rPr lang="en-GB" sz="1200" dirty="0"/>
              <a:t>Kay, J. (2004) </a:t>
            </a:r>
            <a:r>
              <a:rPr lang="en-GB" sz="1200" i="1" dirty="0"/>
              <a:t>Good practice in the Early Years. </a:t>
            </a:r>
            <a:r>
              <a:rPr lang="en-GB" sz="1200" dirty="0"/>
              <a:t>London: Continuum. </a:t>
            </a:r>
          </a:p>
          <a:p>
            <a:pPr marL="0" indent="0">
              <a:buNone/>
            </a:pPr>
            <a:r>
              <a:rPr lang="en-GB" sz="1200" dirty="0">
                <a:latin typeface="Arial" panose="020B0604020202020204" pitchFamily="34" charset="0"/>
                <a:cs typeface="Arial" panose="020B0604020202020204" pitchFamily="34" charset="0"/>
              </a:rPr>
              <a:t>Kelly (2016) ‘Childcare providers working in partnership with Multi Agencies’ </a:t>
            </a:r>
            <a:r>
              <a:rPr lang="en-GB" sz="1200" dirty="0">
                <a:latin typeface="Arial" panose="020B0604020202020204" pitchFamily="34" charset="0"/>
                <a:cs typeface="Arial" panose="020B0604020202020204" pitchFamily="34" charset="0"/>
                <a:hlinkClick r:id="rId5"/>
              </a:rPr>
              <a:t>http://www.earlyyearscareers.com/eyc/latest-news/childcare-providers-working-in-partnership-with-multi-agencies/</a:t>
            </a:r>
            <a:r>
              <a:rPr lang="en-GB" sz="1200" dirty="0">
                <a:latin typeface="Arial" panose="020B0604020202020204" pitchFamily="34" charset="0"/>
                <a:cs typeface="Arial" panose="020B0604020202020204" pitchFamily="34" charset="0"/>
              </a:rPr>
              <a:t> [Accessed: 18</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 </a:t>
            </a:r>
          </a:p>
          <a:p>
            <a:pPr marL="0" indent="0">
              <a:buNone/>
            </a:pPr>
            <a:r>
              <a:rPr lang="en-GB" sz="1200" dirty="0"/>
              <a:t>Lindon, J. (2006) </a:t>
            </a:r>
            <a:r>
              <a:rPr lang="en-GB" sz="1200" i="1" dirty="0"/>
              <a:t>Helping babies and toddlers learn. (</a:t>
            </a:r>
            <a:r>
              <a:rPr lang="en-GB" sz="1200" dirty="0"/>
              <a:t>2</a:t>
            </a:r>
            <a:r>
              <a:rPr lang="en-GB" sz="1200" baseline="30000" dirty="0"/>
              <a:t>nd</a:t>
            </a:r>
            <a:r>
              <a:rPr lang="en-GB" sz="1200" dirty="0"/>
              <a:t> </a:t>
            </a:r>
            <a:r>
              <a:rPr lang="en-GB" sz="1200" dirty="0" err="1"/>
              <a:t>ed</a:t>
            </a:r>
            <a:r>
              <a:rPr lang="en-GB" sz="1200" dirty="0"/>
              <a:t>). London: National Children’s Bureau. </a:t>
            </a:r>
          </a:p>
          <a:p>
            <a:pPr marL="0" indent="0">
              <a:buNone/>
            </a:pPr>
            <a:r>
              <a:rPr lang="en-GB" sz="1200" dirty="0"/>
              <a:t>MacLeod-Brudenell, I. (2004) </a:t>
            </a:r>
            <a:r>
              <a:rPr lang="en-GB" sz="1200" i="1" dirty="0"/>
              <a:t>Advanced Early Years Care and Education. </a:t>
            </a:r>
            <a:r>
              <a:rPr lang="en-GB" sz="1200" dirty="0"/>
              <a:t>London: Heinemann. </a:t>
            </a:r>
          </a:p>
          <a:p>
            <a:pPr marL="0" indent="0">
              <a:buNone/>
            </a:pPr>
            <a:r>
              <a:rPr lang="en-GB" sz="1200" dirty="0">
                <a:latin typeface="Arial" panose="020B0604020202020204" pitchFamily="34" charset="0"/>
                <a:cs typeface="Arial" panose="020B0604020202020204" pitchFamily="34" charset="0"/>
              </a:rPr>
              <a:t>NSPCC (2017) ‘Online Safety’ </a:t>
            </a:r>
            <a:r>
              <a:rPr lang="en-GB" sz="1200" dirty="0">
                <a:latin typeface="Arial" panose="020B0604020202020204" pitchFamily="34" charset="0"/>
                <a:cs typeface="Arial" panose="020B0604020202020204" pitchFamily="34" charset="0"/>
                <a:hlinkClick r:id="rId6"/>
              </a:rPr>
              <a:t>https://www.nspcc.org.uk/preventing-abuse/keeping-children-safe/</a:t>
            </a:r>
            <a:r>
              <a:rPr lang="en-GB" sz="1200" dirty="0">
                <a:latin typeface="Arial" panose="020B0604020202020204" pitchFamily="34" charset="0"/>
                <a:cs typeface="Arial" panose="020B0604020202020204" pitchFamily="34" charset="0"/>
              </a:rPr>
              <a:t> [Accessed: 28</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19</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 </a:t>
            </a:r>
          </a:p>
          <a:p>
            <a:pPr marL="0" indent="0">
              <a:buNone/>
            </a:pPr>
            <a:r>
              <a:rPr lang="en-GB" sz="1200" dirty="0"/>
              <a:t>Snow, E. and Hemel, S. (2008) </a:t>
            </a:r>
            <a:r>
              <a:rPr lang="en-GB" sz="1200" i="1" dirty="0"/>
              <a:t>Early childhood Assessment: Why What and How. </a:t>
            </a:r>
            <a:r>
              <a:rPr lang="en-GB" sz="1200" dirty="0"/>
              <a:t>Washington: National Academic Press. </a:t>
            </a:r>
          </a:p>
          <a:p>
            <a:pPr marL="0" indent="0">
              <a:buNone/>
            </a:pPr>
            <a:r>
              <a:rPr lang="en-GB" sz="1200" dirty="0"/>
              <a:t>Welsh Government (2017) ‘Flying start’ </a:t>
            </a:r>
            <a:r>
              <a:rPr lang="en-GB" sz="1200" u="sng" dirty="0">
                <a:hlinkClick r:id="rId7"/>
              </a:rPr>
              <a:t>http://gov.wales/topics/people-and-communities/people/children-and-young-people/parenting-support-guidance/help/flyingstart/?lang=en</a:t>
            </a:r>
            <a:r>
              <a:rPr lang="en-GB" sz="1200" dirty="0"/>
              <a:t> [Accessed:18</a:t>
            </a:r>
            <a:r>
              <a:rPr lang="en-GB" sz="1200" baseline="30000" dirty="0"/>
              <a:t>th</a:t>
            </a:r>
            <a:r>
              <a:rPr lang="en-GB" sz="1200" dirty="0"/>
              <a:t> November 2017]. </a:t>
            </a:r>
          </a:p>
          <a:p>
            <a:pPr marL="0" indent="0">
              <a:buNone/>
            </a:pPr>
            <a:r>
              <a:rPr lang="en-GB" sz="1200" dirty="0">
                <a:latin typeface="Arial" panose="020B0604020202020204" pitchFamily="34" charset="0"/>
                <a:cs typeface="Arial" panose="020B0604020202020204" pitchFamily="34" charset="0"/>
              </a:rPr>
              <a:t>Welsh Government ( 2017) ‘Foundation Phase’ </a:t>
            </a:r>
            <a:r>
              <a:rPr lang="en-GB" sz="1200" dirty="0">
                <a:latin typeface="Arial" panose="020B0604020202020204" pitchFamily="34" charset="0"/>
                <a:cs typeface="Arial" panose="020B0604020202020204" pitchFamily="34" charset="0"/>
                <a:hlinkClick r:id="rId8"/>
              </a:rPr>
              <a:t>http://gov.wales/topics/educationandskills/foundation-phase/?lang=en</a:t>
            </a:r>
            <a:r>
              <a:rPr lang="en-GB" sz="1200" dirty="0">
                <a:latin typeface="Arial" panose="020B0604020202020204" pitchFamily="34" charset="0"/>
                <a:cs typeface="Arial" panose="020B0604020202020204" pitchFamily="34" charset="0"/>
              </a:rPr>
              <a:t> [Accessed:19</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 </a:t>
            </a: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866197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emplate/>
  <TotalTime>538</TotalTime>
  <Words>2447</Words>
  <Application>Microsoft Office PowerPoint</Application>
  <PresentationFormat>Widescreen</PresentationFormat>
  <Paragraphs>68</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PowerPoint Presentation</vt:lpstr>
      <vt:lpstr>  </vt:lpstr>
      <vt:lpstr> </vt:lpstr>
      <vt:lpstr>References for presentation.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Courtney Penman</dc:creator>
  <cp:lastModifiedBy>Courtney Penman</cp:lastModifiedBy>
  <cp:revision>45</cp:revision>
  <dcterms:created xsi:type="dcterms:W3CDTF">2017-11-21T17:49:01Z</dcterms:created>
  <dcterms:modified xsi:type="dcterms:W3CDTF">2017-12-03T13:29:52Z</dcterms:modified>
</cp:coreProperties>
</file>