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83" r:id="rId4"/>
    <p:sldId id="284" r:id="rId5"/>
    <p:sldId id="294" r:id="rId6"/>
    <p:sldId id="285" r:id="rId7"/>
    <p:sldId id="296" r:id="rId8"/>
    <p:sldId id="297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3FFF"/>
    <a:srgbClr val="0000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918" y="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63775"/>
            <a:ext cx="7772400" cy="1470025"/>
          </a:xfrm>
        </p:spPr>
        <p:txBody>
          <a:bodyPr/>
          <a:lstStyle/>
          <a:p>
            <a:r>
              <a:rPr lang="en-GB" dirty="0"/>
              <a:t>Advanced Software Development</a:t>
            </a:r>
          </a:p>
        </p:txBody>
      </p:sp>
    </p:spTree>
    <p:extLst>
      <p:ext uri="{BB962C8B-B14F-4D97-AF65-F5344CB8AC3E}">
        <p14:creationId xmlns:p14="http://schemas.microsoft.com/office/powerpoint/2010/main" val="3223666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975"/>
            <a:ext cx="7772400" cy="1470025"/>
          </a:xfrm>
        </p:spPr>
        <p:txBody>
          <a:bodyPr/>
          <a:lstStyle/>
          <a:p>
            <a:r>
              <a:rPr lang="en-GB" dirty="0" smtClean="0"/>
              <a:t>Memory Allocation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7848600" cy="4495800"/>
          </a:xfrm>
        </p:spPr>
        <p:txBody>
          <a:bodyPr>
            <a:normAutofit fontScale="925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When a variable is declared, the required amount of memory is allocated and used to store the value at the memory address.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Remember, each variable has four properties: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Unique Name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Type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Value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Address</a:t>
            </a:r>
            <a:endParaRPr lang="en-GB" dirty="0" smtClean="0">
              <a:solidFill>
                <a:schemeClr val="tx1"/>
              </a:solidFill>
            </a:endParaRP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436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975"/>
            <a:ext cx="7772400" cy="1470025"/>
          </a:xfrm>
        </p:spPr>
        <p:txBody>
          <a:bodyPr/>
          <a:lstStyle/>
          <a:p>
            <a:r>
              <a:rPr lang="en-GB" dirty="0" smtClean="0"/>
              <a:t>Memory Allocation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7848600" cy="4495800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How much memory is needed to store the following variables?</a:t>
            </a: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95600" y="373380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err="1" smtClean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count = 27;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float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length = 106.5f;</a:t>
            </a:r>
          </a:p>
          <a:p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double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pi 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= 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0.00000121;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char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*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name = “Tom”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06439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975"/>
            <a:ext cx="7772400" cy="1470025"/>
          </a:xfrm>
        </p:spPr>
        <p:txBody>
          <a:bodyPr/>
          <a:lstStyle/>
          <a:p>
            <a:r>
              <a:rPr lang="en-GB" dirty="0" smtClean="0"/>
              <a:t>Unknown quantity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7848600" cy="4495800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Often, the programmer doesn’t know how much memory will be required to store certain data.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Example: the user is asked to enter their name: </a:t>
            </a:r>
          </a:p>
          <a:p>
            <a:pPr marL="1371600" lvl="2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User 1 enters: “Tom”</a:t>
            </a:r>
          </a:p>
          <a:p>
            <a:pPr marL="1828800" lvl="3" indent="-457200" algn="l"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chemeClr val="tx1"/>
                </a:solidFill>
              </a:rPr>
              <a:t>3 characters + a NULL terminating character</a:t>
            </a:r>
          </a:p>
          <a:p>
            <a:pPr marL="1371600" lvl="2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User 2 enters: “Alexandra”</a:t>
            </a:r>
          </a:p>
          <a:p>
            <a:pPr marL="1828800" lvl="3" indent="-457200" algn="l">
              <a:buFont typeface="Arial" panose="020B0604020202020204" pitchFamily="34" charset="0"/>
              <a:buChar char="•"/>
            </a:pPr>
            <a:r>
              <a:rPr lang="en-GB" sz="1500" dirty="0" smtClean="0">
                <a:solidFill>
                  <a:schemeClr val="tx1"/>
                </a:solidFill>
              </a:rPr>
              <a:t>9 </a:t>
            </a:r>
            <a:r>
              <a:rPr lang="en-GB" sz="1500" dirty="0">
                <a:solidFill>
                  <a:schemeClr val="tx1"/>
                </a:solidFill>
              </a:rPr>
              <a:t>characters + a NULL </a:t>
            </a:r>
            <a:r>
              <a:rPr lang="en-GB" sz="1500" dirty="0" smtClean="0">
                <a:solidFill>
                  <a:schemeClr val="tx1"/>
                </a:solidFill>
              </a:rPr>
              <a:t>terminating </a:t>
            </a:r>
            <a:r>
              <a:rPr lang="en-GB" sz="1500" dirty="0">
                <a:solidFill>
                  <a:schemeClr val="tx1"/>
                </a:solidFill>
              </a:rPr>
              <a:t>character</a:t>
            </a:r>
          </a:p>
          <a:p>
            <a:pPr marL="1371600" lvl="2" indent="-457200" algn="l">
              <a:buFont typeface="Arial" panose="020B0604020202020204" pitchFamily="34" charset="0"/>
              <a:buChar char="•"/>
            </a:pPr>
            <a:endParaRPr lang="en-GB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198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975"/>
            <a:ext cx="7772400" cy="1470025"/>
          </a:xfrm>
        </p:spPr>
        <p:txBody>
          <a:bodyPr/>
          <a:lstStyle/>
          <a:p>
            <a:r>
              <a:rPr lang="en-GB" dirty="0" smtClean="0"/>
              <a:t>One Solution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7848600" cy="4495800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In this particular case, the programmer may decide to allocate a block of memory (on the stack) that is </a:t>
            </a:r>
            <a:r>
              <a:rPr lang="en-GB" i="1" dirty="0" smtClean="0">
                <a:solidFill>
                  <a:schemeClr val="tx1"/>
                </a:solidFill>
              </a:rPr>
              <a:t>more than adequate </a:t>
            </a:r>
            <a:r>
              <a:rPr lang="en-GB" dirty="0" smtClean="0">
                <a:solidFill>
                  <a:schemeClr val="tx1"/>
                </a:solidFill>
              </a:rPr>
              <a:t>to store any person’s name: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1500" dirty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15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1500" dirty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15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1500" dirty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However, this is fairly wasteful</a:t>
            </a:r>
            <a:endParaRPr lang="en-GB" dirty="0">
              <a:solidFill>
                <a:schemeClr val="tx1"/>
              </a:solidFill>
            </a:endParaRPr>
          </a:p>
          <a:p>
            <a:pPr marL="1371600" lvl="2" indent="-457200" algn="l">
              <a:buFont typeface="Arial" panose="020B0604020202020204" pitchFamily="34" charset="0"/>
              <a:buChar char="•"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19400" y="3886200"/>
            <a:ext cx="23374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char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name[1024];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5961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975"/>
            <a:ext cx="7772400" cy="1470025"/>
          </a:xfrm>
        </p:spPr>
        <p:txBody>
          <a:bodyPr/>
          <a:lstStyle/>
          <a:p>
            <a:r>
              <a:rPr lang="en-GB" dirty="0" smtClean="0"/>
              <a:t>Dynamic Memory Allocation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7848600" cy="4495800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Also referred to as DMA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4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DMA can be used to dynamically allocate the exact amount of memory needed during run-time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4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Dynamically allocated memory is stored on the Heap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4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C++ provides simple routines to allocate and de-allocate memory</a:t>
            </a:r>
          </a:p>
        </p:txBody>
      </p:sp>
    </p:spTree>
    <p:extLst>
      <p:ext uri="{BB962C8B-B14F-4D97-AF65-F5344CB8AC3E}">
        <p14:creationId xmlns:p14="http://schemas.microsoft.com/office/powerpoint/2010/main" val="12035557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975"/>
            <a:ext cx="7772400" cy="1470025"/>
          </a:xfrm>
        </p:spPr>
        <p:txBody>
          <a:bodyPr/>
          <a:lstStyle/>
          <a:p>
            <a:r>
              <a:rPr lang="en-GB" dirty="0" smtClean="0">
                <a:solidFill>
                  <a:srgbClr val="3F3FFF"/>
                </a:solidFill>
              </a:rPr>
              <a:t>new</a:t>
            </a:r>
            <a:endParaRPr lang="en-GB" dirty="0">
              <a:solidFill>
                <a:srgbClr val="3F3F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95400" y="2215277"/>
            <a:ext cx="6781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 smtClean="0">
                <a:solidFill>
                  <a:srgbClr val="0000FF"/>
                </a:solidFill>
                <a:latin typeface="Consolas" panose="020B0609020204030204" pitchFamily="49" charset="0"/>
              </a:rPr>
              <a:t>cParticle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*</a:t>
            </a:r>
            <a:r>
              <a:rPr lang="en-GB" dirty="0" err="1" smtClean="0">
                <a:solidFill>
                  <a:srgbClr val="000000"/>
                </a:solidFill>
                <a:latin typeface="Consolas" panose="020B0609020204030204" pitchFamily="49" charset="0"/>
              </a:rPr>
              <a:t>particleList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= NULL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endParaRPr lang="en-GB" dirty="0" smtClean="0">
              <a:solidFill>
                <a:srgbClr val="00B050"/>
              </a:solidFill>
              <a:latin typeface="Consolas" panose="020B0609020204030204" pitchFamily="49" charset="0"/>
            </a:endParaRPr>
          </a:p>
          <a:p>
            <a:r>
              <a:rPr lang="en-GB" dirty="0" smtClean="0">
                <a:solidFill>
                  <a:srgbClr val="00B050"/>
                </a:solidFill>
                <a:latin typeface="Consolas" panose="020B0609020204030204" pitchFamily="49" charset="0"/>
              </a:rPr>
              <a:t>// determine the number of particles we need</a:t>
            </a:r>
            <a:endParaRPr lang="en-GB" dirty="0" smtClean="0">
              <a:solidFill>
                <a:srgbClr val="00B050"/>
              </a:solidFill>
              <a:latin typeface="Consolas" panose="020B0609020204030204" pitchFamily="49" charset="0"/>
            </a:endParaRPr>
          </a:p>
          <a:p>
            <a:r>
              <a:rPr lang="en-GB" dirty="0" err="1" smtClean="0">
                <a:solidFill>
                  <a:srgbClr val="0000FF"/>
                </a:solidFill>
                <a:latin typeface="Consolas" panose="020B0609020204030204" pitchFamily="49" charset="0"/>
              </a:rPr>
              <a:t>int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count;</a:t>
            </a:r>
          </a:p>
          <a:p>
            <a:endParaRPr lang="en-GB" dirty="0" smtClean="0">
              <a:solidFill>
                <a:srgbClr val="0000FF"/>
              </a:solidFill>
              <a:latin typeface="Consolas" panose="020B0609020204030204" pitchFamily="49" charset="0"/>
            </a:endParaRPr>
          </a:p>
          <a:p>
            <a:r>
              <a:rPr lang="en-GB" dirty="0" err="1" smtClean="0">
                <a:solidFill>
                  <a:srgbClr val="0000FF"/>
                </a:solidFill>
                <a:latin typeface="Consolas" panose="020B0609020204030204" pitchFamily="49" charset="0"/>
              </a:rPr>
              <a:t>printf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(“Enter the number of particles required\n”);</a:t>
            </a:r>
          </a:p>
          <a:p>
            <a:endParaRPr lang="en-GB" dirty="0" smtClean="0">
              <a:solidFill>
                <a:srgbClr val="0000FF"/>
              </a:solidFill>
              <a:latin typeface="Consolas" panose="020B0609020204030204" pitchFamily="49" charset="0"/>
            </a:endParaRPr>
          </a:p>
          <a:p>
            <a:r>
              <a:rPr lang="en-GB" dirty="0" err="1" smtClean="0">
                <a:solidFill>
                  <a:srgbClr val="0000FF"/>
                </a:solidFill>
                <a:latin typeface="Consolas" panose="020B0609020204030204" pitchFamily="49" charset="0"/>
              </a:rPr>
              <a:t>scanf_s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(“%d”, &amp;count);</a:t>
            </a:r>
          </a:p>
          <a:p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 smtClean="0">
                <a:solidFill>
                  <a:srgbClr val="00B050"/>
                </a:solidFill>
                <a:latin typeface="Consolas" panose="020B0609020204030204" pitchFamily="49" charset="0"/>
              </a:rPr>
              <a:t>// dynamically allocate the memory here..</a:t>
            </a:r>
            <a:endParaRPr lang="en-GB" dirty="0">
              <a:solidFill>
                <a:srgbClr val="00B050"/>
              </a:solidFill>
              <a:latin typeface="Consolas" panose="020B0609020204030204" pitchFamily="49" charset="0"/>
            </a:endParaRPr>
          </a:p>
          <a:p>
            <a:r>
              <a:rPr lang="en-GB" dirty="0" err="1" smtClean="0">
                <a:solidFill>
                  <a:srgbClr val="000000"/>
                </a:solidFill>
                <a:latin typeface="Consolas" panose="020B0609020204030204" pitchFamily="49" charset="0"/>
              </a:rPr>
              <a:t>particleList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= </a:t>
            </a: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new </a:t>
            </a:r>
            <a:r>
              <a:rPr lang="en-GB" dirty="0" err="1" smtClean="0">
                <a:solidFill>
                  <a:srgbClr val="0000FF"/>
                </a:solidFill>
                <a:latin typeface="Consolas" panose="020B0609020204030204" pitchFamily="49" charset="0"/>
              </a:rPr>
              <a:t>cParticle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[count]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7275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975"/>
            <a:ext cx="7772400" cy="1470025"/>
          </a:xfrm>
        </p:spPr>
        <p:txBody>
          <a:bodyPr/>
          <a:lstStyle/>
          <a:p>
            <a:r>
              <a:rPr lang="en-GB" dirty="0" smtClean="0">
                <a:solidFill>
                  <a:srgbClr val="3F3FFF"/>
                </a:solidFill>
              </a:rPr>
              <a:t>delete</a:t>
            </a:r>
            <a:endParaRPr lang="en-GB" dirty="0">
              <a:solidFill>
                <a:srgbClr val="3F3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600200"/>
            <a:ext cx="7848600" cy="4495800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It’s good programming practice to delete dynamically allocated memory after you have finished using it.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tx1"/>
                </a:solidFill>
              </a:rPr>
              <a:t>Every use of </a:t>
            </a:r>
            <a:r>
              <a:rPr lang="en-GB" sz="2000" dirty="0" smtClean="0">
                <a:solidFill>
                  <a:srgbClr val="3F3FFF"/>
                </a:solidFill>
              </a:rPr>
              <a:t>new</a:t>
            </a:r>
            <a:r>
              <a:rPr lang="en-GB" sz="2000" dirty="0" smtClean="0">
                <a:solidFill>
                  <a:schemeClr val="tx1"/>
                </a:solidFill>
              </a:rPr>
              <a:t> should be balanced by a </a:t>
            </a:r>
            <a:r>
              <a:rPr lang="en-GB" sz="2000" dirty="0" smtClean="0">
                <a:solidFill>
                  <a:srgbClr val="3F3FFF"/>
                </a:solidFill>
              </a:rPr>
              <a:t>delete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tx1"/>
                </a:solidFill>
              </a:rPr>
              <a:t>Every use of </a:t>
            </a:r>
            <a:r>
              <a:rPr lang="en-GB" sz="2000" dirty="0" smtClean="0">
                <a:solidFill>
                  <a:srgbClr val="3F3FFF"/>
                </a:solidFill>
              </a:rPr>
              <a:t>new</a:t>
            </a:r>
            <a:r>
              <a:rPr lang="en-GB" sz="2000" dirty="0" smtClean="0">
                <a:solidFill>
                  <a:schemeClr val="tx1"/>
                </a:solidFill>
              </a:rPr>
              <a:t>[] should be balanced by a </a:t>
            </a:r>
            <a:r>
              <a:rPr lang="en-GB" sz="2000" dirty="0" smtClean="0">
                <a:solidFill>
                  <a:srgbClr val="3F3FFF"/>
                </a:solidFill>
              </a:rPr>
              <a:t>delete</a:t>
            </a:r>
            <a:r>
              <a:rPr lang="en-GB" sz="2000" dirty="0" smtClean="0">
                <a:solidFill>
                  <a:schemeClr val="tx1"/>
                </a:solidFill>
              </a:rPr>
              <a:t>[]</a:t>
            </a:r>
          </a:p>
          <a:p>
            <a:pPr marL="914400" lvl="1" indent="-457200" algn="l">
              <a:buFont typeface="Arial" panose="020B0604020202020204" pitchFamily="34" charset="0"/>
              <a:buChar char="•"/>
            </a:pPr>
            <a:endParaRPr lang="en-GB" sz="20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In the previous example, because we allocated an array of particles we need to de-allocate it as follows:</a:t>
            </a:r>
          </a:p>
        </p:txBody>
      </p:sp>
      <p:sp>
        <p:nvSpPr>
          <p:cNvPr id="4" name="Rectangle 3"/>
          <p:cNvSpPr/>
          <p:nvPr/>
        </p:nvSpPr>
        <p:spPr>
          <a:xfrm>
            <a:off x="1752600" y="5172670"/>
            <a:ext cx="5715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Consolas" panose="020B0609020204030204" pitchFamily="49" charset="0"/>
              </a:rPr>
              <a:t>// dynamically </a:t>
            </a:r>
            <a:r>
              <a:rPr lang="en-GB" dirty="0" smtClean="0">
                <a:solidFill>
                  <a:srgbClr val="00B050"/>
                </a:solidFill>
                <a:latin typeface="Consolas" panose="020B0609020204030204" pitchFamily="49" charset="0"/>
              </a:rPr>
              <a:t>de-allocate </a:t>
            </a:r>
            <a:r>
              <a:rPr lang="en-GB" dirty="0">
                <a:solidFill>
                  <a:srgbClr val="00B050"/>
                </a:solidFill>
                <a:latin typeface="Consolas" panose="020B0609020204030204" pitchFamily="49" charset="0"/>
              </a:rPr>
              <a:t>the memory here..</a:t>
            </a:r>
          </a:p>
          <a:p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if(</a:t>
            </a:r>
            <a:r>
              <a:rPr lang="en-GB" dirty="0" err="1" smtClean="0">
                <a:solidFill>
                  <a:srgbClr val="000000"/>
                </a:solidFill>
                <a:latin typeface="Consolas" panose="020B0609020204030204" pitchFamily="49" charset="0"/>
              </a:rPr>
              <a:t>particleList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)</a:t>
            </a: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	</a:t>
            </a: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delete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[] </a:t>
            </a:r>
            <a:r>
              <a:rPr lang="en-GB" dirty="0" err="1" smtClean="0">
                <a:solidFill>
                  <a:srgbClr val="000000"/>
                </a:solidFill>
                <a:latin typeface="Consolas" panose="020B0609020204030204" pitchFamily="49" charset="0"/>
              </a:rPr>
              <a:t>particleList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4151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</TotalTime>
  <Words>332</Words>
  <Application>Microsoft Office PowerPoint</Application>
  <PresentationFormat>On-screen Show (4:3)</PresentationFormat>
  <Paragraphs>60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Consolas</vt:lpstr>
      <vt:lpstr>Office Theme</vt:lpstr>
      <vt:lpstr>Advanced Software Development</vt:lpstr>
      <vt:lpstr>Memory Allocation</vt:lpstr>
      <vt:lpstr>Memory Allocation</vt:lpstr>
      <vt:lpstr>Unknown quantity</vt:lpstr>
      <vt:lpstr>One Solution</vt:lpstr>
      <vt:lpstr>Dynamic Memory Allocation</vt:lpstr>
      <vt:lpstr>new</vt:lpstr>
      <vt:lpstr>delete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Advanced Software Development</dc:title>
  <dc:creator>Andrew Baker</dc:creator>
  <cp:lastModifiedBy>Andrew Baker</cp:lastModifiedBy>
  <cp:revision>44</cp:revision>
  <dcterms:created xsi:type="dcterms:W3CDTF">2006-08-16T00:00:00Z</dcterms:created>
  <dcterms:modified xsi:type="dcterms:W3CDTF">2019-10-23T16:10:49Z</dcterms:modified>
</cp:coreProperties>
</file>