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81" r:id="rId10"/>
    <p:sldId id="267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82" r:id="rId22"/>
    <p:sldId id="263" r:id="rId23"/>
    <p:sldId id="264" r:id="rId24"/>
    <p:sldId id="277" r:id="rId25"/>
    <p:sldId id="279" r:id="rId26"/>
    <p:sldId id="280" r:id="rId27"/>
    <p:sldId id="284" r:id="rId28"/>
    <p:sldId id="285" r:id="rId29"/>
    <p:sldId id="286" r:id="rId30"/>
    <p:sldId id="287" r:id="rId31"/>
    <p:sldId id="290" r:id="rId32"/>
    <p:sldId id="289" r:id="rId33"/>
    <p:sldId id="292" r:id="rId34"/>
    <p:sldId id="293" r:id="rId35"/>
    <p:sldId id="291" r:id="rId36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0" d="100"/>
          <a:sy n="50" d="100"/>
        </p:scale>
        <p:origin x="-23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printerSettings" Target="printerSettings/printerSettings1.bin"/><Relationship Id="rId38" Type="http://schemas.openxmlformats.org/officeDocument/2006/relationships/presProps" Target="presProps.xml"/><Relationship Id="rId39" Type="http://schemas.openxmlformats.org/officeDocument/2006/relationships/viewProps" Target="viewProps.xml"/><Relationship Id="rId40" Type="http://schemas.openxmlformats.org/officeDocument/2006/relationships/theme" Target="theme/theme1.xml"/><Relationship Id="rId41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E0078-B52A-814F-9D0C-9CD4A0EEDDDB}" type="datetimeFigureOut">
              <a:rPr lang="en-GB" smtClean="0"/>
              <a:t>24/02/2014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9923-E14B-9A43-AF09-9D040BC7B1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E0078-B52A-814F-9D0C-9CD4A0EEDDDB}" type="datetimeFigureOut">
              <a:rPr lang="en-GB" smtClean="0"/>
              <a:t>24/02/2014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9923-E14B-9A43-AF09-9D040BC7B1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E0078-B52A-814F-9D0C-9CD4A0EEDDDB}" type="datetimeFigureOut">
              <a:rPr lang="en-GB" smtClean="0"/>
              <a:t>24/02/2014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9923-E14B-9A43-AF09-9D040BC7B1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E0078-B52A-814F-9D0C-9CD4A0EEDDDB}" type="datetimeFigureOut">
              <a:rPr lang="en-GB" smtClean="0"/>
              <a:t>24/02/2014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9923-E14B-9A43-AF09-9D040BC7B1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E0078-B52A-814F-9D0C-9CD4A0EEDDDB}" type="datetimeFigureOut">
              <a:rPr lang="en-GB" smtClean="0"/>
              <a:t>24/02/2014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9923-E14B-9A43-AF09-9D040BC7B1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E0078-B52A-814F-9D0C-9CD4A0EEDDDB}" type="datetimeFigureOut">
              <a:rPr lang="en-GB" smtClean="0"/>
              <a:t>24/02/2014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9923-E14B-9A43-AF09-9D040BC7B1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E0078-B52A-814F-9D0C-9CD4A0EEDDDB}" type="datetimeFigureOut">
              <a:rPr lang="en-GB" smtClean="0"/>
              <a:t>24/02/2014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9923-E14B-9A43-AF09-9D040BC7B1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E0078-B52A-814F-9D0C-9CD4A0EEDDDB}" type="datetimeFigureOut">
              <a:rPr lang="en-GB" smtClean="0"/>
              <a:t>24/02/2014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9923-E14B-9A43-AF09-9D040BC7B1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E0078-B52A-814F-9D0C-9CD4A0EEDDDB}" type="datetimeFigureOut">
              <a:rPr lang="en-GB" smtClean="0"/>
              <a:t>24/02/2014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6079923-E14B-9A43-AF09-9D040BC7B10E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GB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E0078-B52A-814F-9D0C-9CD4A0EEDDDB}" type="datetimeFigureOut">
              <a:rPr lang="en-GB" smtClean="0"/>
              <a:t>24/02/2014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9923-E14B-9A43-AF09-9D040BC7B1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E0078-B52A-814F-9D0C-9CD4A0EEDDDB}" type="datetimeFigureOut">
              <a:rPr lang="en-GB" smtClean="0"/>
              <a:t>24/02/2014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79923-E14B-9A43-AF09-9D040BC7B1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F8E0078-B52A-814F-9D0C-9CD4A0EEDDDB}" type="datetimeFigureOut">
              <a:rPr lang="en-GB" smtClean="0"/>
              <a:t>24/02/2014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6079923-E14B-9A43-AF09-9D040BC7B10E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324474"/>
            <a:ext cx="7851648" cy="1362793"/>
          </a:xfrm>
        </p:spPr>
        <p:txBody>
          <a:bodyPr/>
          <a:lstStyle/>
          <a:p>
            <a:r>
              <a:rPr lang="en-GB" dirty="0" smtClean="0"/>
              <a:t>NUTRITION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 descr="images-1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206" y="2002471"/>
            <a:ext cx="8067639" cy="388442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442864" y="6118662"/>
            <a:ext cx="1954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John L. </a:t>
            </a:r>
            <a:r>
              <a:rPr lang="en-GB" dirty="0" err="1" smtClean="0"/>
              <a:t>Schropfer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NUTRITION</a:t>
            </a:r>
            <a:endParaRPr lang="en-GB" sz="2667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3200" dirty="0" smtClean="0"/>
              <a:t>  Nutrition–The intake and use of food by the body.</a:t>
            </a:r>
          </a:p>
          <a:p>
            <a:pPr>
              <a:buNone/>
            </a:pPr>
            <a:endParaRPr lang="en-GB" sz="3200" dirty="0" smtClean="0"/>
          </a:p>
          <a:p>
            <a:r>
              <a:rPr lang="en-GB" sz="3200" dirty="0" smtClean="0"/>
              <a:t> Good nutrition is essential to physical and mental health because it increases resistance to illness, facilitates the healing process, and produces energy and vitality.</a:t>
            </a:r>
            <a:endParaRPr lang="en-GB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849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Characteristics of </a:t>
            </a:r>
            <a:r>
              <a:rPr lang="en-GB" i="1" dirty="0" smtClean="0"/>
              <a:t>good</a:t>
            </a:r>
            <a:r>
              <a:rPr lang="en-GB" dirty="0" smtClean="0"/>
              <a:t> nutrition: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33621"/>
            <a:ext cx="8229600" cy="4590979"/>
          </a:xfrm>
        </p:spPr>
        <p:txBody>
          <a:bodyPr/>
          <a:lstStyle/>
          <a:p>
            <a:pPr marL="514350" indent="-514350"/>
            <a:r>
              <a:rPr lang="en-GB" dirty="0" smtClean="0"/>
              <a:t> Well–developed, healthy body</a:t>
            </a:r>
          </a:p>
          <a:p>
            <a:pPr marL="514350" indent="-514350"/>
            <a:r>
              <a:rPr lang="en-GB" dirty="0" smtClean="0"/>
              <a:t> Appropriate bodyweight</a:t>
            </a:r>
          </a:p>
          <a:p>
            <a:pPr marL="514350" indent="-514350"/>
            <a:r>
              <a:rPr lang="en-GB" dirty="0" smtClean="0"/>
              <a:t> Regular elimination habits</a:t>
            </a:r>
          </a:p>
          <a:p>
            <a:pPr marL="514350" indent="-514350"/>
            <a:r>
              <a:rPr lang="en-GB" dirty="0" smtClean="0"/>
              <a:t> Even, pleasant disposition</a:t>
            </a:r>
          </a:p>
          <a:p>
            <a:pPr marL="514350" indent="-514350"/>
            <a:r>
              <a:rPr lang="en-GB" dirty="0" smtClean="0"/>
              <a:t> Healthy appetite</a:t>
            </a:r>
          </a:p>
          <a:p>
            <a:pPr marL="514350" indent="-514350"/>
            <a:r>
              <a:rPr lang="en-GB" dirty="0" smtClean="0"/>
              <a:t> Restful sleep patterns</a:t>
            </a:r>
          </a:p>
          <a:p>
            <a:pPr marL="514350" indent="-514350"/>
            <a:r>
              <a:rPr lang="en-GB" dirty="0" smtClean="0"/>
              <a:t> Alert facial expressions</a:t>
            </a:r>
          </a:p>
          <a:p>
            <a:pPr marL="514350" indent="-514350"/>
            <a:r>
              <a:rPr lang="en-GB" dirty="0" smtClean="0"/>
              <a:t> Healthy, shiny–looking hair</a:t>
            </a:r>
          </a:p>
          <a:p>
            <a:pPr marL="514350" indent="-514350"/>
            <a:r>
              <a:rPr lang="en-GB" dirty="0" smtClean="0"/>
              <a:t> Clear skin and bright eyes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Characteristics of poor nutrition: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04448"/>
            <a:ext cx="8229600" cy="4220151"/>
          </a:xfrm>
        </p:spPr>
        <p:txBody>
          <a:bodyPr/>
          <a:lstStyle/>
          <a:p>
            <a:r>
              <a:rPr lang="en-GB" dirty="0" smtClean="0"/>
              <a:t> Weight changes</a:t>
            </a:r>
          </a:p>
          <a:p>
            <a:r>
              <a:rPr lang="en-GB" dirty="0" smtClean="0"/>
              <a:t> Irregular elimination habits</a:t>
            </a:r>
          </a:p>
          <a:p>
            <a:r>
              <a:rPr lang="en-GB" dirty="0" smtClean="0"/>
              <a:t> Poor skin colour and appearance</a:t>
            </a:r>
          </a:p>
          <a:p>
            <a:r>
              <a:rPr lang="en-GB" dirty="0" smtClean="0"/>
              <a:t> Dull looking hair and skin</a:t>
            </a:r>
          </a:p>
          <a:p>
            <a:r>
              <a:rPr lang="en-GB" dirty="0" smtClean="0"/>
              <a:t> Osteoporosis</a:t>
            </a:r>
          </a:p>
          <a:p>
            <a:r>
              <a:rPr lang="en-GB" dirty="0" smtClean="0"/>
              <a:t> Anaemia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Nutrient Balance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sz="3200" dirty="0" smtClean="0"/>
              <a:t>Carefully planned nutrition must provide an energy balance and a nutrient balance.</a:t>
            </a:r>
          </a:p>
          <a:p>
            <a:pPr>
              <a:buNone/>
            </a:pPr>
            <a:r>
              <a:rPr lang="en-US" dirty="0" smtClean="0"/>
              <a:t>The nutrients are:	</a:t>
            </a:r>
          </a:p>
          <a:p>
            <a:r>
              <a:rPr lang="en-US" dirty="0" smtClean="0"/>
              <a:t> Proteins</a:t>
            </a:r>
          </a:p>
          <a:p>
            <a:r>
              <a:rPr lang="en-US" dirty="0" smtClean="0"/>
              <a:t> Fats</a:t>
            </a:r>
          </a:p>
          <a:p>
            <a:r>
              <a:rPr lang="en-US" dirty="0" smtClean="0"/>
              <a:t> Carbohydrates</a:t>
            </a:r>
          </a:p>
          <a:p>
            <a:r>
              <a:rPr lang="en-US" dirty="0" smtClean="0"/>
              <a:t> Minerals</a:t>
            </a:r>
          </a:p>
          <a:p>
            <a:r>
              <a:rPr lang="en-US" dirty="0" smtClean="0"/>
              <a:t> Vitamins</a:t>
            </a:r>
          </a:p>
          <a:p>
            <a:r>
              <a:rPr lang="en-US" dirty="0" smtClean="0"/>
              <a:t> Water</a:t>
            </a:r>
          </a:p>
          <a:p>
            <a:r>
              <a:rPr lang="en-US" dirty="0" smtClean="0"/>
              <a:t> Roughage	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Proteins/Fats/Carbohydrates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521630"/>
            <a:ext cx="8229600" cy="3802970"/>
          </a:xfrm>
        </p:spPr>
        <p:txBody>
          <a:bodyPr/>
          <a:lstStyle/>
          <a:p>
            <a:r>
              <a:rPr lang="en-GB" dirty="0" smtClean="0"/>
              <a:t> </a:t>
            </a:r>
            <a:r>
              <a:rPr lang="en-GB" sz="3200" b="1" dirty="0" smtClean="0"/>
              <a:t>Proteins</a:t>
            </a:r>
            <a:r>
              <a:rPr lang="en-GB" sz="2800" dirty="0" smtClean="0"/>
              <a:t> are essential to growth and repair of muscle and other body tissues</a:t>
            </a:r>
          </a:p>
          <a:p>
            <a:r>
              <a:rPr lang="en-GB" sz="2800" dirty="0" smtClean="0"/>
              <a:t> </a:t>
            </a:r>
            <a:r>
              <a:rPr lang="en-GB" sz="3200" b="1" dirty="0" smtClean="0"/>
              <a:t>Fats</a:t>
            </a:r>
            <a:r>
              <a:rPr lang="en-GB" sz="2800" dirty="0" smtClean="0"/>
              <a:t> are one source of energy and important in relation to fat soluble vitamins</a:t>
            </a:r>
          </a:p>
          <a:p>
            <a:r>
              <a:rPr lang="en-GB" sz="2800" dirty="0" smtClean="0"/>
              <a:t> </a:t>
            </a:r>
            <a:r>
              <a:rPr lang="en-GB" sz="3200" b="1" dirty="0" smtClean="0"/>
              <a:t>Carbohydrates</a:t>
            </a:r>
            <a:r>
              <a:rPr lang="en-GB" sz="2800" dirty="0" smtClean="0"/>
              <a:t> are our main source of energy</a:t>
            </a:r>
            <a:endParaRPr lang="en-GB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25" y="704088"/>
            <a:ext cx="8788252" cy="88120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Minerals/Vitamins/Water/Roughage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 </a:t>
            </a:r>
            <a:r>
              <a:rPr lang="en-GB" sz="3200" b="1" dirty="0" smtClean="0"/>
              <a:t>Minerals</a:t>
            </a:r>
            <a:r>
              <a:rPr lang="en-GB" dirty="0" smtClean="0"/>
              <a:t> are those inorganic elements occurring in the body and which are critical to its normal functions</a:t>
            </a:r>
          </a:p>
          <a:p>
            <a:r>
              <a:rPr lang="en-GB" dirty="0" smtClean="0"/>
              <a:t> </a:t>
            </a:r>
            <a:r>
              <a:rPr lang="en-GB" sz="3200" b="1" dirty="0" smtClean="0"/>
              <a:t>Vitamins</a:t>
            </a:r>
            <a:r>
              <a:rPr lang="en-GB" dirty="0" smtClean="0"/>
              <a:t> play important roles in many chemical processes in the body (both water and fat soluble)</a:t>
            </a:r>
          </a:p>
          <a:p>
            <a:r>
              <a:rPr lang="en-GB" dirty="0" smtClean="0"/>
              <a:t> </a:t>
            </a:r>
            <a:r>
              <a:rPr lang="en-GB" sz="3200" b="1" dirty="0" smtClean="0"/>
              <a:t>Water</a:t>
            </a:r>
            <a:r>
              <a:rPr lang="en-GB" dirty="0" smtClean="0"/>
              <a:t> is essential to  normal body function–as a vehicle for carrying other nutrients (60% of  the human body is water)</a:t>
            </a:r>
          </a:p>
          <a:p>
            <a:r>
              <a:rPr lang="en-GB" dirty="0" smtClean="0"/>
              <a:t> </a:t>
            </a:r>
            <a:r>
              <a:rPr lang="en-GB" sz="3200" b="1" dirty="0" smtClean="0"/>
              <a:t>Roughage</a:t>
            </a:r>
            <a:r>
              <a:rPr lang="en-GB" dirty="0" smtClean="0"/>
              <a:t> is this fibrous indigestible portion of our diet essential to health of the digestive system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Basic nutrition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Understanding the fuel your body needs and how it is used</a:t>
            </a:r>
          </a:p>
          <a:p>
            <a:r>
              <a:rPr lang="en-GB" dirty="0" smtClean="0"/>
              <a:t> Why is proper new attrition important?</a:t>
            </a:r>
          </a:p>
          <a:p>
            <a:r>
              <a:rPr lang="en-GB" dirty="0" smtClean="0"/>
              <a:t>What nutrients does your body need to run efficiently?</a:t>
            </a:r>
          </a:p>
          <a:p>
            <a:r>
              <a:rPr lang="en-GB" dirty="0" smtClean="0"/>
              <a:t>What are some key concepts to an efficient nutritional program?</a:t>
            </a:r>
          </a:p>
          <a:p>
            <a:r>
              <a:rPr lang="en-GB" dirty="0" smtClean="0"/>
              <a:t>What are the results of poor work nutrition?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99743"/>
          </a:xfrm>
        </p:spPr>
        <p:txBody>
          <a:bodyPr/>
          <a:lstStyle/>
          <a:p>
            <a:r>
              <a:rPr lang="en-GB" dirty="0" smtClean="0"/>
              <a:t> The food guide Pyramid</a:t>
            </a:r>
            <a:endParaRPr lang="en-GB" dirty="0"/>
          </a:p>
        </p:txBody>
      </p:sp>
      <p:pic>
        <p:nvPicPr>
          <p:cNvPr id="5" name="Picture 4" descr="images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0197" y="1935480"/>
            <a:ext cx="5200643" cy="3905061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183182"/>
          </a:xfrm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947" y="704088"/>
            <a:ext cx="8482853" cy="79776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Why is proper nutrition important?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dirty="0" smtClean="0"/>
              <a:t> Macro–nutrients –essential for human survival and growth</a:t>
            </a:r>
          </a:p>
          <a:p>
            <a:r>
              <a:rPr lang="en-GB" dirty="0" smtClean="0"/>
              <a:t>Carbohydrates</a:t>
            </a:r>
          </a:p>
          <a:p>
            <a:r>
              <a:rPr lang="en-GB" dirty="0" smtClean="0"/>
              <a:t>Proteins</a:t>
            </a:r>
          </a:p>
          <a:p>
            <a:r>
              <a:rPr lang="en-GB" dirty="0" smtClean="0"/>
              <a:t>Fats</a:t>
            </a:r>
          </a:p>
          <a:p>
            <a:r>
              <a:rPr lang="en-GB" dirty="0" smtClean="0"/>
              <a:t>Water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 Micro–nutrients – essential for growth and enhance the function and usability of macro nutrients</a:t>
            </a:r>
          </a:p>
          <a:p>
            <a:r>
              <a:rPr lang="en-GB" dirty="0" smtClean="0"/>
              <a:t>Vitamins</a:t>
            </a:r>
          </a:p>
          <a:p>
            <a:r>
              <a:rPr lang="en-GB" dirty="0" smtClean="0"/>
              <a:t>Minerals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   </a:t>
            </a:r>
            <a:r>
              <a:rPr lang="en-GB" sz="1600" i="1" dirty="0" smtClean="0">
                <a:solidFill>
                  <a:srgbClr val="FF0000"/>
                </a:solidFill>
              </a:rPr>
              <a:t>The difference between macro and micro nutrients is the amount you need each day. Macro-nutrients must exceed   1 gram per day</a:t>
            </a:r>
            <a:endParaRPr lang="en-GB" sz="1600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99258"/>
            <a:ext cx="8099820" cy="5933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Carbohydrates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Provide energy for your body by converting to glucose</a:t>
            </a:r>
          </a:p>
          <a:p>
            <a:pPr>
              <a:buNone/>
            </a:pPr>
            <a:endParaRPr lang="en-GB" dirty="0" smtClean="0"/>
          </a:p>
          <a:p>
            <a:pPr>
              <a:buClr>
                <a:srgbClr val="0000FF"/>
              </a:buClr>
            </a:pPr>
            <a:r>
              <a:rPr lang="en-GB" dirty="0" smtClean="0"/>
              <a:t>3 types of carbohydrates: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Simple–one or 2 units of sugar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Complex–more than 2 units of sugar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Dietary fibre–complex carbohydrates that are not a source of energy and adds no calories to your diet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Carbohydrates (continued)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38194"/>
            <a:ext cx="8229600" cy="3886406"/>
          </a:xfrm>
        </p:spPr>
        <p:txBody>
          <a:bodyPr/>
          <a:lstStyle/>
          <a:p>
            <a:r>
              <a:rPr lang="en-GB" dirty="0" smtClean="0"/>
              <a:t> Protect your muscles</a:t>
            </a:r>
          </a:p>
          <a:p>
            <a:pPr>
              <a:buClr>
                <a:srgbClr val="0000FF"/>
              </a:buClr>
            </a:pP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Regulate the amount of sugar circulating in your body</a:t>
            </a:r>
          </a:p>
          <a:p>
            <a:r>
              <a:rPr lang="en-GB" dirty="0" smtClean="0"/>
              <a:t>Assist in the body’s absorption of calcium</a:t>
            </a:r>
          </a:p>
          <a:p>
            <a:pPr>
              <a:buClr>
                <a:srgbClr val="0000FF"/>
              </a:buClr>
            </a:pPr>
            <a:r>
              <a:rPr lang="en-GB" dirty="0" smtClean="0"/>
              <a:t>May help lower cholesterol levels and regulate blood pressure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7922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Proteins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2372"/>
            <a:ext cx="8229600" cy="4702228"/>
          </a:xfrm>
        </p:spPr>
        <p:txBody>
          <a:bodyPr/>
          <a:lstStyle/>
          <a:p>
            <a:r>
              <a:rPr lang="en-GB" dirty="0" smtClean="0"/>
              <a:t> Used for tissue growth and repair</a:t>
            </a:r>
          </a:p>
          <a:p>
            <a:pPr marL="514350" indent="-514350">
              <a:buNone/>
            </a:pPr>
            <a:r>
              <a:rPr lang="en-GB" dirty="0" smtClean="0"/>
              <a:t>    2 types of proteins: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 complete proteins–contains sufficient amounts of all essential amino acids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Incomplete proteins–missing or do not having enough essential amino acids</a:t>
            </a:r>
          </a:p>
          <a:p>
            <a:pPr marL="514350" indent="-514350">
              <a:buClr>
                <a:schemeClr val="accent1"/>
              </a:buClr>
            </a:pPr>
            <a:r>
              <a:rPr lang="en-GB" dirty="0" smtClean="0"/>
              <a:t> Amino acids are the building blocks for protein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Proteins (continued)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28922"/>
            <a:ext cx="8229600" cy="3895677"/>
          </a:xfrm>
        </p:spPr>
        <p:txBody>
          <a:bodyPr/>
          <a:lstStyle/>
          <a:p>
            <a:r>
              <a:rPr lang="en-GB" dirty="0" smtClean="0"/>
              <a:t>Within 6 months, every protein molecule in your body is broken down and replaced</a:t>
            </a:r>
          </a:p>
          <a:p>
            <a:r>
              <a:rPr lang="en-GB" dirty="0" smtClean="0"/>
              <a:t> The more intensely you train, the more protein is required for repair and growth</a:t>
            </a:r>
          </a:p>
          <a:p>
            <a:r>
              <a:rPr lang="en-GB" dirty="0" smtClean="0"/>
              <a:t>Consuming more protein than the body needs can result in an increase in fat storage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62660"/>
          </a:xfrm>
        </p:spPr>
        <p:txBody>
          <a:bodyPr/>
          <a:lstStyle/>
          <a:p>
            <a:r>
              <a:rPr lang="en-GB" dirty="0" smtClean="0"/>
              <a:t> Fats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66748"/>
            <a:ext cx="8229600" cy="4757852"/>
          </a:xfrm>
        </p:spPr>
        <p:txBody>
          <a:bodyPr>
            <a:normAutofit fontScale="92500"/>
          </a:bodyPr>
          <a:lstStyle/>
          <a:p>
            <a:pPr>
              <a:buClr>
                <a:srgbClr val="FF0000"/>
              </a:buClr>
            </a:pPr>
            <a:r>
              <a:rPr lang="en-GB" dirty="0" smtClean="0"/>
              <a:t> A healthy body needs fat!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                            </a:t>
            </a:r>
            <a:r>
              <a:rPr lang="en-GB" sz="3200" u="sng" dirty="0" smtClean="0"/>
              <a:t>Major uses for FAT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 provides a source of stored fat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Give shape to your body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Cushions your skin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Acts as an insulator in order to reduce heat loss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Protect your organs if you fall or are injured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34848"/>
          </a:xfrm>
        </p:spPr>
        <p:txBody>
          <a:bodyPr/>
          <a:lstStyle/>
          <a:p>
            <a:r>
              <a:rPr lang="en-GB" dirty="0" smtClean="0"/>
              <a:t> Vitamins and Minerals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Vitamins and minerals act as regulators and catalysts for a variety of bodily functions</a:t>
            </a:r>
          </a:p>
          <a:p>
            <a:r>
              <a:rPr lang="en-GB" b="1" dirty="0" smtClean="0"/>
              <a:t>Vitamins are essential for: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Building body tissues such as bones, skin, glands, nerves and blood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Assisting in the metabolising of proteins, fats and carbohydrates so you receive energy from food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Promoting healing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Preventing nutritional deficiency diseases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Minerals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r>
              <a:rPr lang="en-GB" b="1" dirty="0" smtClean="0"/>
              <a:t>Minerals are essential for: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The formation of strong bones and teeth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Helping to control the nervous system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Fluid balance in tissues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Muscle contractions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/>
            <a:r>
              <a:rPr lang="en-GB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Minerals and most vitamins must be supplied through diet since they are not made in the body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9"/>
            <a:ext cx="8229600" cy="7236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Water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Your overall body is between 70–80% water</a:t>
            </a:r>
          </a:p>
          <a:p>
            <a:r>
              <a:rPr lang="en-GB" dirty="0" smtClean="0"/>
              <a:t>Your muscles are about 75% water</a:t>
            </a:r>
          </a:p>
          <a:p>
            <a:r>
              <a:rPr lang="en-GB" dirty="0" smtClean="0"/>
              <a:t>Your body needs to: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Digests food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Carry waste products out of your body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Regulate body temperature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Lubricate moving parts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Water (continued)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512360"/>
            <a:ext cx="8229600" cy="3812240"/>
          </a:xfrm>
        </p:spPr>
        <p:txBody>
          <a:bodyPr/>
          <a:lstStyle/>
          <a:p>
            <a:r>
              <a:rPr lang="en-GB" dirty="0" smtClean="0"/>
              <a:t> Your body does not store water so you must take in a new supply every day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The National research Council’s food and nutrition board recommends 1  millilitre (ml) of water for each calorie of food we consume.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27069"/>
            <a:ext cx="8534999" cy="1177379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Key concepts to an effective nutritional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62050"/>
            <a:ext cx="8229600" cy="4062549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Breakfast is the most important meal of the day.</a:t>
            </a:r>
          </a:p>
          <a:p>
            <a:r>
              <a:rPr lang="en-GB" dirty="0" smtClean="0"/>
              <a:t>Attempt to eat 4 to 6 meals per day.</a:t>
            </a:r>
          </a:p>
          <a:p>
            <a:r>
              <a:rPr lang="en-GB" dirty="0" smtClean="0"/>
              <a:t>Minimum of 8 glasses of water per day. Attempt to consume carbohydrates, proteins and fats in every meal.</a:t>
            </a:r>
          </a:p>
          <a:p>
            <a:r>
              <a:rPr lang="en-GB" dirty="0" smtClean="0"/>
              <a:t>Vegetables are the best source of vitamins and minerals.</a:t>
            </a:r>
          </a:p>
          <a:p>
            <a:r>
              <a:rPr lang="en-GB" dirty="0" smtClean="0"/>
              <a:t>Read labels and understand serving sizes.</a:t>
            </a:r>
          </a:p>
          <a:p>
            <a:r>
              <a:rPr lang="en-GB" dirty="0" smtClean="0"/>
              <a:t>Supplements should be used as supplements</a:t>
            </a:r>
          </a:p>
          <a:p>
            <a:r>
              <a:rPr lang="en-GB" dirty="0" smtClean="0"/>
              <a:t>Making a lifestyle change–diets often fail.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6068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Sports nutrition</a:t>
            </a:r>
            <a:endParaRPr lang="en-GB" dirty="0"/>
          </a:p>
        </p:txBody>
      </p:sp>
      <p:pic>
        <p:nvPicPr>
          <p:cNvPr id="4" name="Content Placeholder 3" descr="images-3.jpeg"/>
          <p:cNvPicPr>
            <a:picLocks noGrp="1" noChangeAspect="1"/>
          </p:cNvPicPr>
          <p:nvPr>
            <p:ph idx="1"/>
          </p:nvPr>
        </p:nvPicPr>
        <p:blipFill>
          <a:blip r:embed="rId2"/>
          <a:srcRect l="-22421" r="-22421"/>
          <a:stretch>
            <a:fillRect/>
          </a:stretch>
        </p:blipFill>
        <p:spPr/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866" y="704088"/>
            <a:ext cx="8977134" cy="779224"/>
          </a:xfrm>
        </p:spPr>
        <p:txBody>
          <a:bodyPr>
            <a:normAutofit/>
          </a:bodyPr>
          <a:lstStyle/>
          <a:p>
            <a:r>
              <a:rPr lang="en-US" sz="4000" b="1" dirty="0" smtClean="0"/>
              <a:t>What are the daily energy requirements?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Personal energy requirement = basic energy requirements + extra energy requirements</a:t>
            </a:r>
          </a:p>
          <a:p>
            <a:endParaRPr lang="en-US" dirty="0" smtClean="0"/>
          </a:p>
          <a:p>
            <a:r>
              <a:rPr lang="en-US" dirty="0" smtClean="0"/>
              <a:t>Basic energy requirements (BER) includes your basal metabolic rate (BRM) and general daily activities</a:t>
            </a:r>
          </a:p>
          <a:p>
            <a:r>
              <a:rPr lang="en-US" dirty="0" smtClean="0"/>
              <a:t>For every Kg of body weight 1.3 cal is required every hour. </a:t>
            </a:r>
          </a:p>
          <a:p>
            <a:r>
              <a:rPr lang="en-US" dirty="0" smtClean="0"/>
              <a:t>An athlete  weighing 50 Kg  would require:</a:t>
            </a:r>
          </a:p>
          <a:p>
            <a:pPr>
              <a:buNone/>
            </a:pPr>
            <a:r>
              <a:rPr lang="en-US" dirty="0" smtClean="0"/>
              <a:t>             </a:t>
            </a:r>
            <a:r>
              <a:rPr lang="en-US" dirty="0" smtClean="0">
                <a:solidFill>
                  <a:srgbClr val="FF0000"/>
                </a:solidFill>
              </a:rPr>
              <a:t>1.3 </a:t>
            </a:r>
            <a:r>
              <a:rPr lang="en-US" dirty="0" err="1" smtClean="0">
                <a:solidFill>
                  <a:srgbClr val="FF0000"/>
                </a:solidFill>
              </a:rPr>
              <a:t>x</a:t>
            </a:r>
            <a:r>
              <a:rPr lang="en-US" dirty="0" smtClean="0">
                <a:solidFill>
                  <a:srgbClr val="FF0000"/>
                </a:solidFill>
              </a:rPr>
              <a:t> 24hrs </a:t>
            </a:r>
            <a:r>
              <a:rPr lang="en-US" dirty="0" err="1" smtClean="0">
                <a:solidFill>
                  <a:srgbClr val="FF0000"/>
                </a:solidFill>
              </a:rPr>
              <a:t>x</a:t>
            </a:r>
            <a:r>
              <a:rPr lang="en-US" dirty="0" smtClean="0">
                <a:solidFill>
                  <a:srgbClr val="FF0000"/>
                </a:solidFill>
              </a:rPr>
              <a:t> 50Kg = 1560 calories per day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Extra energy requirements (EER)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For each hours training, you require an additional 8.5 calories for each Kg of body weight. (For a two hour training session our 50Kg athlete would require 8.5 × 2hrs × 50Kg = 850 Calories)</a:t>
            </a:r>
          </a:p>
          <a:p>
            <a:r>
              <a:rPr lang="en-US" dirty="0" smtClean="0"/>
              <a:t>An athlete weighing 50Kg who trains for two hours would require an intake of approximately</a:t>
            </a:r>
          </a:p>
          <a:p>
            <a:pPr>
              <a:buNone/>
            </a:pPr>
            <a:r>
              <a:rPr lang="en-US" dirty="0" smtClean="0">
                <a:solidFill>
                  <a:srgbClr val="FF0000"/>
                </a:solidFill>
              </a:rPr>
              <a:t>            2410 calories (BER + EER = 1560 + 850)</a:t>
            </a:r>
            <a:r>
              <a:rPr lang="en-US" dirty="0" smtClean="0"/>
              <a:t>		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04088"/>
            <a:ext cx="8686800" cy="92755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Examples of highly nutritious snacks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Peanut butter and jelly on wheat bread</a:t>
            </a:r>
          </a:p>
          <a:p>
            <a:r>
              <a:rPr lang="en-GB" dirty="0" smtClean="0"/>
              <a:t>Apples and peanut butter</a:t>
            </a:r>
          </a:p>
          <a:p>
            <a:r>
              <a:rPr lang="en-GB" dirty="0" smtClean="0"/>
              <a:t>Low-fat yoghurt</a:t>
            </a:r>
          </a:p>
          <a:p>
            <a:r>
              <a:rPr lang="en-GB" dirty="0" smtClean="0"/>
              <a:t>Cheese sticks</a:t>
            </a:r>
          </a:p>
          <a:p>
            <a:r>
              <a:rPr lang="en-GB" dirty="0" smtClean="0"/>
              <a:t>Granola/trail mixes</a:t>
            </a:r>
          </a:p>
          <a:p>
            <a:r>
              <a:rPr lang="en-GB" dirty="0" smtClean="0"/>
              <a:t>Turkey rolls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Results of poor nutrition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Obesity</a:t>
            </a:r>
          </a:p>
          <a:p>
            <a:r>
              <a:rPr lang="en-GB" dirty="0" smtClean="0"/>
              <a:t>Heart disease</a:t>
            </a:r>
          </a:p>
          <a:p>
            <a:r>
              <a:rPr lang="en-GB" dirty="0" smtClean="0"/>
              <a:t>Hypertension</a:t>
            </a:r>
          </a:p>
          <a:p>
            <a:r>
              <a:rPr lang="en-GB" dirty="0" smtClean="0"/>
              <a:t>Diabetes</a:t>
            </a:r>
          </a:p>
          <a:p>
            <a:r>
              <a:rPr lang="en-GB" dirty="0" smtClean="0"/>
              <a:t>Osteoporosis</a:t>
            </a:r>
          </a:p>
          <a:p>
            <a:r>
              <a:rPr lang="en-GB" dirty="0" smtClean="0"/>
              <a:t>Bones may break due to lack of calcium</a:t>
            </a:r>
          </a:p>
          <a:p>
            <a:r>
              <a:rPr lang="en-GB" dirty="0" smtClean="0"/>
              <a:t>Gums may bleed due to low  vitamin C</a:t>
            </a:r>
          </a:p>
          <a:p>
            <a:r>
              <a:rPr lang="en-GB" dirty="0" smtClean="0"/>
              <a:t>Low iron count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Screen Shot 2014-02-17 at 20.38.32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91" b="13591"/>
          <a:stretch>
            <a:fillRect/>
          </a:stretch>
        </p:blipFill>
        <p:spPr>
          <a:xfrm>
            <a:off x="457200" y="304800"/>
            <a:ext cx="8229600" cy="6019800"/>
          </a:xfr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4-02-17 at 20.41.10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700"/>
            <a:ext cx="9144000" cy="659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0057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4-02-17 at 20.41.57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1600"/>
            <a:ext cx="8915400" cy="675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294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4-02-17 at 20.42.2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87400"/>
            <a:ext cx="9144000" cy="607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6259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4-02-17 at 20.40.54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35000"/>
            <a:ext cx="9144000" cy="622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2020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4-02-17 at 20.44.5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39800"/>
            <a:ext cx="9144000" cy="589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2972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4-02-17 at 20.45.03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11250"/>
            <a:ext cx="9144000" cy="554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96019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Shot 2014-02-17 at 20.45.38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81100"/>
            <a:ext cx="9144000" cy="567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070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Shot 2014-02-17 at 20.45.23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4250"/>
            <a:ext cx="9144000" cy="560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66345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4-02-17 at 20.42.5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3000"/>
            <a:ext cx="9144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2893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ＭＳ Ｐ明朝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Flow.thmx</Template>
  <TotalTime>154</TotalTime>
  <Words>1103</Words>
  <Application>Microsoft Macintosh PowerPoint</Application>
  <PresentationFormat>On-screen Show (4:3)</PresentationFormat>
  <Paragraphs>155</Paragraphs>
  <Slides>35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6" baseType="lpstr">
      <vt:lpstr>Flow</vt:lpstr>
      <vt:lpstr>NUTRITION</vt:lpstr>
      <vt:lpstr>NUTRITION</vt:lpstr>
      <vt:lpstr>Characteristics of good nutrition:</vt:lpstr>
      <vt:lpstr> Characteristics of poor nutrition: </vt:lpstr>
      <vt:lpstr>Nutrient Balance</vt:lpstr>
      <vt:lpstr> Proteins/Fats/Carbohydrates</vt:lpstr>
      <vt:lpstr> Minerals/Vitamins/Water/Roughage</vt:lpstr>
      <vt:lpstr> Basic nutrition</vt:lpstr>
      <vt:lpstr> The food guide Pyramid</vt:lpstr>
      <vt:lpstr> Why is proper nutrition important?</vt:lpstr>
      <vt:lpstr>     Carbohydrates</vt:lpstr>
      <vt:lpstr> Carbohydrates (continued)</vt:lpstr>
      <vt:lpstr> Proteins</vt:lpstr>
      <vt:lpstr> Proteins (continued)</vt:lpstr>
      <vt:lpstr> Fats</vt:lpstr>
      <vt:lpstr> Vitamins and Minerals</vt:lpstr>
      <vt:lpstr> Minerals</vt:lpstr>
      <vt:lpstr> Water</vt:lpstr>
      <vt:lpstr> Water (continued)</vt:lpstr>
      <vt:lpstr> Key concepts to an effective nutritional plan</vt:lpstr>
      <vt:lpstr>Sports nutrition</vt:lpstr>
      <vt:lpstr>What are the daily energy requirements?</vt:lpstr>
      <vt:lpstr>Extra energy requirements (EER)</vt:lpstr>
      <vt:lpstr> Examples of highly nutritious snacks</vt:lpstr>
      <vt:lpstr> Results of poor nutrition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wru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NUTRITION</dc:title>
  <dc:creator>John Schropfer</dc:creator>
  <cp:lastModifiedBy>John Leighton Schropfer</cp:lastModifiedBy>
  <cp:revision>10</cp:revision>
  <dcterms:created xsi:type="dcterms:W3CDTF">2013-03-10T19:40:07Z</dcterms:created>
  <dcterms:modified xsi:type="dcterms:W3CDTF">2014-02-24T20:24:01Z</dcterms:modified>
</cp:coreProperties>
</file>