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7" r:id="rId1"/>
  </p:sldMasterIdLst>
  <p:notesMasterIdLst>
    <p:notesMasterId r:id="rId17"/>
  </p:notesMasterIdLst>
  <p:sldIdLst>
    <p:sldId id="256" r:id="rId2"/>
    <p:sldId id="257" r:id="rId3"/>
    <p:sldId id="263" r:id="rId4"/>
    <p:sldId id="259" r:id="rId5"/>
    <p:sldId id="266" r:id="rId6"/>
    <p:sldId id="268" r:id="rId7"/>
    <p:sldId id="269" r:id="rId8"/>
    <p:sldId id="267" r:id="rId9"/>
    <p:sldId id="260" r:id="rId10"/>
    <p:sldId id="261" r:id="rId11"/>
    <p:sldId id="272" r:id="rId12"/>
    <p:sldId id="273" r:id="rId13"/>
    <p:sldId id="271"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AA331A6-1E75-0046-8A9D-7241FE6BF966}">
          <p14:sldIdLst>
            <p14:sldId id="256"/>
            <p14:sldId id="257"/>
            <p14:sldId id="263"/>
            <p14:sldId id="259"/>
            <p14:sldId id="266"/>
            <p14:sldId id="268"/>
            <p14:sldId id="269"/>
            <p14:sldId id="267"/>
            <p14:sldId id="260"/>
            <p14:sldId id="261"/>
            <p14:sldId id="272"/>
            <p14:sldId id="273"/>
            <p14:sldId id="271"/>
            <p14:sldId id="264"/>
            <p14:sldId id="26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eryl Mc greevey (1711725)" initials="CMg(" lastIdx="4" clrIdx="0">
    <p:extLst>
      <p:ext uri="{19B8F6BF-5375-455C-9EA6-DF929625EA0E}">
        <p15:presenceInfo xmlns:p15="http://schemas.microsoft.com/office/powerpoint/2012/main" userId="S::1711725@student.uwtsd.ac.uk::2883de80-f30a-41b5-805a-aeb39d4a324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05"/>
    <p:restoredTop sz="91365"/>
  </p:normalViewPr>
  <p:slideViewPr>
    <p:cSldViewPr snapToGrid="0" snapToObjects="1">
      <p:cViewPr>
        <p:scale>
          <a:sx n="84" d="100"/>
          <a:sy n="84" d="100"/>
        </p:scale>
        <p:origin x="30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10C43A-E7CB-3445-83D7-85E8DC2A515C}" type="doc">
      <dgm:prSet loTypeId="urn:microsoft.com/office/officeart/2005/8/layout/process4" loCatId="" qsTypeId="urn:microsoft.com/office/officeart/2005/8/quickstyle/simple1" qsCatId="simple" csTypeId="urn:microsoft.com/office/officeart/2005/8/colors/accent1_2" csCatId="accent1" phldr="1"/>
      <dgm:spPr/>
      <dgm:t>
        <a:bodyPr/>
        <a:lstStyle/>
        <a:p>
          <a:endParaRPr lang="en-GB"/>
        </a:p>
      </dgm:t>
    </dgm:pt>
    <dgm:pt modelId="{3C24E3D6-7B58-BA4C-9127-0B8330B99F38}">
      <dgm:prSet phldrT="[Text]" custT="1"/>
      <dgm:spPr/>
      <dgm:t>
        <a:bodyPr/>
        <a:lstStyle/>
        <a:p>
          <a:r>
            <a:rPr lang="en-GB" sz="1800" b="1" dirty="0"/>
            <a:t>Project Sponsor</a:t>
          </a:r>
        </a:p>
      </dgm:t>
    </dgm:pt>
    <dgm:pt modelId="{649BB686-1B71-6E4E-AC73-A64D5125C59F}" type="parTrans" cxnId="{85A88E28-31E3-2E4F-86BF-83BDA02A132A}">
      <dgm:prSet/>
      <dgm:spPr/>
      <dgm:t>
        <a:bodyPr/>
        <a:lstStyle/>
        <a:p>
          <a:endParaRPr lang="en-GB"/>
        </a:p>
      </dgm:t>
    </dgm:pt>
    <dgm:pt modelId="{FC3E35A7-0605-C042-844D-CBB4BF538D06}" type="sibTrans" cxnId="{85A88E28-31E3-2E4F-86BF-83BDA02A132A}">
      <dgm:prSet/>
      <dgm:spPr/>
      <dgm:t>
        <a:bodyPr/>
        <a:lstStyle/>
        <a:p>
          <a:endParaRPr lang="en-GB"/>
        </a:p>
      </dgm:t>
    </dgm:pt>
    <dgm:pt modelId="{737C0498-93E2-D34D-9478-E7858795DADA}">
      <dgm:prSet phldrT="[Text]" custT="1"/>
      <dgm:spPr/>
      <dgm:t>
        <a:bodyPr/>
        <a:lstStyle/>
        <a:p>
          <a:r>
            <a:rPr lang="en-GB" sz="1800" b="1" dirty="0"/>
            <a:t>Paul </a:t>
          </a:r>
          <a:r>
            <a:rPr lang="en-GB" sz="1800" b="1" dirty="0" err="1"/>
            <a:t>Ranson</a:t>
          </a:r>
          <a:r>
            <a:rPr lang="en-GB" sz="1800" b="1" dirty="0"/>
            <a:t> </a:t>
          </a:r>
          <a:r>
            <a:rPr lang="en-GB" sz="1800" dirty="0"/>
            <a:t>- Decisions</a:t>
          </a:r>
        </a:p>
      </dgm:t>
    </dgm:pt>
    <dgm:pt modelId="{9BEBADDA-25B7-924A-835C-E6879A61D95C}" type="parTrans" cxnId="{BB44D4F0-EFFB-E944-8216-CB707FB6D980}">
      <dgm:prSet/>
      <dgm:spPr/>
      <dgm:t>
        <a:bodyPr/>
        <a:lstStyle/>
        <a:p>
          <a:endParaRPr lang="en-GB"/>
        </a:p>
      </dgm:t>
    </dgm:pt>
    <dgm:pt modelId="{3672EEB9-190D-C946-A4EE-FBBDBABDEF96}" type="sibTrans" cxnId="{BB44D4F0-EFFB-E944-8216-CB707FB6D980}">
      <dgm:prSet/>
      <dgm:spPr/>
      <dgm:t>
        <a:bodyPr/>
        <a:lstStyle/>
        <a:p>
          <a:endParaRPr lang="en-GB"/>
        </a:p>
      </dgm:t>
    </dgm:pt>
    <dgm:pt modelId="{8C5C0D1B-968F-AF49-BEFF-970E6B5A8463}">
      <dgm:prSet phldrT="[Text]" custT="1"/>
      <dgm:spPr/>
      <dgm:t>
        <a:bodyPr/>
        <a:lstStyle/>
        <a:p>
          <a:r>
            <a:rPr lang="en-GB" sz="1800" b="1" dirty="0"/>
            <a:t>Steering Group</a:t>
          </a:r>
          <a:r>
            <a:rPr lang="en-GB" sz="2300" b="1" dirty="0"/>
            <a:t>	</a:t>
          </a:r>
        </a:p>
      </dgm:t>
    </dgm:pt>
    <dgm:pt modelId="{27D25B9E-2517-AC4B-A57C-44D07E2E4EC8}" type="parTrans" cxnId="{5E361991-9D2C-7F4D-BEFD-B07A4072F6A5}">
      <dgm:prSet/>
      <dgm:spPr/>
      <dgm:t>
        <a:bodyPr/>
        <a:lstStyle/>
        <a:p>
          <a:endParaRPr lang="en-GB"/>
        </a:p>
      </dgm:t>
    </dgm:pt>
    <dgm:pt modelId="{B488B492-FC8B-8842-B730-31C918510F4F}" type="sibTrans" cxnId="{5E361991-9D2C-7F4D-BEFD-B07A4072F6A5}">
      <dgm:prSet/>
      <dgm:spPr/>
      <dgm:t>
        <a:bodyPr/>
        <a:lstStyle/>
        <a:p>
          <a:endParaRPr lang="en-GB"/>
        </a:p>
      </dgm:t>
    </dgm:pt>
    <dgm:pt modelId="{0FC9A0FE-79B4-6B41-AD09-57FB86AD0FD1}">
      <dgm:prSet phldrT="[Text]" custT="1"/>
      <dgm:spPr/>
      <dgm:t>
        <a:bodyPr/>
        <a:lstStyle/>
        <a:p>
          <a:r>
            <a:rPr lang="en-GB" sz="1800" dirty="0"/>
            <a:t>Commercial - </a:t>
          </a:r>
        </a:p>
        <a:p>
          <a:r>
            <a:rPr lang="en-GB" sz="1800" b="1" dirty="0"/>
            <a:t>Nadeem </a:t>
          </a:r>
          <a:r>
            <a:rPr lang="en-GB" sz="1800" b="1" dirty="0" err="1"/>
            <a:t>Arif</a:t>
          </a:r>
          <a:endParaRPr lang="en-GB" sz="1800" b="1" dirty="0"/>
        </a:p>
      </dgm:t>
    </dgm:pt>
    <dgm:pt modelId="{C28B460E-2C74-7A42-9C29-0CD0619C732D}" type="parTrans" cxnId="{15460275-6EFA-334D-B2EB-3DE1D5EE03BF}">
      <dgm:prSet/>
      <dgm:spPr/>
      <dgm:t>
        <a:bodyPr/>
        <a:lstStyle/>
        <a:p>
          <a:endParaRPr lang="en-GB"/>
        </a:p>
      </dgm:t>
    </dgm:pt>
    <dgm:pt modelId="{75E78864-0D1E-6546-95F5-8831F9346587}" type="sibTrans" cxnId="{15460275-6EFA-334D-B2EB-3DE1D5EE03BF}">
      <dgm:prSet/>
      <dgm:spPr/>
      <dgm:t>
        <a:bodyPr/>
        <a:lstStyle/>
        <a:p>
          <a:endParaRPr lang="en-GB"/>
        </a:p>
      </dgm:t>
    </dgm:pt>
    <dgm:pt modelId="{456E682B-576E-714B-BD82-FCD311A0F4DF}">
      <dgm:prSet phldrT="[Text]" custT="1"/>
      <dgm:spPr/>
      <dgm:t>
        <a:bodyPr/>
        <a:lstStyle/>
        <a:p>
          <a:r>
            <a:rPr lang="en-GB" sz="1800" dirty="0"/>
            <a:t>User</a:t>
          </a:r>
        </a:p>
        <a:p>
          <a:r>
            <a:rPr lang="en-GB" sz="1800" b="1" dirty="0" err="1"/>
            <a:t>Erum</a:t>
          </a:r>
          <a:r>
            <a:rPr lang="en-GB" sz="1800" b="1" dirty="0"/>
            <a:t> </a:t>
          </a:r>
          <a:r>
            <a:rPr lang="en-GB" sz="1800" b="1" dirty="0" err="1"/>
            <a:t>Naz</a:t>
          </a:r>
          <a:endParaRPr lang="en-GB" sz="1800" b="1" dirty="0"/>
        </a:p>
      </dgm:t>
    </dgm:pt>
    <dgm:pt modelId="{E8B7581A-324A-1040-B056-5D775EBA4060}" type="parTrans" cxnId="{11A187D2-84E3-6A45-B6ED-4EC809D2AD05}">
      <dgm:prSet/>
      <dgm:spPr/>
      <dgm:t>
        <a:bodyPr/>
        <a:lstStyle/>
        <a:p>
          <a:endParaRPr lang="en-GB"/>
        </a:p>
      </dgm:t>
    </dgm:pt>
    <dgm:pt modelId="{84AF8666-B955-CF40-88AF-FBD287049029}" type="sibTrans" cxnId="{11A187D2-84E3-6A45-B6ED-4EC809D2AD05}">
      <dgm:prSet/>
      <dgm:spPr/>
      <dgm:t>
        <a:bodyPr/>
        <a:lstStyle/>
        <a:p>
          <a:endParaRPr lang="en-GB"/>
        </a:p>
      </dgm:t>
    </dgm:pt>
    <dgm:pt modelId="{A6118D9B-39B4-D649-9DB9-F1E7CDA5A981}">
      <dgm:prSet phldrT="[Text]" custT="1"/>
      <dgm:spPr/>
      <dgm:t>
        <a:bodyPr/>
        <a:lstStyle/>
        <a:p>
          <a:r>
            <a:rPr lang="en-GB" sz="1800" b="1" dirty="0"/>
            <a:t>Project Manager</a:t>
          </a:r>
        </a:p>
      </dgm:t>
    </dgm:pt>
    <dgm:pt modelId="{5E10AEBB-29E2-6647-9F80-D8AFCB64FC41}" type="parTrans" cxnId="{4C31E876-017F-974C-842D-771F636D20DE}">
      <dgm:prSet/>
      <dgm:spPr/>
      <dgm:t>
        <a:bodyPr/>
        <a:lstStyle/>
        <a:p>
          <a:endParaRPr lang="en-GB"/>
        </a:p>
      </dgm:t>
    </dgm:pt>
    <dgm:pt modelId="{E4735481-A84E-114D-A934-4C8DF1B223B5}" type="sibTrans" cxnId="{4C31E876-017F-974C-842D-771F636D20DE}">
      <dgm:prSet/>
      <dgm:spPr/>
      <dgm:t>
        <a:bodyPr/>
        <a:lstStyle/>
        <a:p>
          <a:endParaRPr lang="en-GB"/>
        </a:p>
      </dgm:t>
    </dgm:pt>
    <dgm:pt modelId="{E3E7CAD8-7727-3343-9C44-76533862ACB0}">
      <dgm:prSet custT="1"/>
      <dgm:spPr/>
      <dgm:t>
        <a:bodyPr/>
        <a:lstStyle/>
        <a:p>
          <a:r>
            <a:rPr lang="en-GB" sz="1800" b="0" dirty="0"/>
            <a:t>Specialist -</a:t>
          </a:r>
        </a:p>
        <a:p>
          <a:r>
            <a:rPr lang="en-GB" sz="1800" b="1" dirty="0"/>
            <a:t>Syed Ali</a:t>
          </a:r>
        </a:p>
      </dgm:t>
    </dgm:pt>
    <dgm:pt modelId="{4EBC2FC9-DAAA-5243-9E49-00B757C433DB}" type="parTrans" cxnId="{E081C3C4-B5E5-8E4F-81A0-4BE423EDC17C}">
      <dgm:prSet/>
      <dgm:spPr/>
      <dgm:t>
        <a:bodyPr/>
        <a:lstStyle/>
        <a:p>
          <a:endParaRPr lang="en-GB"/>
        </a:p>
      </dgm:t>
    </dgm:pt>
    <dgm:pt modelId="{62B5FEC9-9EB3-7542-A4CE-EDDDB21D8340}" type="sibTrans" cxnId="{E081C3C4-B5E5-8E4F-81A0-4BE423EDC17C}">
      <dgm:prSet/>
      <dgm:spPr/>
      <dgm:t>
        <a:bodyPr/>
        <a:lstStyle/>
        <a:p>
          <a:endParaRPr lang="en-GB"/>
        </a:p>
      </dgm:t>
    </dgm:pt>
    <dgm:pt modelId="{05A9FEF0-37D8-7348-A2B3-F0935B59DCBC}">
      <dgm:prSet phldrT="[Text]" custT="1"/>
      <dgm:spPr/>
      <dgm:t>
        <a:bodyPr/>
        <a:lstStyle/>
        <a:p>
          <a:r>
            <a:rPr lang="en-GB" sz="1800" b="1" dirty="0"/>
            <a:t>Cheryl Mc </a:t>
          </a:r>
          <a:r>
            <a:rPr lang="en-GB" sz="1800" b="1" dirty="0" err="1"/>
            <a:t>Greevey</a:t>
          </a:r>
          <a:r>
            <a:rPr lang="en-GB" sz="1800" b="1" dirty="0"/>
            <a:t> </a:t>
          </a:r>
          <a:r>
            <a:rPr lang="en-GB" sz="1800" dirty="0"/>
            <a:t>- Plans</a:t>
          </a:r>
        </a:p>
      </dgm:t>
    </dgm:pt>
    <dgm:pt modelId="{026DFB2B-7709-AA41-90A3-6798B9378579}" type="sibTrans" cxnId="{CED640EC-7402-684A-886A-FEF549FE65D1}">
      <dgm:prSet/>
      <dgm:spPr/>
      <dgm:t>
        <a:bodyPr/>
        <a:lstStyle/>
        <a:p>
          <a:endParaRPr lang="en-GB"/>
        </a:p>
      </dgm:t>
    </dgm:pt>
    <dgm:pt modelId="{6B70C299-C345-3747-916F-CAA6006B268B}" type="parTrans" cxnId="{CED640EC-7402-684A-886A-FEF549FE65D1}">
      <dgm:prSet/>
      <dgm:spPr/>
      <dgm:t>
        <a:bodyPr/>
        <a:lstStyle/>
        <a:p>
          <a:endParaRPr lang="en-GB"/>
        </a:p>
      </dgm:t>
    </dgm:pt>
    <dgm:pt modelId="{D8B484BF-B469-104C-B80D-3C9DA40E08EE}" type="pres">
      <dgm:prSet presAssocID="{0910C43A-E7CB-3445-83D7-85E8DC2A515C}" presName="Name0" presStyleCnt="0">
        <dgm:presLayoutVars>
          <dgm:dir/>
          <dgm:animLvl val="lvl"/>
          <dgm:resizeHandles val="exact"/>
        </dgm:presLayoutVars>
      </dgm:prSet>
      <dgm:spPr/>
    </dgm:pt>
    <dgm:pt modelId="{5FF53AC7-2D64-E14E-A849-23ACA845356C}" type="pres">
      <dgm:prSet presAssocID="{A6118D9B-39B4-D649-9DB9-F1E7CDA5A981}" presName="boxAndChildren" presStyleCnt="0"/>
      <dgm:spPr/>
    </dgm:pt>
    <dgm:pt modelId="{91F777C8-AC61-1E45-8D01-1DFC1224293B}" type="pres">
      <dgm:prSet presAssocID="{A6118D9B-39B4-D649-9DB9-F1E7CDA5A981}" presName="parentTextBox" presStyleLbl="node1" presStyleIdx="0" presStyleCnt="3"/>
      <dgm:spPr/>
    </dgm:pt>
    <dgm:pt modelId="{CF269558-EE1A-6849-91C0-6FBA20F3BAB9}" type="pres">
      <dgm:prSet presAssocID="{A6118D9B-39B4-D649-9DB9-F1E7CDA5A981}" presName="entireBox" presStyleLbl="node1" presStyleIdx="0" presStyleCnt="3"/>
      <dgm:spPr/>
    </dgm:pt>
    <dgm:pt modelId="{BBAB37A2-6B7D-E84A-BB7B-A4EA3BB2BFDD}" type="pres">
      <dgm:prSet presAssocID="{A6118D9B-39B4-D649-9DB9-F1E7CDA5A981}" presName="descendantBox" presStyleCnt="0"/>
      <dgm:spPr/>
    </dgm:pt>
    <dgm:pt modelId="{71703090-B652-474A-84F7-AB78D652F651}" type="pres">
      <dgm:prSet presAssocID="{05A9FEF0-37D8-7348-A2B3-F0935B59DCBC}" presName="childTextBox" presStyleLbl="fgAccFollowNode1" presStyleIdx="0" presStyleCnt="5" custScaleX="2000000">
        <dgm:presLayoutVars>
          <dgm:bulletEnabled val="1"/>
        </dgm:presLayoutVars>
      </dgm:prSet>
      <dgm:spPr/>
    </dgm:pt>
    <dgm:pt modelId="{CEAC0566-1972-BE4C-9CD7-09C4F8ADE8B8}" type="pres">
      <dgm:prSet presAssocID="{B488B492-FC8B-8842-B730-31C918510F4F}" presName="sp" presStyleCnt="0"/>
      <dgm:spPr/>
    </dgm:pt>
    <dgm:pt modelId="{74DF24AC-2BB5-D04F-918F-E08DDB821DEE}" type="pres">
      <dgm:prSet presAssocID="{8C5C0D1B-968F-AF49-BEFF-970E6B5A8463}" presName="arrowAndChildren" presStyleCnt="0"/>
      <dgm:spPr/>
    </dgm:pt>
    <dgm:pt modelId="{42AB4AFA-A96F-E549-A54D-B5818DAE954F}" type="pres">
      <dgm:prSet presAssocID="{8C5C0D1B-968F-AF49-BEFF-970E6B5A8463}" presName="parentTextArrow" presStyleLbl="node1" presStyleIdx="0" presStyleCnt="3"/>
      <dgm:spPr/>
    </dgm:pt>
    <dgm:pt modelId="{F6160767-8D0B-164C-84CC-4BEADC86B3D2}" type="pres">
      <dgm:prSet presAssocID="{8C5C0D1B-968F-AF49-BEFF-970E6B5A8463}" presName="arrow" presStyleLbl="node1" presStyleIdx="1" presStyleCnt="3"/>
      <dgm:spPr/>
    </dgm:pt>
    <dgm:pt modelId="{EA5A35B5-92D0-C04D-98EC-77817D334B66}" type="pres">
      <dgm:prSet presAssocID="{8C5C0D1B-968F-AF49-BEFF-970E6B5A8463}" presName="descendantArrow" presStyleCnt="0"/>
      <dgm:spPr/>
    </dgm:pt>
    <dgm:pt modelId="{47601C71-6E08-AC40-86D1-15E3FFEA5465}" type="pres">
      <dgm:prSet presAssocID="{0FC9A0FE-79B4-6B41-AD09-57FB86AD0FD1}" presName="childTextArrow" presStyleLbl="fgAccFollowNode1" presStyleIdx="1" presStyleCnt="5">
        <dgm:presLayoutVars>
          <dgm:bulletEnabled val="1"/>
        </dgm:presLayoutVars>
      </dgm:prSet>
      <dgm:spPr/>
    </dgm:pt>
    <dgm:pt modelId="{B911841A-C79B-434B-B476-AEE1AAD504CD}" type="pres">
      <dgm:prSet presAssocID="{E3E7CAD8-7727-3343-9C44-76533862ACB0}" presName="childTextArrow" presStyleLbl="fgAccFollowNode1" presStyleIdx="2" presStyleCnt="5">
        <dgm:presLayoutVars>
          <dgm:bulletEnabled val="1"/>
        </dgm:presLayoutVars>
      </dgm:prSet>
      <dgm:spPr/>
    </dgm:pt>
    <dgm:pt modelId="{A5C6F00B-1179-7E4B-A3D2-8756A83A4394}" type="pres">
      <dgm:prSet presAssocID="{456E682B-576E-714B-BD82-FCD311A0F4DF}" presName="childTextArrow" presStyleLbl="fgAccFollowNode1" presStyleIdx="3" presStyleCnt="5">
        <dgm:presLayoutVars>
          <dgm:bulletEnabled val="1"/>
        </dgm:presLayoutVars>
      </dgm:prSet>
      <dgm:spPr/>
    </dgm:pt>
    <dgm:pt modelId="{3882CDE1-88EC-1E4A-9C03-AAD40F59C0F0}" type="pres">
      <dgm:prSet presAssocID="{FC3E35A7-0605-C042-844D-CBB4BF538D06}" presName="sp" presStyleCnt="0"/>
      <dgm:spPr/>
    </dgm:pt>
    <dgm:pt modelId="{232DCDB9-F7ED-1848-9C0D-70EF1E4A0791}" type="pres">
      <dgm:prSet presAssocID="{3C24E3D6-7B58-BA4C-9127-0B8330B99F38}" presName="arrowAndChildren" presStyleCnt="0"/>
      <dgm:spPr/>
    </dgm:pt>
    <dgm:pt modelId="{D04B4009-1418-5E4F-8230-9216737FE073}" type="pres">
      <dgm:prSet presAssocID="{3C24E3D6-7B58-BA4C-9127-0B8330B99F38}" presName="parentTextArrow" presStyleLbl="node1" presStyleIdx="1" presStyleCnt="3"/>
      <dgm:spPr/>
    </dgm:pt>
    <dgm:pt modelId="{75C821C4-0B1C-2E42-9C57-394886FA7B43}" type="pres">
      <dgm:prSet presAssocID="{3C24E3D6-7B58-BA4C-9127-0B8330B99F38}" presName="arrow" presStyleLbl="node1" presStyleIdx="2" presStyleCnt="3" custLinFactNeighborX="2666" custLinFactNeighborY="-697"/>
      <dgm:spPr/>
    </dgm:pt>
    <dgm:pt modelId="{A8674069-66DD-944D-8A75-72FF9271168F}" type="pres">
      <dgm:prSet presAssocID="{3C24E3D6-7B58-BA4C-9127-0B8330B99F38}" presName="descendantArrow" presStyleCnt="0"/>
      <dgm:spPr/>
    </dgm:pt>
    <dgm:pt modelId="{CF442157-AA08-4848-A42D-12E386100F6E}" type="pres">
      <dgm:prSet presAssocID="{737C0498-93E2-D34D-9478-E7858795DADA}" presName="childTextArrow" presStyleLbl="fgAccFollowNode1" presStyleIdx="4" presStyleCnt="5" custScaleX="2000000">
        <dgm:presLayoutVars>
          <dgm:bulletEnabled val="1"/>
        </dgm:presLayoutVars>
      </dgm:prSet>
      <dgm:spPr/>
    </dgm:pt>
  </dgm:ptLst>
  <dgm:cxnLst>
    <dgm:cxn modelId="{417B7703-7754-5B4D-98EE-9CBD7F226410}" type="presOf" srcId="{3C24E3D6-7B58-BA4C-9127-0B8330B99F38}" destId="{75C821C4-0B1C-2E42-9C57-394886FA7B43}" srcOrd="1" destOrd="0" presId="urn:microsoft.com/office/officeart/2005/8/layout/process4"/>
    <dgm:cxn modelId="{1547D206-83E3-F84D-9CDA-20D51F4DCD1E}" type="presOf" srcId="{737C0498-93E2-D34D-9478-E7858795DADA}" destId="{CF442157-AA08-4848-A42D-12E386100F6E}" srcOrd="0" destOrd="0" presId="urn:microsoft.com/office/officeart/2005/8/layout/process4"/>
    <dgm:cxn modelId="{BD8C9B0B-B451-D64C-90EE-DC2AFD174C3D}" type="presOf" srcId="{0910C43A-E7CB-3445-83D7-85E8DC2A515C}" destId="{D8B484BF-B469-104C-B80D-3C9DA40E08EE}" srcOrd="0" destOrd="0" presId="urn:microsoft.com/office/officeart/2005/8/layout/process4"/>
    <dgm:cxn modelId="{DAFBC719-71FB-F946-939A-A2A0EFE14915}" type="presOf" srcId="{0FC9A0FE-79B4-6B41-AD09-57FB86AD0FD1}" destId="{47601C71-6E08-AC40-86D1-15E3FFEA5465}" srcOrd="0" destOrd="0" presId="urn:microsoft.com/office/officeart/2005/8/layout/process4"/>
    <dgm:cxn modelId="{9A41451D-7E6F-6142-B14B-64A71F3778FF}" type="presOf" srcId="{456E682B-576E-714B-BD82-FCD311A0F4DF}" destId="{A5C6F00B-1179-7E4B-A3D2-8756A83A4394}" srcOrd="0" destOrd="0" presId="urn:microsoft.com/office/officeart/2005/8/layout/process4"/>
    <dgm:cxn modelId="{85A88E28-31E3-2E4F-86BF-83BDA02A132A}" srcId="{0910C43A-E7CB-3445-83D7-85E8DC2A515C}" destId="{3C24E3D6-7B58-BA4C-9127-0B8330B99F38}" srcOrd="0" destOrd="0" parTransId="{649BB686-1B71-6E4E-AC73-A64D5125C59F}" sibTransId="{FC3E35A7-0605-C042-844D-CBB4BF538D06}"/>
    <dgm:cxn modelId="{9FC1042D-D0D6-1646-B1D6-C75AB15DF7CF}" type="presOf" srcId="{8C5C0D1B-968F-AF49-BEFF-970E6B5A8463}" destId="{F6160767-8D0B-164C-84CC-4BEADC86B3D2}" srcOrd="1" destOrd="0" presId="urn:microsoft.com/office/officeart/2005/8/layout/process4"/>
    <dgm:cxn modelId="{FA1D5434-B3A8-2140-8C29-75828082D08F}" type="presOf" srcId="{05A9FEF0-37D8-7348-A2B3-F0935B59DCBC}" destId="{71703090-B652-474A-84F7-AB78D652F651}" srcOrd="0" destOrd="0" presId="urn:microsoft.com/office/officeart/2005/8/layout/process4"/>
    <dgm:cxn modelId="{1D20E156-8F6D-CE4B-BAA7-EBAC1D005E0A}" type="presOf" srcId="{A6118D9B-39B4-D649-9DB9-F1E7CDA5A981}" destId="{91F777C8-AC61-1E45-8D01-1DFC1224293B}" srcOrd="0" destOrd="0" presId="urn:microsoft.com/office/officeart/2005/8/layout/process4"/>
    <dgm:cxn modelId="{E5D0A061-93E8-D241-8BFC-F5237937BE56}" type="presOf" srcId="{8C5C0D1B-968F-AF49-BEFF-970E6B5A8463}" destId="{42AB4AFA-A96F-E549-A54D-B5818DAE954F}" srcOrd="0" destOrd="0" presId="urn:microsoft.com/office/officeart/2005/8/layout/process4"/>
    <dgm:cxn modelId="{C0651771-39AD-3D45-8F31-92B692A53370}" type="presOf" srcId="{A6118D9B-39B4-D649-9DB9-F1E7CDA5A981}" destId="{CF269558-EE1A-6849-91C0-6FBA20F3BAB9}" srcOrd="1" destOrd="0" presId="urn:microsoft.com/office/officeart/2005/8/layout/process4"/>
    <dgm:cxn modelId="{15460275-6EFA-334D-B2EB-3DE1D5EE03BF}" srcId="{8C5C0D1B-968F-AF49-BEFF-970E6B5A8463}" destId="{0FC9A0FE-79B4-6B41-AD09-57FB86AD0FD1}" srcOrd="0" destOrd="0" parTransId="{C28B460E-2C74-7A42-9C29-0CD0619C732D}" sibTransId="{75E78864-0D1E-6546-95F5-8831F9346587}"/>
    <dgm:cxn modelId="{4C31E876-017F-974C-842D-771F636D20DE}" srcId="{0910C43A-E7CB-3445-83D7-85E8DC2A515C}" destId="{A6118D9B-39B4-D649-9DB9-F1E7CDA5A981}" srcOrd="2" destOrd="0" parTransId="{5E10AEBB-29E2-6647-9F80-D8AFCB64FC41}" sibTransId="{E4735481-A84E-114D-A934-4C8DF1B223B5}"/>
    <dgm:cxn modelId="{FFE91B89-9FAD-7048-86C7-D0567C1D95E9}" type="presOf" srcId="{3C24E3D6-7B58-BA4C-9127-0B8330B99F38}" destId="{D04B4009-1418-5E4F-8230-9216737FE073}" srcOrd="0" destOrd="0" presId="urn:microsoft.com/office/officeart/2005/8/layout/process4"/>
    <dgm:cxn modelId="{5E361991-9D2C-7F4D-BEFD-B07A4072F6A5}" srcId="{0910C43A-E7CB-3445-83D7-85E8DC2A515C}" destId="{8C5C0D1B-968F-AF49-BEFF-970E6B5A8463}" srcOrd="1" destOrd="0" parTransId="{27D25B9E-2517-AC4B-A57C-44D07E2E4EC8}" sibTransId="{B488B492-FC8B-8842-B730-31C918510F4F}"/>
    <dgm:cxn modelId="{E081C3C4-B5E5-8E4F-81A0-4BE423EDC17C}" srcId="{8C5C0D1B-968F-AF49-BEFF-970E6B5A8463}" destId="{E3E7CAD8-7727-3343-9C44-76533862ACB0}" srcOrd="1" destOrd="0" parTransId="{4EBC2FC9-DAAA-5243-9E49-00B757C433DB}" sibTransId="{62B5FEC9-9EB3-7542-A4CE-EDDDB21D8340}"/>
    <dgm:cxn modelId="{11A187D2-84E3-6A45-B6ED-4EC809D2AD05}" srcId="{8C5C0D1B-968F-AF49-BEFF-970E6B5A8463}" destId="{456E682B-576E-714B-BD82-FCD311A0F4DF}" srcOrd="2" destOrd="0" parTransId="{E8B7581A-324A-1040-B056-5D775EBA4060}" sibTransId="{84AF8666-B955-CF40-88AF-FBD287049029}"/>
    <dgm:cxn modelId="{CED640EC-7402-684A-886A-FEF549FE65D1}" srcId="{A6118D9B-39B4-D649-9DB9-F1E7CDA5A981}" destId="{05A9FEF0-37D8-7348-A2B3-F0935B59DCBC}" srcOrd="0" destOrd="0" parTransId="{6B70C299-C345-3747-916F-CAA6006B268B}" sibTransId="{026DFB2B-7709-AA41-90A3-6798B9378579}"/>
    <dgm:cxn modelId="{BB44D4F0-EFFB-E944-8216-CB707FB6D980}" srcId="{3C24E3D6-7B58-BA4C-9127-0B8330B99F38}" destId="{737C0498-93E2-D34D-9478-E7858795DADA}" srcOrd="0" destOrd="0" parTransId="{9BEBADDA-25B7-924A-835C-E6879A61D95C}" sibTransId="{3672EEB9-190D-C946-A4EE-FBBDBABDEF96}"/>
    <dgm:cxn modelId="{6071EAF5-B516-B14F-86CC-3AE860857062}" type="presOf" srcId="{E3E7CAD8-7727-3343-9C44-76533862ACB0}" destId="{B911841A-C79B-434B-B476-AEE1AAD504CD}" srcOrd="0" destOrd="0" presId="urn:microsoft.com/office/officeart/2005/8/layout/process4"/>
    <dgm:cxn modelId="{9C352D6A-5C7C-E24E-9EB1-4000F8CC17B2}" type="presParOf" srcId="{D8B484BF-B469-104C-B80D-3C9DA40E08EE}" destId="{5FF53AC7-2D64-E14E-A849-23ACA845356C}" srcOrd="0" destOrd="0" presId="urn:microsoft.com/office/officeart/2005/8/layout/process4"/>
    <dgm:cxn modelId="{5ADB1B32-8F16-E146-AB7E-593E7D2E4888}" type="presParOf" srcId="{5FF53AC7-2D64-E14E-A849-23ACA845356C}" destId="{91F777C8-AC61-1E45-8D01-1DFC1224293B}" srcOrd="0" destOrd="0" presId="urn:microsoft.com/office/officeart/2005/8/layout/process4"/>
    <dgm:cxn modelId="{DC18F908-EAFC-624C-9DA1-BF0D57706AC0}" type="presParOf" srcId="{5FF53AC7-2D64-E14E-A849-23ACA845356C}" destId="{CF269558-EE1A-6849-91C0-6FBA20F3BAB9}" srcOrd="1" destOrd="0" presId="urn:microsoft.com/office/officeart/2005/8/layout/process4"/>
    <dgm:cxn modelId="{7CB6C3DC-BE79-9144-B520-EFFB12DFD017}" type="presParOf" srcId="{5FF53AC7-2D64-E14E-A849-23ACA845356C}" destId="{BBAB37A2-6B7D-E84A-BB7B-A4EA3BB2BFDD}" srcOrd="2" destOrd="0" presId="urn:microsoft.com/office/officeart/2005/8/layout/process4"/>
    <dgm:cxn modelId="{3DFBEC35-C299-8A4E-946F-E90AA4F567F1}" type="presParOf" srcId="{BBAB37A2-6B7D-E84A-BB7B-A4EA3BB2BFDD}" destId="{71703090-B652-474A-84F7-AB78D652F651}" srcOrd="0" destOrd="0" presId="urn:microsoft.com/office/officeart/2005/8/layout/process4"/>
    <dgm:cxn modelId="{4F750391-75A1-4F45-AE27-81E3725064B0}" type="presParOf" srcId="{D8B484BF-B469-104C-B80D-3C9DA40E08EE}" destId="{CEAC0566-1972-BE4C-9CD7-09C4F8ADE8B8}" srcOrd="1" destOrd="0" presId="urn:microsoft.com/office/officeart/2005/8/layout/process4"/>
    <dgm:cxn modelId="{D3AAD1D3-EFAF-2140-AD4B-8DF1AB9672D0}" type="presParOf" srcId="{D8B484BF-B469-104C-B80D-3C9DA40E08EE}" destId="{74DF24AC-2BB5-D04F-918F-E08DDB821DEE}" srcOrd="2" destOrd="0" presId="urn:microsoft.com/office/officeart/2005/8/layout/process4"/>
    <dgm:cxn modelId="{36C2496E-8C34-7D47-935F-D590CFF05FFC}" type="presParOf" srcId="{74DF24AC-2BB5-D04F-918F-E08DDB821DEE}" destId="{42AB4AFA-A96F-E549-A54D-B5818DAE954F}" srcOrd="0" destOrd="0" presId="urn:microsoft.com/office/officeart/2005/8/layout/process4"/>
    <dgm:cxn modelId="{BB77FEE5-A784-A247-ADEE-9D0B60B1DA08}" type="presParOf" srcId="{74DF24AC-2BB5-D04F-918F-E08DDB821DEE}" destId="{F6160767-8D0B-164C-84CC-4BEADC86B3D2}" srcOrd="1" destOrd="0" presId="urn:microsoft.com/office/officeart/2005/8/layout/process4"/>
    <dgm:cxn modelId="{143D0F7E-E569-AB42-B011-848CD578235C}" type="presParOf" srcId="{74DF24AC-2BB5-D04F-918F-E08DDB821DEE}" destId="{EA5A35B5-92D0-C04D-98EC-77817D334B66}" srcOrd="2" destOrd="0" presId="urn:microsoft.com/office/officeart/2005/8/layout/process4"/>
    <dgm:cxn modelId="{30049761-B2E3-0A4E-A720-CD1BE4E8EFE7}" type="presParOf" srcId="{EA5A35B5-92D0-C04D-98EC-77817D334B66}" destId="{47601C71-6E08-AC40-86D1-15E3FFEA5465}" srcOrd="0" destOrd="0" presId="urn:microsoft.com/office/officeart/2005/8/layout/process4"/>
    <dgm:cxn modelId="{D088842B-6E2B-294C-B875-2F17BE905BBC}" type="presParOf" srcId="{EA5A35B5-92D0-C04D-98EC-77817D334B66}" destId="{B911841A-C79B-434B-B476-AEE1AAD504CD}" srcOrd="1" destOrd="0" presId="urn:microsoft.com/office/officeart/2005/8/layout/process4"/>
    <dgm:cxn modelId="{F36424AB-B49D-3749-BB03-1C594FB6CCE4}" type="presParOf" srcId="{EA5A35B5-92D0-C04D-98EC-77817D334B66}" destId="{A5C6F00B-1179-7E4B-A3D2-8756A83A4394}" srcOrd="2" destOrd="0" presId="urn:microsoft.com/office/officeart/2005/8/layout/process4"/>
    <dgm:cxn modelId="{4981CDC8-70BC-994D-8988-55091C3A7696}" type="presParOf" srcId="{D8B484BF-B469-104C-B80D-3C9DA40E08EE}" destId="{3882CDE1-88EC-1E4A-9C03-AAD40F59C0F0}" srcOrd="3" destOrd="0" presId="urn:microsoft.com/office/officeart/2005/8/layout/process4"/>
    <dgm:cxn modelId="{2FEF59BF-F53D-3D41-82D4-48ABC9624D2D}" type="presParOf" srcId="{D8B484BF-B469-104C-B80D-3C9DA40E08EE}" destId="{232DCDB9-F7ED-1848-9C0D-70EF1E4A0791}" srcOrd="4" destOrd="0" presId="urn:microsoft.com/office/officeart/2005/8/layout/process4"/>
    <dgm:cxn modelId="{72E46B8B-550F-FC40-BFEE-63CCEA4EDEE3}" type="presParOf" srcId="{232DCDB9-F7ED-1848-9C0D-70EF1E4A0791}" destId="{D04B4009-1418-5E4F-8230-9216737FE073}" srcOrd="0" destOrd="0" presId="urn:microsoft.com/office/officeart/2005/8/layout/process4"/>
    <dgm:cxn modelId="{BF0148C8-620B-0146-9A4E-D71DF6364FB9}" type="presParOf" srcId="{232DCDB9-F7ED-1848-9C0D-70EF1E4A0791}" destId="{75C821C4-0B1C-2E42-9C57-394886FA7B43}" srcOrd="1" destOrd="0" presId="urn:microsoft.com/office/officeart/2005/8/layout/process4"/>
    <dgm:cxn modelId="{7EA36021-4F18-C34D-A0A9-FBF8225FC461}" type="presParOf" srcId="{232DCDB9-F7ED-1848-9C0D-70EF1E4A0791}" destId="{A8674069-66DD-944D-8A75-72FF9271168F}" srcOrd="2" destOrd="0" presId="urn:microsoft.com/office/officeart/2005/8/layout/process4"/>
    <dgm:cxn modelId="{1DBA189C-CB2A-2540-A526-BEBC76CAA746}" type="presParOf" srcId="{A8674069-66DD-944D-8A75-72FF9271168F}" destId="{CF442157-AA08-4848-A42D-12E386100F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69558-EE1A-6849-91C0-6FBA20F3BAB9}">
      <dsp:nvSpPr>
        <dsp:cNvPr id="0" name=""/>
        <dsp:cNvSpPr/>
      </dsp:nvSpPr>
      <dsp:spPr>
        <a:xfrm>
          <a:off x="0" y="4003712"/>
          <a:ext cx="6872151" cy="1314107"/>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Manager</a:t>
          </a:r>
        </a:p>
      </dsp:txBody>
      <dsp:txXfrm>
        <a:off x="0" y="4003712"/>
        <a:ext cx="6872151" cy="709618"/>
      </dsp:txXfrm>
    </dsp:sp>
    <dsp:sp modelId="{71703090-B652-474A-84F7-AB78D652F651}">
      <dsp:nvSpPr>
        <dsp:cNvPr id="0" name=""/>
        <dsp:cNvSpPr/>
      </dsp:nvSpPr>
      <dsp:spPr>
        <a:xfrm>
          <a:off x="838" y="4687048"/>
          <a:ext cx="6870473" cy="604489"/>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Cheryl Mc </a:t>
          </a:r>
          <a:r>
            <a:rPr lang="en-GB" sz="1800" b="1" kern="1200" dirty="0" err="1"/>
            <a:t>Greevey</a:t>
          </a:r>
          <a:r>
            <a:rPr lang="en-GB" sz="1800" b="1" kern="1200" dirty="0"/>
            <a:t> </a:t>
          </a:r>
          <a:r>
            <a:rPr lang="en-GB" sz="1800" kern="1200" dirty="0"/>
            <a:t>- Plans</a:t>
          </a:r>
        </a:p>
      </dsp:txBody>
      <dsp:txXfrm>
        <a:off x="838" y="4687048"/>
        <a:ext cx="6870473" cy="604489"/>
      </dsp:txXfrm>
    </dsp:sp>
    <dsp:sp modelId="{F6160767-8D0B-164C-84CC-4BEADC86B3D2}">
      <dsp:nvSpPr>
        <dsp:cNvPr id="0" name=""/>
        <dsp:cNvSpPr/>
      </dsp:nvSpPr>
      <dsp:spPr>
        <a:xfrm rot="10800000">
          <a:off x="0" y="2002326"/>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Steering Group</a:t>
          </a:r>
          <a:r>
            <a:rPr lang="en-GB" sz="2300" b="1" kern="1200" dirty="0"/>
            <a:t>	</a:t>
          </a:r>
        </a:p>
      </dsp:txBody>
      <dsp:txXfrm rot="-10800000">
        <a:off x="0" y="2002326"/>
        <a:ext cx="6872151" cy="709405"/>
      </dsp:txXfrm>
    </dsp:sp>
    <dsp:sp modelId="{47601C71-6E08-AC40-86D1-15E3FFEA5465}">
      <dsp:nvSpPr>
        <dsp:cNvPr id="0" name=""/>
        <dsp:cNvSpPr/>
      </dsp:nvSpPr>
      <dsp:spPr>
        <a:xfrm>
          <a:off x="335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Commercial - </a:t>
          </a:r>
        </a:p>
        <a:p>
          <a:pPr marL="0" lvl="0" indent="0" algn="ctr" defTabSz="800100">
            <a:lnSpc>
              <a:spcPct val="90000"/>
            </a:lnSpc>
            <a:spcBef>
              <a:spcPct val="0"/>
            </a:spcBef>
            <a:spcAft>
              <a:spcPct val="35000"/>
            </a:spcAft>
            <a:buNone/>
          </a:pPr>
          <a:r>
            <a:rPr lang="en-GB" sz="1800" b="1" kern="1200" dirty="0"/>
            <a:t>Nadeem </a:t>
          </a:r>
          <a:r>
            <a:rPr lang="en-GB" sz="1800" b="1" kern="1200" dirty="0" err="1"/>
            <a:t>Arif</a:t>
          </a:r>
          <a:endParaRPr lang="en-GB" sz="1800" b="1" kern="1200" dirty="0"/>
        </a:p>
      </dsp:txBody>
      <dsp:txXfrm>
        <a:off x="3355" y="2711731"/>
        <a:ext cx="2288479" cy="604308"/>
      </dsp:txXfrm>
    </dsp:sp>
    <dsp:sp modelId="{B911841A-C79B-434B-B476-AEE1AAD504CD}">
      <dsp:nvSpPr>
        <dsp:cNvPr id="0" name=""/>
        <dsp:cNvSpPr/>
      </dsp:nvSpPr>
      <dsp:spPr>
        <a:xfrm>
          <a:off x="229183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0" kern="1200" dirty="0"/>
            <a:t>Specialist -</a:t>
          </a:r>
        </a:p>
        <a:p>
          <a:pPr marL="0" lvl="0" indent="0" algn="ctr" defTabSz="800100">
            <a:lnSpc>
              <a:spcPct val="90000"/>
            </a:lnSpc>
            <a:spcBef>
              <a:spcPct val="0"/>
            </a:spcBef>
            <a:spcAft>
              <a:spcPct val="35000"/>
            </a:spcAft>
            <a:buNone/>
          </a:pPr>
          <a:r>
            <a:rPr lang="en-GB" sz="1800" b="1" kern="1200" dirty="0"/>
            <a:t>Syed Ali</a:t>
          </a:r>
        </a:p>
      </dsp:txBody>
      <dsp:txXfrm>
        <a:off x="2291835" y="2711731"/>
        <a:ext cx="2288479" cy="604308"/>
      </dsp:txXfrm>
    </dsp:sp>
    <dsp:sp modelId="{A5C6F00B-1179-7E4B-A3D2-8756A83A4394}">
      <dsp:nvSpPr>
        <dsp:cNvPr id="0" name=""/>
        <dsp:cNvSpPr/>
      </dsp:nvSpPr>
      <dsp:spPr>
        <a:xfrm>
          <a:off x="458031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User</a:t>
          </a:r>
        </a:p>
        <a:p>
          <a:pPr marL="0" lvl="0" indent="0" algn="ctr" defTabSz="800100">
            <a:lnSpc>
              <a:spcPct val="90000"/>
            </a:lnSpc>
            <a:spcBef>
              <a:spcPct val="0"/>
            </a:spcBef>
            <a:spcAft>
              <a:spcPct val="35000"/>
            </a:spcAft>
            <a:buNone/>
          </a:pPr>
          <a:r>
            <a:rPr lang="en-GB" sz="1800" b="1" kern="1200" dirty="0" err="1"/>
            <a:t>Erum</a:t>
          </a:r>
          <a:r>
            <a:rPr lang="en-GB" sz="1800" b="1" kern="1200" dirty="0"/>
            <a:t> </a:t>
          </a:r>
          <a:r>
            <a:rPr lang="en-GB" sz="1800" b="1" kern="1200" dirty="0" err="1"/>
            <a:t>Naz</a:t>
          </a:r>
          <a:endParaRPr lang="en-GB" sz="1800" b="1" kern="1200" dirty="0"/>
        </a:p>
      </dsp:txBody>
      <dsp:txXfrm>
        <a:off x="4580315" y="2711731"/>
        <a:ext cx="2288479" cy="604308"/>
      </dsp:txXfrm>
    </dsp:sp>
    <dsp:sp modelId="{75C821C4-0B1C-2E42-9C57-394886FA7B43}">
      <dsp:nvSpPr>
        <dsp:cNvPr id="0" name=""/>
        <dsp:cNvSpPr/>
      </dsp:nvSpPr>
      <dsp:spPr>
        <a:xfrm rot="10800000">
          <a:off x="0" y="0"/>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Sponsor</a:t>
          </a:r>
        </a:p>
      </dsp:txBody>
      <dsp:txXfrm rot="-10800000">
        <a:off x="0" y="0"/>
        <a:ext cx="6872151" cy="709405"/>
      </dsp:txXfrm>
    </dsp:sp>
    <dsp:sp modelId="{CF442157-AA08-4848-A42D-12E386100F6E}">
      <dsp:nvSpPr>
        <dsp:cNvPr id="0" name=""/>
        <dsp:cNvSpPr/>
      </dsp:nvSpPr>
      <dsp:spPr>
        <a:xfrm>
          <a:off x="838" y="710345"/>
          <a:ext cx="6870473"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Paul </a:t>
          </a:r>
          <a:r>
            <a:rPr lang="en-GB" sz="1800" b="1" kern="1200" dirty="0" err="1"/>
            <a:t>Ranson</a:t>
          </a:r>
          <a:r>
            <a:rPr lang="en-GB" sz="1800" b="1" kern="1200" dirty="0"/>
            <a:t> </a:t>
          </a:r>
          <a:r>
            <a:rPr lang="en-GB" sz="1800" kern="1200" dirty="0"/>
            <a:t>- Decisions</a:t>
          </a:r>
        </a:p>
      </dsp:txBody>
      <dsp:txXfrm>
        <a:off x="838" y="710345"/>
        <a:ext cx="6870473" cy="6043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9A517-E5A3-9A40-8481-C7441BD83995}" type="datetimeFigureOut">
              <a:rPr lang="en-US" smtClean="0"/>
              <a:t>2/17/20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0B339-21F7-804F-9917-E6E22D9A7D11}" type="slidenum">
              <a:rPr lang="en-US" smtClean="0"/>
              <a:t>‹#›</a:t>
            </a:fld>
            <a:endParaRPr lang="en-US" dirty="0"/>
          </a:p>
        </p:txBody>
      </p:sp>
    </p:spTree>
    <p:extLst>
      <p:ext uri="{BB962C8B-B14F-4D97-AF65-F5344CB8AC3E}">
        <p14:creationId xmlns:p14="http://schemas.microsoft.com/office/powerpoint/2010/main" val="3724984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participating in any project and to avoid things going wrong it is important to establish and assign roles to each team member before making decisions (Roberts, 2011). Applying the Waterfall Methodology technique can help to achieve this. As part of the project cycle this section is considered the discovery and initiation stages.</a:t>
            </a:r>
          </a:p>
        </p:txBody>
      </p:sp>
      <p:sp>
        <p:nvSpPr>
          <p:cNvPr id="4" name="Slide Number Placeholder 3"/>
          <p:cNvSpPr>
            <a:spLocks noGrp="1"/>
          </p:cNvSpPr>
          <p:nvPr>
            <p:ph type="sldNum" sz="quarter" idx="5"/>
          </p:nvPr>
        </p:nvSpPr>
        <p:spPr/>
        <p:txBody>
          <a:bodyPr/>
          <a:lstStyle/>
          <a:p>
            <a:fld id="{2580B339-21F7-804F-9917-E6E22D9A7D11}" type="slidenum">
              <a:rPr lang="en-US" smtClean="0"/>
              <a:t>3</a:t>
            </a:fld>
            <a:endParaRPr lang="en-US" dirty="0"/>
          </a:p>
        </p:txBody>
      </p:sp>
    </p:spTree>
    <p:extLst>
      <p:ext uri="{BB962C8B-B14F-4D97-AF65-F5344CB8AC3E}">
        <p14:creationId xmlns:p14="http://schemas.microsoft.com/office/powerpoint/2010/main" val="357083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0B339-21F7-804F-9917-E6E22D9A7D11}" type="slidenum">
              <a:rPr lang="en-US" smtClean="0"/>
              <a:t>8</a:t>
            </a:fld>
            <a:endParaRPr lang="en-US" dirty="0"/>
          </a:p>
        </p:txBody>
      </p:sp>
    </p:spTree>
    <p:extLst>
      <p:ext uri="{BB962C8B-B14F-4D97-AF65-F5344CB8AC3E}">
        <p14:creationId xmlns:p14="http://schemas.microsoft.com/office/powerpoint/2010/main" val="158331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User stories are short, natural sentences written from the user’s perspective (the user could be anyone involved with the project). They describe the goals and benefits of each task. They also improve communication with stakeholders and reduce the risk of misinterpreting product development requirements. In order to prioritise tasks, key stakeholders and the project team held a meeting to discuss the projects goals, settle any disagreements and agree on the importance placed on the delivery of each requirement. The ‘must-haves’ represent the non- negotiable needs for every task contained within the user stories, they are mandatory because without having them they project would not work when completed. The ‘wants’ are not vital to the project success because the project would still work without them but if the budget, time or scope allow for them it is possible to include them. The ‘nice’ to haves are not necessary to the core functioning of the project, so they have a lesser impact on the outcome if they are left out.</a:t>
            </a:r>
          </a:p>
        </p:txBody>
      </p:sp>
      <p:sp>
        <p:nvSpPr>
          <p:cNvPr id="4" name="Slide Number Placeholder 3"/>
          <p:cNvSpPr>
            <a:spLocks noGrp="1"/>
          </p:cNvSpPr>
          <p:nvPr>
            <p:ph type="sldNum" sz="quarter" idx="5"/>
          </p:nvPr>
        </p:nvSpPr>
        <p:spPr/>
        <p:txBody>
          <a:bodyPr/>
          <a:lstStyle/>
          <a:p>
            <a:fld id="{2580B339-21F7-804F-9917-E6E22D9A7D11}" type="slidenum">
              <a:rPr lang="en-US" smtClean="0"/>
              <a:t>9</a:t>
            </a:fld>
            <a:endParaRPr lang="en-US" dirty="0"/>
          </a:p>
        </p:txBody>
      </p:sp>
    </p:spTree>
    <p:extLst>
      <p:ext uri="{BB962C8B-B14F-4D97-AF65-F5344CB8AC3E}">
        <p14:creationId xmlns:p14="http://schemas.microsoft.com/office/powerpoint/2010/main" val="1186051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Roberts, P. (2011) explains that a table, such as the one represented above, can be used to discover the effort needed for each task by estimating its size and complexity. He points out that as long as both are measurable estimates can be very accurate. In addition Roberts elucidates that ‘high’ complexity is indicated when an organization moves from one building to another. As shown on the estimation table above for Vinters Antiques products, most tasks will be highly complex and large in size. Hence, Vitners Antique’s office relocation project is highly complex in nature. Therefore, the figures plotted on the table above correspond with the complexity and size of each ‘must-have’ task on the user stories. The numbers in each of the squares above shows the number of days that any story which occupies that square will take to complete</a:t>
            </a:r>
          </a:p>
        </p:txBody>
      </p:sp>
      <p:sp>
        <p:nvSpPr>
          <p:cNvPr id="4" name="Slide Number Placeholder 3"/>
          <p:cNvSpPr>
            <a:spLocks noGrp="1"/>
          </p:cNvSpPr>
          <p:nvPr>
            <p:ph type="sldNum" sz="quarter" idx="5"/>
          </p:nvPr>
        </p:nvSpPr>
        <p:spPr/>
        <p:txBody>
          <a:bodyPr/>
          <a:lstStyle/>
          <a:p>
            <a:fld id="{2580B339-21F7-804F-9917-E6E22D9A7D11}" type="slidenum">
              <a:rPr lang="en-US" smtClean="0"/>
              <a:t>10</a:t>
            </a:fld>
            <a:endParaRPr lang="en-US" dirty="0"/>
          </a:p>
        </p:txBody>
      </p:sp>
    </p:spTree>
    <p:extLst>
      <p:ext uri="{BB962C8B-B14F-4D97-AF65-F5344CB8AC3E}">
        <p14:creationId xmlns:p14="http://schemas.microsoft.com/office/powerpoint/2010/main" val="1851453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British professor name Marcus du </a:t>
            </a:r>
            <a:r>
              <a:rPr lang="en-US" dirty="0" err="1"/>
              <a:t>Sautoy</a:t>
            </a:r>
            <a:r>
              <a:rPr lang="en-US" dirty="0"/>
              <a:t> conducted an experiment in the 20</a:t>
            </a:r>
            <a:r>
              <a:rPr lang="en-US" baseline="30000" dirty="0"/>
              <a:t>th</a:t>
            </a:r>
            <a:r>
              <a:rPr lang="en-US" dirty="0"/>
              <a:t> Century called ’The Wisdom of the Crowd’ where he asked people to guess how many jellybeans were in a jar, the experiment proved that a collective opinion of people can often be better than that of an individual expert. His experiment greatly improved our confidence in estimating the time and cost for the tasks in this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11</a:t>
            </a:fld>
            <a:endParaRPr lang="en-US" dirty="0"/>
          </a:p>
        </p:txBody>
      </p:sp>
    </p:spTree>
    <p:extLst>
      <p:ext uri="{BB962C8B-B14F-4D97-AF65-F5344CB8AC3E}">
        <p14:creationId xmlns:p14="http://schemas.microsoft.com/office/powerpoint/2010/main" val="2707699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estimate the time taken to complete the project before calculating the costs.</a:t>
            </a:r>
          </a:p>
        </p:txBody>
      </p:sp>
      <p:sp>
        <p:nvSpPr>
          <p:cNvPr id="4" name="Slide Number Placeholder 3"/>
          <p:cNvSpPr>
            <a:spLocks noGrp="1"/>
          </p:cNvSpPr>
          <p:nvPr>
            <p:ph type="sldNum" sz="quarter" idx="5"/>
          </p:nvPr>
        </p:nvSpPr>
        <p:spPr/>
        <p:txBody>
          <a:bodyPr/>
          <a:lstStyle/>
          <a:p>
            <a:fld id="{2580B339-21F7-804F-9917-E6E22D9A7D11}" type="slidenum">
              <a:rPr lang="en-US" smtClean="0"/>
              <a:t>12</a:t>
            </a:fld>
            <a:endParaRPr lang="en-US" dirty="0"/>
          </a:p>
        </p:txBody>
      </p:sp>
    </p:spTree>
    <p:extLst>
      <p:ext uri="{BB962C8B-B14F-4D97-AF65-F5344CB8AC3E}">
        <p14:creationId xmlns:p14="http://schemas.microsoft.com/office/powerpoint/2010/main" val="1437190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Gantt Chart was developed by Henry L. Gantt, an American engineer and social scientist. It exemplifies a project schedule by providing a graphical illustration, which helps to plan, coordinate and track specific tasks in a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13</a:t>
            </a:fld>
            <a:endParaRPr lang="en-US" dirty="0"/>
          </a:p>
        </p:txBody>
      </p:sp>
    </p:spTree>
    <p:extLst>
      <p:ext uri="{BB962C8B-B14F-4D97-AF65-F5344CB8AC3E}">
        <p14:creationId xmlns:p14="http://schemas.microsoft.com/office/powerpoint/2010/main" val="1163785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C3B0758-C9F8-1249-A69B-4302810DB9D6}" type="datetime1">
              <a:rPr lang="en-GB" smtClean="0"/>
              <a:t>17/02/2020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88C9A17-588C-B740-BD9B-E4EE649D2838}"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885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17/02/2020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6592185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504DEF6-6F6D-934A-9D0B-029AD154B170}" type="datetime1">
              <a:rPr lang="en-GB" smtClean="0"/>
              <a:t>17/02/2020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88C9A17-588C-B740-BD9B-E4EE649D2838}"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78055780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4D7A971-61DD-EC4E-81BB-80770B208D88}" type="datetime1">
              <a:rPr lang="en-GB" smtClean="0"/>
              <a:t>17/02/2020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078214662"/>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4D7A971-61DD-EC4E-81BB-80770B208D88}" type="datetime1">
              <a:rPr lang="en-GB" smtClean="0"/>
              <a:t>17/02/2020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407193397"/>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F4EE5A-12D6-9A40-BD76-ED61DBB64063}" type="datetime1">
              <a:rPr lang="en-GB" smtClean="0"/>
              <a:t>17/02/2020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84409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D16361-B0F0-8E4A-9445-6761D61ED9C7}" type="datetime1">
              <a:rPr lang="en-GB" smtClean="0"/>
              <a:t>17/02/2020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174152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4D7A971-61DD-EC4E-81BB-80770B208D88}" type="datetime1">
              <a:rPr lang="en-GB" smtClean="0"/>
              <a:t>17/02/2020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88C9A17-588C-B740-BD9B-E4EE649D2838}"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8946523"/>
      </p:ext>
    </p:extLst>
  </p:cSld>
  <p:clrMapOvr>
    <a:masterClrMapping/>
  </p:clrMapOvr>
  <p:hf sldNum="0" hdr="0" ftr="0" dt="0"/>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A5BB1CB2-F937-754A-AC92-2FE5F5227CC6}" type="datetime1">
              <a:rPr lang="en-GB" smtClean="0"/>
              <a:t>17/02/2020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466618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17/02/2020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00939754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17/02/2020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912135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4D7A971-61DD-EC4E-81BB-80770B208D88}" type="datetime1">
              <a:rPr lang="en-GB" smtClean="0"/>
              <a:t>17/02/2020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88C9A17-588C-B740-BD9B-E4EE649D2838}" type="slidenum">
              <a:rPr lang="en-US" smtClean="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4719226"/>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elpmovingoffice.co.uk/resources" TargetMode="External"/><Relationship Id="rId2" Type="http://schemas.openxmlformats.org/officeDocument/2006/relationships/hyperlink" Target="https://ebrary.net/2300/business_finance/project_sponsor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78A9-5D51-C344-9DFA-1AEFDEF68C20}"/>
              </a:ext>
            </a:extLst>
          </p:cNvPr>
          <p:cNvSpPr>
            <a:spLocks noGrp="1"/>
          </p:cNvSpPr>
          <p:nvPr>
            <p:ph type="title"/>
          </p:nvPr>
        </p:nvSpPr>
        <p:spPr/>
        <p:txBody>
          <a:bodyPr>
            <a:normAutofit/>
          </a:bodyPr>
          <a:lstStyle/>
          <a:p>
            <a:pPr algn="ctr"/>
            <a:r>
              <a:rPr lang="en-US" sz="3200" b="1" dirty="0"/>
              <a:t>Project Planning and Management in the Workplace</a:t>
            </a:r>
          </a:p>
        </p:txBody>
      </p:sp>
      <p:sp>
        <p:nvSpPr>
          <p:cNvPr id="3" name="Content Placeholder 2">
            <a:extLst>
              <a:ext uri="{FF2B5EF4-FFF2-40B4-BE49-F238E27FC236}">
                <a16:creationId xmlns:a16="http://schemas.microsoft.com/office/drawing/2014/main" id="{73E089A4-5618-1D4D-AF8A-7DC07D4ABC41}"/>
              </a:ext>
            </a:extLst>
          </p:cNvPr>
          <p:cNvSpPr>
            <a:spLocks noGrp="1"/>
          </p:cNvSpPr>
          <p:nvPr>
            <p:ph idx="1"/>
          </p:nvPr>
        </p:nvSpPr>
        <p:spPr/>
        <p:txBody>
          <a:bodyPr>
            <a:noAutofit/>
          </a:bodyPr>
          <a:lstStyle/>
          <a:p>
            <a:pPr marL="0" indent="0" algn="ctr">
              <a:buNone/>
            </a:pPr>
            <a:r>
              <a:rPr lang="en-US" sz="2400" b="1" dirty="0">
                <a:solidFill>
                  <a:schemeClr val="tx1"/>
                </a:solidFill>
              </a:rPr>
              <a:t>Cheryl Mc Greevey – 1711725</a:t>
            </a:r>
          </a:p>
          <a:p>
            <a:pPr marL="0" indent="0" algn="ctr">
              <a:buNone/>
            </a:pPr>
            <a:r>
              <a:rPr lang="en-US" sz="2400" b="1" dirty="0">
                <a:solidFill>
                  <a:schemeClr val="tx1"/>
                </a:solidFill>
              </a:rPr>
              <a:t>Erum Naz – 171121</a:t>
            </a:r>
          </a:p>
          <a:p>
            <a:pPr marL="0" indent="0" algn="ctr">
              <a:buNone/>
            </a:pPr>
            <a:r>
              <a:rPr lang="en-US" sz="2400" b="1" dirty="0">
                <a:solidFill>
                  <a:schemeClr val="tx1"/>
                </a:solidFill>
              </a:rPr>
              <a:t>Syed Ali –1711128</a:t>
            </a:r>
          </a:p>
          <a:p>
            <a:pPr marL="0" indent="0" algn="ctr">
              <a:buNone/>
            </a:pPr>
            <a:r>
              <a:rPr lang="en-US" sz="2400" b="1" dirty="0">
                <a:solidFill>
                  <a:schemeClr val="tx1"/>
                </a:solidFill>
              </a:rPr>
              <a:t>Nadeem Arif-1711109</a:t>
            </a:r>
          </a:p>
          <a:p>
            <a:pPr marL="0" indent="0" algn="ctr">
              <a:buNone/>
            </a:pPr>
            <a:r>
              <a:rPr lang="en-US" sz="2400" b="1" dirty="0">
                <a:solidFill>
                  <a:schemeClr val="tx1"/>
                </a:solidFill>
              </a:rPr>
              <a:t>Eidran  Hussain-1711192</a:t>
            </a:r>
          </a:p>
          <a:p>
            <a:pPr marL="0" indent="0" algn="ctr">
              <a:buNone/>
            </a:pPr>
            <a:r>
              <a:rPr lang="en-US" sz="2400" b="1" dirty="0">
                <a:solidFill>
                  <a:schemeClr val="tx1"/>
                </a:solidFill>
              </a:rPr>
              <a:t>BMSW5104</a:t>
            </a:r>
          </a:p>
          <a:p>
            <a:pPr marL="0" indent="0" algn="ctr">
              <a:buNone/>
            </a:pPr>
            <a:r>
              <a:rPr lang="en-US" sz="2400" b="1" dirty="0">
                <a:solidFill>
                  <a:schemeClr val="tx1"/>
                </a:solidFill>
              </a:rPr>
              <a:t>Lecturer: Paul Ranson</a:t>
            </a:r>
          </a:p>
          <a:p>
            <a:pPr marL="0" indent="0" algn="ctr">
              <a:buNone/>
            </a:pPr>
            <a:r>
              <a:rPr lang="en-US" sz="2400" b="1" dirty="0">
                <a:solidFill>
                  <a:schemeClr val="tx1"/>
                </a:solidFill>
              </a:rPr>
              <a:t>Vitners Antiques Project Management Skype Call Role Play</a:t>
            </a:r>
          </a:p>
        </p:txBody>
      </p:sp>
    </p:spTree>
    <p:extLst>
      <p:ext uri="{BB962C8B-B14F-4D97-AF65-F5344CB8AC3E}">
        <p14:creationId xmlns:p14="http://schemas.microsoft.com/office/powerpoint/2010/main" val="2312043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5AA-E231-AE4B-BECD-D9FD1DBD891D}"/>
              </a:ext>
            </a:extLst>
          </p:cNvPr>
          <p:cNvSpPr>
            <a:spLocks noGrp="1"/>
          </p:cNvSpPr>
          <p:nvPr>
            <p:ph type="title"/>
          </p:nvPr>
        </p:nvSpPr>
        <p:spPr/>
        <p:txBody>
          <a:bodyPr>
            <a:normAutofit/>
          </a:bodyPr>
          <a:lstStyle/>
          <a:p>
            <a:pPr algn="ctr"/>
            <a:r>
              <a:rPr lang="en-US" sz="3200" b="1" dirty="0"/>
              <a:t>Project Overview</a:t>
            </a:r>
          </a:p>
        </p:txBody>
      </p:sp>
      <p:sp>
        <p:nvSpPr>
          <p:cNvPr id="3" name="Content Placeholder 2">
            <a:extLst>
              <a:ext uri="{FF2B5EF4-FFF2-40B4-BE49-F238E27FC236}">
                <a16:creationId xmlns:a16="http://schemas.microsoft.com/office/drawing/2014/main" id="{44D0783E-453A-D945-833E-FB42495755A2}"/>
              </a:ext>
            </a:extLst>
          </p:cNvPr>
          <p:cNvSpPr>
            <a:spLocks noGrp="1"/>
          </p:cNvSpPr>
          <p:nvPr>
            <p:ph idx="1"/>
          </p:nvPr>
        </p:nvSpPr>
        <p:spPr>
          <a:xfrm>
            <a:off x="1006839" y="1143000"/>
            <a:ext cx="10178322" cy="5332615"/>
          </a:xfrm>
        </p:spPr>
        <p:txBody>
          <a:bodyPr>
            <a:normAutofit fontScale="92500" lnSpcReduction="20000"/>
          </a:bodyPr>
          <a:lstStyle/>
          <a:p>
            <a:pPr marL="0" indent="0">
              <a:buNone/>
            </a:pPr>
            <a:r>
              <a:rPr lang="en-US" b="1" i="1" dirty="0"/>
              <a:t>‘</a:t>
            </a:r>
            <a:r>
              <a:rPr lang="en-US" sz="2600" b="1" i="1" dirty="0">
                <a:solidFill>
                  <a:schemeClr val="tx1"/>
                </a:solidFill>
              </a:rPr>
              <a:t>Our plan, your success’</a:t>
            </a:r>
          </a:p>
          <a:p>
            <a:pPr marL="0" indent="0">
              <a:buNone/>
            </a:pPr>
            <a:r>
              <a:rPr lang="en-US" sz="2600" b="1" i="1" dirty="0">
                <a:solidFill>
                  <a:schemeClr val="tx1"/>
                </a:solidFill>
              </a:rPr>
              <a:t>‘Creating the WOW factor for businesses’</a:t>
            </a:r>
          </a:p>
          <a:p>
            <a:pPr marL="0" indent="0">
              <a:buNone/>
            </a:pPr>
            <a:endParaRPr lang="en-US" sz="2600" dirty="0">
              <a:solidFill>
                <a:schemeClr val="tx1"/>
              </a:solidFill>
            </a:endParaRPr>
          </a:p>
          <a:p>
            <a:pPr marL="0" indent="0">
              <a:buNone/>
            </a:pPr>
            <a:r>
              <a:rPr lang="en-US" sz="2600" dirty="0">
                <a:solidFill>
                  <a:schemeClr val="tx1"/>
                </a:solidFill>
              </a:rPr>
              <a:t>Rock-Solid are expert project planning, removals and management specialists. The objectives of this initiative are to meticulously move Vitners Antiques from their high street shop in Shirley to their warehouse in Sparkhill. The aims of Rock-Solid project management are to smoothly facilitate Vintners relocation project by arranging a staggered move to ensure that the transition is seamless. Our skilled and knowledgeable team will pay attention to detail, organize and plan every aspect from start to finish. To save </a:t>
            </a:r>
            <a:r>
              <a:rPr lang="en-US" sz="2600" dirty="0" err="1">
                <a:solidFill>
                  <a:schemeClr val="tx1"/>
                </a:solidFill>
              </a:rPr>
              <a:t>Vitners</a:t>
            </a:r>
            <a:r>
              <a:rPr lang="en-US" sz="2600" dirty="0">
                <a:solidFill>
                  <a:schemeClr val="tx1"/>
                </a:solidFill>
              </a:rPr>
              <a:t> time and money we will accomplish this in the shortest possible time, using as little resources as possible, which will result in high quality standards.  If we are fortunate enough to be given the privilege and opportunity to manage this project,  Vitners Antiques can be rest assured that your business is in the right hands because we treat all our clients with dignity, honesty, respect and pride. </a:t>
            </a:r>
          </a:p>
        </p:txBody>
      </p:sp>
    </p:spTree>
    <p:extLst>
      <p:ext uri="{BB962C8B-B14F-4D97-AF65-F5344CB8AC3E}">
        <p14:creationId xmlns:p14="http://schemas.microsoft.com/office/powerpoint/2010/main" val="3446962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7197-44B4-754B-B64C-A2900C7FB1E8}"/>
              </a:ext>
            </a:extLst>
          </p:cNvPr>
          <p:cNvSpPr>
            <a:spLocks noGrp="1"/>
          </p:cNvSpPr>
          <p:nvPr>
            <p:ph type="title"/>
          </p:nvPr>
        </p:nvSpPr>
        <p:spPr>
          <a:xfrm>
            <a:off x="838200" y="365125"/>
            <a:ext cx="10439400" cy="1101725"/>
          </a:xfrm>
        </p:spPr>
        <p:txBody>
          <a:bodyPr>
            <a:normAutofit fontScale="90000"/>
          </a:bodyPr>
          <a:lstStyle/>
          <a:p>
            <a:pPr algn="ctr"/>
            <a:r>
              <a:rPr lang="en-US" sz="3600" b="1" dirty="0"/>
              <a:t>Sponsor, Stakeholders and Steering Group Diagram</a:t>
            </a:r>
          </a:p>
        </p:txBody>
      </p:sp>
      <p:cxnSp>
        <p:nvCxnSpPr>
          <p:cNvPr id="20" name="Straight Connector 19">
            <a:extLst>
              <a:ext uri="{FF2B5EF4-FFF2-40B4-BE49-F238E27FC236}">
                <a16:creationId xmlns:a16="http://schemas.microsoft.com/office/drawing/2014/main" id="{62613675-FF30-EE4F-96F5-16A6303377A2}"/>
              </a:ext>
            </a:extLst>
          </p:cNvPr>
          <p:cNvCxnSpPr>
            <a:cxnSpLocks/>
          </p:cNvCxnSpPr>
          <p:nvPr/>
        </p:nvCxnSpPr>
        <p:spPr>
          <a:xfrm flipH="1">
            <a:off x="5293895" y="4460608"/>
            <a:ext cx="23412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7E289AA-0CF7-AB42-B181-5EAC64B34DC6}"/>
              </a:ext>
            </a:extLst>
          </p:cNvPr>
          <p:cNvCxnSpPr/>
          <p:nvPr/>
        </p:nvCxnSpPr>
        <p:spPr>
          <a:xfrm>
            <a:off x="7635102" y="3820709"/>
            <a:ext cx="0" cy="639899"/>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2" name="Diagram 31">
            <a:extLst>
              <a:ext uri="{FF2B5EF4-FFF2-40B4-BE49-F238E27FC236}">
                <a16:creationId xmlns:a16="http://schemas.microsoft.com/office/drawing/2014/main" id="{CDC37BE8-35B7-B84A-9BF3-E1019D5FD141}"/>
              </a:ext>
            </a:extLst>
          </p:cNvPr>
          <p:cNvGraphicFramePr/>
          <p:nvPr>
            <p:extLst>
              <p:ext uri="{D42A27DB-BD31-4B8C-83A1-F6EECF244321}">
                <p14:modId xmlns:p14="http://schemas.microsoft.com/office/powerpoint/2010/main" val="3427505576"/>
              </p:ext>
            </p:extLst>
          </p:nvPr>
        </p:nvGraphicFramePr>
        <p:xfrm>
          <a:off x="2955520" y="1341120"/>
          <a:ext cx="6872151" cy="5318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Terminator 33">
            <a:extLst>
              <a:ext uri="{FF2B5EF4-FFF2-40B4-BE49-F238E27FC236}">
                <a16:creationId xmlns:a16="http://schemas.microsoft.com/office/drawing/2014/main" id="{3CF60FEC-852F-B847-BC1F-22F525E78E59}"/>
              </a:ext>
            </a:extLst>
          </p:cNvPr>
          <p:cNvSpPr/>
          <p:nvPr/>
        </p:nvSpPr>
        <p:spPr>
          <a:xfrm>
            <a:off x="838200"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45" name="Terminator 44">
            <a:extLst>
              <a:ext uri="{FF2B5EF4-FFF2-40B4-BE49-F238E27FC236}">
                <a16:creationId xmlns:a16="http://schemas.microsoft.com/office/drawing/2014/main" id="{C2CA596B-F728-964F-9059-516FBE28F055}"/>
              </a:ext>
            </a:extLst>
          </p:cNvPr>
          <p:cNvSpPr/>
          <p:nvPr/>
        </p:nvSpPr>
        <p:spPr>
          <a:xfrm>
            <a:off x="10439634"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50" name="Left-right Arrow 49">
            <a:extLst>
              <a:ext uri="{FF2B5EF4-FFF2-40B4-BE49-F238E27FC236}">
                <a16:creationId xmlns:a16="http://schemas.microsoft.com/office/drawing/2014/main" id="{13249D0D-FF3C-A446-A3A0-E103B78705C8}"/>
              </a:ext>
            </a:extLst>
          </p:cNvPr>
          <p:cNvSpPr/>
          <p:nvPr/>
        </p:nvSpPr>
        <p:spPr>
          <a:xfrm>
            <a:off x="9827672"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Left-right Arrow 50">
            <a:extLst>
              <a:ext uri="{FF2B5EF4-FFF2-40B4-BE49-F238E27FC236}">
                <a16:creationId xmlns:a16="http://schemas.microsoft.com/office/drawing/2014/main" id="{452115D5-489C-E046-BFDB-D27CE98B750A}"/>
              </a:ext>
            </a:extLst>
          </p:cNvPr>
          <p:cNvSpPr/>
          <p:nvPr/>
        </p:nvSpPr>
        <p:spPr>
          <a:xfrm>
            <a:off x="2295618"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4031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D16D-AB6A-2345-845F-D7F6E6CB29D7}"/>
              </a:ext>
            </a:extLst>
          </p:cNvPr>
          <p:cNvSpPr>
            <a:spLocks noGrp="1"/>
          </p:cNvSpPr>
          <p:nvPr>
            <p:ph type="title"/>
          </p:nvPr>
        </p:nvSpPr>
        <p:spPr/>
        <p:txBody>
          <a:bodyPr>
            <a:normAutofit/>
          </a:bodyPr>
          <a:lstStyle/>
          <a:p>
            <a:pPr algn="ctr"/>
            <a:r>
              <a:rPr lang="en-US" sz="3200" b="1" dirty="0"/>
              <a:t>Description of Each Person’s Role</a:t>
            </a:r>
          </a:p>
        </p:txBody>
      </p:sp>
      <p:sp>
        <p:nvSpPr>
          <p:cNvPr id="18" name="Content Placeholder 17">
            <a:extLst>
              <a:ext uri="{FF2B5EF4-FFF2-40B4-BE49-F238E27FC236}">
                <a16:creationId xmlns:a16="http://schemas.microsoft.com/office/drawing/2014/main" id="{0B7B03DB-6E38-0F40-A6A2-6576278F1992}"/>
              </a:ext>
            </a:extLst>
          </p:cNvPr>
          <p:cNvSpPr>
            <a:spLocks noGrp="1"/>
          </p:cNvSpPr>
          <p:nvPr>
            <p:ph idx="1"/>
          </p:nvPr>
        </p:nvSpPr>
        <p:spPr>
          <a:xfrm>
            <a:off x="1251678" y="1386841"/>
            <a:ext cx="10178322" cy="4492752"/>
          </a:xfrm>
        </p:spPr>
        <p:txBody>
          <a:bodyPr>
            <a:normAutofit/>
          </a:bodyPr>
          <a:lstStyle/>
          <a:p>
            <a:pPr marL="0" indent="0">
              <a:buNone/>
            </a:pPr>
            <a:r>
              <a:rPr lang="en-US" sz="2800" b="1" dirty="0">
                <a:solidFill>
                  <a:schemeClr val="tx1"/>
                </a:solidFill>
                <a:highlight>
                  <a:srgbClr val="008000"/>
                </a:highlight>
              </a:rPr>
              <a:t>The Project Sponsor - Paul Ranson</a:t>
            </a:r>
          </a:p>
          <a:p>
            <a:pPr marL="0" indent="0">
              <a:buNone/>
            </a:pPr>
            <a:endParaRPr lang="en-US" dirty="0">
              <a:solidFill>
                <a:schemeClr val="tx1"/>
              </a:solidFill>
              <a:highlight>
                <a:srgbClr val="FF0000"/>
              </a:highlight>
            </a:endParaRPr>
          </a:p>
          <a:p>
            <a:pPr marL="0" indent="0">
              <a:buNone/>
            </a:pPr>
            <a:r>
              <a:rPr lang="en-US" sz="2400" dirty="0">
                <a:solidFill>
                  <a:schemeClr val="tx1"/>
                </a:solidFill>
              </a:rPr>
              <a:t>Quintessentially this is the chairperson who is mainly accountable for making informed decisions based on the information presented by the steering group. They are responsible for presenting the benefits related to the business, especially by promoting the commercial aspects. They have been the implementer since the initial stages of the project. They are an expert at resolving disputes or conflicts amongst stakeholders. The project sponsor should apply ‘The Iron Triangle’ model so that the quality of work is constrained by the project’s budget, deadline and scope.</a:t>
            </a:r>
          </a:p>
          <a:p>
            <a:pPr marL="0" indent="0">
              <a:buNone/>
            </a:pPr>
            <a:endParaRPr lang="en-US" dirty="0"/>
          </a:p>
          <a:p>
            <a:pPr marL="0" indent="0">
              <a:buNone/>
            </a:pPr>
            <a:endParaRPr lang="en-GB"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5130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Content Placeholder 55">
            <a:extLst>
              <a:ext uri="{FF2B5EF4-FFF2-40B4-BE49-F238E27FC236}">
                <a16:creationId xmlns:a16="http://schemas.microsoft.com/office/drawing/2014/main" id="{A7ABBED8-BFE2-BE40-8C4D-766B78DF4B21}"/>
              </a:ext>
            </a:extLst>
          </p:cNvPr>
          <p:cNvSpPr>
            <a:spLocks noGrp="1"/>
          </p:cNvSpPr>
          <p:nvPr>
            <p:ph idx="1"/>
          </p:nvPr>
        </p:nvSpPr>
        <p:spPr>
          <a:xfrm>
            <a:off x="1306285" y="137161"/>
            <a:ext cx="10047513" cy="6278880"/>
          </a:xfrm>
        </p:spPr>
        <p:txBody>
          <a:bodyPr>
            <a:normAutofit fontScale="92500" lnSpcReduction="20000"/>
          </a:bodyPr>
          <a:lstStyle/>
          <a:p>
            <a:pPr marL="0" indent="0" algn="ctr">
              <a:buNone/>
            </a:pPr>
            <a:r>
              <a:rPr lang="en-US" sz="3200" b="1" dirty="0">
                <a:solidFill>
                  <a:schemeClr val="tx1"/>
                </a:solidFill>
                <a:highlight>
                  <a:srgbClr val="FFFF00"/>
                </a:highlight>
              </a:rPr>
              <a:t>The Stakeholders</a:t>
            </a:r>
          </a:p>
          <a:p>
            <a:pPr marL="0" indent="0" algn="ctr">
              <a:buNone/>
            </a:pPr>
            <a:r>
              <a:rPr lang="en-US" sz="3200" b="1" dirty="0">
                <a:solidFill>
                  <a:schemeClr val="tx1"/>
                </a:solidFill>
                <a:highlight>
                  <a:srgbClr val="FFFF00"/>
                </a:highlight>
              </a:rPr>
              <a:t>Steering Group</a:t>
            </a:r>
          </a:p>
          <a:p>
            <a:pPr marL="0" indent="0" algn="ctr">
              <a:buNone/>
            </a:pPr>
            <a:endParaRPr lang="en-US" sz="2600" b="1" dirty="0">
              <a:solidFill>
                <a:schemeClr val="tx1"/>
              </a:solidFill>
              <a:highlight>
                <a:srgbClr val="FFFF00"/>
              </a:highlight>
            </a:endParaRPr>
          </a:p>
          <a:p>
            <a:pPr marL="0" indent="0">
              <a:buNone/>
            </a:pPr>
            <a:r>
              <a:rPr lang="en-US" sz="2600" dirty="0">
                <a:solidFill>
                  <a:schemeClr val="tx1"/>
                </a:solidFill>
              </a:rPr>
              <a:t>The steering group are responsible for the real success of the project.  They serve as the most senior and authoritative group of the project. This group will commission the project plan provided by the project manager. In addition, the steering group are accountable for authorising any changes to the plan, overcoming conflicts and securing resources.</a:t>
            </a:r>
          </a:p>
          <a:p>
            <a:pPr marL="0" indent="0">
              <a:buNone/>
            </a:pPr>
            <a:endParaRPr lang="en-US" sz="2800" dirty="0">
              <a:solidFill>
                <a:schemeClr val="tx1"/>
              </a:solidFill>
              <a:highlight>
                <a:srgbClr val="008000"/>
              </a:highlight>
            </a:endParaRPr>
          </a:p>
          <a:p>
            <a:pPr marL="0" indent="0">
              <a:buNone/>
            </a:pPr>
            <a:r>
              <a:rPr lang="en-US" sz="3000" b="1" dirty="0">
                <a:solidFill>
                  <a:schemeClr val="tx1"/>
                </a:solidFill>
                <a:highlight>
                  <a:srgbClr val="008000"/>
                </a:highlight>
              </a:rPr>
              <a:t>Commercial – Nadeem Arif</a:t>
            </a:r>
          </a:p>
          <a:p>
            <a:pPr marL="0" indent="0">
              <a:buNone/>
            </a:pPr>
            <a:endParaRPr lang="en-US" b="1" dirty="0">
              <a:solidFill>
                <a:schemeClr val="tx1"/>
              </a:solidFill>
              <a:highlight>
                <a:srgbClr val="FF00FF"/>
              </a:highlight>
            </a:endParaRPr>
          </a:p>
          <a:p>
            <a:pPr marL="0" indent="0">
              <a:buNone/>
            </a:pPr>
            <a:r>
              <a:rPr lang="en-US" sz="2600" dirty="0">
                <a:solidFill>
                  <a:schemeClr val="tx1"/>
                </a:solidFill>
              </a:rPr>
              <a:t>This is the technology manager and they have invested heavily into the project and is eager to reap the benefits of their hard work. They manage all the financial aspects including the budget. The are very target driven and skilled at buying and selling goods.</a:t>
            </a:r>
          </a:p>
          <a:p>
            <a:pPr marL="0" indent="0">
              <a:buNone/>
            </a:pPr>
            <a:endParaRPr lang="en-US" dirty="0"/>
          </a:p>
        </p:txBody>
      </p:sp>
    </p:spTree>
    <p:extLst>
      <p:ext uri="{BB962C8B-B14F-4D97-AF65-F5344CB8AC3E}">
        <p14:creationId xmlns:p14="http://schemas.microsoft.com/office/powerpoint/2010/main" val="288660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9B4891-5CA5-1A45-9C68-8B0C290FD480}"/>
              </a:ext>
            </a:extLst>
          </p:cNvPr>
          <p:cNvSpPr>
            <a:spLocks noGrp="1"/>
          </p:cNvSpPr>
          <p:nvPr>
            <p:ph idx="1"/>
          </p:nvPr>
        </p:nvSpPr>
        <p:spPr>
          <a:xfrm>
            <a:off x="1175656" y="213360"/>
            <a:ext cx="10178143" cy="5963603"/>
          </a:xfrm>
        </p:spPr>
        <p:txBody>
          <a:bodyPr/>
          <a:lstStyle/>
          <a:p>
            <a:pPr marL="0" indent="0">
              <a:buNone/>
            </a:pPr>
            <a:r>
              <a:rPr lang="en-US" sz="2800" b="1" dirty="0">
                <a:solidFill>
                  <a:schemeClr val="tx1"/>
                </a:solidFill>
                <a:highlight>
                  <a:srgbClr val="008000"/>
                </a:highlight>
              </a:rPr>
              <a:t>Specialist – Syed Ali </a:t>
            </a:r>
          </a:p>
          <a:p>
            <a:pPr marL="0" indent="0">
              <a:buNone/>
            </a:pPr>
            <a:endParaRPr lang="en-US" sz="2400" dirty="0">
              <a:solidFill>
                <a:schemeClr val="tx1"/>
              </a:solidFill>
            </a:endParaRPr>
          </a:p>
          <a:p>
            <a:pPr marL="0" indent="0">
              <a:buNone/>
            </a:pPr>
            <a:r>
              <a:rPr lang="en-US" sz="2400" dirty="0">
                <a:solidFill>
                  <a:schemeClr val="tx1"/>
                </a:solidFill>
              </a:rPr>
              <a:t>This individual has extensive experience regarding the relocation of businesses and warehouse management. The specialist is a facilities manager with over 20 years experience associated with all the policies and procedures required to successfully move from one premises to another. Specifically their job is to ensure that the project is fully usable without any flaws when complete. Every aspect of Vitner’s needs will be met and customized. Syed is a fully qualified design specialist and has a passion for solving complex problems.</a:t>
            </a:r>
          </a:p>
        </p:txBody>
      </p:sp>
    </p:spTree>
    <p:extLst>
      <p:ext uri="{BB962C8B-B14F-4D97-AF65-F5344CB8AC3E}">
        <p14:creationId xmlns:p14="http://schemas.microsoft.com/office/powerpoint/2010/main" val="96433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F75242-5C13-FB4D-B425-EA6B81B1AAE6}"/>
              </a:ext>
            </a:extLst>
          </p:cNvPr>
          <p:cNvSpPr>
            <a:spLocks noGrp="1"/>
          </p:cNvSpPr>
          <p:nvPr>
            <p:ph idx="1"/>
          </p:nvPr>
        </p:nvSpPr>
        <p:spPr>
          <a:xfrm>
            <a:off x="1328057" y="243840"/>
            <a:ext cx="10025742" cy="5933122"/>
          </a:xfrm>
        </p:spPr>
        <p:txBody>
          <a:bodyPr/>
          <a:lstStyle/>
          <a:p>
            <a:pPr marL="0" indent="0">
              <a:buNone/>
            </a:pPr>
            <a:r>
              <a:rPr lang="en-US" sz="2800" b="1" dirty="0">
                <a:solidFill>
                  <a:schemeClr val="tx1"/>
                </a:solidFill>
                <a:highlight>
                  <a:srgbClr val="008000"/>
                </a:highlight>
              </a:rPr>
              <a:t>User – Erum Naz and Eidran Hussain</a:t>
            </a:r>
          </a:p>
          <a:p>
            <a:pPr marL="0" indent="0">
              <a:buNone/>
            </a:pPr>
            <a:endParaRPr lang="en-US" dirty="0">
              <a:solidFill>
                <a:schemeClr val="tx1"/>
              </a:solidFill>
            </a:endParaRPr>
          </a:p>
          <a:p>
            <a:pPr marL="0" indent="0">
              <a:buNone/>
            </a:pPr>
            <a:r>
              <a:rPr lang="en-US" sz="2400" dirty="0">
                <a:solidFill>
                  <a:schemeClr val="tx1"/>
                </a:solidFill>
              </a:rPr>
              <a:t>The users are team managers who direct the project to make sure the anticipated benefits are delivered. These individuals liaises directly with all the other stakeholders involved with the project. This includes banks, insurance companies, property agents, solicitors, utility companies and telecommunications providers. Their priority and concern is the satisfaction obtained by those using the end-product (i.e. Vintners). </a:t>
            </a:r>
          </a:p>
          <a:p>
            <a:pPr marL="0" indent="0">
              <a:buNone/>
            </a:pPr>
            <a:endParaRPr lang="en-US" dirty="0"/>
          </a:p>
        </p:txBody>
      </p:sp>
    </p:spTree>
    <p:extLst>
      <p:ext uri="{BB962C8B-B14F-4D97-AF65-F5344CB8AC3E}">
        <p14:creationId xmlns:p14="http://schemas.microsoft.com/office/powerpoint/2010/main" val="1232125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8B161DF-1833-EE4B-8A69-431949239F54}"/>
              </a:ext>
            </a:extLst>
          </p:cNvPr>
          <p:cNvSpPr>
            <a:spLocks noGrp="1"/>
          </p:cNvSpPr>
          <p:nvPr>
            <p:ph idx="1"/>
          </p:nvPr>
        </p:nvSpPr>
        <p:spPr>
          <a:xfrm>
            <a:off x="1173480" y="0"/>
            <a:ext cx="10027921" cy="6858001"/>
          </a:xfrm>
        </p:spPr>
        <p:txBody>
          <a:bodyPr>
            <a:normAutofit lnSpcReduction="10000"/>
          </a:bodyPr>
          <a:lstStyle/>
          <a:p>
            <a:pPr marL="0" indent="0">
              <a:buNone/>
            </a:pPr>
            <a:r>
              <a:rPr lang="en-US" sz="2800" b="1" dirty="0">
                <a:solidFill>
                  <a:schemeClr val="tx1"/>
                </a:solidFill>
                <a:highlight>
                  <a:srgbClr val="008000"/>
                </a:highlight>
              </a:rPr>
              <a:t>The Project Manager – Cheryl Mc Greevey</a:t>
            </a:r>
          </a:p>
          <a:p>
            <a:pPr marL="0" indent="0">
              <a:buNone/>
            </a:pPr>
            <a:endParaRPr lang="en-US" dirty="0"/>
          </a:p>
          <a:p>
            <a:pPr marL="0" indent="0">
              <a:buNone/>
            </a:pPr>
            <a:r>
              <a:rPr lang="en-US" sz="2400" dirty="0">
                <a:solidFill>
                  <a:schemeClr val="tx1"/>
                </a:solidFill>
              </a:rPr>
              <a:t>This individual has authority to coordinate the project on behalf of the steering group and everyone in the team can count on them to give instructions. Their main tasks are to make sure that everything within the project is going according to plan. They regularly update, monitor and keep track of the checklists The issues which are addressed whilst doing so are maintaining high quality standards, completing each aspect of the project according to the specific deadlines and sticking to the set budget to prevent unnecessary costs. All of this will be attained by developing strategic action plans and regularly assessing each stage of the process (with the use of a checklist) to ensure that targets are consistently being met. The plan may change so the project manager is not in anyway judged according to the original plan. The project manager will also assess all the risks associated with the project and make sure they have back up plans to overcome them. They will inform the steering group and sponsor of all the user stories available and it is for them to decide which take priority over others in order to constrain the scope.</a:t>
            </a:r>
            <a:endParaRPr lang="en-GB" sz="2400" dirty="0">
              <a:solidFill>
                <a:schemeClr val="tx1"/>
              </a:solidFill>
            </a:endParaRPr>
          </a:p>
          <a:p>
            <a:pPr marL="0" indent="0">
              <a:buNone/>
            </a:pPr>
            <a:endParaRPr lang="en-US" dirty="0"/>
          </a:p>
        </p:txBody>
      </p:sp>
    </p:spTree>
    <p:extLst>
      <p:ext uri="{BB962C8B-B14F-4D97-AF65-F5344CB8AC3E}">
        <p14:creationId xmlns:p14="http://schemas.microsoft.com/office/powerpoint/2010/main" val="270138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5193D-93D5-7149-BC3D-52C5056F7DE6}"/>
              </a:ext>
            </a:extLst>
          </p:cNvPr>
          <p:cNvSpPr>
            <a:spLocks noGrp="1"/>
          </p:cNvSpPr>
          <p:nvPr>
            <p:ph type="title"/>
          </p:nvPr>
        </p:nvSpPr>
        <p:spPr/>
        <p:txBody>
          <a:bodyPr>
            <a:normAutofit/>
          </a:bodyPr>
          <a:lstStyle/>
          <a:p>
            <a:pPr algn="ctr"/>
            <a:r>
              <a:rPr lang="en-US" sz="3200" b="1" dirty="0"/>
              <a:t>User Stories</a:t>
            </a:r>
          </a:p>
        </p:txBody>
      </p:sp>
      <p:sp>
        <p:nvSpPr>
          <p:cNvPr id="3" name="Content Placeholder 2">
            <a:extLst>
              <a:ext uri="{FF2B5EF4-FFF2-40B4-BE49-F238E27FC236}">
                <a16:creationId xmlns:a16="http://schemas.microsoft.com/office/drawing/2014/main" id="{12DCD184-FC79-2F4F-95F4-AE579A778A38}"/>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user stories on Microsoft Planner.</a:t>
            </a:r>
          </a:p>
        </p:txBody>
      </p:sp>
    </p:spTree>
    <p:extLst>
      <p:ext uri="{BB962C8B-B14F-4D97-AF65-F5344CB8AC3E}">
        <p14:creationId xmlns:p14="http://schemas.microsoft.com/office/powerpoint/2010/main" val="2286445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7B98-5EF8-E644-8AAB-E003E3A0AB5F}"/>
              </a:ext>
            </a:extLst>
          </p:cNvPr>
          <p:cNvSpPr>
            <a:spLocks noGrp="1"/>
          </p:cNvSpPr>
          <p:nvPr>
            <p:ph type="title"/>
          </p:nvPr>
        </p:nvSpPr>
        <p:spPr>
          <a:xfrm>
            <a:off x="1251678" y="382385"/>
            <a:ext cx="10178322" cy="882535"/>
          </a:xfrm>
        </p:spPr>
        <p:txBody>
          <a:bodyPr>
            <a:normAutofit/>
          </a:bodyPr>
          <a:lstStyle/>
          <a:p>
            <a:pPr algn="ctr"/>
            <a:r>
              <a:rPr lang="en-US" sz="3200" b="1" dirty="0"/>
              <a:t>Estimate the Time</a:t>
            </a:r>
          </a:p>
        </p:txBody>
      </p:sp>
      <p:sp>
        <p:nvSpPr>
          <p:cNvPr id="3" name="Content Placeholder 2">
            <a:extLst>
              <a:ext uri="{FF2B5EF4-FFF2-40B4-BE49-F238E27FC236}">
                <a16:creationId xmlns:a16="http://schemas.microsoft.com/office/drawing/2014/main" id="{4C18EA65-CBAC-3247-8082-FE820C874F3E}"/>
              </a:ext>
            </a:extLst>
          </p:cNvPr>
          <p:cNvSpPr>
            <a:spLocks noGrp="1"/>
          </p:cNvSpPr>
          <p:nvPr>
            <p:ph idx="1"/>
          </p:nvPr>
        </p:nvSpPr>
        <p:spPr>
          <a:xfrm>
            <a:off x="1036320" y="1393372"/>
            <a:ext cx="10480766" cy="5357948"/>
          </a:xfrm>
        </p:spPr>
        <p:txBody>
          <a:bodyPr/>
          <a:lstStyle/>
          <a:p>
            <a:pPr marL="0" indent="0">
              <a:buNone/>
            </a:pPr>
            <a:r>
              <a:rPr lang="en-US" sz="2400" dirty="0">
                <a:solidFill>
                  <a:schemeClr val="tx1"/>
                </a:solidFill>
              </a:rPr>
              <a:t>The International Standards Organisation (ISO) describes an estimate as ’a probability assessment based on skill and experience of the time and resources required for the successful delivery of a specified product’ (Roberts, 2011).</a:t>
            </a:r>
          </a:p>
          <a:p>
            <a:pPr marL="0" indent="0">
              <a:buNone/>
            </a:pPr>
            <a:endParaRPr lang="en-US" sz="2800" dirty="0">
              <a:solidFill>
                <a:schemeClr val="tx1"/>
              </a:solidFill>
            </a:endParaRPr>
          </a:p>
          <a:p>
            <a:pPr marL="0" indent="0">
              <a:buNone/>
            </a:pPr>
            <a:r>
              <a:rPr lang="en-US" sz="2800" b="1" dirty="0">
                <a:solidFill>
                  <a:schemeClr val="tx1"/>
                </a:solidFill>
              </a:rPr>
              <a:t>The Product Project Technique</a:t>
            </a:r>
          </a:p>
          <a:p>
            <a:pPr marL="0" indent="0">
              <a:buNone/>
            </a:pPr>
            <a:endParaRPr lang="en-US" dirty="0"/>
          </a:p>
        </p:txBody>
      </p:sp>
      <p:graphicFrame>
        <p:nvGraphicFramePr>
          <p:cNvPr id="4" name="Table 3">
            <a:extLst>
              <a:ext uri="{FF2B5EF4-FFF2-40B4-BE49-F238E27FC236}">
                <a16:creationId xmlns:a16="http://schemas.microsoft.com/office/drawing/2014/main" id="{2EB4EB9C-4978-5744-8DE8-111BE6B72527}"/>
              </a:ext>
            </a:extLst>
          </p:cNvPr>
          <p:cNvGraphicFramePr>
            <a:graphicFrameLocks noGrp="1"/>
          </p:cNvGraphicFramePr>
          <p:nvPr>
            <p:extLst>
              <p:ext uri="{D42A27DB-BD31-4B8C-83A1-F6EECF244321}">
                <p14:modId xmlns:p14="http://schemas.microsoft.com/office/powerpoint/2010/main" val="3090838697"/>
              </p:ext>
            </p:extLst>
          </p:nvPr>
        </p:nvGraphicFramePr>
        <p:xfrm>
          <a:off x="1251678" y="3962399"/>
          <a:ext cx="10265408" cy="2530473"/>
        </p:xfrm>
        <a:graphic>
          <a:graphicData uri="http://schemas.openxmlformats.org/drawingml/2006/table">
            <a:tbl>
              <a:tblPr firstRow="1" bandRow="1">
                <a:tableStyleId>{5C22544A-7EE6-4342-B048-85BDC9FD1C3A}</a:tableStyleId>
              </a:tblPr>
              <a:tblGrid>
                <a:gridCol w="2566352">
                  <a:extLst>
                    <a:ext uri="{9D8B030D-6E8A-4147-A177-3AD203B41FA5}">
                      <a16:colId xmlns:a16="http://schemas.microsoft.com/office/drawing/2014/main" val="221043406"/>
                    </a:ext>
                  </a:extLst>
                </a:gridCol>
                <a:gridCol w="2566352">
                  <a:extLst>
                    <a:ext uri="{9D8B030D-6E8A-4147-A177-3AD203B41FA5}">
                      <a16:colId xmlns:a16="http://schemas.microsoft.com/office/drawing/2014/main" val="1057304072"/>
                    </a:ext>
                  </a:extLst>
                </a:gridCol>
                <a:gridCol w="2566352">
                  <a:extLst>
                    <a:ext uri="{9D8B030D-6E8A-4147-A177-3AD203B41FA5}">
                      <a16:colId xmlns:a16="http://schemas.microsoft.com/office/drawing/2014/main" val="285639687"/>
                    </a:ext>
                  </a:extLst>
                </a:gridCol>
                <a:gridCol w="2566352">
                  <a:extLst>
                    <a:ext uri="{9D8B030D-6E8A-4147-A177-3AD203B41FA5}">
                      <a16:colId xmlns:a16="http://schemas.microsoft.com/office/drawing/2014/main" val="1674137505"/>
                    </a:ext>
                  </a:extLst>
                </a:gridCol>
              </a:tblGrid>
              <a:tr h="532731">
                <a:tc>
                  <a:txBody>
                    <a:bodyPr/>
                    <a:lstStyle/>
                    <a:p>
                      <a:r>
                        <a:rPr lang="en-US" dirty="0">
                          <a:solidFill>
                            <a:schemeClr val="tx1"/>
                          </a:solidFill>
                        </a:rPr>
                        <a:t>Size/Complexity</a:t>
                      </a:r>
                    </a:p>
                  </a:txBody>
                  <a:tcPr/>
                </a:tc>
                <a:tc>
                  <a:txBody>
                    <a:bodyPr/>
                    <a:lstStyle/>
                    <a:p>
                      <a:r>
                        <a:rPr lang="en-US" dirty="0">
                          <a:solidFill>
                            <a:schemeClr val="tx1"/>
                          </a:solidFill>
                        </a:rPr>
                        <a:t>Low</a:t>
                      </a:r>
                    </a:p>
                  </a:txBody>
                  <a:tcPr/>
                </a:tc>
                <a:tc>
                  <a:txBody>
                    <a:bodyPr/>
                    <a:lstStyle/>
                    <a:p>
                      <a:r>
                        <a:rPr lang="en-US" dirty="0">
                          <a:solidFill>
                            <a:schemeClr val="tx1"/>
                          </a:solidFill>
                        </a:rPr>
                        <a:t>Medium</a:t>
                      </a:r>
                    </a:p>
                  </a:txBody>
                  <a:tcPr/>
                </a:tc>
                <a:tc>
                  <a:txBody>
                    <a:bodyPr/>
                    <a:lstStyle/>
                    <a:p>
                      <a:r>
                        <a:rPr lang="en-US" dirty="0">
                          <a:solidFill>
                            <a:schemeClr val="tx1"/>
                          </a:solidFill>
                        </a:rPr>
                        <a:t>High</a:t>
                      </a:r>
                    </a:p>
                  </a:txBody>
                  <a:tcPr/>
                </a:tc>
                <a:extLst>
                  <a:ext uri="{0D108BD9-81ED-4DB2-BD59-A6C34878D82A}">
                    <a16:rowId xmlns:a16="http://schemas.microsoft.com/office/drawing/2014/main" val="1671339442"/>
                  </a:ext>
                </a:extLst>
              </a:tr>
              <a:tr h="932280">
                <a:tc>
                  <a:txBody>
                    <a:bodyPr/>
                    <a:lstStyle/>
                    <a:p>
                      <a:r>
                        <a:rPr lang="en-US" b="1" dirty="0">
                          <a:solidFill>
                            <a:schemeClr val="tx1"/>
                          </a:solidFill>
                        </a:rPr>
                        <a:t>Small</a:t>
                      </a:r>
                    </a:p>
                  </a:txBody>
                  <a:tcPr/>
                </a:tc>
                <a:tc>
                  <a:txBody>
                    <a:bodyPr/>
                    <a:lstStyle/>
                    <a:p>
                      <a:r>
                        <a:rPr lang="en-US" dirty="0"/>
                        <a:t>6</a:t>
                      </a:r>
                    </a:p>
                  </a:txBody>
                  <a:tcPr/>
                </a:tc>
                <a:tc>
                  <a:txBody>
                    <a:bodyPr/>
                    <a:lstStyle/>
                    <a:p>
                      <a:endParaRPr lang="en-US" dirty="0"/>
                    </a:p>
                  </a:txBody>
                  <a:tcPr/>
                </a:tc>
                <a:tc>
                  <a:txBody>
                    <a:bodyPr/>
                    <a:lstStyle/>
                    <a:p>
                      <a:r>
                        <a:rPr lang="en-US" dirty="0"/>
                        <a:t>3</a:t>
                      </a:r>
                    </a:p>
                  </a:txBody>
                  <a:tcPr/>
                </a:tc>
                <a:extLst>
                  <a:ext uri="{0D108BD9-81ED-4DB2-BD59-A6C34878D82A}">
                    <a16:rowId xmlns:a16="http://schemas.microsoft.com/office/drawing/2014/main" val="3029797356"/>
                  </a:ext>
                </a:extLst>
              </a:tr>
              <a:tr h="532731">
                <a:tc>
                  <a:txBody>
                    <a:bodyPr/>
                    <a:lstStyle/>
                    <a:p>
                      <a:r>
                        <a:rPr lang="en-US" b="1" dirty="0">
                          <a:solidFill>
                            <a:schemeClr val="tx1"/>
                          </a:solidFill>
                        </a:rPr>
                        <a:t>Medium</a:t>
                      </a:r>
                    </a:p>
                  </a:txBody>
                  <a:tcPr/>
                </a:tc>
                <a:tc>
                  <a:txBody>
                    <a:bodyPr/>
                    <a:lstStyle/>
                    <a:p>
                      <a:endParaRPr lang="en-US" dirty="0"/>
                    </a:p>
                  </a:txBody>
                  <a:tcPr/>
                </a:tc>
                <a:tc>
                  <a:txBody>
                    <a:bodyPr/>
                    <a:lstStyle/>
                    <a:p>
                      <a:r>
                        <a:rPr lang="en-US" dirty="0"/>
                        <a:t>3</a:t>
                      </a:r>
                    </a:p>
                  </a:txBody>
                  <a:tcPr/>
                </a:tc>
                <a:tc>
                  <a:txBody>
                    <a:bodyPr/>
                    <a:lstStyle/>
                    <a:p>
                      <a:r>
                        <a:rPr lang="en-US" dirty="0"/>
                        <a:t>3</a:t>
                      </a:r>
                    </a:p>
                  </a:txBody>
                  <a:tcPr/>
                </a:tc>
                <a:extLst>
                  <a:ext uri="{0D108BD9-81ED-4DB2-BD59-A6C34878D82A}">
                    <a16:rowId xmlns:a16="http://schemas.microsoft.com/office/drawing/2014/main" val="4282654958"/>
                  </a:ext>
                </a:extLst>
              </a:tr>
              <a:tr h="532731">
                <a:tc>
                  <a:txBody>
                    <a:bodyPr/>
                    <a:lstStyle/>
                    <a:p>
                      <a:r>
                        <a:rPr lang="en-US" b="1" dirty="0">
                          <a:solidFill>
                            <a:schemeClr val="tx1"/>
                          </a:solidFill>
                        </a:rPr>
                        <a:t>Large</a:t>
                      </a:r>
                    </a:p>
                  </a:txBody>
                  <a:tcPr/>
                </a:tc>
                <a:tc>
                  <a:txBody>
                    <a:bodyPr/>
                    <a:lstStyle/>
                    <a:p>
                      <a:r>
                        <a:rPr lang="en-US" dirty="0"/>
                        <a:t>2</a:t>
                      </a:r>
                    </a:p>
                  </a:txBody>
                  <a:tcPr/>
                </a:tc>
                <a:tc>
                  <a:txBody>
                    <a:bodyPr/>
                    <a:lstStyle/>
                    <a:p>
                      <a:r>
                        <a:rPr lang="en-US" dirty="0"/>
                        <a:t>12</a:t>
                      </a:r>
                    </a:p>
                  </a:txBody>
                  <a:tcPr/>
                </a:tc>
                <a:tc>
                  <a:txBody>
                    <a:bodyPr/>
                    <a:lstStyle/>
                    <a:p>
                      <a:r>
                        <a:rPr lang="en-US" dirty="0"/>
                        <a:t>15</a:t>
                      </a:r>
                    </a:p>
                  </a:txBody>
                  <a:tcPr/>
                </a:tc>
                <a:extLst>
                  <a:ext uri="{0D108BD9-81ED-4DB2-BD59-A6C34878D82A}">
                    <a16:rowId xmlns:a16="http://schemas.microsoft.com/office/drawing/2014/main" val="3305159421"/>
                  </a:ext>
                </a:extLst>
              </a:tr>
            </a:tbl>
          </a:graphicData>
        </a:graphic>
      </p:graphicFrame>
    </p:spTree>
    <p:extLst>
      <p:ext uri="{BB962C8B-B14F-4D97-AF65-F5344CB8AC3E}">
        <p14:creationId xmlns:p14="http://schemas.microsoft.com/office/powerpoint/2010/main" val="2705192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D0BF-AF1C-AC4D-93B2-436BF17937CD}"/>
              </a:ext>
            </a:extLst>
          </p:cNvPr>
          <p:cNvSpPr>
            <a:spLocks noGrp="1"/>
          </p:cNvSpPr>
          <p:nvPr>
            <p:ph type="title"/>
          </p:nvPr>
        </p:nvSpPr>
        <p:spPr>
          <a:xfrm>
            <a:off x="1251678" y="382385"/>
            <a:ext cx="10178322" cy="1141616"/>
          </a:xfrm>
        </p:spPr>
        <p:txBody>
          <a:bodyPr>
            <a:normAutofit/>
          </a:bodyPr>
          <a:lstStyle/>
          <a:p>
            <a:pPr algn="ctr"/>
            <a:r>
              <a:rPr lang="en-US" sz="3200" b="1" dirty="0"/>
              <a:t>Estimate the time </a:t>
            </a:r>
          </a:p>
        </p:txBody>
      </p:sp>
      <p:sp>
        <p:nvSpPr>
          <p:cNvPr id="3" name="Content Placeholder 2">
            <a:extLst>
              <a:ext uri="{FF2B5EF4-FFF2-40B4-BE49-F238E27FC236}">
                <a16:creationId xmlns:a16="http://schemas.microsoft.com/office/drawing/2014/main" id="{89FFD4C4-2F7B-5E4D-A1D2-D39933F51B2A}"/>
              </a:ext>
            </a:extLst>
          </p:cNvPr>
          <p:cNvSpPr>
            <a:spLocks noGrp="1"/>
          </p:cNvSpPr>
          <p:nvPr>
            <p:ph idx="1"/>
          </p:nvPr>
        </p:nvSpPr>
        <p:spPr>
          <a:xfrm>
            <a:off x="1251678" y="1524001"/>
            <a:ext cx="10178322" cy="4355592"/>
          </a:xfrm>
        </p:spPr>
        <p:txBody>
          <a:bodyPr/>
          <a:lstStyle/>
          <a:p>
            <a:pPr marL="0" indent="0">
              <a:buNone/>
            </a:pPr>
            <a:r>
              <a:rPr lang="en-US" sz="2800" b="1" dirty="0">
                <a:solidFill>
                  <a:schemeClr val="tx1"/>
                </a:solidFill>
              </a:rPr>
              <a:t>The Delphi Technique </a:t>
            </a:r>
          </a:p>
          <a:p>
            <a:pPr marL="0" indent="0">
              <a:buNone/>
            </a:pPr>
            <a:endParaRPr lang="en-US" sz="2400" b="1" dirty="0">
              <a:solidFill>
                <a:schemeClr val="tx1"/>
              </a:solidFill>
            </a:endParaRPr>
          </a:p>
          <a:p>
            <a:pPr marL="0" indent="0">
              <a:buNone/>
            </a:pPr>
            <a:r>
              <a:rPr lang="en-US" sz="2400" dirty="0">
                <a:solidFill>
                  <a:schemeClr val="tx1"/>
                </a:solidFill>
              </a:rPr>
              <a:t>Rock-Solid project management used the Delphi technique method to estimate that it will take 44 days to complete the project. We did so by firstly asking ourselves individually ‘how long it would take’ to complete a particular task described by a user stories, we then asked the other experts to give their opinions and took the average of the two. We then went back and asked the same people the same question and explained the average result. We got a more accurate estimate of 44 days by asking more than one person their opinion.</a:t>
            </a:r>
          </a:p>
        </p:txBody>
      </p:sp>
    </p:spTree>
    <p:extLst>
      <p:ext uri="{BB962C8B-B14F-4D97-AF65-F5344CB8AC3E}">
        <p14:creationId xmlns:p14="http://schemas.microsoft.com/office/powerpoint/2010/main" val="366792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850EB-F4A2-7B4E-8C17-5D2849E89120}"/>
              </a:ext>
            </a:extLst>
          </p:cNvPr>
          <p:cNvSpPr>
            <a:spLocks noGrp="1"/>
          </p:cNvSpPr>
          <p:nvPr>
            <p:ph type="title"/>
          </p:nvPr>
        </p:nvSpPr>
        <p:spPr/>
        <p:txBody>
          <a:bodyPr>
            <a:normAutofit/>
          </a:bodyPr>
          <a:lstStyle/>
          <a:p>
            <a:pPr algn="ctr"/>
            <a:r>
              <a:rPr lang="en-US" sz="3200" b="1" dirty="0"/>
              <a:t>Estimate the cost</a:t>
            </a:r>
          </a:p>
        </p:txBody>
      </p:sp>
      <p:sp>
        <p:nvSpPr>
          <p:cNvPr id="3" name="Content Placeholder 2">
            <a:extLst>
              <a:ext uri="{FF2B5EF4-FFF2-40B4-BE49-F238E27FC236}">
                <a16:creationId xmlns:a16="http://schemas.microsoft.com/office/drawing/2014/main" id="{60579003-7102-BE49-997E-B5ABE9F85F79}"/>
              </a:ext>
            </a:extLst>
          </p:cNvPr>
          <p:cNvSpPr>
            <a:spLocks noGrp="1"/>
          </p:cNvSpPr>
          <p:nvPr>
            <p:ph idx="1"/>
          </p:nvPr>
        </p:nvSpPr>
        <p:spPr/>
        <p:txBody>
          <a:bodyPr>
            <a:normAutofit/>
          </a:bodyPr>
          <a:lstStyle/>
          <a:p>
            <a:pPr marL="0" indent="0">
              <a:buNone/>
            </a:pPr>
            <a:r>
              <a:rPr lang="en-US" sz="2400" dirty="0">
                <a:solidFill>
                  <a:schemeClr val="tx1"/>
                </a:solidFill>
              </a:rPr>
              <a:t>The estimated cost of the project is as follows:</a:t>
            </a:r>
          </a:p>
          <a:p>
            <a:pPr marL="0" indent="0">
              <a:buNone/>
            </a:pPr>
            <a:endParaRPr lang="en-US" sz="2400" dirty="0">
              <a:solidFill>
                <a:schemeClr val="tx1"/>
              </a:solidFill>
            </a:endParaRPr>
          </a:p>
          <a:p>
            <a:pPr marL="0" indent="0">
              <a:buNone/>
            </a:pPr>
            <a:r>
              <a:rPr lang="en-US" sz="2400" b="1" dirty="0">
                <a:solidFill>
                  <a:schemeClr val="tx1"/>
                </a:solidFill>
              </a:rPr>
              <a:t>44 (days to complete the project) x £100 (man days) = £4 400</a:t>
            </a:r>
          </a:p>
        </p:txBody>
      </p:sp>
    </p:spTree>
    <p:extLst>
      <p:ext uri="{BB962C8B-B14F-4D97-AF65-F5344CB8AC3E}">
        <p14:creationId xmlns:p14="http://schemas.microsoft.com/office/powerpoint/2010/main" val="1848463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0FA7-A14E-7846-851A-21AA4802F285}"/>
              </a:ext>
            </a:extLst>
          </p:cNvPr>
          <p:cNvSpPr>
            <a:spLocks noGrp="1"/>
          </p:cNvSpPr>
          <p:nvPr>
            <p:ph type="title"/>
          </p:nvPr>
        </p:nvSpPr>
        <p:spPr/>
        <p:txBody>
          <a:bodyPr>
            <a:normAutofit/>
          </a:bodyPr>
          <a:lstStyle/>
          <a:p>
            <a:pPr algn="ctr"/>
            <a:r>
              <a:rPr lang="en-US" sz="3200" b="1" dirty="0"/>
              <a:t>Gantt chart</a:t>
            </a:r>
          </a:p>
        </p:txBody>
      </p:sp>
      <p:sp>
        <p:nvSpPr>
          <p:cNvPr id="3" name="Content Placeholder 2">
            <a:extLst>
              <a:ext uri="{FF2B5EF4-FFF2-40B4-BE49-F238E27FC236}">
                <a16:creationId xmlns:a16="http://schemas.microsoft.com/office/drawing/2014/main" id="{BECE3716-856E-914F-9A0D-EB7E79238BF0}"/>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Gantt Chart on Excel.</a:t>
            </a:r>
          </a:p>
        </p:txBody>
      </p:sp>
    </p:spTree>
    <p:extLst>
      <p:ext uri="{BB962C8B-B14F-4D97-AF65-F5344CB8AC3E}">
        <p14:creationId xmlns:p14="http://schemas.microsoft.com/office/powerpoint/2010/main" val="4225701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FC32-25AF-5745-A834-1672F5C7E4F3}"/>
              </a:ext>
            </a:extLst>
          </p:cNvPr>
          <p:cNvSpPr>
            <a:spLocks noGrp="1"/>
          </p:cNvSpPr>
          <p:nvPr>
            <p:ph type="title"/>
          </p:nvPr>
        </p:nvSpPr>
        <p:spPr/>
        <p:txBody>
          <a:bodyPr>
            <a:normAutofit/>
          </a:bodyPr>
          <a:lstStyle/>
          <a:p>
            <a:pPr algn="ctr"/>
            <a:r>
              <a:rPr lang="en-US" sz="3200" b="1" dirty="0"/>
              <a:t>References</a:t>
            </a:r>
          </a:p>
        </p:txBody>
      </p:sp>
      <p:sp>
        <p:nvSpPr>
          <p:cNvPr id="3" name="Content Placeholder 2">
            <a:extLst>
              <a:ext uri="{FF2B5EF4-FFF2-40B4-BE49-F238E27FC236}">
                <a16:creationId xmlns:a16="http://schemas.microsoft.com/office/drawing/2014/main" id="{5647757E-CE0A-7D42-B0DA-1A85DA61D183}"/>
              </a:ext>
            </a:extLst>
          </p:cNvPr>
          <p:cNvSpPr>
            <a:spLocks noGrp="1"/>
          </p:cNvSpPr>
          <p:nvPr>
            <p:ph idx="1"/>
          </p:nvPr>
        </p:nvSpPr>
        <p:spPr/>
        <p:txBody>
          <a:bodyPr>
            <a:normAutofit/>
          </a:bodyPr>
          <a:lstStyle/>
          <a:p>
            <a:pPr marL="0" indent="0">
              <a:buNone/>
            </a:pPr>
            <a:r>
              <a:rPr lang="en-US" sz="2400" dirty="0">
                <a:solidFill>
                  <a:schemeClr val="tx1"/>
                </a:solidFill>
              </a:rPr>
              <a:t>Ebrary, (2020). </a:t>
            </a:r>
            <a:r>
              <a:rPr lang="en-US" sz="2400" i="1" dirty="0">
                <a:solidFill>
                  <a:schemeClr val="tx1"/>
                </a:solidFill>
              </a:rPr>
              <a:t>Project Sponsors. </a:t>
            </a:r>
            <a:r>
              <a:rPr lang="en-US" sz="2400" dirty="0">
                <a:solidFill>
                  <a:schemeClr val="tx1"/>
                </a:solidFill>
              </a:rPr>
              <a:t>Academic Library. [online] Available at: </a:t>
            </a:r>
            <a:r>
              <a:rPr lang="en-US" sz="2400" dirty="0">
                <a:solidFill>
                  <a:schemeClr val="tx1"/>
                </a:solidFill>
                <a:hlinkClick r:id="rId2">
                  <a:extLst>
                    <a:ext uri="{A12FA001-AC4F-418D-AE19-62706E023703}">
                      <ahyp:hlinkClr xmlns:ahyp="http://schemas.microsoft.com/office/drawing/2018/hyperlinkcolor" val="tx"/>
                    </a:ext>
                  </a:extLst>
                </a:hlinkClick>
              </a:rPr>
              <a:t>https://ebrary.net/2300/business_finance/project_sponsors</a:t>
            </a:r>
            <a:r>
              <a:rPr lang="en-US" sz="2400" dirty="0">
                <a:solidFill>
                  <a:schemeClr val="tx1"/>
                </a:solidFill>
              </a:rPr>
              <a:t> [Accessed: 12 February 2020].</a:t>
            </a:r>
          </a:p>
          <a:p>
            <a:pPr marL="0" indent="0">
              <a:buNone/>
            </a:pPr>
            <a:endParaRPr lang="en-US" sz="2400" dirty="0">
              <a:solidFill>
                <a:schemeClr val="tx1"/>
              </a:solidFill>
            </a:endParaRPr>
          </a:p>
          <a:p>
            <a:pPr marL="0" indent="0">
              <a:buNone/>
            </a:pPr>
            <a:r>
              <a:rPr lang="en-US" sz="2400" dirty="0">
                <a:solidFill>
                  <a:schemeClr val="tx1"/>
                </a:solidFill>
              </a:rPr>
              <a:t>Help Moving Office, (2020). [online] Available at: </a:t>
            </a:r>
            <a:r>
              <a:rPr lang="en-US" sz="2400" dirty="0">
                <a:solidFill>
                  <a:schemeClr val="tx1"/>
                </a:solidFill>
                <a:hlinkClick r:id="rId3">
                  <a:extLst>
                    <a:ext uri="{A12FA001-AC4F-418D-AE19-62706E023703}">
                      <ahyp:hlinkClr xmlns:ahyp="http://schemas.microsoft.com/office/drawing/2018/hyperlinkcolor" val="tx"/>
                    </a:ext>
                  </a:extLst>
                </a:hlinkClick>
              </a:rPr>
              <a:t>https://www.helpmovingoffice.co.uk/resources</a:t>
            </a:r>
            <a:r>
              <a:rPr lang="en-US" sz="2400" dirty="0">
                <a:solidFill>
                  <a:schemeClr val="tx1"/>
                </a:solidFill>
              </a:rPr>
              <a:t> [Accessed: 15th February 2020].</a:t>
            </a:r>
          </a:p>
          <a:p>
            <a:pPr marL="0" indent="0">
              <a:buNone/>
            </a:pPr>
            <a:endParaRPr lang="en-US" sz="2400" dirty="0">
              <a:solidFill>
                <a:schemeClr val="tx1"/>
              </a:solidFill>
            </a:endParaRPr>
          </a:p>
          <a:p>
            <a:pPr marL="0" indent="0">
              <a:buNone/>
            </a:pPr>
            <a:r>
              <a:rPr lang="en-US" sz="2400" dirty="0">
                <a:solidFill>
                  <a:schemeClr val="tx1"/>
                </a:solidFill>
              </a:rPr>
              <a:t>Roberts, P. (2011). </a:t>
            </a:r>
            <a:r>
              <a:rPr lang="en-US" sz="2400" i="1" dirty="0">
                <a:solidFill>
                  <a:schemeClr val="tx1"/>
                </a:solidFill>
              </a:rPr>
              <a:t>Effective Project Management. </a:t>
            </a:r>
            <a:r>
              <a:rPr lang="en-US" sz="2400" dirty="0">
                <a:solidFill>
                  <a:schemeClr val="tx1"/>
                </a:solidFill>
              </a:rPr>
              <a:t>London and Philadelphia: Kogan Page, pp. 29, 119.</a:t>
            </a:r>
          </a:p>
          <a:p>
            <a:pPr marL="0" indent="0">
              <a:buNone/>
            </a:pPr>
            <a:endParaRPr lang="en-US" dirty="0"/>
          </a:p>
        </p:txBody>
      </p:sp>
    </p:spTree>
    <p:extLst>
      <p:ext uri="{BB962C8B-B14F-4D97-AF65-F5344CB8AC3E}">
        <p14:creationId xmlns:p14="http://schemas.microsoft.com/office/powerpoint/2010/main" val="165553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4EAAF-B3ED-DB4B-A4A7-03F5483DFE88}"/>
              </a:ext>
            </a:extLst>
          </p:cNvPr>
          <p:cNvSpPr>
            <a:spLocks noGrp="1"/>
          </p:cNvSpPr>
          <p:nvPr>
            <p:ph type="title"/>
          </p:nvPr>
        </p:nvSpPr>
        <p:spPr/>
        <p:txBody>
          <a:bodyPr>
            <a:normAutofit/>
          </a:bodyPr>
          <a:lstStyle/>
          <a:p>
            <a:pPr algn="ctr"/>
            <a:r>
              <a:rPr lang="en-US" sz="3200" b="1" dirty="0"/>
              <a:t>Questions</a:t>
            </a:r>
          </a:p>
        </p:txBody>
      </p:sp>
      <p:sp>
        <p:nvSpPr>
          <p:cNvPr id="3" name="Content Placeholder 2">
            <a:extLst>
              <a:ext uri="{FF2B5EF4-FFF2-40B4-BE49-F238E27FC236}">
                <a16:creationId xmlns:a16="http://schemas.microsoft.com/office/drawing/2014/main" id="{53CDC78E-B220-8244-875E-85D9F70CD3FB}"/>
              </a:ext>
            </a:extLst>
          </p:cNvPr>
          <p:cNvSpPr>
            <a:spLocks noGrp="1"/>
          </p:cNvSpPr>
          <p:nvPr>
            <p:ph idx="1"/>
          </p:nvPr>
        </p:nvSpPr>
        <p:spPr/>
        <p:txBody>
          <a:bodyPr>
            <a:normAutofit/>
          </a:bodyPr>
          <a:lstStyle/>
          <a:p>
            <a:pPr marL="0" indent="0" algn="ctr">
              <a:buNone/>
            </a:pPr>
            <a:endParaRPr lang="en-US" sz="3600" b="1" dirty="0"/>
          </a:p>
          <a:p>
            <a:pPr marL="0" indent="0" algn="ctr">
              <a:buNone/>
            </a:pPr>
            <a:r>
              <a:rPr lang="en-US" sz="2400" b="1" dirty="0">
                <a:solidFill>
                  <a:schemeClr val="tx1"/>
                </a:solidFill>
              </a:rPr>
              <a:t>Thank you</a:t>
            </a:r>
          </a:p>
          <a:p>
            <a:pPr marL="0" indent="0" algn="ctr">
              <a:buNone/>
            </a:pPr>
            <a:endParaRPr lang="en-US" sz="3600" b="1" dirty="0">
              <a:solidFill>
                <a:schemeClr val="tx1"/>
              </a:solidFill>
            </a:endParaRPr>
          </a:p>
        </p:txBody>
      </p:sp>
      <p:pic>
        <p:nvPicPr>
          <p:cNvPr id="5" name="Graphic 4" descr="Smiling face with solid fill">
            <a:extLst>
              <a:ext uri="{FF2B5EF4-FFF2-40B4-BE49-F238E27FC236}">
                <a16:creationId xmlns:a16="http://schemas.microsoft.com/office/drawing/2014/main" id="{EA33FDBA-16AD-464E-BF3B-7D9DD67564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V="1">
            <a:off x="5747655" y="3886200"/>
            <a:ext cx="1110344" cy="1382486"/>
          </a:xfrm>
          <a:prstGeom prst="rect">
            <a:avLst/>
          </a:prstGeom>
        </p:spPr>
      </p:pic>
    </p:spTree>
    <p:extLst>
      <p:ext uri="{BB962C8B-B14F-4D97-AF65-F5344CB8AC3E}">
        <p14:creationId xmlns:p14="http://schemas.microsoft.com/office/powerpoint/2010/main" val="61449203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 Planning and Management in the Workplace" id="{1809BEF5-4E33-E84C-96B9-08D920970FE7}" vid="{9E26A1C4-ACA6-C24A-89A3-ACF8451B68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5760</TotalTime>
  <Words>1725</Words>
  <Application>Microsoft Macintosh PowerPoint</Application>
  <PresentationFormat>Widescreen</PresentationFormat>
  <Paragraphs>105</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Impact</vt:lpstr>
      <vt:lpstr>Badge</vt:lpstr>
      <vt:lpstr>Project Planning and Management in the Workplace</vt:lpstr>
      <vt:lpstr>Project Overview</vt:lpstr>
      <vt:lpstr>Sponsor, Stakeholders and Steering Group Diagram</vt:lpstr>
      <vt:lpstr>Description of Each Person’s Role</vt:lpstr>
      <vt:lpstr>PowerPoint Presentation</vt:lpstr>
      <vt:lpstr>PowerPoint Presentation</vt:lpstr>
      <vt:lpstr>PowerPoint Presentation</vt:lpstr>
      <vt:lpstr>PowerPoint Presentation</vt:lpstr>
      <vt:lpstr>User Stories</vt:lpstr>
      <vt:lpstr>Estimate the Time</vt:lpstr>
      <vt:lpstr>Estimate the time </vt:lpstr>
      <vt:lpstr>Estimate the cost</vt:lpstr>
      <vt:lpstr>Gantt chart</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 and Management in the Workplace</dc:title>
  <dc:creator>Cheryl Mc greevey (1711725)</dc:creator>
  <cp:lastModifiedBy>Cheryl Mc greevey (1711725)</cp:lastModifiedBy>
  <cp:revision>51</cp:revision>
  <dcterms:created xsi:type="dcterms:W3CDTF">2020-02-17T14:41:27Z</dcterms:created>
  <dcterms:modified xsi:type="dcterms:W3CDTF">2020-02-21T14:42:23Z</dcterms:modified>
</cp:coreProperties>
</file>