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theme/theme17.xml" ContentType="application/vnd.openxmlformats-officedocument.theme+xml"/>
  <Override PartName="/ppt/slideLayouts/slideLayout18.xml" ContentType="application/vnd.openxmlformats-officedocument.presentationml.slideLayout+xml"/>
  <Override PartName="/ppt/theme/theme18.xml" ContentType="application/vnd.openxmlformats-officedocument.theme+xml"/>
  <Override PartName="/ppt/slideLayouts/slideLayout19.xml" ContentType="application/vnd.openxmlformats-officedocument.presentationml.slideLayout+xml"/>
  <Override PartName="/ppt/theme/theme19.xml" ContentType="application/vnd.openxmlformats-officedocument.theme+xml"/>
  <Override PartName="/ppt/slideLayouts/slideLayout20.xml" ContentType="application/vnd.openxmlformats-officedocument.presentationml.slideLayout+xml"/>
  <Override PartName="/ppt/theme/theme20.xml" ContentType="application/vnd.openxmlformats-officedocument.theme+xml"/>
  <Override PartName="/ppt/slideLayouts/slideLayout21.xml" ContentType="application/vnd.openxmlformats-officedocument.presentationml.slideLayout+xml"/>
  <Override PartName="/ppt/theme/theme21.xml" ContentType="application/vnd.openxmlformats-officedocument.theme+xml"/>
  <Override PartName="/ppt/slideLayouts/slideLayout22.xml" ContentType="application/vnd.openxmlformats-officedocument.presentationml.slideLayout+xml"/>
  <Override PartName="/ppt/theme/theme22.xml" ContentType="application/vnd.openxmlformats-officedocument.theme+xml"/>
  <Override PartName="/ppt/slideLayouts/slideLayout23.xml" ContentType="application/vnd.openxmlformats-officedocument.presentationml.slideLayout+xml"/>
  <Override PartName="/ppt/theme/theme23.xml" ContentType="application/vnd.openxmlformats-officedocument.theme+xml"/>
  <Override PartName="/ppt/slideLayouts/slideLayout24.xml" ContentType="application/vnd.openxmlformats-officedocument.presentationml.slideLayout+xml"/>
  <Override PartName="/ppt/theme/theme24.xml" ContentType="application/vnd.openxmlformats-officedocument.theme+xml"/>
  <Override PartName="/ppt/slideLayouts/slideLayout25.xml" ContentType="application/vnd.openxmlformats-officedocument.presentationml.slideLayout+xml"/>
  <Override PartName="/ppt/theme/theme25.xml" ContentType="application/vnd.openxmlformats-officedocument.theme+xml"/>
  <Override PartName="/ppt/slideLayouts/slideLayout26.xml" ContentType="application/vnd.openxmlformats-officedocument.presentationml.slideLayout+xml"/>
  <Override PartName="/ppt/theme/theme26.xml" ContentType="application/vnd.openxmlformats-officedocument.theme+xml"/>
  <Override PartName="/ppt/slideLayouts/slideLayout27.xml" ContentType="application/vnd.openxmlformats-officedocument.presentationml.slideLayout+xml"/>
  <Override PartName="/ppt/theme/theme27.xml" ContentType="application/vnd.openxmlformats-officedocument.theme+xml"/>
  <Override PartName="/ppt/slideLayouts/slideLayout28.xml" ContentType="application/vnd.openxmlformats-officedocument.presentationml.slideLayout+xml"/>
  <Override PartName="/ppt/theme/theme28.xml" ContentType="application/vnd.openxmlformats-officedocument.theme+xml"/>
  <Override PartName="/ppt/slideLayouts/slideLayout29.xml" ContentType="application/vnd.openxmlformats-officedocument.presentationml.slideLayout+xml"/>
  <Override PartName="/ppt/theme/theme29.xml" ContentType="application/vnd.openxmlformats-officedocument.theme+xml"/>
  <Override PartName="/ppt/slideLayouts/slideLayout30.xml" ContentType="application/vnd.openxmlformats-officedocument.presentationml.slideLayout+xml"/>
  <Override PartName="/ppt/theme/theme30.xml" ContentType="application/vnd.openxmlformats-officedocument.theme+xml"/>
  <Override PartName="/ppt/slideLayouts/slideLayout31.xml" ContentType="application/vnd.openxmlformats-officedocument.presentationml.slideLayout+xml"/>
  <Override PartName="/ppt/theme/theme31.xml" ContentType="application/vnd.openxmlformats-officedocument.theme+xml"/>
  <Override PartName="/ppt/slideLayouts/slideLayout32.xml" ContentType="application/vnd.openxmlformats-officedocument.presentationml.slideLayout+xml"/>
  <Override PartName="/ppt/theme/theme32.xml" ContentType="application/vnd.openxmlformats-officedocument.theme+xml"/>
  <Override PartName="/ppt/slideLayouts/slideLayout33.xml" ContentType="application/vnd.openxmlformats-officedocument.presentationml.slideLayout+xml"/>
  <Override PartName="/ppt/theme/theme33.xml" ContentType="application/vnd.openxmlformats-officedocument.theme+xml"/>
  <Override PartName="/ppt/slideLayouts/slideLayout34.xml" ContentType="application/vnd.openxmlformats-officedocument.presentationml.slideLayout+xml"/>
  <Override PartName="/ppt/theme/theme34.xml" ContentType="application/vnd.openxmlformats-officedocument.theme+xml"/>
  <Override PartName="/ppt/slideLayouts/slideLayout35.xml" ContentType="application/vnd.openxmlformats-officedocument.presentationml.slideLayout+xml"/>
  <Override PartName="/ppt/theme/theme35.xml" ContentType="application/vnd.openxmlformats-officedocument.theme+xml"/>
  <Override PartName="/ppt/theme/theme36.xml" ContentType="application/vnd.openxmlformats-officedocument.theme+xml"/>
  <Override PartName="/ppt/slideLayouts/slideLayout36.xml" ContentType="application/vnd.openxmlformats-officedocument.presentationml.slideLayout+xml"/>
  <Override PartName="/ppt/theme/theme37.xml" ContentType="application/vnd.openxmlformats-officedocument.theme+xml"/>
  <Override PartName="/ppt/slideLayouts/slideLayout37.xml" ContentType="application/vnd.openxmlformats-officedocument.presentationml.slideLayout+xml"/>
  <Override PartName="/ppt/theme/theme38.xml" ContentType="application/vnd.openxmlformats-officedocument.theme+xml"/>
  <Override PartName="/ppt/slideLayouts/slideLayout38.xml" ContentType="application/vnd.openxmlformats-officedocument.presentationml.slideLayout+xml"/>
  <Override PartName="/ppt/theme/theme39.xml" ContentType="application/vnd.openxmlformats-officedocument.theme+xml"/>
  <Override PartName="/ppt/slideLayouts/slideLayout39.xml" ContentType="application/vnd.openxmlformats-officedocument.presentationml.slideLayout+xml"/>
  <Override PartName="/ppt/theme/theme40.xml" ContentType="application/vnd.openxmlformats-officedocument.theme+xml"/>
  <Override PartName="/ppt/slideLayouts/slideLayout40.xml" ContentType="application/vnd.openxmlformats-officedocument.presentationml.slideLayout+xml"/>
  <Override PartName="/ppt/theme/theme41.xml" ContentType="application/vnd.openxmlformats-officedocument.theme+xml"/>
  <Override PartName="/ppt/slideLayouts/slideLayout41.xml" ContentType="application/vnd.openxmlformats-officedocument.presentationml.slideLayout+xml"/>
  <Override PartName="/ppt/theme/theme42.xml" ContentType="application/vnd.openxmlformats-officedocument.theme+xml"/>
  <Override PartName="/ppt/slideLayouts/slideLayout42.xml" ContentType="application/vnd.openxmlformats-officedocument.presentationml.slideLayout+xml"/>
  <Override PartName="/ppt/theme/theme43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44.xml" ContentType="application/vnd.openxmlformats-officedocument.theme+xml"/>
  <Override PartName="/ppt/theme/theme45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2" r:id="rId5"/>
    <p:sldMasterId id="2147483664" r:id="rId6"/>
    <p:sldMasterId id="2147483666" r:id="rId7"/>
    <p:sldMasterId id="2147483668" r:id="rId8"/>
    <p:sldMasterId id="2147483670" r:id="rId9"/>
    <p:sldMasterId id="2147483672" r:id="rId10"/>
    <p:sldMasterId id="2147483674" r:id="rId11"/>
    <p:sldMasterId id="2147483676" r:id="rId12"/>
    <p:sldMasterId id="2147483678" r:id="rId13"/>
    <p:sldMasterId id="2147483680" r:id="rId14"/>
    <p:sldMasterId id="2147483682" r:id="rId15"/>
    <p:sldMasterId id="2147483684" r:id="rId16"/>
    <p:sldMasterId id="2147483686" r:id="rId17"/>
    <p:sldMasterId id="2147483688" r:id="rId18"/>
    <p:sldMasterId id="2147483690" r:id="rId19"/>
    <p:sldMasterId id="2147483692" r:id="rId20"/>
    <p:sldMasterId id="2147483694" r:id="rId21"/>
    <p:sldMasterId id="2147483696" r:id="rId22"/>
    <p:sldMasterId id="2147483698" r:id="rId23"/>
    <p:sldMasterId id="2147483700" r:id="rId24"/>
    <p:sldMasterId id="2147483702" r:id="rId25"/>
    <p:sldMasterId id="2147483704" r:id="rId26"/>
    <p:sldMasterId id="2147483706" r:id="rId27"/>
    <p:sldMasterId id="2147483708" r:id="rId28"/>
    <p:sldMasterId id="2147483710" r:id="rId29"/>
    <p:sldMasterId id="2147483712" r:id="rId30"/>
    <p:sldMasterId id="2147483714" r:id="rId31"/>
    <p:sldMasterId id="2147483716" r:id="rId32"/>
    <p:sldMasterId id="2147483718" r:id="rId33"/>
    <p:sldMasterId id="2147483720" r:id="rId34"/>
    <p:sldMasterId id="2147483722" r:id="rId35"/>
    <p:sldMasterId id="2147483724" r:id="rId36"/>
    <p:sldMasterId id="2147483726" r:id="rId37"/>
    <p:sldMasterId id="2147483728" r:id="rId38"/>
    <p:sldMasterId id="2147483730" r:id="rId39"/>
    <p:sldMasterId id="2147483732" r:id="rId40"/>
    <p:sldMasterId id="2147483734" r:id="rId41"/>
    <p:sldMasterId id="2147483736" r:id="rId42"/>
    <p:sldMasterId id="2147483738" r:id="rId43"/>
    <p:sldMasterId id="2147483740" r:id="rId44"/>
    <p:sldMasterId id="2147483742" r:id="rId45"/>
    <p:sldMasterId id="2147483744" r:id="rId46"/>
    <p:sldMasterId id="2147483759" r:id="rId47"/>
  </p:sldMasterIdLst>
  <p:notesMasterIdLst>
    <p:notesMasterId r:id="rId73"/>
  </p:notesMasterIdLst>
  <p:sldIdLst>
    <p:sldId id="256" r:id="rId48"/>
    <p:sldId id="260" r:id="rId49"/>
    <p:sldId id="261" r:id="rId50"/>
    <p:sldId id="262" r:id="rId51"/>
    <p:sldId id="264" r:id="rId52"/>
    <p:sldId id="263" r:id="rId53"/>
    <p:sldId id="265" r:id="rId54"/>
    <p:sldId id="266" r:id="rId55"/>
    <p:sldId id="267" r:id="rId56"/>
    <p:sldId id="268" r:id="rId57"/>
    <p:sldId id="269" r:id="rId58"/>
    <p:sldId id="270" r:id="rId59"/>
    <p:sldId id="271" r:id="rId60"/>
    <p:sldId id="272" r:id="rId61"/>
    <p:sldId id="273" r:id="rId62"/>
    <p:sldId id="299" r:id="rId63"/>
    <p:sldId id="300" r:id="rId64"/>
    <p:sldId id="301" r:id="rId65"/>
    <p:sldId id="302" r:id="rId66"/>
    <p:sldId id="303" r:id="rId67"/>
    <p:sldId id="304" r:id="rId68"/>
    <p:sldId id="286" r:id="rId69"/>
    <p:sldId id="305" r:id="rId70"/>
    <p:sldId id="295" r:id="rId71"/>
    <p:sldId id="296" r:id="rId72"/>
  </p:sldIdLst>
  <p:sldSz cx="12192000" cy="6858000"/>
  <p:notesSz cx="6858000" cy="9144000"/>
  <p:custDataLst>
    <p:tags r:id="rId7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Master" Target="slideMasters/slideMaster23.xml"/><Relationship Id="rId39" Type="http://schemas.openxmlformats.org/officeDocument/2006/relationships/slideMaster" Target="slideMasters/slideMaster36.xml"/><Relationship Id="rId21" Type="http://schemas.openxmlformats.org/officeDocument/2006/relationships/slideMaster" Target="slideMasters/slideMaster18.xml"/><Relationship Id="rId34" Type="http://schemas.openxmlformats.org/officeDocument/2006/relationships/slideMaster" Target="slideMasters/slideMaster31.xml"/><Relationship Id="rId42" Type="http://schemas.openxmlformats.org/officeDocument/2006/relationships/slideMaster" Target="slideMasters/slideMaster39.xml"/><Relationship Id="rId47" Type="http://schemas.openxmlformats.org/officeDocument/2006/relationships/slideMaster" Target="slideMasters/slideMaster44.xml"/><Relationship Id="rId50" Type="http://schemas.openxmlformats.org/officeDocument/2006/relationships/slide" Target="slides/slide3.xml"/><Relationship Id="rId55" Type="http://schemas.openxmlformats.org/officeDocument/2006/relationships/slide" Target="slides/slide8.xml"/><Relationship Id="rId63" Type="http://schemas.openxmlformats.org/officeDocument/2006/relationships/slide" Target="slides/slide16.xml"/><Relationship Id="rId68" Type="http://schemas.openxmlformats.org/officeDocument/2006/relationships/slide" Target="slides/slide21.xml"/><Relationship Id="rId76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71" Type="http://schemas.openxmlformats.org/officeDocument/2006/relationships/slide" Target="slides/slide24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9" Type="http://schemas.openxmlformats.org/officeDocument/2006/relationships/slideMaster" Target="slideMasters/slideMaster26.xml"/><Relationship Id="rId11" Type="http://schemas.openxmlformats.org/officeDocument/2006/relationships/slideMaster" Target="slideMasters/slideMaster8.xml"/><Relationship Id="rId24" Type="http://schemas.openxmlformats.org/officeDocument/2006/relationships/slideMaster" Target="slideMasters/slideMaster21.xml"/><Relationship Id="rId32" Type="http://schemas.openxmlformats.org/officeDocument/2006/relationships/slideMaster" Target="slideMasters/slideMaster29.xml"/><Relationship Id="rId37" Type="http://schemas.openxmlformats.org/officeDocument/2006/relationships/slideMaster" Target="slideMasters/slideMaster34.xml"/><Relationship Id="rId40" Type="http://schemas.openxmlformats.org/officeDocument/2006/relationships/slideMaster" Target="slideMasters/slideMaster37.xml"/><Relationship Id="rId45" Type="http://schemas.openxmlformats.org/officeDocument/2006/relationships/slideMaster" Target="slideMasters/slideMaster42.xml"/><Relationship Id="rId53" Type="http://schemas.openxmlformats.org/officeDocument/2006/relationships/slide" Target="slides/slide6.xml"/><Relationship Id="rId58" Type="http://schemas.openxmlformats.org/officeDocument/2006/relationships/slide" Target="slides/slide11.xml"/><Relationship Id="rId66" Type="http://schemas.openxmlformats.org/officeDocument/2006/relationships/slide" Target="slides/slide19.xml"/><Relationship Id="rId74" Type="http://schemas.openxmlformats.org/officeDocument/2006/relationships/tags" Target="tags/tag1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Master" Target="slideMasters/slideMaster25.xml"/><Relationship Id="rId36" Type="http://schemas.openxmlformats.org/officeDocument/2006/relationships/slideMaster" Target="slideMasters/slideMaster33.xml"/><Relationship Id="rId49" Type="http://schemas.openxmlformats.org/officeDocument/2006/relationships/slide" Target="slides/slide2.xml"/><Relationship Id="rId57" Type="http://schemas.openxmlformats.org/officeDocument/2006/relationships/slide" Target="slides/slide10.xml"/><Relationship Id="rId61" Type="http://schemas.openxmlformats.org/officeDocument/2006/relationships/slide" Target="slides/slide14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Master" Target="slideMasters/slideMaster28.xml"/><Relationship Id="rId44" Type="http://schemas.openxmlformats.org/officeDocument/2006/relationships/slideMaster" Target="slideMasters/slideMaster41.xml"/><Relationship Id="rId52" Type="http://schemas.openxmlformats.org/officeDocument/2006/relationships/slide" Target="slides/slide5.xml"/><Relationship Id="rId60" Type="http://schemas.openxmlformats.org/officeDocument/2006/relationships/slide" Target="slides/slide13.xml"/><Relationship Id="rId65" Type="http://schemas.openxmlformats.org/officeDocument/2006/relationships/slide" Target="slides/slide18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Master" Target="slideMasters/slideMaster24.xml"/><Relationship Id="rId30" Type="http://schemas.openxmlformats.org/officeDocument/2006/relationships/slideMaster" Target="slideMasters/slideMaster27.xml"/><Relationship Id="rId35" Type="http://schemas.openxmlformats.org/officeDocument/2006/relationships/slideMaster" Target="slideMasters/slideMaster32.xml"/><Relationship Id="rId43" Type="http://schemas.openxmlformats.org/officeDocument/2006/relationships/slideMaster" Target="slideMasters/slideMaster40.xml"/><Relationship Id="rId48" Type="http://schemas.openxmlformats.org/officeDocument/2006/relationships/slide" Target="slides/slide1.xml"/><Relationship Id="rId56" Type="http://schemas.openxmlformats.org/officeDocument/2006/relationships/slide" Target="slides/slide9.xml"/><Relationship Id="rId64" Type="http://schemas.openxmlformats.org/officeDocument/2006/relationships/slide" Target="slides/slide17.xml"/><Relationship Id="rId69" Type="http://schemas.openxmlformats.org/officeDocument/2006/relationships/slide" Target="slides/slide22.xml"/><Relationship Id="rId77" Type="http://schemas.openxmlformats.org/officeDocument/2006/relationships/theme" Target="theme/theme1.xml"/><Relationship Id="rId8" Type="http://schemas.openxmlformats.org/officeDocument/2006/relationships/slideMaster" Target="slideMasters/slideMaster5.xml"/><Relationship Id="rId51" Type="http://schemas.openxmlformats.org/officeDocument/2006/relationships/slide" Target="slides/slide4.xml"/><Relationship Id="rId72" Type="http://schemas.openxmlformats.org/officeDocument/2006/relationships/slide" Target="slides/slide25.xml"/><Relationship Id="rId3" Type="http://schemas.openxmlformats.org/officeDocument/2006/relationships/customXml" Target="../customXml/item3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Master" Target="slideMasters/slideMaster22.xml"/><Relationship Id="rId33" Type="http://schemas.openxmlformats.org/officeDocument/2006/relationships/slideMaster" Target="slideMasters/slideMaster30.xml"/><Relationship Id="rId38" Type="http://schemas.openxmlformats.org/officeDocument/2006/relationships/slideMaster" Target="slideMasters/slideMaster35.xml"/><Relationship Id="rId46" Type="http://schemas.openxmlformats.org/officeDocument/2006/relationships/slideMaster" Target="slideMasters/slideMaster43.xml"/><Relationship Id="rId59" Type="http://schemas.openxmlformats.org/officeDocument/2006/relationships/slide" Target="slides/slide12.xml"/><Relationship Id="rId67" Type="http://schemas.openxmlformats.org/officeDocument/2006/relationships/slide" Target="slides/slide20.xml"/><Relationship Id="rId20" Type="http://schemas.openxmlformats.org/officeDocument/2006/relationships/slideMaster" Target="slideMasters/slideMaster17.xml"/><Relationship Id="rId41" Type="http://schemas.openxmlformats.org/officeDocument/2006/relationships/slideMaster" Target="slideMasters/slideMaster38.xml"/><Relationship Id="rId54" Type="http://schemas.openxmlformats.org/officeDocument/2006/relationships/slide" Target="slides/slide7.xml"/><Relationship Id="rId62" Type="http://schemas.openxmlformats.org/officeDocument/2006/relationships/slide" Target="slides/slide15.xml"/><Relationship Id="rId70" Type="http://schemas.openxmlformats.org/officeDocument/2006/relationships/slide" Target="slides/slide23.xml"/><Relationship Id="rId75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18FF3A-A2D6-4DCE-B305-4BD6E9675E3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5CC2D3-720A-4A00-ACBA-A96F8A68620F}">
      <dgm:prSet phldrT="[Text]"/>
      <dgm:spPr/>
      <dgm:t>
        <a:bodyPr/>
        <a:lstStyle/>
        <a:p>
          <a:r>
            <a:rPr lang="en-US" dirty="0"/>
            <a:t>Individual needs</a:t>
          </a:r>
        </a:p>
      </dgm:t>
    </dgm:pt>
    <dgm:pt modelId="{2A2D698A-E5E9-4A29-9C6F-0C9A4A42BC01}" type="parTrans" cxnId="{BFD4A276-1AB4-41D4-B803-B98E50B9DED8}">
      <dgm:prSet/>
      <dgm:spPr/>
      <dgm:t>
        <a:bodyPr/>
        <a:lstStyle/>
        <a:p>
          <a:endParaRPr lang="en-US"/>
        </a:p>
      </dgm:t>
    </dgm:pt>
    <dgm:pt modelId="{6F4000C9-9C2A-4760-A6C7-31644A2F3F1B}" type="sibTrans" cxnId="{BFD4A276-1AB4-41D4-B803-B98E50B9DED8}">
      <dgm:prSet/>
      <dgm:spPr/>
      <dgm:t>
        <a:bodyPr/>
        <a:lstStyle/>
        <a:p>
          <a:endParaRPr lang="en-US"/>
        </a:p>
      </dgm:t>
    </dgm:pt>
    <dgm:pt modelId="{920F3DD1-99B1-4413-B9AE-D850CD98A054}">
      <dgm:prSet phldrT="[Text]"/>
      <dgm:spPr/>
      <dgm:t>
        <a:bodyPr/>
        <a:lstStyle/>
        <a:p>
          <a:r>
            <a:rPr lang="en-US"/>
            <a:t>Fitness levels</a:t>
          </a:r>
        </a:p>
      </dgm:t>
    </dgm:pt>
    <dgm:pt modelId="{39EC6EBC-D89D-41C7-827A-D043A6BFF726}" type="parTrans" cxnId="{B4D54175-6D07-4645-9312-AFCB3D9B6821}">
      <dgm:prSet/>
      <dgm:spPr/>
      <dgm:t>
        <a:bodyPr/>
        <a:lstStyle/>
        <a:p>
          <a:endParaRPr lang="en-US"/>
        </a:p>
      </dgm:t>
    </dgm:pt>
    <dgm:pt modelId="{4640C390-BD09-40B0-81E1-0BA16C0F3127}" type="sibTrans" cxnId="{B4D54175-6D07-4645-9312-AFCB3D9B6821}">
      <dgm:prSet/>
      <dgm:spPr/>
      <dgm:t>
        <a:bodyPr/>
        <a:lstStyle/>
        <a:p>
          <a:endParaRPr lang="en-US"/>
        </a:p>
      </dgm:t>
    </dgm:pt>
    <dgm:pt modelId="{FA566D5B-2291-4BA6-923B-2557F36E81D5}">
      <dgm:prSet phldrT="[Text]"/>
      <dgm:spPr/>
      <dgm:t>
        <a:bodyPr/>
        <a:lstStyle/>
        <a:p>
          <a:r>
            <a:rPr lang="en-US"/>
            <a:t>Skill level</a:t>
          </a:r>
        </a:p>
      </dgm:t>
    </dgm:pt>
    <dgm:pt modelId="{6DF9D913-5DF9-456B-BAC8-780D4ECB7DBF}" type="parTrans" cxnId="{0BF5C499-E175-40A3-9BF6-83CE3A811185}">
      <dgm:prSet/>
      <dgm:spPr/>
      <dgm:t>
        <a:bodyPr/>
        <a:lstStyle/>
        <a:p>
          <a:endParaRPr lang="en-US"/>
        </a:p>
      </dgm:t>
    </dgm:pt>
    <dgm:pt modelId="{4170E0EA-F409-40A1-9196-53608B6DC8CE}" type="sibTrans" cxnId="{0BF5C499-E175-40A3-9BF6-83CE3A811185}">
      <dgm:prSet/>
      <dgm:spPr/>
      <dgm:t>
        <a:bodyPr/>
        <a:lstStyle/>
        <a:p>
          <a:endParaRPr lang="en-US"/>
        </a:p>
      </dgm:t>
    </dgm:pt>
    <dgm:pt modelId="{5A290FBC-3F71-4010-B494-B850E4FB3171}">
      <dgm:prSet phldrT="[Text]"/>
      <dgm:spPr/>
      <dgm:t>
        <a:bodyPr/>
        <a:lstStyle/>
        <a:p>
          <a:r>
            <a:rPr lang="en-US"/>
            <a:t>Experience</a:t>
          </a:r>
        </a:p>
      </dgm:t>
    </dgm:pt>
    <dgm:pt modelId="{2B617457-3A04-49E9-B585-9418B4FB37DB}" type="parTrans" cxnId="{6D533860-024A-4606-B9E2-67213D8D504A}">
      <dgm:prSet/>
      <dgm:spPr/>
      <dgm:t>
        <a:bodyPr/>
        <a:lstStyle/>
        <a:p>
          <a:endParaRPr lang="en-US"/>
        </a:p>
      </dgm:t>
    </dgm:pt>
    <dgm:pt modelId="{9BAB5B0E-EB2B-4CF8-AC6C-AD8DE4F6CED9}" type="sibTrans" cxnId="{6D533860-024A-4606-B9E2-67213D8D504A}">
      <dgm:prSet/>
      <dgm:spPr/>
      <dgm:t>
        <a:bodyPr/>
        <a:lstStyle/>
        <a:p>
          <a:endParaRPr lang="en-US"/>
        </a:p>
      </dgm:t>
    </dgm:pt>
    <dgm:pt modelId="{B0C3EF9E-7F49-4D2C-9579-0149777B3D3F}">
      <dgm:prSet phldrT="[Text]"/>
      <dgm:spPr/>
      <dgm:t>
        <a:bodyPr/>
        <a:lstStyle/>
        <a:p>
          <a:r>
            <a:rPr lang="en-US"/>
            <a:t>Injury or disability</a:t>
          </a:r>
        </a:p>
      </dgm:t>
    </dgm:pt>
    <dgm:pt modelId="{EC833E2A-6D8C-46BA-A0F7-67619C3E772B}" type="parTrans" cxnId="{EFBE5394-FF4E-40B0-9EC0-15F49C0BAA6A}">
      <dgm:prSet/>
      <dgm:spPr/>
      <dgm:t>
        <a:bodyPr/>
        <a:lstStyle/>
        <a:p>
          <a:endParaRPr lang="en-US"/>
        </a:p>
      </dgm:t>
    </dgm:pt>
    <dgm:pt modelId="{75B58776-6383-4CF5-85F1-1732327F0256}" type="sibTrans" cxnId="{EFBE5394-FF4E-40B0-9EC0-15F49C0BAA6A}">
      <dgm:prSet/>
      <dgm:spPr/>
      <dgm:t>
        <a:bodyPr/>
        <a:lstStyle/>
        <a:p>
          <a:endParaRPr lang="en-US"/>
        </a:p>
      </dgm:t>
    </dgm:pt>
    <dgm:pt modelId="{4FA530D4-AA42-41F2-ADD8-8898DA5780B5}">
      <dgm:prSet/>
      <dgm:spPr/>
      <dgm:t>
        <a:bodyPr/>
        <a:lstStyle/>
        <a:p>
          <a:r>
            <a:rPr lang="en-US"/>
            <a:t>Medical conditions</a:t>
          </a:r>
        </a:p>
      </dgm:t>
    </dgm:pt>
    <dgm:pt modelId="{B4FFA328-A754-401D-BD6D-AFCF653ED533}" type="parTrans" cxnId="{92BDECFF-E8C7-4AB0-9CE1-4C4FAF10B92D}">
      <dgm:prSet/>
      <dgm:spPr/>
      <dgm:t>
        <a:bodyPr/>
        <a:lstStyle/>
        <a:p>
          <a:endParaRPr lang="en-US"/>
        </a:p>
      </dgm:t>
    </dgm:pt>
    <dgm:pt modelId="{33A80001-11FD-4353-9D59-9EF3B2816945}" type="sibTrans" cxnId="{92BDECFF-E8C7-4AB0-9CE1-4C4FAF10B92D}">
      <dgm:prSet/>
      <dgm:spPr/>
      <dgm:t>
        <a:bodyPr/>
        <a:lstStyle/>
        <a:p>
          <a:endParaRPr lang="en-US"/>
        </a:p>
      </dgm:t>
    </dgm:pt>
    <dgm:pt modelId="{E631BC93-8BA9-4EEE-88ED-CF9A612F3CAE}">
      <dgm:prSet/>
      <dgm:spPr/>
      <dgm:t>
        <a:bodyPr/>
        <a:lstStyle/>
        <a:p>
          <a:r>
            <a:rPr lang="en-US" dirty="0"/>
            <a:t>Environment</a:t>
          </a:r>
        </a:p>
      </dgm:t>
    </dgm:pt>
    <dgm:pt modelId="{0D067AE1-202B-4A38-ADC8-890C354A62E8}" type="parTrans" cxnId="{40B33B6B-BF0B-4BDA-91B1-254BEBC2C1FC}">
      <dgm:prSet/>
      <dgm:spPr/>
      <dgm:t>
        <a:bodyPr/>
        <a:lstStyle/>
        <a:p>
          <a:endParaRPr lang="en-US"/>
        </a:p>
      </dgm:t>
    </dgm:pt>
    <dgm:pt modelId="{0ED729EA-F697-4728-BC82-5F1B4AC38329}" type="sibTrans" cxnId="{40B33B6B-BF0B-4BDA-91B1-254BEBC2C1FC}">
      <dgm:prSet/>
      <dgm:spPr/>
      <dgm:t>
        <a:bodyPr/>
        <a:lstStyle/>
        <a:p>
          <a:endParaRPr lang="en-US"/>
        </a:p>
      </dgm:t>
    </dgm:pt>
    <dgm:pt modelId="{34503A25-22AE-4BF5-B6AD-1084D32D3326}" type="pres">
      <dgm:prSet presAssocID="{2C18FF3A-A2D6-4DCE-B305-4BD6E9675E3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E9C03C18-03B0-4879-990D-B3308EFE4E2A}" type="pres">
      <dgm:prSet presAssocID="{E75CC2D3-720A-4A00-ACBA-A96F8A68620F}" presName="node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561CF45-45DE-4C73-9A7F-5AD112C832C1}" type="pres">
      <dgm:prSet presAssocID="{6F4000C9-9C2A-4760-A6C7-31644A2F3F1B}" presName="sibTrans" presStyleCnt="0"/>
      <dgm:spPr/>
    </dgm:pt>
    <dgm:pt modelId="{2D37EF44-9430-4506-B5BC-B39CC6B8684B}" type="pres">
      <dgm:prSet presAssocID="{920F3DD1-99B1-4413-B9AE-D850CD98A054}" presName="node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B85F121-FEDC-4556-AA3E-270A3EA780CC}" type="pres">
      <dgm:prSet presAssocID="{4640C390-BD09-40B0-81E1-0BA16C0F3127}" presName="sibTrans" presStyleCnt="0"/>
      <dgm:spPr/>
    </dgm:pt>
    <dgm:pt modelId="{E5B733EB-36F3-4177-BAE8-25A59442A98E}" type="pres">
      <dgm:prSet presAssocID="{FA566D5B-2291-4BA6-923B-2557F36E81D5}" presName="node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85FE87-2115-4B75-B0F4-EEAB30559D64}" type="pres">
      <dgm:prSet presAssocID="{4170E0EA-F409-40A1-9196-53608B6DC8CE}" presName="sibTrans" presStyleCnt="0"/>
      <dgm:spPr/>
    </dgm:pt>
    <dgm:pt modelId="{1C7BEAF4-C6DE-4FA2-9162-9A49D336D512}" type="pres">
      <dgm:prSet presAssocID="{5A290FBC-3F71-4010-B494-B850E4FB3171}" presName="node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C27A39A8-2482-42A5-8663-4799E31B99E3}" type="pres">
      <dgm:prSet presAssocID="{9BAB5B0E-EB2B-4CF8-AC6C-AD8DE4F6CED9}" presName="sibTrans" presStyleCnt="0"/>
      <dgm:spPr/>
    </dgm:pt>
    <dgm:pt modelId="{CB3F1CC5-9379-4D68-8847-4C38FC078479}" type="pres">
      <dgm:prSet presAssocID="{B0C3EF9E-7F49-4D2C-9579-0149777B3D3F}" presName="node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D55B87B6-8BD6-4622-B10D-74CFF6806360}" type="pres">
      <dgm:prSet presAssocID="{75B58776-6383-4CF5-85F1-1732327F0256}" presName="sibTrans" presStyleCnt="0"/>
      <dgm:spPr/>
    </dgm:pt>
    <dgm:pt modelId="{0C019D1F-0D43-4A83-B0B2-C2835C490777}" type="pres">
      <dgm:prSet presAssocID="{4FA530D4-AA42-41F2-ADD8-8898DA5780B5}" presName="node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27081D56-34DA-490F-9D9B-7D23BAEF4E0E}" type="pres">
      <dgm:prSet presAssocID="{33A80001-11FD-4353-9D59-9EF3B2816945}" presName="sibTrans" presStyleCnt="0"/>
      <dgm:spPr/>
    </dgm:pt>
    <dgm:pt modelId="{56AD4F71-E97F-4F61-8A83-113AE3C416F9}" type="pres">
      <dgm:prSet presAssocID="{E631BC93-8BA9-4EEE-88ED-CF9A612F3CAE}" presName="node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E26B8B6E-8FDC-4B7A-9142-450A3EEE0EF1}" type="presOf" srcId="{E75CC2D3-720A-4A00-ACBA-A96F8A68620F}" destId="{E9C03C18-03B0-4879-990D-B3308EFE4E2A}" srcOrd="0" destOrd="0" presId="urn:microsoft.com/office/officeart/2005/8/layout/default"/>
    <dgm:cxn modelId="{B4D54175-6D07-4645-9312-AFCB3D9B6821}" srcId="{2C18FF3A-A2D6-4DCE-B305-4BD6E9675E31}" destId="{920F3DD1-99B1-4413-B9AE-D850CD98A054}" srcOrd="1" destOrd="0" parTransId="{39EC6EBC-D89D-41C7-827A-D043A6BFF726}" sibTransId="{4640C390-BD09-40B0-81E1-0BA16C0F3127}"/>
    <dgm:cxn modelId="{6D533860-024A-4606-B9E2-67213D8D504A}" srcId="{2C18FF3A-A2D6-4DCE-B305-4BD6E9675E31}" destId="{5A290FBC-3F71-4010-B494-B850E4FB3171}" srcOrd="3" destOrd="0" parTransId="{2B617457-3A04-49E9-B585-9418B4FB37DB}" sibTransId="{9BAB5B0E-EB2B-4CF8-AC6C-AD8DE4F6CED9}"/>
    <dgm:cxn modelId="{0BF5C499-E175-40A3-9BF6-83CE3A811185}" srcId="{2C18FF3A-A2D6-4DCE-B305-4BD6E9675E31}" destId="{FA566D5B-2291-4BA6-923B-2557F36E81D5}" srcOrd="2" destOrd="0" parTransId="{6DF9D913-5DF9-456B-BAC8-780D4ECB7DBF}" sibTransId="{4170E0EA-F409-40A1-9196-53608B6DC8CE}"/>
    <dgm:cxn modelId="{C5AAE677-CCDB-4334-905E-393B3456FB7C}" type="presOf" srcId="{2C18FF3A-A2D6-4DCE-B305-4BD6E9675E31}" destId="{34503A25-22AE-4BF5-B6AD-1084D32D3326}" srcOrd="0" destOrd="0" presId="urn:microsoft.com/office/officeart/2005/8/layout/default"/>
    <dgm:cxn modelId="{EE31A097-CA7B-448C-A588-BD744C179D87}" type="presOf" srcId="{B0C3EF9E-7F49-4D2C-9579-0149777B3D3F}" destId="{CB3F1CC5-9379-4D68-8847-4C38FC078479}" srcOrd="0" destOrd="0" presId="urn:microsoft.com/office/officeart/2005/8/layout/default"/>
    <dgm:cxn modelId="{92BDECFF-E8C7-4AB0-9CE1-4C4FAF10B92D}" srcId="{2C18FF3A-A2D6-4DCE-B305-4BD6E9675E31}" destId="{4FA530D4-AA42-41F2-ADD8-8898DA5780B5}" srcOrd="5" destOrd="0" parTransId="{B4FFA328-A754-401D-BD6D-AFCF653ED533}" sibTransId="{33A80001-11FD-4353-9D59-9EF3B2816945}"/>
    <dgm:cxn modelId="{BFD4A276-1AB4-41D4-B803-B98E50B9DED8}" srcId="{2C18FF3A-A2D6-4DCE-B305-4BD6E9675E31}" destId="{E75CC2D3-720A-4A00-ACBA-A96F8A68620F}" srcOrd="0" destOrd="0" parTransId="{2A2D698A-E5E9-4A29-9C6F-0C9A4A42BC01}" sibTransId="{6F4000C9-9C2A-4760-A6C7-31644A2F3F1B}"/>
    <dgm:cxn modelId="{40B33B6B-BF0B-4BDA-91B1-254BEBC2C1FC}" srcId="{2C18FF3A-A2D6-4DCE-B305-4BD6E9675E31}" destId="{E631BC93-8BA9-4EEE-88ED-CF9A612F3CAE}" srcOrd="6" destOrd="0" parTransId="{0D067AE1-202B-4A38-ADC8-890C354A62E8}" sibTransId="{0ED729EA-F697-4728-BC82-5F1B4AC38329}"/>
    <dgm:cxn modelId="{0DAB07BE-B085-4AF9-8AE7-7B39686C2566}" type="presOf" srcId="{4FA530D4-AA42-41F2-ADD8-8898DA5780B5}" destId="{0C019D1F-0D43-4A83-B0B2-C2835C490777}" srcOrd="0" destOrd="0" presId="urn:microsoft.com/office/officeart/2005/8/layout/default"/>
    <dgm:cxn modelId="{C7014D5A-45BD-4CC4-848D-246E08542F8F}" type="presOf" srcId="{FA566D5B-2291-4BA6-923B-2557F36E81D5}" destId="{E5B733EB-36F3-4177-BAE8-25A59442A98E}" srcOrd="0" destOrd="0" presId="urn:microsoft.com/office/officeart/2005/8/layout/default"/>
    <dgm:cxn modelId="{A890B2FD-B4DD-426A-811C-8E36A764B2B3}" type="presOf" srcId="{5A290FBC-3F71-4010-B494-B850E4FB3171}" destId="{1C7BEAF4-C6DE-4FA2-9162-9A49D336D512}" srcOrd="0" destOrd="0" presId="urn:microsoft.com/office/officeart/2005/8/layout/default"/>
    <dgm:cxn modelId="{EFBE5394-FF4E-40B0-9EC0-15F49C0BAA6A}" srcId="{2C18FF3A-A2D6-4DCE-B305-4BD6E9675E31}" destId="{B0C3EF9E-7F49-4D2C-9579-0149777B3D3F}" srcOrd="4" destOrd="0" parTransId="{EC833E2A-6D8C-46BA-A0F7-67619C3E772B}" sibTransId="{75B58776-6383-4CF5-85F1-1732327F0256}"/>
    <dgm:cxn modelId="{7FD994B3-F889-4E9F-8B36-E144C635B227}" type="presOf" srcId="{920F3DD1-99B1-4413-B9AE-D850CD98A054}" destId="{2D37EF44-9430-4506-B5BC-B39CC6B8684B}" srcOrd="0" destOrd="0" presId="urn:microsoft.com/office/officeart/2005/8/layout/default"/>
    <dgm:cxn modelId="{FBEFC239-819E-405D-85F0-965909B4669A}" type="presOf" srcId="{E631BC93-8BA9-4EEE-88ED-CF9A612F3CAE}" destId="{56AD4F71-E97F-4F61-8A83-113AE3C416F9}" srcOrd="0" destOrd="0" presId="urn:microsoft.com/office/officeart/2005/8/layout/default"/>
    <dgm:cxn modelId="{0C1CE78A-6049-4ECD-B847-D0B2D0CFF14D}" type="presParOf" srcId="{34503A25-22AE-4BF5-B6AD-1084D32D3326}" destId="{E9C03C18-03B0-4879-990D-B3308EFE4E2A}" srcOrd="0" destOrd="0" presId="urn:microsoft.com/office/officeart/2005/8/layout/default"/>
    <dgm:cxn modelId="{CBBC75B4-E279-4898-A10E-304F2F7877D8}" type="presParOf" srcId="{34503A25-22AE-4BF5-B6AD-1084D32D3326}" destId="{2561CF45-45DE-4C73-9A7F-5AD112C832C1}" srcOrd="1" destOrd="0" presId="urn:microsoft.com/office/officeart/2005/8/layout/default"/>
    <dgm:cxn modelId="{05B28D90-9CEB-4693-B41B-0E647F81454B}" type="presParOf" srcId="{34503A25-22AE-4BF5-B6AD-1084D32D3326}" destId="{2D37EF44-9430-4506-B5BC-B39CC6B8684B}" srcOrd="2" destOrd="0" presId="urn:microsoft.com/office/officeart/2005/8/layout/default"/>
    <dgm:cxn modelId="{E0575574-0B8D-4268-86FD-4D25C35CFBE9}" type="presParOf" srcId="{34503A25-22AE-4BF5-B6AD-1084D32D3326}" destId="{1B85F121-FEDC-4556-AA3E-270A3EA780CC}" srcOrd="3" destOrd="0" presId="urn:microsoft.com/office/officeart/2005/8/layout/default"/>
    <dgm:cxn modelId="{C29F638D-EA6C-411D-B8D9-66728728F55E}" type="presParOf" srcId="{34503A25-22AE-4BF5-B6AD-1084D32D3326}" destId="{E5B733EB-36F3-4177-BAE8-25A59442A98E}" srcOrd="4" destOrd="0" presId="urn:microsoft.com/office/officeart/2005/8/layout/default"/>
    <dgm:cxn modelId="{514AB08B-E249-46BD-8EE3-1640F40A5E41}" type="presParOf" srcId="{34503A25-22AE-4BF5-B6AD-1084D32D3326}" destId="{0D85FE87-2115-4B75-B0F4-EEAB30559D64}" srcOrd="5" destOrd="0" presId="urn:microsoft.com/office/officeart/2005/8/layout/default"/>
    <dgm:cxn modelId="{7E6CA243-C931-4E25-AA20-FCAD9ED20D0F}" type="presParOf" srcId="{34503A25-22AE-4BF5-B6AD-1084D32D3326}" destId="{1C7BEAF4-C6DE-4FA2-9162-9A49D336D512}" srcOrd="6" destOrd="0" presId="urn:microsoft.com/office/officeart/2005/8/layout/default"/>
    <dgm:cxn modelId="{3262CA42-C39F-43D3-A6C9-2386DB7B92D7}" type="presParOf" srcId="{34503A25-22AE-4BF5-B6AD-1084D32D3326}" destId="{C27A39A8-2482-42A5-8663-4799E31B99E3}" srcOrd="7" destOrd="0" presId="urn:microsoft.com/office/officeart/2005/8/layout/default"/>
    <dgm:cxn modelId="{5F5FFFA5-9555-477D-AF81-5D3252F78773}" type="presParOf" srcId="{34503A25-22AE-4BF5-B6AD-1084D32D3326}" destId="{CB3F1CC5-9379-4D68-8847-4C38FC078479}" srcOrd="8" destOrd="0" presId="urn:microsoft.com/office/officeart/2005/8/layout/default"/>
    <dgm:cxn modelId="{CB69A5A9-E90E-4491-B34A-7C31E2DB42DB}" type="presParOf" srcId="{34503A25-22AE-4BF5-B6AD-1084D32D3326}" destId="{D55B87B6-8BD6-4622-B10D-74CFF6806360}" srcOrd="9" destOrd="0" presId="urn:microsoft.com/office/officeart/2005/8/layout/default"/>
    <dgm:cxn modelId="{13513BA0-9FC1-44C5-9CA0-143CFD045457}" type="presParOf" srcId="{34503A25-22AE-4BF5-B6AD-1084D32D3326}" destId="{0C019D1F-0D43-4A83-B0B2-C2835C490777}" srcOrd="10" destOrd="0" presId="urn:microsoft.com/office/officeart/2005/8/layout/default"/>
    <dgm:cxn modelId="{C3E3DBAF-57E4-4AA4-A543-0B62C92E45BF}" type="presParOf" srcId="{34503A25-22AE-4BF5-B6AD-1084D32D3326}" destId="{27081D56-34DA-490F-9D9B-7D23BAEF4E0E}" srcOrd="11" destOrd="0" presId="urn:microsoft.com/office/officeart/2005/8/layout/default"/>
    <dgm:cxn modelId="{1CEAAAD8-F282-4FD9-B2C9-2E79C363F029}" type="presParOf" srcId="{34503A25-22AE-4BF5-B6AD-1084D32D3326}" destId="{56AD4F71-E97F-4F61-8A83-113AE3C416F9}" srcOrd="1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9C03C18-03B0-4879-990D-B3308EFE4E2A}">
      <dsp:nvSpPr>
        <dsp:cNvPr id="0" name=""/>
        <dsp:cNvSpPr/>
      </dsp:nvSpPr>
      <dsp:spPr>
        <a:xfrm>
          <a:off x="2278" y="517304"/>
          <a:ext cx="1807513" cy="10845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Individual needs</a:t>
          </a:r>
        </a:p>
      </dsp:txBody>
      <dsp:txXfrm>
        <a:off x="2278" y="517304"/>
        <a:ext cx="1807513" cy="1084507"/>
      </dsp:txXfrm>
    </dsp:sp>
    <dsp:sp modelId="{2D37EF44-9430-4506-B5BC-B39CC6B8684B}">
      <dsp:nvSpPr>
        <dsp:cNvPr id="0" name=""/>
        <dsp:cNvSpPr/>
      </dsp:nvSpPr>
      <dsp:spPr>
        <a:xfrm>
          <a:off x="1990543" y="517304"/>
          <a:ext cx="1807513" cy="10845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Fitness levels</a:t>
          </a:r>
        </a:p>
      </dsp:txBody>
      <dsp:txXfrm>
        <a:off x="1990543" y="517304"/>
        <a:ext cx="1807513" cy="1084507"/>
      </dsp:txXfrm>
    </dsp:sp>
    <dsp:sp modelId="{E5B733EB-36F3-4177-BAE8-25A59442A98E}">
      <dsp:nvSpPr>
        <dsp:cNvPr id="0" name=""/>
        <dsp:cNvSpPr/>
      </dsp:nvSpPr>
      <dsp:spPr>
        <a:xfrm>
          <a:off x="3978807" y="517304"/>
          <a:ext cx="1807513" cy="10845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Skill level</a:t>
          </a:r>
        </a:p>
      </dsp:txBody>
      <dsp:txXfrm>
        <a:off x="3978807" y="517304"/>
        <a:ext cx="1807513" cy="1084507"/>
      </dsp:txXfrm>
    </dsp:sp>
    <dsp:sp modelId="{1C7BEAF4-C6DE-4FA2-9162-9A49D336D512}">
      <dsp:nvSpPr>
        <dsp:cNvPr id="0" name=""/>
        <dsp:cNvSpPr/>
      </dsp:nvSpPr>
      <dsp:spPr>
        <a:xfrm>
          <a:off x="5967072" y="517304"/>
          <a:ext cx="1807513" cy="10845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Experience</a:t>
          </a:r>
        </a:p>
      </dsp:txBody>
      <dsp:txXfrm>
        <a:off x="5967072" y="517304"/>
        <a:ext cx="1807513" cy="1084507"/>
      </dsp:txXfrm>
    </dsp:sp>
    <dsp:sp modelId="{CB3F1CC5-9379-4D68-8847-4C38FC078479}">
      <dsp:nvSpPr>
        <dsp:cNvPr id="0" name=""/>
        <dsp:cNvSpPr/>
      </dsp:nvSpPr>
      <dsp:spPr>
        <a:xfrm>
          <a:off x="996410" y="1782563"/>
          <a:ext cx="1807513" cy="10845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Injury or disability</a:t>
          </a:r>
        </a:p>
      </dsp:txBody>
      <dsp:txXfrm>
        <a:off x="996410" y="1782563"/>
        <a:ext cx="1807513" cy="1084507"/>
      </dsp:txXfrm>
    </dsp:sp>
    <dsp:sp modelId="{0C019D1F-0D43-4A83-B0B2-C2835C490777}">
      <dsp:nvSpPr>
        <dsp:cNvPr id="0" name=""/>
        <dsp:cNvSpPr/>
      </dsp:nvSpPr>
      <dsp:spPr>
        <a:xfrm>
          <a:off x="2984675" y="1782563"/>
          <a:ext cx="1807513" cy="10845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/>
            <a:t>Medical conditions</a:t>
          </a:r>
        </a:p>
      </dsp:txBody>
      <dsp:txXfrm>
        <a:off x="2984675" y="1782563"/>
        <a:ext cx="1807513" cy="1084507"/>
      </dsp:txXfrm>
    </dsp:sp>
    <dsp:sp modelId="{56AD4F71-E97F-4F61-8A83-113AE3C416F9}">
      <dsp:nvSpPr>
        <dsp:cNvPr id="0" name=""/>
        <dsp:cNvSpPr/>
      </dsp:nvSpPr>
      <dsp:spPr>
        <a:xfrm>
          <a:off x="4972939" y="1782563"/>
          <a:ext cx="1807513" cy="10845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/>
            <a:t>Environment</a:t>
          </a:r>
        </a:p>
      </dsp:txBody>
      <dsp:txXfrm>
        <a:off x="4972939" y="1782563"/>
        <a:ext cx="1807513" cy="10845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8392F-EE2B-4C0B-A16A-8B99C5179060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D5BC27-0803-4E47-8F01-A4241E9597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80953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3E3DF8-6A6F-46CE-9C02-7D05AEF6CEA3}" type="slidenum">
              <a:rPr lang="en-GB" smtClean="0">
                <a:solidFill>
                  <a:prstClr val="black"/>
                </a:solidFill>
              </a:rPr>
              <a:pPr/>
              <a:t>7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4185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3E3DF8-6A6F-46CE-9C02-7D05AEF6CEA3}" type="slidenum">
              <a:rPr lang="en-GB" smtClean="0">
                <a:solidFill>
                  <a:prstClr val="black"/>
                </a:solidFill>
              </a:rPr>
              <a:pPr/>
              <a:t>25</a:t>
            </a:fld>
            <a:endParaRPr lang="en-GB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96496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4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1844824"/>
            <a:ext cx="4320480" cy="2232248"/>
          </a:xfrm>
        </p:spPr>
        <p:txBody>
          <a:bodyPr anchor="t">
            <a:normAutofit/>
          </a:bodyPr>
          <a:lstStyle>
            <a:lvl1pPr algn="l">
              <a:defRPr sz="32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31904" y="1844824"/>
            <a:ext cx="6259083" cy="43924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9991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1085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3450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8987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08728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2256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8759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99167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4107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2714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143948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63760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834548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71730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18657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724253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29505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97556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613836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947325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5213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3896566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613213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9361439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36954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41361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89082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1630017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671281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884835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6645333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393675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9680013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89312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460190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001894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5434449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660451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1118542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1723901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682726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1102435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C57EBBD4-4BE8-4E28-B92B-60C7AE27815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06/11/2019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EF1-890B-4AF0-91B2-4B14D56024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54700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EBBD4-4BE8-4E28-B92B-60C7AE27815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06/11/2019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EF1-890B-4AF0-91B2-4B14D56024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79426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EBBD4-4BE8-4E28-B92B-60C7AE27815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06/11/2019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EF1-890B-4AF0-91B2-4B14D56024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741671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EBBD4-4BE8-4E28-B92B-60C7AE27815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06/11/2019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EF1-890B-4AF0-91B2-4B14D56024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33212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EBBD4-4BE8-4E28-B92B-60C7AE27815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06/11/2019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EF1-890B-4AF0-91B2-4B14D56024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46053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EBBD4-4BE8-4E28-B92B-60C7AE27815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06/11/2019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EF1-890B-4AF0-91B2-4B14D56024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596656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EBBD4-4BE8-4E28-B92B-60C7AE27815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06/11/2019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EF1-890B-4AF0-91B2-4B14D56024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07162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EBBD4-4BE8-4E28-B92B-60C7AE27815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06/11/2019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EF1-890B-4AF0-91B2-4B14D56024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5140039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EBBD4-4BE8-4E28-B92B-60C7AE27815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06/11/2019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EF1-890B-4AF0-91B2-4B14D56024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94082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EBBD4-4BE8-4E28-B92B-60C7AE27815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06/11/2019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EF1-890B-4AF0-91B2-4B14D56024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796445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7EBBD4-4BE8-4E28-B92B-60C7AE27815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06/11/2019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A0EF1-890B-4AF0-91B2-4B14D56024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712217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9403" y="1844824"/>
            <a:ext cx="4320480" cy="2232248"/>
          </a:xfrm>
        </p:spPr>
        <p:txBody>
          <a:bodyPr anchor="t">
            <a:normAutofit/>
          </a:bodyPr>
          <a:lstStyle>
            <a:lvl1pPr algn="l">
              <a:defRPr sz="3200" b="1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31904" y="1844824"/>
            <a:ext cx="6259083" cy="439248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32175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  <a:lvl2pPr>
              <a:defRPr>
                <a:latin typeface="Arial" pitchFamily="34" charset="0"/>
                <a:cs typeface="Arial" pitchFamily="34" charset="0"/>
              </a:defRPr>
            </a:lvl2pPr>
            <a:lvl3pPr>
              <a:defRPr>
                <a:latin typeface="Arial" pitchFamily="34" charset="0"/>
                <a:cs typeface="Arial" pitchFamily="34" charset="0"/>
              </a:defRPr>
            </a:lvl3pPr>
            <a:lvl4pPr>
              <a:defRPr>
                <a:latin typeface="Arial" pitchFamily="34" charset="0"/>
                <a:cs typeface="Arial" pitchFamily="34" charset="0"/>
              </a:defRPr>
            </a:lvl4pPr>
            <a:lvl5pPr>
              <a:defRPr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9830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7.xml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9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0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1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2.xml"/></Relationships>
</file>

<file path=ppt/slideMasters/_rels/slideMaster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3.xml"/><Relationship Id="rId1" Type="http://schemas.openxmlformats.org/officeDocument/2006/relationships/slideLayout" Target="../slideLayouts/slideLayout23.xml"/></Relationships>
</file>

<file path=ppt/slideMasters/_rels/slideMaster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4.xml"/><Relationship Id="rId1" Type="http://schemas.openxmlformats.org/officeDocument/2006/relationships/slideLayout" Target="../slideLayouts/slideLayout24.xml"/></Relationships>
</file>

<file path=ppt/slideMasters/_rels/slideMaster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5.xml"/><Relationship Id="rId1" Type="http://schemas.openxmlformats.org/officeDocument/2006/relationships/slideLayout" Target="../slideLayouts/slideLayout25.xml"/></Relationships>
</file>

<file path=ppt/slideMasters/_rels/slideMaster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6.xml"/><Relationship Id="rId1" Type="http://schemas.openxmlformats.org/officeDocument/2006/relationships/slideLayout" Target="../slideLayouts/slideLayout26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27.xml"/></Relationships>
</file>

<file path=ppt/slideMasters/_rels/slideMaster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8.xml"/><Relationship Id="rId1" Type="http://schemas.openxmlformats.org/officeDocument/2006/relationships/slideLayout" Target="../slideLayouts/slideLayout28.xml"/></Relationships>
</file>

<file path=ppt/slideMasters/_rels/slideMaster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9.xml"/><Relationship Id="rId1" Type="http://schemas.openxmlformats.org/officeDocument/2006/relationships/slideLayout" Target="../slideLayouts/slideLayout29.xml"/></Relationships>
</file>

<file path=ppt/slideMasters/_rels/slideMaster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0.xml"/><Relationship Id="rId1" Type="http://schemas.openxmlformats.org/officeDocument/2006/relationships/slideLayout" Target="../slideLayouts/slideLayout30.xml"/></Relationships>
</file>

<file path=ppt/slideMasters/_rels/slideMaster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1.xml"/><Relationship Id="rId1" Type="http://schemas.openxmlformats.org/officeDocument/2006/relationships/slideLayout" Target="../slideLayouts/slideLayout31.xml"/></Relationships>
</file>

<file path=ppt/slideMasters/_rels/slideMaster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2.xml"/><Relationship Id="rId1" Type="http://schemas.openxmlformats.org/officeDocument/2006/relationships/slideLayout" Target="../slideLayouts/slideLayout32.xml"/></Relationships>
</file>

<file path=ppt/slideMasters/_rels/slideMaster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3.xml"/><Relationship Id="rId1" Type="http://schemas.openxmlformats.org/officeDocument/2006/relationships/slideLayout" Target="../slideLayouts/slideLayout33.xml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34.xml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5.xml"/><Relationship Id="rId1" Type="http://schemas.openxmlformats.org/officeDocument/2006/relationships/slideLayout" Target="../slideLayouts/slideLayout35.xml"/></Relationships>
</file>

<file path=ppt/slideMasters/_rels/slideMaster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theme" Target="../theme/theme36.xml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36.xml"/></Relationships>
</file>

<file path=ppt/slideMasters/_rels/slideMaster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8.xml"/><Relationship Id="rId1" Type="http://schemas.openxmlformats.org/officeDocument/2006/relationships/slideLayout" Target="../slideLayouts/slideLayout37.xml"/></Relationships>
</file>

<file path=ppt/slideMasters/_rels/slideMaster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39.xml"/><Relationship Id="rId1" Type="http://schemas.openxmlformats.org/officeDocument/2006/relationships/slideLayout" Target="../slideLayouts/slideLayout38.xml"/></Relationships>
</file>

<file path=ppt/slideMasters/_rels/slideMaster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40.xml"/><Relationship Id="rId1" Type="http://schemas.openxmlformats.org/officeDocument/2006/relationships/slideLayout" Target="../slideLayouts/slideLayout39.xml"/></Relationships>
</file>

<file path=ppt/slideMasters/_rels/slideMaster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41.xml"/><Relationship Id="rId1" Type="http://schemas.openxmlformats.org/officeDocument/2006/relationships/slideLayout" Target="../slideLayouts/slideLayout40.xml"/></Relationships>
</file>

<file path=ppt/slideMasters/_rels/slideMaster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42.xml"/><Relationship Id="rId1" Type="http://schemas.openxmlformats.org/officeDocument/2006/relationships/slideLayout" Target="../slideLayouts/slideLayout41.xml"/></Relationships>
</file>

<file path=ppt/slideMasters/_rels/slideMaster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43.xml"/><Relationship Id="rId1" Type="http://schemas.openxmlformats.org/officeDocument/2006/relationships/slideLayout" Target="../slideLayouts/slideLayout42.xml"/></Relationships>
</file>

<file path=ppt/slideMasters/_rels/slideMaster4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0.xml"/><Relationship Id="rId13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5.xml"/><Relationship Id="rId7" Type="http://schemas.openxmlformats.org/officeDocument/2006/relationships/slideLayout" Target="../slideLayouts/slideLayout49.xml"/><Relationship Id="rId12" Type="http://schemas.openxmlformats.org/officeDocument/2006/relationships/slideLayout" Target="../slideLayouts/slideLayout54.xml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53.xml"/><Relationship Id="rId5" Type="http://schemas.openxmlformats.org/officeDocument/2006/relationships/slideLayout" Target="../slideLayouts/slideLayout47.xml"/><Relationship Id="rId15" Type="http://schemas.openxmlformats.org/officeDocument/2006/relationships/image" Target="../media/image3.jpg"/><Relationship Id="rId10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6.xml"/><Relationship Id="rId9" Type="http://schemas.openxmlformats.org/officeDocument/2006/relationships/slideLayout" Target="../slideLayouts/slideLayout51.xml"/><Relationship Id="rId14" Type="http://schemas.openxmlformats.org/officeDocument/2006/relationships/theme" Target="../theme/theme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7EBBD4-4BE8-4E28-B92B-60C7AE278155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06/11/2019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A0EF1-890B-4AF0-91B2-4B14D5602417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320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492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6312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316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3551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324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524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011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6779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9536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419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8839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9066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471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8073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299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559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766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400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852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38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3882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577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6615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079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130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6863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992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783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5427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324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7850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046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599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0782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699977"/>
      </p:ext>
    </p:extLst>
  </p:cSld>
  <p:clrMap bg1="lt1" tx1="dk1" bg2="lt2" tx2="dk2" accent1="accent1" accent2="accent2" accent3="accent3" accent4="accent4" accent5="accent5" accent6="accent6" hlink="hlink" folHlink="folHlink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563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4311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9870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7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260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9433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068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653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5C63A2-B550-4511-A02D-318C59D21570}" type="datetimeFigureOut">
              <a:rPr lang="en-GB" smtClean="0"/>
              <a:t>06/11/2019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7DF2A-DBFE-4A6A-A320-7DD4CB31E31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444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0" r:id="rId1"/>
    <p:sldLayoutId id="2147483761" r:id="rId2"/>
    <p:sldLayoutId id="2147483762" r:id="rId3"/>
    <p:sldLayoutId id="2147483763" r:id="rId4"/>
    <p:sldLayoutId id="2147483764" r:id="rId5"/>
    <p:sldLayoutId id="2147483765" r:id="rId6"/>
    <p:sldLayoutId id="2147483766" r:id="rId7"/>
    <p:sldLayoutId id="2147483767" r:id="rId8"/>
    <p:sldLayoutId id="2147483768" r:id="rId9"/>
    <p:sldLayoutId id="2147483769" r:id="rId10"/>
    <p:sldLayoutId id="2147483770" r:id="rId11"/>
    <p:sldLayoutId id="2147483771" r:id="rId12"/>
    <p:sldLayoutId id="2147483772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3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5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5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5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5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5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9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5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5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5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5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5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5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slideLayout" Target="../slideLayouts/slideLayout55.xml"/><Relationship Id="rId1" Type="http://schemas.openxmlformats.org/officeDocument/2006/relationships/tags" Target="../tags/tag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9.xml"/><Relationship Id="rId1" Type="http://schemas.openxmlformats.org/officeDocument/2006/relationships/tags" Target="../tags/tag1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9.xml"/><Relationship Id="rId1" Type="http://schemas.openxmlformats.org/officeDocument/2006/relationships/tags" Target="../tags/tag1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9.xml"/><Relationship Id="rId1" Type="http://schemas.openxmlformats.org/officeDocument/2006/relationships/tags" Target="../tags/tag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9.xml"/><Relationship Id="rId1" Type="http://schemas.openxmlformats.org/officeDocument/2006/relationships/tags" Target="../tags/tag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dirty="0">
                <a:solidFill>
                  <a:schemeClr val="tx1"/>
                </a:solidFill>
              </a:rPr>
              <a:t>Planning gym-based exercise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ubtitle 2"/>
          <p:cNvSpPr txBox="1">
            <a:spLocks/>
          </p:cNvSpPr>
          <p:nvPr/>
        </p:nvSpPr>
        <p:spPr>
          <a:xfrm>
            <a:off x="2063552" y="2996952"/>
            <a:ext cx="8136904" cy="22818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4400" dirty="0">
              <a:solidFill>
                <a:prstClr val="white"/>
              </a:solidFill>
              <a:latin typeface="Avenir LT Std 65 Medium" pitchFamily="34" charset="0"/>
            </a:endParaRPr>
          </a:p>
          <a:p>
            <a:pPr algn="ctr"/>
            <a:r>
              <a:rPr lang="en-GB" sz="4400" dirty="0" smtClean="0">
                <a:solidFill>
                  <a:prstClr val="white"/>
                </a:solidFill>
                <a:latin typeface="Avenir LT Std 65 Medium" pitchFamily="34" charset="0"/>
              </a:rPr>
              <a:t>Geraint Forster</a:t>
            </a:r>
            <a:endParaRPr lang="en-GB" sz="4400" dirty="0">
              <a:solidFill>
                <a:prstClr val="white"/>
              </a:solidFill>
              <a:latin typeface="Avenir LT Std 65 Medium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06937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73959" y="1470096"/>
            <a:ext cx="8229600" cy="3822874"/>
          </a:xfrm>
        </p:spPr>
        <p:txBody>
          <a:bodyPr>
            <a:normAutofit lnSpcReduction="10000"/>
          </a:bodyPr>
          <a:lstStyle/>
          <a:p>
            <a:pPr marL="57150" indent="0">
              <a:buNone/>
            </a:pPr>
            <a:r>
              <a:rPr lang="en-GB" sz="2800" dirty="0">
                <a:latin typeface="+mn-lt"/>
              </a:rPr>
              <a:t>It is important to agree goals and objectives </a:t>
            </a:r>
            <a:r>
              <a:rPr lang="en-GB" sz="2800" dirty="0" smtClean="0">
                <a:latin typeface="+mn-lt"/>
              </a:rPr>
              <a:t>for </a:t>
            </a:r>
            <a:r>
              <a:rPr lang="en-GB" sz="2800" dirty="0">
                <a:latin typeface="+mn-lt"/>
              </a:rPr>
              <a:t>exercise with clients before any programming can go ahead</a:t>
            </a:r>
          </a:p>
          <a:p>
            <a:pPr marL="57150" indent="0">
              <a:buNone/>
            </a:pPr>
            <a:endParaRPr lang="en-GB" sz="2800" dirty="0">
              <a:latin typeface="+mn-lt"/>
            </a:endParaRPr>
          </a:p>
          <a:p>
            <a:pPr lvl="0"/>
            <a:r>
              <a:rPr lang="en-GB" sz="2800" dirty="0">
                <a:latin typeface="+mn-lt"/>
              </a:rPr>
              <a:t>Ensure goals are SMART</a:t>
            </a:r>
          </a:p>
          <a:p>
            <a:pPr lvl="0"/>
            <a:r>
              <a:rPr lang="en-GB" sz="2800" dirty="0">
                <a:latin typeface="+mn-lt"/>
              </a:rPr>
              <a:t>Ensure goals encourage adherence</a:t>
            </a:r>
          </a:p>
          <a:p>
            <a:pPr lvl="0"/>
            <a:r>
              <a:rPr lang="en-GB" sz="2800" dirty="0">
                <a:latin typeface="+mn-lt"/>
              </a:rPr>
              <a:t>Ensure you consider how you will provide customer care and support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973959" y="678006"/>
            <a:ext cx="8229600" cy="72008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GB" sz="4000" dirty="0">
                <a:solidFill>
                  <a:prstClr val="black"/>
                </a:solidFill>
                <a:latin typeface="Avenir LT Std 65 Medium"/>
                <a:cs typeface="Arial" pitchFamily="34" charset="0"/>
              </a:rPr>
              <a:t>The importance of </a:t>
            </a:r>
            <a:r>
              <a:rPr lang="en-GB" sz="4000" b="1" dirty="0">
                <a:solidFill>
                  <a:prstClr val="black"/>
                </a:solidFill>
                <a:latin typeface="Avenir LT Std 65 Medium"/>
                <a:cs typeface="Arial" pitchFamily="34" charset="0"/>
              </a:rPr>
              <a:t>goal setting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551500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93214" y="1303041"/>
            <a:ext cx="8229600" cy="4525963"/>
          </a:xfrm>
        </p:spPr>
        <p:txBody>
          <a:bodyPr/>
          <a:lstStyle/>
          <a:p>
            <a:pPr marL="514350" indent="-457200"/>
            <a:r>
              <a:rPr lang="en-GB" sz="2800" dirty="0"/>
              <a:t>Listen to clients during the consultation regarding their likes and dislikes</a:t>
            </a:r>
          </a:p>
          <a:p>
            <a:pPr marL="514350" indent="-457200"/>
            <a:r>
              <a:rPr lang="en-GB" sz="2800" dirty="0"/>
              <a:t>Analyse all of the information given to you to identify client goals </a:t>
            </a:r>
          </a:p>
          <a:p>
            <a:pPr marL="514350" indent="-457200"/>
            <a:r>
              <a:rPr lang="en-GB" sz="2800" dirty="0"/>
              <a:t>Choose the relevant exercises to support these goals </a:t>
            </a:r>
          </a:p>
          <a:p>
            <a:pPr marL="514350" indent="-457200"/>
            <a:r>
              <a:rPr lang="en-GB" sz="2800" dirty="0"/>
              <a:t>Utilise knowledge of anatomy and physiology to select exercises that apply consideration to muscular balance and alignment</a:t>
            </a: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929998" y="466990"/>
            <a:ext cx="8229600" cy="72008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GB" sz="4000" dirty="0">
                <a:solidFill>
                  <a:prstClr val="black"/>
                </a:solidFill>
                <a:latin typeface="Avenir LT Std 65 Medium"/>
                <a:cs typeface="Arial" pitchFamily="34" charset="0"/>
              </a:rPr>
              <a:t>The importance of planning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18843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38790" y="1206326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800" dirty="0">
                <a:latin typeface="+mn-lt"/>
              </a:rPr>
              <a:t>In order to make improvements, a body system must work at a level slightly higher than that to which it is accustomed</a:t>
            </a:r>
          </a:p>
          <a:p>
            <a:pPr marL="0" indent="0">
              <a:buNone/>
            </a:pPr>
            <a:endParaRPr lang="en-GB" sz="2800" dirty="0">
              <a:latin typeface="+mn-lt"/>
            </a:endParaRPr>
          </a:p>
          <a:p>
            <a:pPr marL="0" indent="0">
              <a:buNone/>
            </a:pPr>
            <a:r>
              <a:rPr lang="en-GB" sz="2800" i="1" dirty="0">
                <a:latin typeface="+mn-lt"/>
              </a:rPr>
              <a:t>e.g. an individual whose cardiovascular fitness is low due to years of sedentary living can overload the heart, lungs and circulatory system simply by walking at a faster pace than normal. However, gradually, </a:t>
            </a:r>
            <a:r>
              <a:rPr lang="en-GB" sz="2800" i="1" dirty="0" smtClean="0">
                <a:latin typeface="+mn-lt"/>
              </a:rPr>
              <a:t>as fitness improves, the </a:t>
            </a:r>
            <a:r>
              <a:rPr lang="en-GB" sz="2800" i="1" dirty="0">
                <a:latin typeface="+mn-lt"/>
              </a:rPr>
              <a:t>individual has to walk faster still to overload the </a:t>
            </a:r>
            <a:r>
              <a:rPr lang="en-GB" sz="2800" i="1" dirty="0" smtClean="0">
                <a:latin typeface="+mn-lt"/>
              </a:rPr>
              <a:t>system.</a:t>
            </a:r>
            <a:endParaRPr lang="en-GB" sz="2800" i="1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938790" y="387859"/>
            <a:ext cx="8229600" cy="72008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GB" sz="4000" dirty="0">
                <a:solidFill>
                  <a:prstClr val="black"/>
                </a:solidFill>
                <a:latin typeface="Avenir LT Std 65 Medium"/>
                <a:cs typeface="Arial" pitchFamily="34" charset="0"/>
              </a:rPr>
              <a:t>Overload principle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457419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80528" y="1303042"/>
            <a:ext cx="8229600" cy="431524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>
                <a:latin typeface="+mn-lt"/>
              </a:rPr>
              <a:t>Overload is achieved by using the FITT principle</a:t>
            </a:r>
          </a:p>
          <a:p>
            <a:r>
              <a:rPr lang="en-GB" sz="2800" b="1" dirty="0" smtClean="0">
                <a:latin typeface="+mn-lt"/>
              </a:rPr>
              <a:t>Frequency</a:t>
            </a:r>
            <a:r>
              <a:rPr lang="en-GB" sz="2800" dirty="0" smtClean="0">
                <a:latin typeface="+mn-lt"/>
              </a:rPr>
              <a:t> </a:t>
            </a:r>
            <a:r>
              <a:rPr lang="en-GB" sz="2800" dirty="0">
                <a:latin typeface="+mn-lt"/>
              </a:rPr>
              <a:t>– the number of sessions in a given period (how often)</a:t>
            </a:r>
          </a:p>
          <a:p>
            <a:r>
              <a:rPr lang="en-GB" sz="2800" b="1" dirty="0">
                <a:latin typeface="+mn-lt"/>
              </a:rPr>
              <a:t>Intensity</a:t>
            </a:r>
            <a:r>
              <a:rPr lang="en-GB" sz="2800" dirty="0">
                <a:latin typeface="+mn-lt"/>
              </a:rPr>
              <a:t> – the level of work performed during an activity session (how hard) </a:t>
            </a:r>
          </a:p>
          <a:p>
            <a:r>
              <a:rPr lang="en-GB" sz="2800" b="1" dirty="0">
                <a:latin typeface="+mn-lt"/>
              </a:rPr>
              <a:t>Time</a:t>
            </a:r>
            <a:r>
              <a:rPr lang="en-GB" sz="2800" dirty="0">
                <a:latin typeface="+mn-lt"/>
              </a:rPr>
              <a:t> – the duration of a given session (how long) </a:t>
            </a:r>
          </a:p>
          <a:p>
            <a:r>
              <a:rPr lang="en-GB" sz="2800" b="1" dirty="0">
                <a:latin typeface="+mn-lt"/>
              </a:rPr>
              <a:t>Type</a:t>
            </a:r>
            <a:r>
              <a:rPr lang="en-GB" sz="2800" dirty="0">
                <a:latin typeface="+mn-lt"/>
              </a:rPr>
              <a:t> – the choice of activity (running, weight training, stretching, etc)</a:t>
            </a:r>
          </a:p>
          <a:p>
            <a:pPr marL="0" indent="0">
              <a:buNone/>
            </a:pPr>
            <a:endParaRPr lang="en-GB" sz="2800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780528" y="484575"/>
            <a:ext cx="8229600" cy="72008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GB" sz="4000" dirty="0">
                <a:solidFill>
                  <a:prstClr val="black"/>
                </a:solidFill>
                <a:latin typeface="Avenir LT Std 65 Medium"/>
                <a:cs typeface="Arial" pitchFamily="34" charset="0"/>
              </a:rPr>
              <a:t>Overload principle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278005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868452" y="1223910"/>
            <a:ext cx="82296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sz="2800" dirty="0">
                <a:latin typeface="+mn-lt"/>
              </a:rPr>
              <a:t>Overload should be increased gradually over time to keep achieving progress. This can be achieved by:</a:t>
            </a:r>
          </a:p>
          <a:p>
            <a:r>
              <a:rPr lang="en-GB" sz="2800" b="1" dirty="0">
                <a:latin typeface="+mn-lt"/>
              </a:rPr>
              <a:t>Repetitions</a:t>
            </a:r>
            <a:r>
              <a:rPr lang="en-GB" sz="2800" dirty="0">
                <a:latin typeface="+mn-lt"/>
              </a:rPr>
              <a:t> – increasing the number of repetitions</a:t>
            </a:r>
          </a:p>
          <a:p>
            <a:r>
              <a:rPr lang="en-GB" sz="2800" b="1" dirty="0">
                <a:latin typeface="+mn-lt"/>
              </a:rPr>
              <a:t>Resistance</a:t>
            </a:r>
            <a:r>
              <a:rPr lang="en-GB" sz="2800" dirty="0">
                <a:latin typeface="+mn-lt"/>
              </a:rPr>
              <a:t> – increasing resistance by using gravity, length of lever, external weight, body weight </a:t>
            </a:r>
          </a:p>
          <a:p>
            <a:r>
              <a:rPr lang="en-GB" sz="2800" b="1" dirty="0">
                <a:latin typeface="+mn-lt"/>
              </a:rPr>
              <a:t>Rate</a:t>
            </a:r>
            <a:r>
              <a:rPr lang="en-GB" sz="2800" dirty="0">
                <a:latin typeface="+mn-lt"/>
              </a:rPr>
              <a:t> – changing the speed of the exercise (e.g. slowing down muscular strength exercise or speeding up CV exercise to increase intensity)</a:t>
            </a:r>
          </a:p>
          <a:p>
            <a:pPr marL="0" indent="0">
              <a:buNone/>
            </a:pPr>
            <a:endParaRPr lang="en-GB" sz="2800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868452" y="405445"/>
            <a:ext cx="8229600" cy="72008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GB" sz="4000" dirty="0">
                <a:solidFill>
                  <a:prstClr val="black"/>
                </a:solidFill>
                <a:latin typeface="Avenir LT Std 65 Medium"/>
                <a:cs typeface="Arial" pitchFamily="34" charset="0"/>
              </a:rPr>
              <a:t>Progressive principle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19871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429377"/>
              </p:ext>
            </p:extLst>
          </p:nvPr>
        </p:nvGraphicFramePr>
        <p:xfrm>
          <a:off x="1958045" y="496262"/>
          <a:ext cx="8064896" cy="432048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4032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4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720080">
                <a:tc gridSpan="2">
                  <a:txBody>
                    <a:bodyPr/>
                    <a:lstStyle/>
                    <a:p>
                      <a:pPr algn="ctr"/>
                      <a:r>
                        <a:rPr lang="en-GB" sz="2800" b="0" dirty="0">
                          <a:latin typeface="+mn-lt"/>
                        </a:rPr>
                        <a:t>Training variables</a:t>
                      </a:r>
                    </a:p>
                  </a:txBody>
                  <a:tcPr marT="45733" marB="45733"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r>
                        <a:rPr lang="en-GB" sz="2800" dirty="0"/>
                        <a:t>Reps</a:t>
                      </a:r>
                      <a:endParaRPr lang="en-GB" sz="2800" dirty="0">
                        <a:latin typeface="+mn-lt"/>
                      </a:endParaRP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Training frequency</a:t>
                      </a:r>
                      <a:endParaRPr lang="en-GB" sz="2800" dirty="0">
                        <a:latin typeface="+mn-lt"/>
                      </a:endParaRPr>
                    </a:p>
                  </a:txBody>
                  <a:tcPr marT="45733" marB="45733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r>
                        <a:rPr lang="en-GB" sz="2800" dirty="0"/>
                        <a:t>Sets</a:t>
                      </a:r>
                      <a:endParaRPr lang="en-GB" sz="2800" dirty="0">
                        <a:latin typeface="+mn-lt"/>
                      </a:endParaRP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Workout time</a:t>
                      </a:r>
                      <a:endParaRPr lang="en-GB" sz="2800" dirty="0">
                        <a:latin typeface="+mn-lt"/>
                      </a:endParaRPr>
                    </a:p>
                  </a:txBody>
                  <a:tcPr marT="45733" marB="45733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r>
                        <a:rPr lang="en-GB" sz="2800" dirty="0"/>
                        <a:t>Rest</a:t>
                      </a:r>
                      <a:endParaRPr lang="en-GB" sz="2800" dirty="0">
                        <a:latin typeface="+mn-lt"/>
                      </a:endParaRP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Exercise order</a:t>
                      </a:r>
                      <a:endParaRPr lang="en-GB" sz="2800" dirty="0">
                        <a:latin typeface="+mn-lt"/>
                      </a:endParaRPr>
                    </a:p>
                  </a:txBody>
                  <a:tcPr marT="45733" marB="45733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r>
                        <a:rPr lang="en-GB" sz="2800" dirty="0"/>
                        <a:t>Workloads</a:t>
                      </a:r>
                      <a:endParaRPr lang="en-GB" sz="2800" dirty="0">
                        <a:latin typeface="+mn-lt"/>
                      </a:endParaRP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Speed of movement</a:t>
                      </a:r>
                      <a:endParaRPr lang="en-GB" sz="2800" dirty="0">
                        <a:latin typeface="+mn-lt"/>
                      </a:endParaRPr>
                    </a:p>
                  </a:txBody>
                  <a:tcPr marT="45733" marB="45733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0080">
                <a:tc>
                  <a:txBody>
                    <a:bodyPr/>
                    <a:lstStyle/>
                    <a:p>
                      <a:r>
                        <a:rPr lang="en-GB" sz="2800" dirty="0"/>
                        <a:t>Intensity</a:t>
                      </a:r>
                      <a:endParaRPr lang="en-GB" sz="2800" dirty="0">
                        <a:latin typeface="+mn-lt"/>
                      </a:endParaRPr>
                    </a:p>
                  </a:txBody>
                  <a:tcPr marT="45733" marB="45733"/>
                </a:tc>
                <a:tc>
                  <a:txBody>
                    <a:bodyPr/>
                    <a:lstStyle/>
                    <a:p>
                      <a:r>
                        <a:rPr lang="en-GB" sz="2800" dirty="0"/>
                        <a:t>Range of movement</a:t>
                      </a:r>
                      <a:endParaRPr lang="en-GB" sz="2800" dirty="0">
                        <a:latin typeface="+mn-lt"/>
                      </a:endParaRPr>
                    </a:p>
                  </a:txBody>
                  <a:tcPr marT="45733" marB="45733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28108970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14082" y="1494801"/>
            <a:ext cx="8229600" cy="4525963"/>
          </a:xfrm>
        </p:spPr>
        <p:txBody>
          <a:bodyPr/>
          <a:lstStyle/>
          <a:p>
            <a:r>
              <a:rPr lang="en-GB" sz="2800" b="1" dirty="0" smtClean="0">
                <a:latin typeface="+mn-lt"/>
              </a:rPr>
              <a:t>Rest</a:t>
            </a:r>
            <a:r>
              <a:rPr lang="en-GB" sz="2800" dirty="0" smtClean="0">
                <a:latin typeface="+mn-lt"/>
              </a:rPr>
              <a:t> </a:t>
            </a:r>
            <a:r>
              <a:rPr lang="en-GB" sz="2800" dirty="0">
                <a:latin typeface="+mn-lt"/>
              </a:rPr>
              <a:t>– decreasing the rest periods (between sets, exercises and training sessions)	</a:t>
            </a:r>
            <a:endParaRPr lang="en-GB" sz="2800" b="1" dirty="0">
              <a:latin typeface="+mn-lt"/>
            </a:endParaRPr>
          </a:p>
          <a:p>
            <a:r>
              <a:rPr lang="en-GB" sz="2800" b="1" dirty="0">
                <a:latin typeface="+mn-lt"/>
              </a:rPr>
              <a:t>Range </a:t>
            </a:r>
            <a:r>
              <a:rPr lang="en-GB" sz="2800" dirty="0">
                <a:latin typeface="+mn-lt"/>
              </a:rPr>
              <a:t>– increasing the range of movement applied to the exercise</a:t>
            </a:r>
          </a:p>
          <a:p>
            <a:r>
              <a:rPr lang="en-GB" sz="2800" b="1" dirty="0">
                <a:latin typeface="+mn-lt"/>
              </a:rPr>
              <a:t>Complexity</a:t>
            </a:r>
            <a:r>
              <a:rPr lang="en-GB" sz="2800" dirty="0">
                <a:latin typeface="+mn-lt"/>
              </a:rPr>
              <a:t> – using exercises with more complex movement patterns</a:t>
            </a:r>
          </a:p>
          <a:p>
            <a:pPr marL="0" indent="0">
              <a:buNone/>
            </a:pPr>
            <a:endParaRPr lang="en-GB" sz="2800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842074" y="396652"/>
            <a:ext cx="8229600" cy="72008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GB" sz="4000" dirty="0">
                <a:solidFill>
                  <a:prstClr val="black"/>
                </a:solidFill>
                <a:latin typeface="Avenir LT Std 65 Medium"/>
                <a:cs typeface="Arial" pitchFamily="34" charset="0"/>
              </a:rPr>
              <a:t>Progressive principle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603884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93214" y="1329417"/>
            <a:ext cx="8229600" cy="4525963"/>
          </a:xfrm>
        </p:spPr>
        <p:txBody>
          <a:bodyPr/>
          <a:lstStyle/>
          <a:p>
            <a:r>
              <a:rPr lang="en-GB" sz="2800" dirty="0">
                <a:latin typeface="+mn-lt"/>
              </a:rPr>
              <a:t>Adaptations are specific to the type of training performed and the demands placed on the body </a:t>
            </a:r>
          </a:p>
          <a:p>
            <a:r>
              <a:rPr lang="en-GB" sz="2800" dirty="0">
                <a:latin typeface="+mn-lt"/>
              </a:rPr>
              <a:t>Different forms of exercise produce different results</a:t>
            </a:r>
          </a:p>
          <a:p>
            <a:r>
              <a:rPr lang="en-GB" sz="2800" dirty="0">
                <a:latin typeface="+mn-lt"/>
              </a:rPr>
              <a:t>Each sport or activity has its own particular muscular and movement </a:t>
            </a:r>
            <a:r>
              <a:rPr lang="en-GB" sz="2800" dirty="0" smtClean="0">
                <a:latin typeface="+mn-lt"/>
              </a:rPr>
              <a:t>characteristics – training should replicate these.</a:t>
            </a:r>
            <a:endParaRPr lang="en-GB" sz="2800" dirty="0">
              <a:latin typeface="+mn-lt"/>
            </a:endParaRPr>
          </a:p>
          <a:p>
            <a:r>
              <a:rPr lang="en-GB" sz="2800" dirty="0" smtClean="0">
                <a:latin typeface="+mn-lt"/>
              </a:rPr>
              <a:t>SAID principle – </a:t>
            </a:r>
            <a:r>
              <a:rPr lang="en-GB" sz="2800" b="1" dirty="0" smtClean="0">
                <a:latin typeface="+mn-lt"/>
              </a:rPr>
              <a:t>S</a:t>
            </a:r>
            <a:r>
              <a:rPr lang="en-GB" sz="2800" dirty="0" smtClean="0">
                <a:latin typeface="+mn-lt"/>
              </a:rPr>
              <a:t>pecific </a:t>
            </a:r>
            <a:r>
              <a:rPr lang="en-GB" sz="2800" b="1" dirty="0" smtClean="0">
                <a:latin typeface="+mn-lt"/>
              </a:rPr>
              <a:t>A</a:t>
            </a:r>
            <a:r>
              <a:rPr lang="en-GB" sz="2800" dirty="0" smtClean="0">
                <a:latin typeface="+mn-lt"/>
              </a:rPr>
              <a:t>daptations to </a:t>
            </a:r>
            <a:r>
              <a:rPr lang="en-GB" sz="2800" b="1" dirty="0" smtClean="0">
                <a:latin typeface="+mn-lt"/>
              </a:rPr>
              <a:t>I</a:t>
            </a:r>
            <a:r>
              <a:rPr lang="en-GB" sz="2800" dirty="0" smtClean="0">
                <a:latin typeface="+mn-lt"/>
              </a:rPr>
              <a:t>mposed </a:t>
            </a:r>
            <a:r>
              <a:rPr lang="en-GB" sz="2800" b="1" dirty="0" smtClean="0">
                <a:latin typeface="+mn-lt"/>
              </a:rPr>
              <a:t>D</a:t>
            </a:r>
            <a:r>
              <a:rPr lang="en-GB" sz="2800" dirty="0" smtClean="0">
                <a:latin typeface="+mn-lt"/>
              </a:rPr>
              <a:t>emands</a:t>
            </a:r>
            <a:endParaRPr lang="en-GB" sz="2800" dirty="0">
              <a:latin typeface="+mn-lt"/>
            </a:endParaRPr>
          </a:p>
          <a:p>
            <a:pPr marL="0" indent="0">
              <a:buNone/>
            </a:pPr>
            <a:endParaRPr lang="en-GB" sz="2800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824491" y="449406"/>
            <a:ext cx="8229600" cy="72008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GB" sz="4000" dirty="0">
                <a:solidFill>
                  <a:prstClr val="black"/>
                </a:solidFill>
                <a:latin typeface="Avenir LT Std 65 Medium"/>
                <a:cs typeface="Arial" pitchFamily="34" charset="0"/>
              </a:rPr>
              <a:t>Specificity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831847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834952" y="1320625"/>
            <a:ext cx="8229600" cy="4525963"/>
          </a:xfrm>
        </p:spPr>
        <p:txBody>
          <a:bodyPr/>
          <a:lstStyle/>
          <a:p>
            <a:r>
              <a:rPr lang="en-GB" sz="2800" dirty="0"/>
              <a:t>Training adaptations will gradually decline if training stops or a maintenance programme is not followed</a:t>
            </a:r>
          </a:p>
          <a:p>
            <a:r>
              <a:rPr lang="en-GB" sz="2800" dirty="0"/>
              <a:t>Some decline in fitness occurs naturally with the ageing process, especially between the ages of 50–70 years</a:t>
            </a:r>
          </a:p>
          <a:p>
            <a:r>
              <a:rPr lang="en-GB" sz="2800" dirty="0"/>
              <a:t>However, by remaining active much of this degeneration can be avoided</a:t>
            </a:r>
          </a:p>
          <a:p>
            <a:endParaRPr lang="en-GB" sz="2800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903621" y="510952"/>
            <a:ext cx="8229600" cy="72008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GB" sz="4000" dirty="0">
                <a:solidFill>
                  <a:prstClr val="black"/>
                </a:solidFill>
                <a:latin typeface="Avenir LT Std 65 Medium"/>
                <a:cs typeface="Arial" pitchFamily="34" charset="0"/>
              </a:rPr>
              <a:t>Reversibility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46206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896498" y="1672319"/>
            <a:ext cx="8229600" cy="3532728"/>
          </a:xfrm>
        </p:spPr>
        <p:txBody>
          <a:bodyPr/>
          <a:lstStyle/>
          <a:p>
            <a:pPr marL="0" indent="0">
              <a:buNone/>
            </a:pPr>
            <a:r>
              <a:rPr lang="en-GB" sz="2800" b="1" dirty="0" smtClean="0">
                <a:latin typeface="+mn-lt"/>
              </a:rPr>
              <a:t>Adaptability</a:t>
            </a:r>
            <a:r>
              <a:rPr lang="en-GB" sz="2800" dirty="0" smtClean="0">
                <a:latin typeface="+mn-lt"/>
              </a:rPr>
              <a:t> </a:t>
            </a:r>
            <a:r>
              <a:rPr lang="en-GB" sz="2800" dirty="0">
                <a:latin typeface="+mn-lt"/>
              </a:rPr>
              <a:t>- the ability of the body to cope with and adapt to specific training needs</a:t>
            </a:r>
          </a:p>
          <a:p>
            <a:pPr marL="0" indent="0">
              <a:buNone/>
            </a:pPr>
            <a:endParaRPr lang="en-GB" sz="2800" dirty="0">
              <a:latin typeface="+mn-lt"/>
            </a:endParaRPr>
          </a:p>
          <a:p>
            <a:pPr marL="0" indent="0">
              <a:buNone/>
            </a:pPr>
            <a:r>
              <a:rPr lang="en-GB" sz="2800" b="1" dirty="0">
                <a:latin typeface="+mn-lt"/>
              </a:rPr>
              <a:t>Individuality</a:t>
            </a:r>
            <a:r>
              <a:rPr lang="en-GB" sz="2800" dirty="0">
                <a:latin typeface="+mn-lt"/>
              </a:rPr>
              <a:t> - one size does not fit all. A training programme should be relevant and appropriate for the individual and their specific training requirements</a:t>
            </a:r>
          </a:p>
          <a:p>
            <a:pPr marL="0" indent="0">
              <a:buNone/>
            </a:pPr>
            <a:endParaRPr lang="en-GB" sz="2800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833283" y="466990"/>
            <a:ext cx="8229600" cy="72008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GB" sz="4000" dirty="0">
                <a:solidFill>
                  <a:prstClr val="black"/>
                </a:solidFill>
                <a:latin typeface="Avenir LT Std 65 Medium"/>
                <a:cs typeface="Arial" pitchFamily="34" charset="0"/>
              </a:rPr>
              <a:t>Adaptability and individuality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07795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03621" y="1329417"/>
            <a:ext cx="8229600" cy="4385583"/>
          </a:xfrm>
        </p:spPr>
        <p:txBody>
          <a:bodyPr>
            <a:normAutofit lnSpcReduction="10000"/>
          </a:bodyPr>
          <a:lstStyle/>
          <a:p>
            <a:r>
              <a:rPr lang="en-GB" sz="2800" dirty="0">
                <a:latin typeface="+mn-lt"/>
              </a:rPr>
              <a:t>Rest is required for the body to recover from the training session and to allow adaptation to take place</a:t>
            </a:r>
          </a:p>
          <a:p>
            <a:r>
              <a:rPr lang="en-GB" sz="2800" dirty="0" smtClean="0">
                <a:latin typeface="+mn-lt"/>
              </a:rPr>
              <a:t>The system of the body that has been stressed needs to recover and adapt to the stimulus.</a:t>
            </a:r>
            <a:endParaRPr lang="en-GB" sz="2800" dirty="0">
              <a:latin typeface="+mn-lt"/>
            </a:endParaRPr>
          </a:p>
          <a:p>
            <a:r>
              <a:rPr lang="en-GB" sz="2800" dirty="0">
                <a:latin typeface="+mn-lt"/>
              </a:rPr>
              <a:t>Without sufficient recovery time, improvements in fitness will not take place</a:t>
            </a:r>
          </a:p>
          <a:p>
            <a:r>
              <a:rPr lang="en-GB" sz="2800" dirty="0">
                <a:latin typeface="+mn-lt"/>
              </a:rPr>
              <a:t>The exact amount of time will vary depending on the type of training session</a:t>
            </a:r>
          </a:p>
          <a:p>
            <a:r>
              <a:rPr lang="en-GB" sz="2800" dirty="0">
                <a:latin typeface="+mn-lt"/>
              </a:rPr>
              <a:t>24 to 48 hours rest is usually required</a:t>
            </a:r>
          </a:p>
          <a:p>
            <a:pPr marL="0" indent="0">
              <a:buNone/>
            </a:pPr>
            <a:endParaRPr lang="en-GB" sz="2800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903621" y="449406"/>
            <a:ext cx="8229600" cy="72008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GB" sz="4000" dirty="0">
                <a:solidFill>
                  <a:prstClr val="black"/>
                </a:solidFill>
                <a:latin typeface="Avenir LT Std 65 Medium"/>
                <a:cs typeface="Arial" pitchFamily="34" charset="0"/>
              </a:rPr>
              <a:t>Recovery time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87300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05290" y="1303041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>
                <a:latin typeface="+mn-lt"/>
              </a:rPr>
              <a:t>Plateau occurs when continued adaptations no longer occur</a:t>
            </a:r>
          </a:p>
          <a:p>
            <a:r>
              <a:rPr lang="en-GB" sz="2800" dirty="0">
                <a:latin typeface="+mn-lt"/>
              </a:rPr>
              <a:t>In order for further adaptations and responses to take place, some aspects of the training must change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sz="2800" dirty="0">
                <a:latin typeface="+mn-lt"/>
              </a:rPr>
              <a:t>It is important to recognise when to regress a training programme. Clients who come back to training after illness, injury or a break will need to have their programme regressed to avoid overworking and possible further injury</a:t>
            </a:r>
          </a:p>
          <a:p>
            <a:pPr marL="0" indent="0">
              <a:buNone/>
            </a:pPr>
            <a:endParaRPr lang="en-GB" sz="2800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842074" y="466990"/>
            <a:ext cx="8229600" cy="72008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r>
              <a:rPr lang="en-GB" sz="4000" dirty="0">
                <a:solidFill>
                  <a:prstClr val="black"/>
                </a:solidFill>
                <a:latin typeface="Avenir LT Std 65 Medium"/>
                <a:cs typeface="Arial" pitchFamily="34" charset="0"/>
              </a:rPr>
              <a:t>Plateau and regression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902803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063552" y="1988841"/>
            <a:ext cx="8229600" cy="4525963"/>
          </a:xfrm>
        </p:spPr>
        <p:txBody>
          <a:bodyPr/>
          <a:lstStyle/>
          <a:p>
            <a:pPr marL="0" indent="0">
              <a:buNone/>
            </a:pPr>
            <a:endParaRPr lang="en-GB" sz="2800" b="1" dirty="0">
              <a:latin typeface="+mn-lt"/>
            </a:endParaRPr>
          </a:p>
          <a:p>
            <a:pPr marL="0" indent="0">
              <a:buNone/>
            </a:pPr>
            <a:endParaRPr lang="en-GB" sz="2800" dirty="0">
              <a:latin typeface="+mn-lt"/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1824490" y="590083"/>
            <a:ext cx="8229600" cy="720080"/>
          </a:xfrm>
          <a:prstGeom prst="rect">
            <a:avLst/>
          </a:prstGeom>
        </p:spPr>
        <p:txBody>
          <a:bodyPr/>
          <a:lstStyle/>
          <a:p>
            <a:pPr>
              <a:spcBef>
                <a:spcPct val="0"/>
              </a:spcBef>
              <a:defRPr/>
            </a:pPr>
            <a:endParaRPr lang="en-GB" sz="2800" dirty="0">
              <a:solidFill>
                <a:prstClr val="black"/>
              </a:solidFill>
            </a:endParaRPr>
          </a:p>
          <a:p>
            <a:pPr>
              <a:spcBef>
                <a:spcPct val="0"/>
              </a:spcBef>
              <a:defRPr/>
            </a:pPr>
            <a:r>
              <a:rPr lang="en-GB" sz="2800" dirty="0">
                <a:solidFill>
                  <a:prstClr val="black"/>
                </a:solidFill>
              </a:rPr>
              <a:t>Individuals may require modifications, adaptations and progression to different exercises and training methods to meet their needs. These include:</a:t>
            </a:r>
            <a:endParaRPr lang="en-GB" sz="2800" dirty="0">
              <a:solidFill>
                <a:prstClr val="black"/>
              </a:solidFill>
              <a:latin typeface="Avenir LT Std 65 Medium"/>
              <a:cs typeface="Arial" pitchFamily="34" charset="0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9720D393-D82A-415F-B556-79F523727590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0562813"/>
              </p:ext>
            </p:extLst>
          </p:nvPr>
        </p:nvGraphicFramePr>
        <p:xfrm>
          <a:off x="2050858" y="2311152"/>
          <a:ext cx="7776864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12162324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756404" y="491698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4000" dirty="0">
                <a:solidFill>
                  <a:prstClr val="black"/>
                </a:solidFill>
                <a:cs typeface="Arial" charset="0"/>
              </a:rPr>
              <a:t>Warm-up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756404" y="1204655"/>
            <a:ext cx="8229600" cy="4525962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Arial" charset="0"/>
              <a:buNone/>
            </a:pPr>
            <a:r>
              <a:rPr lang="en-GB" altLang="en-US" dirty="0">
                <a:solidFill>
                  <a:prstClr val="black"/>
                </a:solidFill>
                <a:cs typeface="Arial" charset="0"/>
              </a:rPr>
              <a:t>Consider the following:</a:t>
            </a:r>
          </a:p>
          <a:p>
            <a:r>
              <a:rPr lang="en-GB" altLang="en-US" dirty="0">
                <a:solidFill>
                  <a:prstClr val="black"/>
                </a:solidFill>
                <a:cs typeface="Arial" charset="0"/>
              </a:rPr>
              <a:t>Type of warm-up (general or specific)</a:t>
            </a:r>
          </a:p>
          <a:p>
            <a:r>
              <a:rPr lang="en-GB" altLang="en-US" dirty="0">
                <a:solidFill>
                  <a:prstClr val="black"/>
                </a:solidFill>
                <a:cs typeface="Arial" charset="0"/>
              </a:rPr>
              <a:t>Warm-up components:</a:t>
            </a:r>
          </a:p>
          <a:p>
            <a:pPr lvl="1"/>
            <a:r>
              <a:rPr lang="en-GB" altLang="en-US" dirty="0">
                <a:solidFill>
                  <a:prstClr val="black"/>
                </a:solidFill>
                <a:cs typeface="Arial" charset="0"/>
              </a:rPr>
              <a:t>Mobility</a:t>
            </a:r>
          </a:p>
          <a:p>
            <a:pPr lvl="1"/>
            <a:r>
              <a:rPr lang="en-GB" altLang="en-US" dirty="0">
                <a:solidFill>
                  <a:prstClr val="black"/>
                </a:solidFill>
                <a:cs typeface="Arial" charset="0"/>
              </a:rPr>
              <a:t>Pulse-raising</a:t>
            </a:r>
          </a:p>
          <a:p>
            <a:pPr lvl="1"/>
            <a:r>
              <a:rPr lang="en-GB" altLang="en-US" dirty="0">
                <a:solidFill>
                  <a:prstClr val="black"/>
                </a:solidFill>
                <a:cs typeface="Arial" charset="0"/>
              </a:rPr>
              <a:t>Preparation stretches</a:t>
            </a:r>
          </a:p>
          <a:p>
            <a:pPr lvl="1"/>
            <a:r>
              <a:rPr lang="en-GB" altLang="en-US" dirty="0">
                <a:solidFill>
                  <a:prstClr val="black"/>
                </a:solidFill>
                <a:cs typeface="Arial" charset="0"/>
              </a:rPr>
              <a:t>Re-warm (if necessary)</a:t>
            </a:r>
          </a:p>
          <a:p>
            <a:r>
              <a:rPr lang="en-GB" altLang="en-US" dirty="0">
                <a:solidFill>
                  <a:prstClr val="black"/>
                </a:solidFill>
                <a:cs typeface="Arial" charset="0"/>
              </a:rPr>
              <a:t>Factors affecting a warm-up</a:t>
            </a:r>
          </a:p>
          <a:p>
            <a:pPr>
              <a:buFont typeface="Arial" charset="0"/>
              <a:buNone/>
            </a:pPr>
            <a:endParaRPr lang="en-GB" altLang="en-US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235521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Programming Decision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 smtClean="0"/>
              <a:t>Environment/location</a:t>
            </a:r>
          </a:p>
          <a:p>
            <a:r>
              <a:rPr lang="en-GB" dirty="0" smtClean="0"/>
              <a:t>Warm Up</a:t>
            </a:r>
          </a:p>
          <a:p>
            <a:r>
              <a:rPr lang="en-GB" dirty="0" smtClean="0"/>
              <a:t>Cardiovascular Fitness</a:t>
            </a:r>
          </a:p>
          <a:p>
            <a:r>
              <a:rPr lang="en-GB" dirty="0" smtClean="0"/>
              <a:t>Muscular Fitness</a:t>
            </a:r>
          </a:p>
          <a:p>
            <a:r>
              <a:rPr lang="en-GB" dirty="0" smtClean="0"/>
              <a:t>Trunk/core/postural work</a:t>
            </a:r>
          </a:p>
          <a:p>
            <a:r>
              <a:rPr lang="en-GB" dirty="0" smtClean="0"/>
              <a:t>Mobility/flexibility</a:t>
            </a:r>
          </a:p>
          <a:p>
            <a:r>
              <a:rPr lang="en-GB" dirty="0" smtClean="0"/>
              <a:t>Motor skills</a:t>
            </a:r>
          </a:p>
          <a:p>
            <a:r>
              <a:rPr lang="en-GB" dirty="0" smtClean="0"/>
              <a:t>Cross-training/ complementary sessions</a:t>
            </a:r>
          </a:p>
          <a:p>
            <a:r>
              <a:rPr lang="en-GB" dirty="0" smtClean="0"/>
              <a:t>Warm Down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2486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Environment/Location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Indoor?</a:t>
            </a:r>
          </a:p>
          <a:p>
            <a:r>
              <a:rPr lang="en-GB" dirty="0" smtClean="0"/>
              <a:t>Outdoor?</a:t>
            </a:r>
          </a:p>
          <a:p>
            <a:r>
              <a:rPr lang="en-GB" dirty="0" smtClean="0"/>
              <a:t>Gym?</a:t>
            </a:r>
          </a:p>
          <a:p>
            <a:r>
              <a:rPr lang="en-GB" dirty="0" smtClean="0"/>
              <a:t>Studio?</a:t>
            </a:r>
          </a:p>
          <a:p>
            <a:r>
              <a:rPr lang="en-GB" dirty="0" smtClean="0"/>
              <a:t>Park?</a:t>
            </a:r>
          </a:p>
          <a:p>
            <a:r>
              <a:rPr lang="en-GB" dirty="0" smtClean="0"/>
              <a:t>Home?</a:t>
            </a:r>
          </a:p>
          <a:p>
            <a:r>
              <a:rPr lang="en-GB" dirty="0" smtClean="0"/>
              <a:t>Clinic?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2601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Warm 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RAMP</a:t>
            </a:r>
          </a:p>
          <a:p>
            <a:r>
              <a:rPr lang="en-GB" dirty="0" smtClean="0"/>
              <a:t>Session Specific</a:t>
            </a:r>
          </a:p>
          <a:p>
            <a:r>
              <a:rPr lang="en-GB" dirty="0" smtClean="0"/>
              <a:t>Effective use of time – future progressions?</a:t>
            </a:r>
          </a:p>
          <a:p>
            <a:r>
              <a:rPr lang="en-GB" dirty="0" smtClean="0"/>
              <a:t>Foundational Movement coaching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49826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Cardiovascular Fitness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Exercise Mode</a:t>
            </a:r>
          </a:p>
          <a:p>
            <a:r>
              <a:rPr lang="en-GB" dirty="0" smtClean="0"/>
              <a:t>Training method – continuous, interval, fartlek, etc.</a:t>
            </a:r>
          </a:p>
          <a:p>
            <a:r>
              <a:rPr lang="en-GB" dirty="0" smtClean="0"/>
              <a:t>Monitoring intensity?</a:t>
            </a:r>
          </a:p>
          <a:p>
            <a:r>
              <a:rPr lang="en-GB" dirty="0" smtClean="0"/>
              <a:t>Motivation of client?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74200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Muscular Fitness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Mode – free weights? Machine weights? Body weight?</a:t>
            </a:r>
          </a:p>
          <a:p>
            <a:r>
              <a:rPr lang="en-GB" dirty="0" smtClean="0"/>
              <a:t>Aim – strength? Power? Hypertrophy? Endurance?</a:t>
            </a:r>
          </a:p>
          <a:p>
            <a:r>
              <a:rPr lang="en-GB" dirty="0" smtClean="0"/>
              <a:t>Sets? Reps? Load? Rest? Order?</a:t>
            </a:r>
          </a:p>
          <a:p>
            <a:r>
              <a:rPr lang="en-GB" dirty="0" smtClean="0"/>
              <a:t>Single joint? Multi joint?</a:t>
            </a:r>
          </a:p>
          <a:p>
            <a:r>
              <a:rPr lang="en-GB" dirty="0" smtClean="0"/>
              <a:t>Split routine? Circuit? Total body?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91024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Flexibility/mobility?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Static? </a:t>
            </a:r>
            <a:endParaRPr lang="en-GB" dirty="0"/>
          </a:p>
          <a:p>
            <a:r>
              <a:rPr lang="en-GB" dirty="0" smtClean="0"/>
              <a:t>Dynamic?</a:t>
            </a:r>
          </a:p>
          <a:p>
            <a:r>
              <a:rPr lang="en-GB" dirty="0" smtClean="0"/>
              <a:t>PNF?</a:t>
            </a:r>
          </a:p>
          <a:p>
            <a:r>
              <a:rPr lang="en-GB" dirty="0" smtClean="0"/>
              <a:t>Maintenance or development?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56192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770184" y="365860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4000" dirty="0">
                <a:solidFill>
                  <a:prstClr val="black"/>
                </a:solidFill>
                <a:cs typeface="Arial" charset="0"/>
              </a:rPr>
              <a:t>Motor skills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739227" y="1069432"/>
            <a:ext cx="8291513" cy="2627735"/>
          </a:xfrm>
          <a:prstGeom prst="rect">
            <a:avLst/>
          </a:prstGeom>
        </p:spPr>
        <p:txBody>
          <a:bodyPr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>
                <a:solidFill>
                  <a:prstClr val="black"/>
                </a:solidFill>
              </a:rPr>
              <a:t>Balance</a:t>
            </a:r>
            <a:endParaRPr lang="en-GB" sz="2800" dirty="0">
              <a:solidFill>
                <a:prstClr val="black"/>
              </a:solidFill>
            </a:endParaRPr>
          </a:p>
          <a:p>
            <a:r>
              <a:rPr lang="en-GB" sz="2800" dirty="0">
                <a:solidFill>
                  <a:prstClr val="black"/>
                </a:solidFill>
              </a:rPr>
              <a:t>Power</a:t>
            </a:r>
          </a:p>
          <a:p>
            <a:r>
              <a:rPr lang="en-GB" sz="2800" dirty="0">
                <a:solidFill>
                  <a:prstClr val="black"/>
                </a:solidFill>
              </a:rPr>
              <a:t>Speed</a:t>
            </a:r>
          </a:p>
          <a:p>
            <a:r>
              <a:rPr lang="en-GB" sz="2800" dirty="0">
                <a:solidFill>
                  <a:prstClr val="black"/>
                </a:solidFill>
              </a:rPr>
              <a:t>Reaction time</a:t>
            </a:r>
          </a:p>
          <a:p>
            <a:r>
              <a:rPr lang="en-GB" sz="2800" dirty="0">
                <a:solidFill>
                  <a:prstClr val="black"/>
                </a:solidFill>
              </a:rPr>
              <a:t>Coordination </a:t>
            </a:r>
          </a:p>
          <a:p>
            <a:r>
              <a:rPr lang="en-GB" sz="2800" dirty="0">
                <a:solidFill>
                  <a:prstClr val="black"/>
                </a:solidFill>
              </a:rPr>
              <a:t>Agility</a:t>
            </a:r>
          </a:p>
          <a:p>
            <a:pPr marL="0" indent="0">
              <a:buNone/>
            </a:pPr>
            <a:r>
              <a:rPr lang="en-GB" sz="2800" dirty="0">
                <a:solidFill>
                  <a:prstClr val="black"/>
                </a:solidFill>
              </a:rPr>
              <a:t>These may be in the cardiovascular, resistance or flexibility sections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31743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Cross-training/complementary sessions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Pilates? Yoga? Spinning? Group Exercise? Sports? Outdoor activities? walking/running? Swimming? Challenges/events?</a:t>
            </a:r>
          </a:p>
          <a:p>
            <a:r>
              <a:rPr lang="en-GB" dirty="0" smtClean="0"/>
              <a:t>Variety</a:t>
            </a:r>
          </a:p>
          <a:p>
            <a:r>
              <a:rPr lang="en-GB" dirty="0" smtClean="0"/>
              <a:t>Social aspects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7131881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837565" y="351021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4000" dirty="0">
                <a:solidFill>
                  <a:prstClr val="black"/>
                </a:solidFill>
                <a:cs typeface="Arial" charset="0"/>
              </a:rPr>
              <a:t>Programme cards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837565" y="1254070"/>
            <a:ext cx="8229600" cy="3757545"/>
          </a:xfrm>
          <a:prstGeom prst="rect">
            <a:avLst/>
          </a:prstGeom>
        </p:spPr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>
                <a:solidFill>
                  <a:prstClr val="black"/>
                </a:solidFill>
              </a:rPr>
              <a:t>Ensure </a:t>
            </a:r>
            <a:r>
              <a:rPr lang="en-GB" sz="2800" dirty="0">
                <a:solidFill>
                  <a:prstClr val="black"/>
                </a:solidFill>
              </a:rPr>
              <a:t>that the programme card is easy for the client to understand </a:t>
            </a:r>
          </a:p>
          <a:p>
            <a:r>
              <a:rPr lang="en-GB" sz="2800" dirty="0">
                <a:solidFill>
                  <a:prstClr val="black"/>
                </a:solidFill>
              </a:rPr>
              <a:t>The planned exercises should be clear </a:t>
            </a:r>
          </a:p>
          <a:p>
            <a:r>
              <a:rPr lang="en-GB" sz="2800" dirty="0">
                <a:solidFill>
                  <a:prstClr val="black"/>
                </a:solidFill>
              </a:rPr>
              <a:t>Explain the key points of an exercise using written/diagrammatic explanations where appropriate</a:t>
            </a:r>
          </a:p>
          <a:p>
            <a:r>
              <a:rPr lang="en-GB" sz="2800" dirty="0">
                <a:solidFill>
                  <a:prstClr val="black"/>
                </a:solidFill>
              </a:rPr>
              <a:t>Avoid jargon and abbreviations</a:t>
            </a:r>
          </a:p>
          <a:p>
            <a:pPr lvl="1">
              <a:buFont typeface="Arial" pitchFamily="34" charset="0"/>
              <a:buNone/>
              <a:defRPr/>
            </a:pPr>
            <a:endParaRPr lang="en-GB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GB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0310977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1855150" y="342229"/>
            <a:ext cx="8229600" cy="11430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altLang="en-US" sz="4000" dirty="0">
                <a:solidFill>
                  <a:prstClr val="black"/>
                </a:solidFill>
                <a:cs typeface="Arial" charset="0"/>
              </a:rPr>
              <a:t>Reviewing programmes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981200" y="1772816"/>
            <a:ext cx="8229600" cy="2561792"/>
          </a:xfrm>
          <a:prstGeom prst="rect">
            <a:avLst/>
          </a:prstGeom>
        </p:spPr>
        <p:txBody>
          <a:bodyPr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800" dirty="0" smtClean="0">
                <a:solidFill>
                  <a:prstClr val="black"/>
                </a:solidFill>
              </a:rPr>
              <a:t>Plan </a:t>
            </a:r>
            <a:r>
              <a:rPr lang="en-GB" sz="2800" dirty="0">
                <a:solidFill>
                  <a:prstClr val="black"/>
                </a:solidFill>
              </a:rPr>
              <a:t>in regular reviews</a:t>
            </a:r>
          </a:p>
          <a:p>
            <a:r>
              <a:rPr lang="en-GB" sz="2800" dirty="0">
                <a:solidFill>
                  <a:prstClr val="black"/>
                </a:solidFill>
              </a:rPr>
              <a:t>Allows for amendments to be made </a:t>
            </a:r>
          </a:p>
          <a:p>
            <a:r>
              <a:rPr lang="en-GB" sz="2800" dirty="0">
                <a:solidFill>
                  <a:prstClr val="black"/>
                </a:solidFill>
              </a:rPr>
              <a:t>Shows any progression towards goals</a:t>
            </a:r>
          </a:p>
          <a:p>
            <a:r>
              <a:rPr lang="en-GB" sz="2800" dirty="0">
                <a:solidFill>
                  <a:prstClr val="black"/>
                </a:solidFill>
              </a:rPr>
              <a:t>Motivates client</a:t>
            </a:r>
          </a:p>
          <a:p>
            <a:pPr lvl="1">
              <a:buFont typeface="Arial" pitchFamily="34" charset="0"/>
              <a:buNone/>
              <a:defRPr/>
            </a:pPr>
            <a:endParaRPr lang="en-GB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>
              <a:defRPr/>
            </a:pPr>
            <a:endParaRPr lang="en-GB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2386859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4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Intro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10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3.xml><?xml version="1.0" encoding="utf-8"?>
<a:theme xmlns:a="http://schemas.openxmlformats.org/drawingml/2006/main" name="11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4.xml><?xml version="1.0" encoding="utf-8"?>
<a:theme xmlns:a="http://schemas.openxmlformats.org/drawingml/2006/main" name="12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5.xml><?xml version="1.0" encoding="utf-8"?>
<a:theme xmlns:a="http://schemas.openxmlformats.org/drawingml/2006/main" name="13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6.xml><?xml version="1.0" encoding="utf-8"?>
<a:theme xmlns:a="http://schemas.openxmlformats.org/drawingml/2006/main" name="14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7.xml><?xml version="1.0" encoding="utf-8"?>
<a:theme xmlns:a="http://schemas.openxmlformats.org/drawingml/2006/main" name="15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8.xml><?xml version="1.0" encoding="utf-8"?>
<a:theme xmlns:a="http://schemas.openxmlformats.org/drawingml/2006/main" name="16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9.xml><?xml version="1.0" encoding="utf-8"?>
<a:theme xmlns:a="http://schemas.openxmlformats.org/drawingml/2006/main" name="17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0.xml><?xml version="1.0" encoding="utf-8"?>
<a:theme xmlns:a="http://schemas.openxmlformats.org/drawingml/2006/main" name="18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1.xml><?xml version="1.0" encoding="utf-8"?>
<a:theme xmlns:a="http://schemas.openxmlformats.org/drawingml/2006/main" name="19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2.xml><?xml version="1.0" encoding="utf-8"?>
<a:theme xmlns:a="http://schemas.openxmlformats.org/drawingml/2006/main" name="20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3.xml><?xml version="1.0" encoding="utf-8"?>
<a:theme xmlns:a="http://schemas.openxmlformats.org/drawingml/2006/main" name="21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4.xml><?xml version="1.0" encoding="utf-8"?>
<a:theme xmlns:a="http://schemas.openxmlformats.org/drawingml/2006/main" name="22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5.xml><?xml version="1.0" encoding="utf-8"?>
<a:theme xmlns:a="http://schemas.openxmlformats.org/drawingml/2006/main" name="23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6.xml><?xml version="1.0" encoding="utf-8"?>
<a:theme xmlns:a="http://schemas.openxmlformats.org/drawingml/2006/main" name="24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7.xml><?xml version="1.0" encoding="utf-8"?>
<a:theme xmlns:a="http://schemas.openxmlformats.org/drawingml/2006/main" name="25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8.xml><?xml version="1.0" encoding="utf-8"?>
<a:theme xmlns:a="http://schemas.openxmlformats.org/drawingml/2006/main" name="26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9.xml><?xml version="1.0" encoding="utf-8"?>
<a:theme xmlns:a="http://schemas.openxmlformats.org/drawingml/2006/main" name="27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0.xml><?xml version="1.0" encoding="utf-8"?>
<a:theme xmlns:a="http://schemas.openxmlformats.org/drawingml/2006/main" name="28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1.xml><?xml version="1.0" encoding="utf-8"?>
<a:theme xmlns:a="http://schemas.openxmlformats.org/drawingml/2006/main" name="29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2.xml><?xml version="1.0" encoding="utf-8"?>
<a:theme xmlns:a="http://schemas.openxmlformats.org/drawingml/2006/main" name="30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3.xml><?xml version="1.0" encoding="utf-8"?>
<a:theme xmlns:a="http://schemas.openxmlformats.org/drawingml/2006/main" name="31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4.xml><?xml version="1.0" encoding="utf-8"?>
<a:theme xmlns:a="http://schemas.openxmlformats.org/drawingml/2006/main" name="32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5.xml><?xml version="1.0" encoding="utf-8"?>
<a:theme xmlns:a="http://schemas.openxmlformats.org/drawingml/2006/main" name="33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6.xml><?xml version="1.0" encoding="utf-8"?>
<a:theme xmlns:a="http://schemas.openxmlformats.org/drawingml/2006/main" name="34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7.xml><?xml version="1.0" encoding="utf-8"?>
<a:theme xmlns:a="http://schemas.openxmlformats.org/drawingml/2006/main" name="35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8.xml><?xml version="1.0" encoding="utf-8"?>
<a:theme xmlns:a="http://schemas.openxmlformats.org/drawingml/2006/main" name="36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9.xml><?xml version="1.0" encoding="utf-8"?>
<a:theme xmlns:a="http://schemas.openxmlformats.org/drawingml/2006/main" name="37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0.xml><?xml version="1.0" encoding="utf-8"?>
<a:theme xmlns:a="http://schemas.openxmlformats.org/drawingml/2006/main" name="38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1.xml><?xml version="1.0" encoding="utf-8"?>
<a:theme xmlns:a="http://schemas.openxmlformats.org/drawingml/2006/main" name="39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2.xml><?xml version="1.0" encoding="utf-8"?>
<a:theme xmlns:a="http://schemas.openxmlformats.org/drawingml/2006/main" name="40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3.xml><?xml version="1.0" encoding="utf-8"?>
<a:theme xmlns:a="http://schemas.openxmlformats.org/drawingml/2006/main" name="41_Inner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4.xml><?xml version="1.0" encoding="utf-8"?>
<a:theme xmlns:a="http://schemas.openxmlformats.org/drawingml/2006/main" name="UWTSD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" id="{20F24604-5A6A-41F4-BB04-4C3669D9A545}" vid="{267164F6-FA3C-4AA4-B16E-B3C9A9883C7D}"/>
    </a:ext>
  </a:extLst>
</a:theme>
</file>

<file path=ppt/theme/theme4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C06615145061D4EACEAB05172B34509" ma:contentTypeVersion="10" ma:contentTypeDescription="Create a new document." ma:contentTypeScope="" ma:versionID="4e01823f9d952a0f45a5f91f23963ac1">
  <xsd:schema xmlns:xsd="http://www.w3.org/2001/XMLSchema" xmlns:xs="http://www.w3.org/2001/XMLSchema" xmlns:p="http://schemas.microsoft.com/office/2006/metadata/properties" xmlns:ns3="4f627824-a7cf-4e54-9661-934e5f85792b" xmlns:ns4="19514574-b5d9-49eb-9678-28308461b4ba" targetNamespace="http://schemas.microsoft.com/office/2006/metadata/properties" ma:root="true" ma:fieldsID="de302c2569132f59c9afa42ad3cd4b08" ns3:_="" ns4:_="">
    <xsd:import namespace="4f627824-a7cf-4e54-9661-934e5f85792b"/>
    <xsd:import namespace="19514574-b5d9-49eb-9678-28308461b4ba"/>
    <xsd:element name="properties">
      <xsd:complexType>
        <xsd:sequence>
          <xsd:element name="documentManagement">
            <xsd:complexType>
              <xsd:all>
                <xsd:element ref="ns3:SharedWithDetails" minOccurs="0"/>
                <xsd:element ref="ns3:SharedWithUser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DateTaken" minOccurs="0"/>
                <xsd:element ref="ns4:MediaServiceEventHashCode" minOccurs="0"/>
                <xsd:element ref="ns4:MediaServiceGenerationTime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627824-a7cf-4e54-9661-934e5f85792b" elementFormDefault="qualified">
    <xsd:import namespace="http://schemas.microsoft.com/office/2006/documentManagement/types"/>
    <xsd:import namespace="http://schemas.microsoft.com/office/infopath/2007/PartnerControls"/>
    <xsd:element name="SharedWithDetails" ma:index="8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edWithUsers" ma:index="9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9514574-b5d9-49eb-9678-28308461b4b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DateTaken" ma:index="14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081A516-3D51-4D07-8D4E-44279D5ACDA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627824-a7cf-4e54-9661-934e5f85792b"/>
    <ds:schemaRef ds:uri="19514574-b5d9-49eb-9678-28308461b4b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911BD85-369A-4137-8038-43CFFF7DC66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D66C4AE-439E-4D09-81C0-9A89498DA816}">
  <ds:schemaRefs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19514574-b5d9-49eb-9678-28308461b4ba"/>
    <ds:schemaRef ds:uri="http://schemas.openxmlformats.org/package/2006/metadata/core-properties"/>
    <ds:schemaRef ds:uri="4f627824-a7cf-4e54-9661-934e5f85792b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929</Words>
  <Application>Microsoft Office PowerPoint</Application>
  <PresentationFormat>Widescreen</PresentationFormat>
  <Paragraphs>149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44</vt:i4>
      </vt:variant>
      <vt:variant>
        <vt:lpstr>Slide Titles</vt:lpstr>
      </vt:variant>
      <vt:variant>
        <vt:i4>25</vt:i4>
      </vt:variant>
    </vt:vector>
  </HeadingPairs>
  <TitlesOfParts>
    <vt:vector size="73" baseType="lpstr">
      <vt:lpstr>Arial</vt:lpstr>
      <vt:lpstr>Avenir LT Std 65 Medium</vt:lpstr>
      <vt:lpstr>Calibri</vt:lpstr>
      <vt:lpstr>Myriad Pro</vt:lpstr>
      <vt:lpstr>Intro Slide</vt:lpstr>
      <vt:lpstr>Inner slide</vt:lpstr>
      <vt:lpstr>1_Inner slide</vt:lpstr>
      <vt:lpstr>2_Inner slide</vt:lpstr>
      <vt:lpstr>3_Inner slide</vt:lpstr>
      <vt:lpstr>4_Inner slide</vt:lpstr>
      <vt:lpstr>5_Inner slide</vt:lpstr>
      <vt:lpstr>6_Inner slide</vt:lpstr>
      <vt:lpstr>7_Inner slide</vt:lpstr>
      <vt:lpstr>8_Inner slide</vt:lpstr>
      <vt:lpstr>9_Inner slide</vt:lpstr>
      <vt:lpstr>10_Inner slide</vt:lpstr>
      <vt:lpstr>11_Inner slide</vt:lpstr>
      <vt:lpstr>12_Inner slide</vt:lpstr>
      <vt:lpstr>13_Inner slide</vt:lpstr>
      <vt:lpstr>14_Inner slide</vt:lpstr>
      <vt:lpstr>15_Inner slide</vt:lpstr>
      <vt:lpstr>16_Inner slide</vt:lpstr>
      <vt:lpstr>17_Inner slide</vt:lpstr>
      <vt:lpstr>18_Inner slide</vt:lpstr>
      <vt:lpstr>19_Inner slide</vt:lpstr>
      <vt:lpstr>20_Inner slide</vt:lpstr>
      <vt:lpstr>21_Inner slide</vt:lpstr>
      <vt:lpstr>22_Inner slide</vt:lpstr>
      <vt:lpstr>23_Inner slide</vt:lpstr>
      <vt:lpstr>24_Inner slide</vt:lpstr>
      <vt:lpstr>25_Inner slide</vt:lpstr>
      <vt:lpstr>26_Inner slide</vt:lpstr>
      <vt:lpstr>27_Inner slide</vt:lpstr>
      <vt:lpstr>28_Inner slide</vt:lpstr>
      <vt:lpstr>29_Inner slide</vt:lpstr>
      <vt:lpstr>30_Inner slide</vt:lpstr>
      <vt:lpstr>31_Inner slide</vt:lpstr>
      <vt:lpstr>32_Inner slide</vt:lpstr>
      <vt:lpstr>33_Inner slide</vt:lpstr>
      <vt:lpstr>34_Inner slide</vt:lpstr>
      <vt:lpstr>35_Inner slide</vt:lpstr>
      <vt:lpstr>36_Inner slide</vt:lpstr>
      <vt:lpstr>37_Inner slide</vt:lpstr>
      <vt:lpstr>38_Inner slide</vt:lpstr>
      <vt:lpstr>39_Inner slide</vt:lpstr>
      <vt:lpstr>40_Inner slide</vt:lpstr>
      <vt:lpstr>41_Inner slide</vt:lpstr>
      <vt:lpstr>UWTSD</vt:lpstr>
      <vt:lpstr>Planning gym-based exercise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Programming Decision</vt:lpstr>
      <vt:lpstr>Environment/Location</vt:lpstr>
      <vt:lpstr>Warm Up</vt:lpstr>
      <vt:lpstr>Cardiovascular Fitness</vt:lpstr>
      <vt:lpstr>Muscular Fitness</vt:lpstr>
      <vt:lpstr>Flexibility/mobility?</vt:lpstr>
      <vt:lpstr>PowerPoint Presentation</vt:lpstr>
      <vt:lpstr>Cross-training/complementary sessions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Planning gym-based exercise</dc:title>
  <dc:creator>Rosie Coote-Cowling</dc:creator>
  <cp:lastModifiedBy>Geraint Forster</cp:lastModifiedBy>
  <cp:revision>9</cp:revision>
  <dcterms:created xsi:type="dcterms:W3CDTF">2018-08-02T08:55:33Z</dcterms:created>
  <dcterms:modified xsi:type="dcterms:W3CDTF">2019-11-06T11:06:55Z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829CACE7-BC73-4843-9D76-955B0755A98C</vt:lpwstr>
  </property>
  <property fmtid="{D5CDD505-2E9C-101B-9397-08002B2CF9AE}" pid="3" name="ArticulatePath">
    <vt:lpwstr>New Microsoft PowerPoint Presentation</vt:lpwstr>
  </property>
  <property fmtid="{D5CDD505-2E9C-101B-9397-08002B2CF9AE}" pid="4" name="ContentTypeId">
    <vt:lpwstr>0x010100AC06615145061D4EACEAB05172B34509</vt:lpwstr>
  </property>
</Properties>
</file>