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3953" r:id="rId5"/>
    <p:sldId id="3958" r:id="rId6"/>
    <p:sldId id="3927" r:id="rId7"/>
    <p:sldId id="6554" r:id="rId8"/>
    <p:sldId id="6555" r:id="rId9"/>
    <p:sldId id="3954" r:id="rId10"/>
    <p:sldId id="3955" r:id="rId11"/>
    <p:sldId id="3956" r:id="rId12"/>
    <p:sldId id="3950" r:id="rId13"/>
    <p:sldId id="3951" r:id="rId14"/>
  </p:sldIdLst>
  <p:sldSz cx="9144000" cy="6858000" type="screen4x3"/>
  <p:notesSz cx="9855200" cy="673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oe, Ian Capt (Army Pers-Change-SO3a)" initials="BIC(P" lastIdx="21" clrIdx="0">
    <p:extLst>
      <p:ext uri="{19B8F6BF-5375-455C-9EA6-DF929625EA0E}">
        <p15:presenceInfo xmlns:p15="http://schemas.microsoft.com/office/powerpoint/2012/main" userId="S::Ian.Broe100@mod.gov.uk::15ad20f2-674f-4d0e-9185-18748c45f0e8" providerId="AD"/>
      </p:ext>
    </p:extLst>
  </p:cmAuthor>
  <p:cmAuthor id="2" name="Douglas, Robin Col (Army-Pers-Pol-ArmyWelfarePj-AH)" initials="D(" lastIdx="9" clrIdx="1">
    <p:extLst>
      <p:ext uri="{19B8F6BF-5375-455C-9EA6-DF929625EA0E}">
        <p15:presenceInfo xmlns:p15="http://schemas.microsoft.com/office/powerpoint/2012/main" userId="S::robin.douglas947@mod.gov.uk::69024e26-20c4-42f9-b079-79b0e94d408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EC0D2"/>
    <a:srgbClr val="0000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415C27-2548-4506-94E0-1317A27819E2}" v="4" dt="2022-10-11T14:50:26.5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72" autoAdjust="0"/>
    <p:restoredTop sz="94719"/>
  </p:normalViewPr>
  <p:slideViewPr>
    <p:cSldViewPr snapToGrid="0">
      <p:cViewPr varScale="1">
        <p:scale>
          <a:sx n="120" d="100"/>
          <a:sy n="120" d="100"/>
        </p:scale>
        <p:origin x="172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1FEDEA-09AD-4173-B7EF-396BDF0C84F4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962719-7402-4037-880D-B77F4678A36E}">
      <dgm:prSet phldrT="[Text]"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Army Welfare Capstone Document</a:t>
          </a:r>
        </a:p>
      </dgm:t>
    </dgm:pt>
    <dgm:pt modelId="{42F6CA1F-3822-4A5A-9364-AA42A817CC24}" type="parTrans" cxnId="{0DC4599F-2E81-4838-A0A4-4D1178F4A953}">
      <dgm:prSet/>
      <dgm:spPr/>
      <dgm:t>
        <a:bodyPr/>
        <a:lstStyle/>
        <a:p>
          <a:endParaRPr lang="en-GB"/>
        </a:p>
      </dgm:t>
    </dgm:pt>
    <dgm:pt modelId="{173AB033-9B30-4281-8D19-8D5142284B51}" type="sibTrans" cxnId="{0DC4599F-2E81-4838-A0A4-4D1178F4A953}">
      <dgm:prSet/>
      <dgm:spPr/>
      <dgm:t>
        <a:bodyPr/>
        <a:lstStyle/>
        <a:p>
          <a:endParaRPr lang="en-GB"/>
        </a:p>
      </dgm:t>
    </dgm:pt>
    <dgm:pt modelId="{ED8B5B07-38FF-4E58-A126-21D6EF9C3A78}">
      <dgm:prSet phldrT="[Text]"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Army Inspectorate</a:t>
          </a:r>
        </a:p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Review</a:t>
          </a:r>
        </a:p>
      </dgm:t>
    </dgm:pt>
    <dgm:pt modelId="{36057C0E-E183-4ACF-B95B-392DE77FEE55}" type="parTrans" cxnId="{278FFADF-F5DA-497D-9F0E-5EF67B3D7DE6}">
      <dgm:prSet/>
      <dgm:spPr/>
      <dgm:t>
        <a:bodyPr/>
        <a:lstStyle/>
        <a:p>
          <a:endParaRPr lang="en-GB"/>
        </a:p>
      </dgm:t>
    </dgm:pt>
    <dgm:pt modelId="{2CF80EE0-BBB6-4181-B19A-FDC1394F2FBC}" type="sibTrans" cxnId="{278FFADF-F5DA-497D-9F0E-5EF67B3D7DE6}">
      <dgm:prSet/>
      <dgm:spPr/>
      <dgm:t>
        <a:bodyPr/>
        <a:lstStyle/>
        <a:p>
          <a:endParaRPr lang="en-GB"/>
        </a:p>
      </dgm:t>
    </dgm:pt>
    <dgm:pt modelId="{3B7939A8-AF43-4279-93A0-0CB7A36DC2AE}">
      <dgm:prSet phldrT="[Text]" custLinFactNeighborX="18882" custLinFactNeighborY="45041"/>
      <dgm:spPr/>
      <dgm:t>
        <a:bodyPr/>
        <a:lstStyle/>
        <a:p>
          <a:endParaRPr lang="en-GB"/>
        </a:p>
      </dgm:t>
    </dgm:pt>
    <dgm:pt modelId="{699C59BF-9A17-4B62-B393-5ED346689EB6}" type="parTrans" cxnId="{45426313-048B-438B-8885-591C17093FF0}">
      <dgm:prSet/>
      <dgm:spPr/>
      <dgm:t>
        <a:bodyPr/>
        <a:lstStyle/>
        <a:p>
          <a:endParaRPr lang="en-GB"/>
        </a:p>
      </dgm:t>
    </dgm:pt>
    <dgm:pt modelId="{7A77C967-EA2F-4DCF-A407-889E86313D0B}" type="sibTrans" cxnId="{45426313-048B-438B-8885-591C17093FF0}">
      <dgm:prSet/>
      <dgm:spPr/>
      <dgm:t>
        <a:bodyPr/>
        <a:lstStyle/>
        <a:p>
          <a:endParaRPr lang="en-GB"/>
        </a:p>
      </dgm:t>
    </dgm:pt>
    <dgm:pt modelId="{2B20A958-C01B-4036-8F0D-264F271FAB86}">
      <dgm:prSet phldrT="[Text]" custLinFactNeighborX="-1525" custLinFactNeighborY="28211"/>
      <dgm:spPr/>
      <dgm:t>
        <a:bodyPr/>
        <a:lstStyle/>
        <a:p>
          <a:endParaRPr lang="en-GB"/>
        </a:p>
      </dgm:t>
    </dgm:pt>
    <dgm:pt modelId="{62AF00EC-FB6F-4AAC-9210-D41EF0240279}" type="parTrans" cxnId="{A308F13A-BF54-448D-8493-AEEAB6B0DB92}">
      <dgm:prSet/>
      <dgm:spPr/>
      <dgm:t>
        <a:bodyPr/>
        <a:lstStyle/>
        <a:p>
          <a:endParaRPr lang="en-GB"/>
        </a:p>
      </dgm:t>
    </dgm:pt>
    <dgm:pt modelId="{64388B20-963C-49DC-B18E-10C1D9E069D9}" type="sibTrans" cxnId="{A308F13A-BF54-448D-8493-AEEAB6B0DB92}">
      <dgm:prSet/>
      <dgm:spPr/>
      <dgm:t>
        <a:bodyPr/>
        <a:lstStyle/>
        <a:p>
          <a:endParaRPr lang="en-GB"/>
        </a:p>
      </dgm:t>
    </dgm:pt>
    <dgm:pt modelId="{A437BE01-93EF-45F2-9E58-B2E575FD5F4A}">
      <dgm:prSet phldrT="[Text]"/>
      <dgm:spPr/>
      <dgm:t>
        <a:bodyPr/>
        <a:lstStyle/>
        <a:p>
          <a:pPr>
            <a:buFont typeface="Wingdings" pitchFamily="2" charset="2"/>
            <a:buChar char="q"/>
          </a:pPr>
          <a:endParaRPr lang="en-GB" b="1"/>
        </a:p>
      </dgm:t>
    </dgm:pt>
    <dgm:pt modelId="{7C0FFB1F-5BA6-4CD6-AEC7-37C6F83EF5B1}" type="sibTrans" cxnId="{3B4E709B-CC3D-4C60-85C8-C599C8F3DB99}">
      <dgm:prSet/>
      <dgm:spPr/>
      <dgm:t>
        <a:bodyPr/>
        <a:lstStyle/>
        <a:p>
          <a:endParaRPr lang="en-GB"/>
        </a:p>
      </dgm:t>
    </dgm:pt>
    <dgm:pt modelId="{BB09FC7A-9CD4-4EAA-B817-B03C406893AB}" type="parTrans" cxnId="{3B4E709B-CC3D-4C60-85C8-C599C8F3DB99}">
      <dgm:prSet/>
      <dgm:spPr/>
      <dgm:t>
        <a:bodyPr/>
        <a:lstStyle/>
        <a:p>
          <a:endParaRPr lang="en-GB"/>
        </a:p>
      </dgm:t>
    </dgm:pt>
    <dgm:pt modelId="{2D0530B0-323B-412C-BD8E-0827B981563D}">
      <dgm:prSet phldrT="[Text]"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Field </a:t>
          </a:r>
        </a:p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Army</a:t>
          </a:r>
        </a:p>
      </dgm:t>
    </dgm:pt>
    <dgm:pt modelId="{E41183FE-87AC-44A5-A088-6144B4EA72CC}" type="sibTrans" cxnId="{1283F1AF-2468-40BE-B994-B850965772B8}">
      <dgm:prSet/>
      <dgm:spPr/>
      <dgm:t>
        <a:bodyPr/>
        <a:lstStyle/>
        <a:p>
          <a:endParaRPr lang="en-GB"/>
        </a:p>
      </dgm:t>
    </dgm:pt>
    <dgm:pt modelId="{879F5630-739E-4EB1-8351-75738307300D}" type="parTrans" cxnId="{1283F1AF-2468-40BE-B994-B850965772B8}">
      <dgm:prSet/>
      <dgm:spPr/>
      <dgm:t>
        <a:bodyPr/>
        <a:lstStyle/>
        <a:p>
          <a:endParaRPr lang="en-GB"/>
        </a:p>
      </dgm:t>
    </dgm:pt>
    <dgm:pt modelId="{82374522-D5A2-454D-B9D5-86F7D38575F5}" type="pres">
      <dgm:prSet presAssocID="{421FEDEA-09AD-4173-B7EF-396BDF0C84F4}" presName="Name0" presStyleCnt="0">
        <dgm:presLayoutVars>
          <dgm:chMax val="4"/>
          <dgm:resizeHandles val="exact"/>
        </dgm:presLayoutVars>
      </dgm:prSet>
      <dgm:spPr/>
    </dgm:pt>
    <dgm:pt modelId="{24EC78FB-47BF-44D6-97C5-18E640C900C6}" type="pres">
      <dgm:prSet presAssocID="{421FEDEA-09AD-4173-B7EF-396BDF0C84F4}" presName="ellipse" presStyleLbl="trBgShp" presStyleIdx="0" presStyleCnt="1" custScaleX="99111" custScaleY="92582" custLinFactNeighborX="-3326" custLinFactNeighborY="17763"/>
      <dgm:spPr/>
    </dgm:pt>
    <dgm:pt modelId="{C69175B1-74D1-48BA-A5C4-DF5BF0CEA9E8}" type="pres">
      <dgm:prSet presAssocID="{421FEDEA-09AD-4173-B7EF-396BDF0C84F4}" presName="arrow1" presStyleLbl="fgShp" presStyleIdx="0" presStyleCnt="1" custScaleX="52783" custScaleY="104442" custLinFactNeighborX="-16761" custLinFactNeighborY="-44846"/>
      <dgm:spPr/>
    </dgm:pt>
    <dgm:pt modelId="{F52C68B0-BD57-4503-9423-9A9E3C343B58}" type="pres">
      <dgm:prSet presAssocID="{421FEDEA-09AD-4173-B7EF-396BDF0C84F4}" presName="rectangle" presStyleLbl="revTx" presStyleIdx="0" presStyleCnt="1" custScaleX="211805" custLinFactNeighborX="2274" custLinFactNeighborY="-14645">
        <dgm:presLayoutVars>
          <dgm:bulletEnabled val="1"/>
        </dgm:presLayoutVars>
      </dgm:prSet>
      <dgm:spPr/>
    </dgm:pt>
    <dgm:pt modelId="{FECFC58A-58BD-4049-999F-084AC28C27A7}" type="pres">
      <dgm:prSet presAssocID="{ED8B5B07-38FF-4E58-A126-21D6EF9C3A78}" presName="item1" presStyleLbl="node1" presStyleIdx="0" presStyleCnt="3" custScaleX="60940" custScaleY="58585" custLinFactNeighborX="-19327" custLinFactNeighborY="-64710">
        <dgm:presLayoutVars>
          <dgm:bulletEnabled val="1"/>
        </dgm:presLayoutVars>
      </dgm:prSet>
      <dgm:spPr/>
    </dgm:pt>
    <dgm:pt modelId="{8C2C2185-CB5E-4899-A3A5-5973D668E510}" type="pres">
      <dgm:prSet presAssocID="{2D0530B0-323B-412C-BD8E-0827B981563D}" presName="item2" presStyleLbl="node1" presStyleIdx="1" presStyleCnt="3" custScaleX="74593" custScaleY="77115" custLinFactNeighborX="-30521" custLinFactNeighborY="8383">
        <dgm:presLayoutVars>
          <dgm:bulletEnabled val="1"/>
        </dgm:presLayoutVars>
      </dgm:prSet>
      <dgm:spPr/>
    </dgm:pt>
    <dgm:pt modelId="{19F96571-58D4-4213-B2F5-A0EA38BDD6CE}" type="pres">
      <dgm:prSet presAssocID="{A437BE01-93EF-45F2-9E58-B2E575FD5F4A}" presName="item3" presStyleLbl="node1" presStyleIdx="2" presStyleCnt="3" custScaleX="74593" custScaleY="77115" custLinFactNeighborX="32960" custLinFactNeighborY="30564">
        <dgm:presLayoutVars>
          <dgm:bulletEnabled val="1"/>
        </dgm:presLayoutVars>
      </dgm:prSet>
      <dgm:spPr/>
    </dgm:pt>
    <dgm:pt modelId="{11AFD71F-B66B-45EE-BE9E-62CA78B833EB}" type="pres">
      <dgm:prSet presAssocID="{421FEDEA-09AD-4173-B7EF-396BDF0C84F4}" presName="funnel" presStyleLbl="trAlignAcc1" presStyleIdx="0" presStyleCnt="1" custScaleY="83029" custLinFactNeighborX="-3212" custLinFactNeighborY="1951"/>
      <dgm:spPr>
        <a:scene3d>
          <a:camera prst="orthographicFront"/>
          <a:lightRig rig="threePt" dir="t"/>
        </a:scene3d>
        <a:sp3d>
          <a:bevelT/>
        </a:sp3d>
      </dgm:spPr>
    </dgm:pt>
  </dgm:ptLst>
  <dgm:cxnLst>
    <dgm:cxn modelId="{13B43002-F689-4E59-93DF-1D7EBD5EBBC8}" type="presOf" srcId="{421FEDEA-09AD-4173-B7EF-396BDF0C84F4}" destId="{82374522-D5A2-454D-B9D5-86F7D38575F5}" srcOrd="0" destOrd="0" presId="urn:microsoft.com/office/officeart/2005/8/layout/funnel1"/>
    <dgm:cxn modelId="{45426313-048B-438B-8885-591C17093FF0}" srcId="{421FEDEA-09AD-4173-B7EF-396BDF0C84F4}" destId="{3B7939A8-AF43-4279-93A0-0CB7A36DC2AE}" srcOrd="4" destOrd="0" parTransId="{699C59BF-9A17-4B62-B393-5ED346689EB6}" sibTransId="{7A77C967-EA2F-4DCF-A407-889E86313D0B}"/>
    <dgm:cxn modelId="{A308F13A-BF54-448D-8493-AEEAB6B0DB92}" srcId="{421FEDEA-09AD-4173-B7EF-396BDF0C84F4}" destId="{2B20A958-C01B-4036-8F0D-264F271FAB86}" srcOrd="5" destOrd="0" parTransId="{62AF00EC-FB6F-4AAC-9210-D41EF0240279}" sibTransId="{64388B20-963C-49DC-B18E-10C1D9E069D9}"/>
    <dgm:cxn modelId="{72A95157-7B39-474F-8B09-4BCA9C6886A7}" type="presOf" srcId="{ED8B5B07-38FF-4E58-A126-21D6EF9C3A78}" destId="{8C2C2185-CB5E-4899-A3A5-5973D668E510}" srcOrd="0" destOrd="0" presId="urn:microsoft.com/office/officeart/2005/8/layout/funnel1"/>
    <dgm:cxn modelId="{A841268F-DEC6-4669-8983-2AE91BB9D6F9}" type="presOf" srcId="{78962719-7402-4037-880D-B77F4678A36E}" destId="{19F96571-58D4-4213-B2F5-A0EA38BDD6CE}" srcOrd="0" destOrd="0" presId="urn:microsoft.com/office/officeart/2005/8/layout/funnel1"/>
    <dgm:cxn modelId="{B8F1F192-B892-44D2-87AE-77C3DBBB5BEF}" type="presOf" srcId="{A437BE01-93EF-45F2-9E58-B2E575FD5F4A}" destId="{F52C68B0-BD57-4503-9423-9A9E3C343B58}" srcOrd="0" destOrd="0" presId="urn:microsoft.com/office/officeart/2005/8/layout/funnel1"/>
    <dgm:cxn modelId="{3B4E709B-CC3D-4C60-85C8-C599C8F3DB99}" srcId="{421FEDEA-09AD-4173-B7EF-396BDF0C84F4}" destId="{A437BE01-93EF-45F2-9E58-B2E575FD5F4A}" srcOrd="3" destOrd="0" parTransId="{BB09FC7A-9CD4-4EAA-B817-B03C406893AB}" sibTransId="{7C0FFB1F-5BA6-4CD6-AEC7-37C6F83EF5B1}"/>
    <dgm:cxn modelId="{0DC4599F-2E81-4838-A0A4-4D1178F4A953}" srcId="{421FEDEA-09AD-4173-B7EF-396BDF0C84F4}" destId="{78962719-7402-4037-880D-B77F4678A36E}" srcOrd="0" destOrd="0" parTransId="{42F6CA1F-3822-4A5A-9364-AA42A817CC24}" sibTransId="{173AB033-9B30-4281-8D19-8D5142284B51}"/>
    <dgm:cxn modelId="{1283F1AF-2468-40BE-B994-B850965772B8}" srcId="{421FEDEA-09AD-4173-B7EF-396BDF0C84F4}" destId="{2D0530B0-323B-412C-BD8E-0827B981563D}" srcOrd="2" destOrd="0" parTransId="{879F5630-739E-4EB1-8351-75738307300D}" sibTransId="{E41183FE-87AC-44A5-A088-6144B4EA72CC}"/>
    <dgm:cxn modelId="{79A617DC-BD5D-4E4E-B501-7B14F0233F86}" type="presOf" srcId="{2D0530B0-323B-412C-BD8E-0827B981563D}" destId="{FECFC58A-58BD-4049-999F-084AC28C27A7}" srcOrd="0" destOrd="0" presId="urn:microsoft.com/office/officeart/2005/8/layout/funnel1"/>
    <dgm:cxn modelId="{278FFADF-F5DA-497D-9F0E-5EF67B3D7DE6}" srcId="{421FEDEA-09AD-4173-B7EF-396BDF0C84F4}" destId="{ED8B5B07-38FF-4E58-A126-21D6EF9C3A78}" srcOrd="1" destOrd="0" parTransId="{36057C0E-E183-4ACF-B95B-392DE77FEE55}" sibTransId="{2CF80EE0-BBB6-4181-B19A-FDC1394F2FBC}"/>
    <dgm:cxn modelId="{8671F214-FE91-45D9-A9A1-C5D151F227A5}" type="presParOf" srcId="{82374522-D5A2-454D-B9D5-86F7D38575F5}" destId="{24EC78FB-47BF-44D6-97C5-18E640C900C6}" srcOrd="0" destOrd="0" presId="urn:microsoft.com/office/officeart/2005/8/layout/funnel1"/>
    <dgm:cxn modelId="{862AB82A-C237-480E-91AD-9301BA8114AC}" type="presParOf" srcId="{82374522-D5A2-454D-B9D5-86F7D38575F5}" destId="{C69175B1-74D1-48BA-A5C4-DF5BF0CEA9E8}" srcOrd="1" destOrd="0" presId="urn:microsoft.com/office/officeart/2005/8/layout/funnel1"/>
    <dgm:cxn modelId="{EE99D65C-CECA-4040-A309-C7A9F2BD3A2B}" type="presParOf" srcId="{82374522-D5A2-454D-B9D5-86F7D38575F5}" destId="{F52C68B0-BD57-4503-9423-9A9E3C343B58}" srcOrd="2" destOrd="0" presId="urn:microsoft.com/office/officeart/2005/8/layout/funnel1"/>
    <dgm:cxn modelId="{DED5FD29-951A-411F-8B87-AEA3BE6F15FE}" type="presParOf" srcId="{82374522-D5A2-454D-B9D5-86F7D38575F5}" destId="{FECFC58A-58BD-4049-999F-084AC28C27A7}" srcOrd="3" destOrd="0" presId="urn:microsoft.com/office/officeart/2005/8/layout/funnel1"/>
    <dgm:cxn modelId="{EB6CF7CC-F252-4905-8F04-174988A6D8B7}" type="presParOf" srcId="{82374522-D5A2-454D-B9D5-86F7D38575F5}" destId="{8C2C2185-CB5E-4899-A3A5-5973D668E510}" srcOrd="4" destOrd="0" presId="urn:microsoft.com/office/officeart/2005/8/layout/funnel1"/>
    <dgm:cxn modelId="{598F0A55-8478-4D51-8A5C-DA99B7C34225}" type="presParOf" srcId="{82374522-D5A2-454D-B9D5-86F7D38575F5}" destId="{19F96571-58D4-4213-B2F5-A0EA38BDD6CE}" srcOrd="5" destOrd="0" presId="urn:microsoft.com/office/officeart/2005/8/layout/funnel1"/>
    <dgm:cxn modelId="{55CD6E9B-FB58-4E07-9DB2-42E856DAC9D7}" type="presParOf" srcId="{82374522-D5A2-454D-B9D5-86F7D38575F5}" destId="{11AFD71F-B66B-45EE-BE9E-62CA78B833EB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EC78FB-47BF-44D6-97C5-18E640C900C6}">
      <dsp:nvSpPr>
        <dsp:cNvPr id="0" name=""/>
        <dsp:cNvSpPr/>
      </dsp:nvSpPr>
      <dsp:spPr>
        <a:xfrm>
          <a:off x="1634268" y="304210"/>
          <a:ext cx="3101954" cy="10063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9175B1-74D1-48BA-A5C4-DF5BF0CEA9E8}">
      <dsp:nvSpPr>
        <dsp:cNvPr id="0" name=""/>
        <dsp:cNvSpPr/>
      </dsp:nvSpPr>
      <dsp:spPr>
        <a:xfrm>
          <a:off x="3032454" y="2549639"/>
          <a:ext cx="320153" cy="405432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2C68B0-BD57-4503-9423-9A9E3C343B58}">
      <dsp:nvSpPr>
        <dsp:cNvPr id="0" name=""/>
        <dsp:cNvSpPr/>
      </dsp:nvSpPr>
      <dsp:spPr>
        <a:xfrm>
          <a:off x="277131" y="2936306"/>
          <a:ext cx="6166535" cy="727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2500" b="1" kern="1200"/>
        </a:p>
      </dsp:txBody>
      <dsp:txXfrm>
        <a:off x="277131" y="2936306"/>
        <a:ext cx="6166535" cy="727855"/>
      </dsp:txXfrm>
    </dsp:sp>
    <dsp:sp modelId="{FECFC58A-58BD-4049-999F-084AC28C27A7}">
      <dsp:nvSpPr>
        <dsp:cNvPr id="0" name=""/>
        <dsp:cNvSpPr/>
      </dsp:nvSpPr>
      <dsp:spPr>
        <a:xfrm>
          <a:off x="2864549" y="761289"/>
          <a:ext cx="665332" cy="639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>
              <a:latin typeface="Arial" panose="020B0604020202020204" pitchFamily="34" charset="0"/>
              <a:cs typeface="Arial" panose="020B0604020202020204" pitchFamily="34" charset="0"/>
            </a:rPr>
            <a:t>Field </a:t>
          </a:r>
        </a:p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>
              <a:latin typeface="Arial" panose="020B0604020202020204" pitchFamily="34" charset="0"/>
              <a:cs typeface="Arial" panose="020B0604020202020204" pitchFamily="34" charset="0"/>
            </a:rPr>
            <a:t>Army</a:t>
          </a:r>
        </a:p>
      </dsp:txBody>
      <dsp:txXfrm>
        <a:off x="2961985" y="854959"/>
        <a:ext cx="470460" cy="452281"/>
      </dsp:txXfrm>
    </dsp:sp>
    <dsp:sp modelId="{8C2C2185-CB5E-4899-A3A5-5973D668E510}">
      <dsp:nvSpPr>
        <dsp:cNvPr id="0" name=""/>
        <dsp:cNvSpPr/>
      </dsp:nvSpPr>
      <dsp:spPr>
        <a:xfrm>
          <a:off x="1886573" y="639072"/>
          <a:ext cx="814393" cy="8419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>
              <a:latin typeface="Arial" panose="020B0604020202020204" pitchFamily="34" charset="0"/>
              <a:cs typeface="Arial" panose="020B0604020202020204" pitchFamily="34" charset="0"/>
            </a:rPr>
            <a:t>Army Inspectorate</a:t>
          </a:r>
        </a:p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>
              <a:latin typeface="Arial" panose="020B0604020202020204" pitchFamily="34" charset="0"/>
              <a:cs typeface="Arial" panose="020B0604020202020204" pitchFamily="34" charset="0"/>
            </a:rPr>
            <a:t>Review</a:t>
          </a:r>
        </a:p>
      </dsp:txBody>
      <dsp:txXfrm>
        <a:off x="2005838" y="762370"/>
        <a:ext cx="575863" cy="595332"/>
      </dsp:txXfrm>
    </dsp:sp>
    <dsp:sp modelId="{19F96571-58D4-4213-B2F5-A0EA38BDD6CE}">
      <dsp:nvSpPr>
        <dsp:cNvPr id="0" name=""/>
        <dsp:cNvSpPr/>
      </dsp:nvSpPr>
      <dsp:spPr>
        <a:xfrm>
          <a:off x="3695692" y="617272"/>
          <a:ext cx="814393" cy="8419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>
              <a:latin typeface="Arial" panose="020B0604020202020204" pitchFamily="34" charset="0"/>
              <a:cs typeface="Arial" panose="020B0604020202020204" pitchFamily="34" charset="0"/>
            </a:rPr>
            <a:t>Army Welfare Capstone Document</a:t>
          </a:r>
        </a:p>
      </dsp:txBody>
      <dsp:txXfrm>
        <a:off x="3814957" y="740570"/>
        <a:ext cx="575863" cy="595332"/>
      </dsp:txXfrm>
    </dsp:sp>
    <dsp:sp modelId="{11AFD71F-B66B-45EE-BE9E-62CA78B833EB}">
      <dsp:nvSpPr>
        <dsp:cNvPr id="0" name=""/>
        <dsp:cNvSpPr/>
      </dsp:nvSpPr>
      <dsp:spPr>
        <a:xfrm>
          <a:off x="1486764" y="220978"/>
          <a:ext cx="3396658" cy="2256169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78957" cy="535678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63254" y="1"/>
            <a:ext cx="2878957" cy="535678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F0060529-C4AD-4A5D-A5B5-8332C73EF019}" type="datetimeFigureOut">
              <a:rPr lang="en-GB" smtClean="0"/>
              <a:t>18/11/2022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1335088"/>
            <a:ext cx="4803775" cy="3603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4374" y="5138051"/>
            <a:ext cx="5314997" cy="4203860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10140791"/>
            <a:ext cx="2878957" cy="535676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63254" y="10140791"/>
            <a:ext cx="2878957" cy="535676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5E538891-34EE-4A11-B3E3-919305ABC59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354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38891-34EE-4A11-B3E3-919305ABC599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723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38891-34EE-4A11-B3E3-919305ABC599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567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3829924" y="4346619"/>
            <a:ext cx="1581569" cy="2389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lIns="72000" tIns="36000" rIns="72000" bIns="36000" anchor="ctr" anchorCtr="0">
            <a:spAutoFit/>
          </a:bodyPr>
          <a:lstStyle>
            <a:lvl1pPr marL="0" indent="0" algn="ctr">
              <a:buNone/>
              <a:defRPr sz="1200" cap="all" baseline="0">
                <a:latin typeface="Arial Narrow" panose="020B0606020202030204" pitchFamily="34" charset="0"/>
              </a:defRPr>
            </a:lvl1pPr>
            <a:lvl2pPr marL="342900" indent="0" algn="l">
              <a:buNone/>
              <a:defRPr sz="2100">
                <a:latin typeface="Arial Narrow" panose="020B0606020202030204" pitchFamily="34" charset="0"/>
              </a:defRPr>
            </a:lvl2pPr>
            <a:lvl3pPr marL="685800" indent="0" algn="l">
              <a:buNone/>
              <a:defRPr sz="1800">
                <a:latin typeface="Arial Narrow" panose="020B0606020202030204" pitchFamily="34" charset="0"/>
              </a:defRPr>
            </a:lvl3pPr>
            <a:lvl4pPr marL="1028700" indent="0" algn="l">
              <a:buNone/>
              <a:defRPr sz="1500">
                <a:latin typeface="Arial Narrow" panose="020B0606020202030204" pitchFamily="34" charset="0"/>
              </a:defRPr>
            </a:lvl4pPr>
            <a:lvl5pPr marL="1371600" indent="0" algn="l">
              <a:buNone/>
              <a:defRPr sz="15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Presenter and date</a:t>
            </a:r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3531349" y="3960123"/>
            <a:ext cx="2156662" cy="32200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none" lIns="72000" tIns="36000" rIns="72000" bIns="36000" anchor="ctr" anchorCtr="0">
            <a:sp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GB">
                <a:latin typeface="Arial Narrow" panose="020B0606020202030204" pitchFamily="34" charset="0"/>
              </a:rPr>
              <a:t>Presentation title</a:t>
            </a:r>
            <a:endParaRPr lang="en-GB"/>
          </a:p>
        </p:txBody>
      </p:sp>
      <p:sp>
        <p:nvSpPr>
          <p:cNvPr id="9" name="Picture Placeholder 4"/>
          <p:cNvSpPr>
            <a:spLocks noGrp="1"/>
          </p:cNvSpPr>
          <p:nvPr/>
        </p:nvSpPr>
        <p:spPr>
          <a:xfrm>
            <a:off x="3618591" y="1622084"/>
            <a:ext cx="1950889" cy="1630800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10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624073" y="1630668"/>
            <a:ext cx="1950889" cy="175433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600"/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654653" y="34609"/>
            <a:ext cx="3833870" cy="175433"/>
          </a:xfrm>
          <a:prstGeom prst="rect">
            <a:avLst/>
          </a:prstGeom>
        </p:spPr>
        <p:txBody>
          <a:bodyPr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600" cap="all" spc="9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OFFICIAL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2658463" y="6618876"/>
            <a:ext cx="3833870" cy="175433"/>
          </a:xfrm>
          <a:prstGeom prst="rect">
            <a:avLst/>
          </a:prstGeom>
        </p:spPr>
        <p:txBody>
          <a:bodyPr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600" cap="all" spc="9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OFFICIAL</a:t>
            </a:r>
          </a:p>
        </p:txBody>
      </p:sp>
    </p:spTree>
    <p:extLst>
      <p:ext uri="{BB962C8B-B14F-4D97-AF65-F5344CB8AC3E}">
        <p14:creationId xmlns:p14="http://schemas.microsoft.com/office/powerpoint/2010/main" val="3778863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EEA29910-D9C5-46DC-AF44-78D672B6B27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think-cell Slide" r:id="rId4" imgW="245" imgH="245" progId="TCLayout.ActiveDocument.1">
                  <p:embed/>
                </p:oleObj>
              </mc:Choice>
              <mc:Fallback>
                <p:oleObj name="think-cell Slide" r:id="rId4" imgW="245" imgH="245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EEA29910-D9C5-46DC-AF44-78D672B6B2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576001" y="311733"/>
            <a:ext cx="490052" cy="258532"/>
          </a:xfrm>
          <a:prstGeom prst="rect">
            <a:avLst/>
          </a:prstGeom>
          <a:solidFill>
            <a:schemeClr val="tx1"/>
          </a:solidFill>
        </p:spPr>
        <p:txBody>
          <a:bodyPr wrap="none" lIns="72000" rIns="72000" anchor="b">
            <a:spAutoFit/>
          </a:bodyPr>
          <a:lstStyle>
            <a:lvl1pPr algn="l">
              <a:defRPr sz="1200"/>
            </a:lvl1pPr>
          </a:lstStyle>
          <a:p>
            <a:r>
              <a:rPr lang="en-US"/>
              <a:t>title</a:t>
            </a:r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76001" y="561128"/>
            <a:ext cx="8186999" cy="3497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72000" tIns="36000" rIns="72000" bIns="36000" anchor="ctr" anchorCtr="0">
            <a:noAutofit/>
          </a:bodyPr>
          <a:lstStyle>
            <a:lvl1pPr marL="0" indent="0" algn="l">
              <a:buNone/>
              <a:defRPr sz="1500" cap="all" baseline="0">
                <a:latin typeface="Arial Narrow" panose="020B0606020202030204" pitchFamily="34" charset="0"/>
              </a:defRPr>
            </a:lvl1pPr>
            <a:lvl2pPr marL="342900" indent="0" algn="l">
              <a:buNone/>
              <a:defRPr sz="2100">
                <a:latin typeface="Arial Narrow" panose="020B0606020202030204" pitchFamily="34" charset="0"/>
              </a:defRPr>
            </a:lvl2pPr>
            <a:lvl3pPr marL="685800" indent="0" algn="l">
              <a:buNone/>
              <a:defRPr sz="1800">
                <a:latin typeface="Arial Narrow" panose="020B0606020202030204" pitchFamily="34" charset="0"/>
              </a:defRPr>
            </a:lvl3pPr>
            <a:lvl4pPr marL="1028700" indent="0" algn="l">
              <a:buNone/>
              <a:defRPr sz="1500">
                <a:latin typeface="Arial Narrow" panose="020B0606020202030204" pitchFamily="34" charset="0"/>
              </a:defRPr>
            </a:lvl4pPr>
            <a:lvl5pPr marL="1371600" indent="0" algn="l">
              <a:buNone/>
              <a:defRPr sz="15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Sub title</a:t>
            </a:r>
            <a:endParaRPr lang="en-GB"/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576000" y="6442073"/>
            <a:ext cx="0" cy="272536"/>
          </a:xfrm>
          <a:prstGeom prst="line">
            <a:avLst/>
          </a:prstGeom>
          <a:solidFill>
            <a:srgbClr val="4E562B"/>
          </a:solidFill>
          <a:ln w="12700" cap="flat" cmpd="sng" algn="ctr">
            <a:solidFill>
              <a:srgbClr val="A8A99E"/>
            </a:solidFill>
            <a:prstDash val="solid"/>
            <a:round/>
            <a:headEnd type="none" w="med" len="med"/>
            <a:tailEnd type="none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530345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ingle content ar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31999" y="1224000"/>
            <a:ext cx="8100000" cy="237757"/>
          </a:xfrm>
          <a:prstGeom prst="rect">
            <a:avLst/>
          </a:prstGeom>
        </p:spPr>
        <p:txBody>
          <a:bodyPr/>
          <a:lstStyle>
            <a:lvl1pPr marL="0" indent="0">
              <a:buClr>
                <a:schemeClr val="accent3"/>
              </a:buClr>
              <a:buFontTx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Clr>
                <a:schemeClr val="accent3"/>
              </a:buClr>
              <a:buFontTx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85800" indent="0">
              <a:buClr>
                <a:schemeClr val="accent3"/>
              </a:buClr>
              <a:buFontTx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Clr>
                <a:schemeClr val="accent3"/>
              </a:buClr>
              <a:buFontTx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71600" indent="0">
              <a:buClr>
                <a:schemeClr val="accent3"/>
              </a:buClr>
              <a:buFontTx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32001" y="311733"/>
            <a:ext cx="490052" cy="258532"/>
          </a:xfrm>
          <a:prstGeom prst="rect">
            <a:avLst/>
          </a:prstGeom>
          <a:solidFill>
            <a:schemeClr val="tx1"/>
          </a:solidFill>
        </p:spPr>
        <p:txBody>
          <a:bodyPr wrap="none" lIns="72000" rIns="72000" anchor="b">
            <a:spAutoFit/>
          </a:bodyPr>
          <a:lstStyle>
            <a:lvl1pPr algn="l">
              <a:defRPr sz="1200"/>
            </a:lvl1pPr>
          </a:lstStyle>
          <a:p>
            <a:r>
              <a:rPr lang="en-US"/>
              <a:t>title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602678"/>
            <a:ext cx="1100732" cy="3220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lIns="72000" tIns="36000" rIns="72000" bIns="36000" anchor="ctr" anchorCtr="0">
            <a:spAutoFit/>
          </a:bodyPr>
          <a:lstStyle>
            <a:lvl1pPr marL="0" indent="0" algn="l">
              <a:buNone/>
              <a:defRPr sz="1800" cap="all" baseline="0">
                <a:latin typeface="Arial Narrow" panose="020B0606020202030204" pitchFamily="34" charset="0"/>
              </a:defRPr>
            </a:lvl1pPr>
            <a:lvl2pPr marL="342900" indent="0" algn="l">
              <a:buNone/>
              <a:defRPr sz="2100">
                <a:latin typeface="Arial Narrow" panose="020B0606020202030204" pitchFamily="34" charset="0"/>
              </a:defRPr>
            </a:lvl2pPr>
            <a:lvl3pPr marL="685800" indent="0" algn="l">
              <a:buNone/>
              <a:defRPr sz="1800">
                <a:latin typeface="Arial Narrow" panose="020B0606020202030204" pitchFamily="34" charset="0"/>
              </a:defRPr>
            </a:lvl3pPr>
            <a:lvl4pPr marL="1028700" indent="0" algn="l">
              <a:buNone/>
              <a:defRPr sz="1500">
                <a:latin typeface="Arial Narrow" panose="020B0606020202030204" pitchFamily="34" charset="0"/>
              </a:defRPr>
            </a:lvl4pPr>
            <a:lvl5pPr marL="1371600" indent="0" algn="l">
              <a:buNone/>
              <a:defRPr sz="15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Sub title</a:t>
            </a:r>
            <a:endParaRPr lang="en-GB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62001" y="6397448"/>
            <a:ext cx="275957" cy="255600"/>
          </a:xfrm>
          <a:prstGeom prst="rect">
            <a:avLst/>
          </a:prstGeom>
        </p:spPr>
        <p:txBody>
          <a:bodyPr anchor="ctr"/>
          <a:lstStyle>
            <a:lvl1pPr algn="r">
              <a:defRPr sz="750">
                <a:solidFill>
                  <a:srgbClr val="A8A9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8811FC5-B1A5-4ED5-9677-06BE0FAEF3F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31999" y="6437746"/>
            <a:ext cx="3240000" cy="176578"/>
          </a:xfrm>
          <a:prstGeom prst="rect">
            <a:avLst/>
          </a:prstGeom>
        </p:spPr>
        <p:txBody>
          <a:bodyPr lIns="72000" tIns="36000" rIns="72000" bIns="36000" anchor="ctr" anchorCtr="0"/>
          <a:lstStyle>
            <a:lvl1pPr marL="0" indent="0">
              <a:buFontTx/>
              <a:buNone/>
              <a:defRPr sz="750" i="1">
                <a:solidFill>
                  <a:srgbClr val="A8A9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sz="750" i="1">
                <a:latin typeface="Arial" panose="020B0604020202020204" pitchFamily="34" charset="0"/>
                <a:cs typeface="Arial" panose="020B0604020202020204" pitchFamily="34" charset="0"/>
              </a:rPr>
              <a:t>Footnote:</a:t>
            </a:r>
            <a:endParaRPr lang="en-GB"/>
          </a:p>
        </p:txBody>
      </p:sp>
      <p:cxnSp>
        <p:nvCxnSpPr>
          <p:cNvPr id="17" name="Straight Connector 16"/>
          <p:cNvCxnSpPr/>
          <p:nvPr userDrawn="1"/>
        </p:nvCxnSpPr>
        <p:spPr bwMode="auto">
          <a:xfrm>
            <a:off x="432000" y="6442073"/>
            <a:ext cx="0" cy="272536"/>
          </a:xfrm>
          <a:prstGeom prst="line">
            <a:avLst/>
          </a:prstGeom>
          <a:solidFill>
            <a:srgbClr val="4E562B"/>
          </a:solidFill>
          <a:ln w="12700" cap="flat" cmpd="sng" algn="ctr">
            <a:solidFill>
              <a:srgbClr val="A8A99E"/>
            </a:solidFill>
            <a:prstDash val="solid"/>
            <a:round/>
            <a:headEnd type="none" w="med" len="med"/>
            <a:tailEnd type="none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139704" y="34608"/>
            <a:ext cx="2875403" cy="17543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600" cap="all" spc="9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CLASSIFICATION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3142561" y="6618875"/>
            <a:ext cx="2875403" cy="17543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600" cap="all" spc="9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CLASSIFICATION</a:t>
            </a:r>
          </a:p>
        </p:txBody>
      </p:sp>
    </p:spTree>
    <p:extLst>
      <p:ext uri="{BB962C8B-B14F-4D97-AF65-F5344CB8AC3E}">
        <p14:creationId xmlns:p14="http://schemas.microsoft.com/office/powerpoint/2010/main" val="211182389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994" y="5761720"/>
            <a:ext cx="1169522" cy="1092735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AFE723-B96E-4D9C-957B-0E366069C46B}"/>
              </a:ext>
            </a:extLst>
          </p:cNvPr>
          <p:cNvCxnSpPr/>
          <p:nvPr/>
        </p:nvCxnSpPr>
        <p:spPr bwMode="auto">
          <a:xfrm>
            <a:off x="576000" y="6442073"/>
            <a:ext cx="0" cy="272536"/>
          </a:xfrm>
          <a:prstGeom prst="line">
            <a:avLst/>
          </a:prstGeom>
          <a:solidFill>
            <a:srgbClr val="4E562B"/>
          </a:solidFill>
          <a:ln w="12700" cap="flat" cmpd="sng" algn="ctr">
            <a:solidFill>
              <a:srgbClr val="A8A99E"/>
            </a:solidFill>
            <a:prstDash val="solid"/>
            <a:round/>
            <a:headEnd type="none" w="med" len="med"/>
            <a:tailEnd type="none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9E4F3B-28B4-4C65-BBEF-66A31472E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141936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9EADC156-E54C-474B-B9FB-EEDEE7DE405C}"/>
              </a:ext>
            </a:extLst>
          </p:cNvPr>
          <p:cNvSpPr txBox="1">
            <a:spLocks/>
          </p:cNvSpPr>
          <p:nvPr userDrawn="1"/>
        </p:nvSpPr>
        <p:spPr>
          <a:xfrm>
            <a:off x="282258" y="6478525"/>
            <a:ext cx="301686" cy="207749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rgbClr val="A8A99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8811FC5-B1A5-4ED5-9677-06BE0FAEF3F6}" type="slidenum">
              <a:rPr lang="en-GB" sz="750" smtClean="0"/>
              <a:pPr algn="r"/>
              <a:t>‹#›</a:t>
            </a:fld>
            <a:endParaRPr lang="en-GB" sz="750" dirty="0"/>
          </a:p>
        </p:txBody>
      </p:sp>
    </p:spTree>
    <p:extLst>
      <p:ext uri="{BB962C8B-B14F-4D97-AF65-F5344CB8AC3E}">
        <p14:creationId xmlns:p14="http://schemas.microsoft.com/office/powerpoint/2010/main" val="279200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200" b="0" i="0" kern="1200" cap="all" baseline="0">
          <a:solidFill>
            <a:schemeClr val="bg1"/>
          </a:solidFill>
          <a:latin typeface="Arial Narrow" panose="020B0606020202030204" pitchFamily="3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package" Target="../embeddings/Microsoft_Excel_Worksheet.xlsx"/><Relationship Id="rId7" Type="http://schemas.openxmlformats.org/officeDocument/2006/relationships/package" Target="../embeddings/Microsoft_Excel_Worksheet2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package" Target="../embeddings/Microsoft_Excel_Worksheet1.xlsx"/><Relationship Id="rId10" Type="http://schemas.openxmlformats.org/officeDocument/2006/relationships/hyperlink" Target="https://modgovuk.sharepoint.com/:x:/r/teams/20760/ImprWelPrj/ProjectLTD/20220916-Welfare_Proj_AI_Recommendations_Latest.xlsx?d=wfed8f5c02bef4c0a9a50087d57371a8d&amp;csf=1&amp;web=1&amp;e=g5Y0fC" TargetMode="External"/><Relationship Id="rId4" Type="http://schemas.openxmlformats.org/officeDocument/2006/relationships/image" Target="../media/image4.emf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E2AAB7D-5BFB-AD43-90A7-03EF0307E63F}"/>
              </a:ext>
            </a:extLst>
          </p:cNvPr>
          <p:cNvSpPr txBox="1"/>
          <p:nvPr/>
        </p:nvSpPr>
        <p:spPr>
          <a:xfrm>
            <a:off x="338665" y="541866"/>
            <a:ext cx="6265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CoA (Course of Action) options on JANIS (Joint Army and Navy Information System) implementation at Primary Level Welfare</a:t>
            </a:r>
          </a:p>
        </p:txBody>
      </p:sp>
    </p:spTree>
    <p:extLst>
      <p:ext uri="{BB962C8B-B14F-4D97-AF65-F5344CB8AC3E}">
        <p14:creationId xmlns:p14="http://schemas.microsoft.com/office/powerpoint/2010/main" val="2609418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2E31-D634-C247-96CF-AE1727535E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311733"/>
            <a:ext cx="680809" cy="258532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B0575-8C94-6940-B17A-B244678B5A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1E1EAD-18DE-8843-881A-1CF722481199}"/>
              </a:ext>
            </a:extLst>
          </p:cNvPr>
          <p:cNvSpPr txBox="1"/>
          <p:nvPr/>
        </p:nvSpPr>
        <p:spPr>
          <a:xfrm>
            <a:off x="489099" y="1160225"/>
            <a:ext cx="580537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Introduction and Apologies</a:t>
            </a:r>
          </a:p>
          <a:p>
            <a:r>
              <a:rPr lang="en-US" dirty="0"/>
              <a:t>2. Background - AI report</a:t>
            </a:r>
          </a:p>
          <a:p>
            <a:r>
              <a:rPr lang="en-US" dirty="0"/>
              <a:t>3. Background – Non-discretionary outcomes</a:t>
            </a:r>
          </a:p>
          <a:p>
            <a:r>
              <a:rPr lang="en-US" dirty="0"/>
              <a:t>4. Background – CoA Development</a:t>
            </a:r>
          </a:p>
          <a:p>
            <a:r>
              <a:rPr lang="en-US" dirty="0"/>
              <a:t>5. CoA 1</a:t>
            </a:r>
          </a:p>
          <a:p>
            <a:r>
              <a:rPr lang="en-US" dirty="0"/>
              <a:t>6. CoA 2</a:t>
            </a:r>
          </a:p>
          <a:p>
            <a:r>
              <a:rPr lang="en-US" dirty="0"/>
              <a:t>7. CoA 3</a:t>
            </a:r>
          </a:p>
          <a:p>
            <a:r>
              <a:rPr lang="en-US" dirty="0"/>
              <a:t>8. Option Comparison</a:t>
            </a:r>
          </a:p>
          <a:p>
            <a:r>
              <a:rPr lang="en-US" dirty="0"/>
              <a:t>9. Questions?</a:t>
            </a:r>
          </a:p>
        </p:txBody>
      </p:sp>
    </p:spTree>
    <p:extLst>
      <p:ext uri="{BB962C8B-B14F-4D97-AF65-F5344CB8AC3E}">
        <p14:creationId xmlns:p14="http://schemas.microsoft.com/office/powerpoint/2010/main" val="2290352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A1127786-6BC9-BA41-BAB3-553310021CA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31192" y="5409068"/>
          <a:ext cx="5785598" cy="13043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Worksheet" r:id="rId3" imgW="5689600" imgH="1282700" progId="Excel.Sheet.12">
                  <p:embed/>
                </p:oleObj>
              </mc:Choice>
              <mc:Fallback>
                <p:oleObj name="Worksheet" r:id="rId3" imgW="5689600" imgH="1282700" progId="Excel.Sheet.12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A1127786-6BC9-BA41-BAB3-553310021C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1192" y="5409068"/>
                        <a:ext cx="5785598" cy="1304342"/>
                      </a:xfrm>
                      <a:prstGeom prst="rect">
                        <a:avLst/>
                      </a:prstGeom>
                      <a:ln w="12700"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CEB0A6FD-244D-7C41-8FFC-908ED411B81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31193" y="2847541"/>
          <a:ext cx="5785598" cy="28282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Worksheet" r:id="rId5" imgW="5689600" imgH="2781300" progId="Excel.Sheet.12">
                  <p:embed/>
                </p:oleObj>
              </mc:Choice>
              <mc:Fallback>
                <p:oleObj name="Worksheet" r:id="rId5" imgW="5689600" imgH="2781300" progId="Excel.Sheet.12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CEB0A6FD-244D-7C41-8FFC-908ED411B8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31193" y="2847541"/>
                        <a:ext cx="5785598" cy="2828227"/>
                      </a:xfrm>
                      <a:prstGeom prst="rect">
                        <a:avLst/>
                      </a:prstGeom>
                      <a:ln w="12700"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0E47CDA-39D1-4139-B105-71534B3EB8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11C1B50-05F2-423F-A079-D2D64CEBF9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2001" y="311733"/>
            <a:ext cx="2126718" cy="258532"/>
          </a:xfrm>
        </p:spPr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Army welfare project</a:t>
            </a:r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8FA7820-1166-4C41-8F7E-8E23712E0F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2000" y="565354"/>
            <a:ext cx="2677318" cy="322002"/>
          </a:xfrm>
        </p:spPr>
        <p:txBody>
          <a:bodyPr/>
          <a:lstStyle/>
          <a:p>
            <a:r>
              <a:rPr lang="en-GB" dirty="0"/>
              <a:t>BACKGROUND - AI Report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AA95B8A3-16DC-0A43-8F86-B6E0DB3EAA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31192" y="761985"/>
          <a:ext cx="5785599" cy="2324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Worksheet" r:id="rId7" imgW="5689600" imgH="2286000" progId="Excel.Sheet.12">
                  <p:embed/>
                </p:oleObj>
              </mc:Choice>
              <mc:Fallback>
                <p:oleObj name="Worksheet" r:id="rId7" imgW="5689600" imgH="2286000" progId="Excel.Sheet.12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AA95B8A3-16DC-0A43-8F86-B6E0DB3EAA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31192" y="761985"/>
                        <a:ext cx="5785599" cy="2324571"/>
                      </a:xfrm>
                      <a:prstGeom prst="rect">
                        <a:avLst/>
                      </a:prstGeom>
                      <a:ln w="12700"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F64D8BF-5377-440D-8469-ED0B742BED5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336" t="18163" r="35102" b="8186"/>
          <a:stretch/>
        </p:blipFill>
        <p:spPr>
          <a:xfrm>
            <a:off x="233266" y="1110343"/>
            <a:ext cx="2827176" cy="3433665"/>
          </a:xfrm>
          <a:prstGeom prst="rect">
            <a:avLst/>
          </a:prstGeom>
          <a:ln w="22225">
            <a:solidFill>
              <a:schemeClr val="accent1"/>
            </a:solidFill>
          </a:ln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3E471F6-DAF4-40BD-9D04-26FEA50BEBB0}"/>
              </a:ext>
            </a:extLst>
          </p:cNvPr>
          <p:cNvGrpSpPr/>
          <p:nvPr/>
        </p:nvGrpSpPr>
        <p:grpSpPr>
          <a:xfrm>
            <a:off x="207154" y="4663146"/>
            <a:ext cx="2853287" cy="2194854"/>
            <a:chOff x="5018" y="439582"/>
            <a:chExt cx="1398094" cy="2756141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495D933-6F22-40D5-8006-F01421F4E1B4}"/>
                </a:ext>
              </a:extLst>
            </p:cNvPr>
            <p:cNvSpPr/>
            <p:nvPr/>
          </p:nvSpPr>
          <p:spPr>
            <a:xfrm>
              <a:off x="5018" y="439582"/>
              <a:ext cx="1398094" cy="2592145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ctangle: Rounded Corners 6">
              <a:extLst>
                <a:ext uri="{FF2B5EF4-FFF2-40B4-BE49-F238E27FC236}">
                  <a16:creationId xmlns:a16="http://schemas.microsoft.com/office/drawing/2014/main" id="{D1676A48-BB45-4409-B9B1-8272C05CD118}"/>
                </a:ext>
              </a:extLst>
            </p:cNvPr>
            <p:cNvSpPr txBox="1"/>
            <p:nvPr/>
          </p:nvSpPr>
          <p:spPr>
            <a:xfrm>
              <a:off x="45967" y="480531"/>
              <a:ext cx="1316196" cy="271519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1120" tIns="71120" rIns="71120" bIns="71120" numCol="1" spcCol="1270" anchor="t" anchorCtr="0">
              <a:noAutofit/>
            </a:bodyPr>
            <a:lstStyle/>
            <a:p>
              <a:pPr>
                <a:lnSpc>
                  <a:spcPct val="100000"/>
                </a:lnSpc>
                <a:spcBef>
                  <a:spcPts val="600"/>
                </a:spcBef>
                <a:tabLst>
                  <a:tab pos="161925" algn="l"/>
                </a:tabLst>
              </a:pPr>
              <a:r>
                <a:rPr lang="en-GB" sz="12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Themes: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</a:rPr>
                <a:t>Absence of Welfare Strategy;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Information sharing &amp; MIS;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</a:rPr>
                <a:t>Confidentiality;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Selection &amp; </a:t>
              </a: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r>
                <a:rPr lang="en-GB" sz="1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uitability of staff;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</a:rPr>
                <a:t>Training;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</a:rPr>
                <a:t>Other delivery models.</a:t>
              </a: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cs typeface="Arial" panose="020B0604020202020204" pitchFamily="34" charset="0"/>
                  <a:hlinkClick r:id="rId10"/>
                </a:rPr>
                <a:t>Latest AI Report Res Update</a:t>
              </a:r>
              <a:endParaRPr lang="en-GB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indent="-171450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428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4681C5-CFA5-4652-B9E3-4B96E08283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411209"/>
            <a:ext cx="2126718" cy="258532"/>
          </a:xfrm>
        </p:spPr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Army welfare project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9EB36BA-3F9A-4CAB-8810-F04701595E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6000" y="669741"/>
            <a:ext cx="4762353" cy="324897"/>
          </a:xfrm>
        </p:spPr>
        <p:txBody>
          <a:bodyPr/>
          <a:lstStyle/>
          <a:p>
            <a:r>
              <a:rPr lang="en-GB" dirty="0"/>
              <a:t>BACKGROUND 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Non discretionary outcomes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EDB5551-9494-4DD3-8EA8-CC47BF403A06}"/>
              </a:ext>
            </a:extLst>
          </p:cNvPr>
          <p:cNvGrpSpPr/>
          <p:nvPr/>
        </p:nvGrpSpPr>
        <p:grpSpPr>
          <a:xfrm>
            <a:off x="576001" y="5771868"/>
            <a:ext cx="3853123" cy="648512"/>
            <a:chOff x="87976" y="127024"/>
            <a:chExt cx="874109" cy="399867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1CC66E6-09B6-4F23-9DB0-8C4F770C217E}"/>
                </a:ext>
              </a:extLst>
            </p:cNvPr>
            <p:cNvSpPr/>
            <p:nvPr/>
          </p:nvSpPr>
          <p:spPr>
            <a:xfrm>
              <a:off x="87976" y="127024"/>
              <a:ext cx="874109" cy="37048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ectangle: Rounded Corners 4">
              <a:extLst>
                <a:ext uri="{FF2B5EF4-FFF2-40B4-BE49-F238E27FC236}">
                  <a16:creationId xmlns:a16="http://schemas.microsoft.com/office/drawing/2014/main" id="{FDEF5415-DAED-488F-9B22-528267D53ED5}"/>
                </a:ext>
              </a:extLst>
            </p:cNvPr>
            <p:cNvSpPr txBox="1"/>
            <p:nvPr/>
          </p:nvSpPr>
          <p:spPr>
            <a:xfrm>
              <a:off x="87976" y="279899"/>
              <a:ext cx="874109" cy="24699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1120" tIns="71120" rIns="71120" bIns="38100" numCol="1" spcCol="1270" anchor="t" anchorCtr="0">
              <a:noAutofit/>
            </a:bodyPr>
            <a:lstStyle/>
            <a:p>
              <a:pPr marL="0" lvl="0" indent="0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>
                  <a:latin typeface="Arial" panose="020B0604020202020204" pitchFamily="34" charset="0"/>
                  <a:cs typeface="Arial" panose="020B0604020202020204" pitchFamily="34" charset="0"/>
                </a:rPr>
                <a:t>Then welfare provision is transformed. </a:t>
              </a:r>
              <a:endParaRPr lang="en-GB" sz="1400" b="1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0F996BE-A8F2-457A-8DD1-7B367CE7FA51}"/>
              </a:ext>
            </a:extLst>
          </p:cNvPr>
          <p:cNvGrpSpPr/>
          <p:nvPr/>
        </p:nvGrpSpPr>
        <p:grpSpPr>
          <a:xfrm>
            <a:off x="576002" y="1160225"/>
            <a:ext cx="3853123" cy="511590"/>
            <a:chOff x="87976" y="171376"/>
            <a:chExt cx="874109" cy="370489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2DC362A-1B43-4908-B925-BD48A50D5F95}"/>
                </a:ext>
              </a:extLst>
            </p:cNvPr>
            <p:cNvSpPr/>
            <p:nvPr/>
          </p:nvSpPr>
          <p:spPr>
            <a:xfrm>
              <a:off x="87976" y="171376"/>
              <a:ext cx="874109" cy="37048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ectangle: Rounded Corners 4">
              <a:extLst>
                <a:ext uri="{FF2B5EF4-FFF2-40B4-BE49-F238E27FC236}">
                  <a16:creationId xmlns:a16="http://schemas.microsoft.com/office/drawing/2014/main" id="{8838125B-F902-49C4-9E11-BF2BBB2DFCF9}"/>
                </a:ext>
              </a:extLst>
            </p:cNvPr>
            <p:cNvSpPr txBox="1"/>
            <p:nvPr/>
          </p:nvSpPr>
          <p:spPr>
            <a:xfrm>
              <a:off x="87976" y="171376"/>
              <a:ext cx="874109" cy="24699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1120" tIns="71120" rIns="71120" bIns="38100" numCol="1" spcCol="1270" anchor="t" anchorCtr="0">
              <a:noAutofit/>
            </a:bodyPr>
            <a:lstStyle/>
            <a:p>
              <a:pPr marL="0" lvl="0" indent="0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 kern="1200">
                  <a:latin typeface="Arial" panose="020B0604020202020204" pitchFamily="34" charset="0"/>
                  <a:cs typeface="Arial" panose="020B0604020202020204" pitchFamily="34" charset="0"/>
                </a:rPr>
                <a:t>If we can deliver this…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185666D-36CE-4F2C-9E31-5B8948AE6FF0}"/>
              </a:ext>
            </a:extLst>
          </p:cNvPr>
          <p:cNvGrpSpPr/>
          <p:nvPr/>
        </p:nvGrpSpPr>
        <p:grpSpPr>
          <a:xfrm>
            <a:off x="459967" y="1424165"/>
            <a:ext cx="6901886" cy="4390440"/>
            <a:chOff x="5018" y="285074"/>
            <a:chExt cx="1398094" cy="425966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97E98CB3-978C-42C0-85F0-4DFF6D590B76}"/>
                </a:ext>
              </a:extLst>
            </p:cNvPr>
            <p:cNvSpPr/>
            <p:nvPr/>
          </p:nvSpPr>
          <p:spPr>
            <a:xfrm>
              <a:off x="5018" y="439582"/>
              <a:ext cx="1398094" cy="4105154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Rectangle: Rounded Corners 6">
              <a:extLst>
                <a:ext uri="{FF2B5EF4-FFF2-40B4-BE49-F238E27FC236}">
                  <a16:creationId xmlns:a16="http://schemas.microsoft.com/office/drawing/2014/main" id="{01731BE8-0A06-4587-B234-0AF811AECB49}"/>
                </a:ext>
              </a:extLst>
            </p:cNvPr>
            <p:cNvSpPr txBox="1"/>
            <p:nvPr/>
          </p:nvSpPr>
          <p:spPr>
            <a:xfrm>
              <a:off x="45967" y="285074"/>
              <a:ext cx="1316196" cy="402264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1120" tIns="71120" rIns="71120" bIns="71120" numCol="1" spcCol="1270" anchor="t" anchorCtr="0">
              <a:noAutofit/>
            </a:bodyPr>
            <a:lstStyle/>
            <a:p>
              <a:pPr marL="257175" indent="-257175">
                <a:lnSpc>
                  <a:spcPct val="110000"/>
                </a:lnSpc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Army Welfare Strategy (Ends, Ways &amp; Means);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Enhanced C2/structure/laydown within a regionally aligned model;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Enhanced end-to-end welfare assurance mechanisms;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Increased professionalisation at all levels (personnel/training);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Contractor delivery where appropriate, efficient and effective;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Enhanced welfare MIS - link between primary/secondary;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Consistency of experience;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Enhanced support mechanisms for welfare staff (Care for Carers etc);</a:t>
              </a: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57175" indent="-257175"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r>
                <a:rPr lang="en-GB" sz="12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Enhanced welfare understanding and access for all (‘Support Well’ web page, EAP ‘light’);</a:t>
              </a:r>
              <a:endParaRPr lang="en-GB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indent="-171450">
                <a:lnSpc>
                  <a:spcPct val="100000"/>
                </a:lnSpc>
                <a:buFont typeface="Arial" panose="020B0604020202020204" pitchFamily="34" charset="0"/>
                <a:buChar char="•"/>
                <a:tabLst>
                  <a:tab pos="161925" algn="l"/>
                </a:tabLst>
              </a:pPr>
              <a:endParaRPr lang="en-GB" sz="105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3" name="Graphic 32" descr="Checklist">
            <a:extLst>
              <a:ext uri="{FF2B5EF4-FFF2-40B4-BE49-F238E27FC236}">
                <a16:creationId xmlns:a16="http://schemas.microsoft.com/office/drawing/2014/main" id="{687315FA-0D20-4DAC-B8EB-EB673B8BE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02115" y="2658057"/>
            <a:ext cx="1541885" cy="1541885"/>
          </a:xfrm>
          <a:prstGeom prst="rect">
            <a:avLst/>
          </a:prstGeom>
        </p:spPr>
      </p:pic>
      <p:pic>
        <p:nvPicPr>
          <p:cNvPr id="34" name="Graphic 33" descr="Target">
            <a:extLst>
              <a:ext uri="{FF2B5EF4-FFF2-40B4-BE49-F238E27FC236}">
                <a16:creationId xmlns:a16="http://schemas.microsoft.com/office/drawing/2014/main" id="{6041DBAD-E06B-4669-8873-E5A6AECCFF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66458" y="1181356"/>
            <a:ext cx="362665" cy="362665"/>
          </a:xfrm>
          <a:prstGeom prst="rect">
            <a:avLst/>
          </a:prstGeom>
        </p:spPr>
      </p:pic>
      <p:pic>
        <p:nvPicPr>
          <p:cNvPr id="35" name="Graphic 34" descr="Bullseye">
            <a:extLst>
              <a:ext uri="{FF2B5EF4-FFF2-40B4-BE49-F238E27FC236}">
                <a16:creationId xmlns:a16="http://schemas.microsoft.com/office/drawing/2014/main" id="{6082A400-0764-4539-8C89-5D691D6F7E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66459" y="5516442"/>
            <a:ext cx="362665" cy="36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72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4681C5-CFA5-4652-B9E3-4B96E08283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411209"/>
            <a:ext cx="2126718" cy="258532"/>
          </a:xfrm>
        </p:spPr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Army welfare project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9EB36BA-3F9A-4CAB-8810-F04701595E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6001" y="669741"/>
            <a:ext cx="3472790" cy="324897"/>
          </a:xfrm>
        </p:spPr>
        <p:txBody>
          <a:bodyPr/>
          <a:lstStyle/>
          <a:p>
            <a:r>
              <a:rPr lang="en-GB" dirty="0"/>
              <a:t>BACKGROUND 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Coa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development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4D17224-F172-4D8F-B6EA-9BF9D8F5E7B9}"/>
              </a:ext>
            </a:extLst>
          </p:cNvPr>
          <p:cNvSpPr txBox="1"/>
          <p:nvPr/>
        </p:nvSpPr>
        <p:spPr>
          <a:xfrm>
            <a:off x="184878" y="4743443"/>
            <a:ext cx="8035268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F5F119-518A-4AA9-8104-BFAD3E80F4E5}"/>
              </a:ext>
            </a:extLst>
          </p:cNvPr>
          <p:cNvSpPr txBox="1"/>
          <p:nvPr/>
        </p:nvSpPr>
        <p:spPr>
          <a:xfrm>
            <a:off x="184878" y="3900059"/>
            <a:ext cx="8030877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Primary Considerations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90DFA6-9B3F-41FA-8103-07F05703AC36}"/>
              </a:ext>
            </a:extLst>
          </p:cNvPr>
          <p:cNvSpPr txBox="1"/>
          <p:nvPr/>
        </p:nvSpPr>
        <p:spPr>
          <a:xfrm>
            <a:off x="189201" y="1272302"/>
            <a:ext cx="8030877" cy="2585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Stakeholder Input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06044AC9-762C-4ED3-8BBB-F56A7D39BC58}"/>
              </a:ext>
            </a:extLst>
          </p:cNvPr>
          <p:cNvGraphicFramePr/>
          <p:nvPr/>
        </p:nvGraphicFramePr>
        <p:xfrm>
          <a:off x="923921" y="1317592"/>
          <a:ext cx="6588388" cy="3881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7DC1AFCC-A3A0-4689-A435-AA008AF89B4D}"/>
              </a:ext>
            </a:extLst>
          </p:cNvPr>
          <p:cNvGrpSpPr/>
          <p:nvPr/>
        </p:nvGrpSpPr>
        <p:grpSpPr>
          <a:xfrm>
            <a:off x="3784310" y="3210167"/>
            <a:ext cx="683097" cy="660005"/>
            <a:chOff x="2245715" y="935419"/>
            <a:chExt cx="1249263" cy="1249263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39FEA8D-4F10-4C23-855D-689D0A1F0FB3}"/>
                </a:ext>
              </a:extLst>
            </p:cNvPr>
            <p:cNvSpPr/>
            <p:nvPr/>
          </p:nvSpPr>
          <p:spPr>
            <a:xfrm>
              <a:off x="2245715" y="935419"/>
              <a:ext cx="1249263" cy="124926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Oval 4">
              <a:extLst>
                <a:ext uri="{FF2B5EF4-FFF2-40B4-BE49-F238E27FC236}">
                  <a16:creationId xmlns:a16="http://schemas.microsoft.com/office/drawing/2014/main" id="{B1F3D52D-8977-4577-8299-FF4595C51CED}"/>
                </a:ext>
              </a:extLst>
            </p:cNvPr>
            <p:cNvSpPr txBox="1"/>
            <p:nvPr/>
          </p:nvSpPr>
          <p:spPr>
            <a:xfrm>
              <a:off x="2428665" y="1118369"/>
              <a:ext cx="883363" cy="883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700" kern="1200">
                  <a:latin typeface="Arial" panose="020B0604020202020204" pitchFamily="34" charset="0"/>
                  <a:cs typeface="Arial" panose="020B0604020202020204" pitchFamily="34" charset="0"/>
                </a:rPr>
                <a:t>Home Command</a:t>
              </a:r>
            </a:p>
          </p:txBody>
        </p: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8F8E5F50-A531-4ED0-8212-1C9DD2062328}"/>
              </a:ext>
            </a:extLst>
          </p:cNvPr>
          <p:cNvSpPr/>
          <p:nvPr/>
        </p:nvSpPr>
        <p:spPr>
          <a:xfrm>
            <a:off x="4218115" y="2657844"/>
            <a:ext cx="683097" cy="6600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1050"/>
              <a:t>AWS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01ED6C9-E928-4341-9D7D-998A648D9B7B}"/>
              </a:ext>
            </a:extLst>
          </p:cNvPr>
          <p:cNvSpPr/>
          <p:nvPr/>
        </p:nvSpPr>
        <p:spPr>
          <a:xfrm>
            <a:off x="3349430" y="2673232"/>
            <a:ext cx="683097" cy="6600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1050"/>
              <a:t>AFF</a:t>
            </a:r>
          </a:p>
        </p:txBody>
      </p:sp>
      <p:sp>
        <p:nvSpPr>
          <p:cNvPr id="37" name="Content Placeholder 1">
            <a:extLst>
              <a:ext uri="{FF2B5EF4-FFF2-40B4-BE49-F238E27FC236}">
                <a16:creationId xmlns:a16="http://schemas.microsoft.com/office/drawing/2014/main" id="{09D25AD8-873D-40EE-BEFF-3942219486A4}"/>
              </a:ext>
            </a:extLst>
          </p:cNvPr>
          <p:cNvSpPr txBox="1">
            <a:spLocks/>
          </p:cNvSpPr>
          <p:nvPr/>
        </p:nvSpPr>
        <p:spPr>
          <a:xfrm>
            <a:off x="600395" y="3879318"/>
            <a:ext cx="7025427" cy="2508135"/>
          </a:xfrm>
          <a:prstGeom prst="rect">
            <a:avLst/>
          </a:prstGeom>
        </p:spPr>
        <p:txBody>
          <a:bodyPr anchor="ctr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>
              <a:buFont typeface="Wingdings" pitchFamily="2" charset="2"/>
              <a:buChar char="q"/>
              <a:tabLst>
                <a:tab pos="161925" algn="l"/>
              </a:tabLst>
            </a:pPr>
            <a:endParaRPr lang="en-GB" sz="2000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68AB0F0-D2ED-4907-A5B1-4225B766FFD8}"/>
              </a:ext>
            </a:extLst>
          </p:cNvPr>
          <p:cNvGrpSpPr/>
          <p:nvPr/>
        </p:nvGrpSpPr>
        <p:grpSpPr>
          <a:xfrm>
            <a:off x="4925765" y="1281983"/>
            <a:ext cx="683097" cy="660005"/>
            <a:chOff x="2245715" y="935419"/>
            <a:chExt cx="1249263" cy="1249263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18A578A-1B43-4D26-9C8B-D90E2491B15C}"/>
                </a:ext>
              </a:extLst>
            </p:cNvPr>
            <p:cNvSpPr/>
            <p:nvPr/>
          </p:nvSpPr>
          <p:spPr>
            <a:xfrm>
              <a:off x="2245715" y="935419"/>
              <a:ext cx="1249263" cy="124926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4">
              <a:extLst>
                <a:ext uri="{FF2B5EF4-FFF2-40B4-BE49-F238E27FC236}">
                  <a16:creationId xmlns:a16="http://schemas.microsoft.com/office/drawing/2014/main" id="{9467DC9F-184F-4B69-BE97-722C08111482}"/>
                </a:ext>
              </a:extLst>
            </p:cNvPr>
            <p:cNvSpPr txBox="1"/>
            <p:nvPr/>
          </p:nvSpPr>
          <p:spPr>
            <a:xfrm>
              <a:off x="2428665" y="1118369"/>
              <a:ext cx="883363" cy="883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lvl="0" algn="ctr"/>
              <a:r>
                <a:rPr lang="en-GB" sz="700">
                  <a:latin typeface="Arial" panose="020B0604020202020204" pitchFamily="34" charset="0"/>
                  <a:cs typeface="Arial" panose="020B0604020202020204" pitchFamily="34" charset="0"/>
                </a:rPr>
                <a:t>Army Welfare Steering Group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5C7592B-EF01-4954-B574-C40D7F602448}"/>
              </a:ext>
            </a:extLst>
          </p:cNvPr>
          <p:cNvGrpSpPr/>
          <p:nvPr/>
        </p:nvGrpSpPr>
        <p:grpSpPr>
          <a:xfrm>
            <a:off x="4138832" y="1410613"/>
            <a:ext cx="683097" cy="660005"/>
            <a:chOff x="2245715" y="935419"/>
            <a:chExt cx="1249263" cy="1249263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8AFA2B2-7EF4-4BB9-85F7-035A9925D88F}"/>
                </a:ext>
              </a:extLst>
            </p:cNvPr>
            <p:cNvSpPr/>
            <p:nvPr/>
          </p:nvSpPr>
          <p:spPr>
            <a:xfrm>
              <a:off x="2245715" y="935419"/>
              <a:ext cx="1249263" cy="124926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">
              <a:extLst>
                <a:ext uri="{FF2B5EF4-FFF2-40B4-BE49-F238E27FC236}">
                  <a16:creationId xmlns:a16="http://schemas.microsoft.com/office/drawing/2014/main" id="{3CA3935B-F691-4351-AF18-BB04FC26FDA2}"/>
                </a:ext>
              </a:extLst>
            </p:cNvPr>
            <p:cNvSpPr txBox="1"/>
            <p:nvPr/>
          </p:nvSpPr>
          <p:spPr>
            <a:xfrm>
              <a:off x="2428665" y="1118369"/>
              <a:ext cx="883363" cy="883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kern="1200">
                  <a:latin typeface="Arial" panose="020B0604020202020204" pitchFamily="34" charset="0"/>
                  <a:cs typeface="Arial" panose="020B0604020202020204" pitchFamily="34" charset="0"/>
                </a:rPr>
                <a:t>DCGS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C4C1DDE-415B-428D-9DB6-C6F9DFB477C0}"/>
              </a:ext>
            </a:extLst>
          </p:cNvPr>
          <p:cNvGrpSpPr/>
          <p:nvPr/>
        </p:nvGrpSpPr>
        <p:grpSpPr>
          <a:xfrm>
            <a:off x="3289266" y="1280213"/>
            <a:ext cx="759525" cy="799471"/>
            <a:chOff x="2245715" y="935419"/>
            <a:chExt cx="1249263" cy="1249263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E529E032-B22B-47B1-A1A1-5B5861960DEC}"/>
                </a:ext>
              </a:extLst>
            </p:cNvPr>
            <p:cNvSpPr/>
            <p:nvPr/>
          </p:nvSpPr>
          <p:spPr>
            <a:xfrm>
              <a:off x="2245715" y="935419"/>
              <a:ext cx="1249263" cy="124926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">
              <a:extLst>
                <a:ext uri="{FF2B5EF4-FFF2-40B4-BE49-F238E27FC236}">
                  <a16:creationId xmlns:a16="http://schemas.microsoft.com/office/drawing/2014/main" id="{A68EE4DE-5D5C-4682-8E30-4BCE5C3490BF}"/>
                </a:ext>
              </a:extLst>
            </p:cNvPr>
            <p:cNvSpPr txBox="1"/>
            <p:nvPr/>
          </p:nvSpPr>
          <p:spPr>
            <a:xfrm>
              <a:off x="2428665" y="1118369"/>
              <a:ext cx="883363" cy="883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800" kern="1200">
                  <a:latin typeface="Arial" panose="020B0604020202020204" pitchFamily="34" charset="0"/>
                  <a:cs typeface="Arial" panose="020B0604020202020204" pitchFamily="34" charset="0"/>
                </a:rPr>
                <a:t>PPO Committee</a:t>
              </a:r>
            </a:p>
          </p:txBody>
        </p: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122E26E-3FF7-4A02-9B24-0670C6B0A088}"/>
              </a:ext>
            </a:extLst>
          </p:cNvPr>
          <p:cNvSpPr/>
          <p:nvPr/>
        </p:nvSpPr>
        <p:spPr>
          <a:xfrm>
            <a:off x="268787" y="4320522"/>
            <a:ext cx="1240970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 fontAlgn="base"/>
            <a:endParaRPr lang="en-GB" sz="9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tabLst>
                <a:tab pos="161925" algn="l"/>
              </a:tabLst>
            </a:pP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tabLst>
                <a:tab pos="161925" algn="l"/>
              </a:tabLst>
            </a:pPr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Welfare Report Recommendations</a:t>
            </a:r>
          </a:p>
          <a:p>
            <a:pPr marL="171450" indent="-171450" algn="ctr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161925" algn="l"/>
              </a:tabLst>
            </a:pPr>
            <a:endParaRPr lang="en-GB" sz="9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8C997907-D157-4D03-8E4D-8995F7F759A6}"/>
              </a:ext>
            </a:extLst>
          </p:cNvPr>
          <p:cNvSpPr/>
          <p:nvPr/>
        </p:nvSpPr>
        <p:spPr>
          <a:xfrm>
            <a:off x="2356010" y="4330082"/>
            <a:ext cx="670729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endParaRPr lang="en-GB" sz="9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Unit Welfare Teams</a:t>
            </a:r>
          </a:p>
          <a:p>
            <a:pPr algn="ctr"/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0DACE718-3A55-4F47-AF7C-552297EDE0A7}"/>
              </a:ext>
            </a:extLst>
          </p:cNvPr>
          <p:cNvSpPr/>
          <p:nvPr/>
        </p:nvSpPr>
        <p:spPr>
          <a:xfrm>
            <a:off x="3118025" y="4321364"/>
            <a:ext cx="682196" cy="697168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Army Welfare Workers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738343E1-8EAE-4C04-BACC-84ECB88D39A2}"/>
              </a:ext>
            </a:extLst>
          </p:cNvPr>
          <p:cNvSpPr/>
          <p:nvPr/>
        </p:nvSpPr>
        <p:spPr>
          <a:xfrm>
            <a:off x="3887018" y="4313724"/>
            <a:ext cx="785747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Contracted Delivery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8B75CA9F-733F-4B28-8A34-4B4F88BE03F0}"/>
              </a:ext>
            </a:extLst>
          </p:cNvPr>
          <p:cNvSpPr/>
          <p:nvPr/>
        </p:nvSpPr>
        <p:spPr>
          <a:xfrm>
            <a:off x="4766894" y="4311188"/>
            <a:ext cx="886927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RPOC Personnel Support Hubs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539429D2-292F-4A79-A76E-5CB7E049D28E}"/>
              </a:ext>
            </a:extLst>
          </p:cNvPr>
          <p:cNvSpPr/>
          <p:nvPr/>
        </p:nvSpPr>
        <p:spPr>
          <a:xfrm>
            <a:off x="5765489" y="4311188"/>
            <a:ext cx="725672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Welfare Branding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340EE4AA-094A-4F27-81F0-41A4F973E94F}"/>
              </a:ext>
            </a:extLst>
          </p:cNvPr>
          <p:cNvSpPr/>
          <p:nvPr/>
        </p:nvSpPr>
        <p:spPr>
          <a:xfrm>
            <a:off x="6595322" y="4311188"/>
            <a:ext cx="649383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Timings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Arrow: Down 54">
            <a:extLst>
              <a:ext uri="{FF2B5EF4-FFF2-40B4-BE49-F238E27FC236}">
                <a16:creationId xmlns:a16="http://schemas.microsoft.com/office/drawing/2014/main" id="{856C7010-5A93-47F0-9ED7-C37AE2DC56D2}"/>
              </a:ext>
            </a:extLst>
          </p:cNvPr>
          <p:cNvSpPr/>
          <p:nvPr/>
        </p:nvSpPr>
        <p:spPr>
          <a:xfrm>
            <a:off x="3978755" y="5077715"/>
            <a:ext cx="320153" cy="405432"/>
          </a:xfrm>
          <a:prstGeom prst="down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5FF8B65-1AD1-4344-9FB7-891C778571EC}"/>
              </a:ext>
            </a:extLst>
          </p:cNvPr>
          <p:cNvGrpSpPr/>
          <p:nvPr/>
        </p:nvGrpSpPr>
        <p:grpSpPr>
          <a:xfrm>
            <a:off x="2539049" y="1338788"/>
            <a:ext cx="683097" cy="660005"/>
            <a:chOff x="2245715" y="935419"/>
            <a:chExt cx="1249263" cy="1249263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2375B6AB-17EF-43DA-87D8-FEB47B3142B9}"/>
                </a:ext>
              </a:extLst>
            </p:cNvPr>
            <p:cNvSpPr/>
            <p:nvPr/>
          </p:nvSpPr>
          <p:spPr>
            <a:xfrm>
              <a:off x="2245715" y="935419"/>
              <a:ext cx="1249263" cy="124926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Oval 4">
              <a:extLst>
                <a:ext uri="{FF2B5EF4-FFF2-40B4-BE49-F238E27FC236}">
                  <a16:creationId xmlns:a16="http://schemas.microsoft.com/office/drawing/2014/main" id="{969423A9-9FA8-4DBC-A132-E79FB2BA9852}"/>
                </a:ext>
              </a:extLst>
            </p:cNvPr>
            <p:cNvSpPr txBox="1"/>
            <p:nvPr/>
          </p:nvSpPr>
          <p:spPr>
            <a:xfrm>
              <a:off x="2428665" y="1118369"/>
              <a:ext cx="883363" cy="883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700" kern="1200">
                  <a:latin typeface="Arial" panose="020B0604020202020204" pitchFamily="34" charset="0"/>
                  <a:cs typeface="Arial" panose="020B0604020202020204" pitchFamily="34" charset="0"/>
                </a:rPr>
                <a:t>Regional Command</a:t>
              </a:r>
            </a:p>
          </p:txBody>
        </p:sp>
      </p:grp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D2056E2B-5FD9-48FC-9907-6A5F3C514D27}"/>
              </a:ext>
            </a:extLst>
          </p:cNvPr>
          <p:cNvSpPr/>
          <p:nvPr/>
        </p:nvSpPr>
        <p:spPr>
          <a:xfrm>
            <a:off x="7360108" y="4308064"/>
            <a:ext cx="809194" cy="690382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Welfare Efficiencies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08822D9C-AD09-488F-86CA-171CEEDFDACF}"/>
              </a:ext>
            </a:extLst>
          </p:cNvPr>
          <p:cNvSpPr/>
          <p:nvPr/>
        </p:nvSpPr>
        <p:spPr>
          <a:xfrm>
            <a:off x="1591388" y="4321427"/>
            <a:ext cx="670729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Selous</a:t>
            </a:r>
          </a:p>
          <a:p>
            <a:pPr algn="ctr"/>
            <a:r>
              <a:rPr lang="en-GB" sz="9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Report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92F4B41B-F5DA-48B1-B951-96DAAB24A818}"/>
              </a:ext>
            </a:extLst>
          </p:cNvPr>
          <p:cNvSpPr/>
          <p:nvPr/>
        </p:nvSpPr>
        <p:spPr>
          <a:xfrm>
            <a:off x="2661522" y="5570855"/>
            <a:ext cx="2977278" cy="697917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GB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Delivery Model Options</a:t>
            </a:r>
          </a:p>
        </p:txBody>
      </p:sp>
    </p:spTree>
    <p:extLst>
      <p:ext uri="{BB962C8B-B14F-4D97-AF65-F5344CB8AC3E}">
        <p14:creationId xmlns:p14="http://schemas.microsoft.com/office/powerpoint/2010/main" val="3110165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CB80B-356B-C546-AA8D-80294F914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311733"/>
            <a:ext cx="518393" cy="258532"/>
          </a:xfrm>
        </p:spPr>
        <p:txBody>
          <a:bodyPr/>
          <a:lstStyle/>
          <a:p>
            <a:r>
              <a:rPr lang="en-US" dirty="0"/>
              <a:t>COA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44732-00D3-714A-B32C-4A5286892C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6001" y="561128"/>
            <a:ext cx="8186999" cy="945940"/>
          </a:xfrm>
        </p:spPr>
        <p:txBody>
          <a:bodyPr/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Implement JANIS pan Army without pilot, with fully live MIS (Management information system).</a:t>
            </a:r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5C6494-DD53-864C-A215-D5E89FBCDAAE}"/>
              </a:ext>
            </a:extLst>
          </p:cNvPr>
          <p:cNvSpPr txBox="1"/>
          <p:nvPr/>
        </p:nvSpPr>
        <p:spPr>
          <a:xfrm>
            <a:off x="694267" y="1507068"/>
            <a:ext cx="6570133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/>
              <a:t>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current UWT (Unit Welfare Team)</a:t>
            </a:r>
          </a:p>
          <a:p>
            <a:r>
              <a:rPr lang="en-US" sz="1700" b="1" dirty="0"/>
              <a:t>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UWO (Unit Welfare Officer) training changes to include use of JANIS (Joint Army and Navy Information System)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Creation of a user guide for JANIS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Scoping and TNA (Training Needs Analysis) is required </a:t>
            </a:r>
          </a:p>
          <a:p>
            <a:r>
              <a:rPr lang="en-US" sz="1700" b="1" dirty="0"/>
              <a:t>Resource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military 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Additional 9 Civil Servants to coordinate each RPoC (Regional Points of Command)– quantifies to £297k p.a. (based on C2 grade £33k p.a. salary)</a:t>
            </a:r>
          </a:p>
          <a:p>
            <a:r>
              <a:rPr lang="en-US" sz="1700" b="1" dirty="0"/>
              <a:t>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Chaos if rolled out pan Army immediately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Change management implications (Moral affected)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New system may need amendments to make fit for purpose through trial and error as no testing has been conducted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Feedback difficult to capture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tx1"/>
                </a:solidFill>
                <a:cs typeface="Arial" panose="020B0604020202020204" pitchFamily="34" charset="0"/>
              </a:rPr>
              <a:t>Reputation/Perception; efficiency vs betterment, within the timeline of Welfare Project timeliness.</a:t>
            </a:r>
            <a:endParaRPr lang="en-US" sz="17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990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CB80B-356B-C546-AA8D-80294F914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311733"/>
            <a:ext cx="518393" cy="258532"/>
          </a:xfrm>
        </p:spPr>
        <p:txBody>
          <a:bodyPr/>
          <a:lstStyle/>
          <a:p>
            <a:r>
              <a:rPr lang="en-US" dirty="0"/>
              <a:t>COA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44732-00D3-714A-B32C-4A5286892C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6001" y="561128"/>
            <a:ext cx="8186999" cy="945940"/>
          </a:xfrm>
        </p:spPr>
        <p:txBody>
          <a:bodyPr/>
          <a:lstStyle/>
          <a:p>
            <a:pPr lvl="0" algn="ctr" defTabSz="889000">
              <a:spcBef>
                <a:spcPct val="0"/>
              </a:spcBef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Implement JANIS Pilot, with a training version of JANIS for a 6 month period, with a 3-6 month period of Data collection and build up to full Role out pan Army to follow.</a:t>
            </a:r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5C6494-DD53-864C-A215-D5E89FBCDAAE}"/>
              </a:ext>
            </a:extLst>
          </p:cNvPr>
          <p:cNvSpPr txBox="1"/>
          <p:nvPr/>
        </p:nvSpPr>
        <p:spPr>
          <a:xfrm>
            <a:off x="694267" y="1507068"/>
            <a:ext cx="6570133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/>
              <a:t>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current UWT (Unit Welfare Team)</a:t>
            </a:r>
          </a:p>
          <a:p>
            <a:r>
              <a:rPr lang="en-US" sz="1700" b="1" dirty="0"/>
              <a:t>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UWO (Unit Welfare Officer) training changes to include use of JANIS (Joint Army and Navy Information System)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Creation of a user guide for JANIS during test-period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Scoping and TNA (Training Needs Analysis) is required </a:t>
            </a:r>
          </a:p>
          <a:p>
            <a:r>
              <a:rPr lang="en-US" sz="1700" b="1" dirty="0"/>
              <a:t>Resource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military 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Additional 1 Civil Servant to coordinate pilot - quantifies to £33k p.a. (rising to £297k p.a., when rolled out pan-Army, after the pilot)</a:t>
            </a:r>
          </a:p>
          <a:p>
            <a:r>
              <a:rPr lang="en-US" sz="1700" b="1" dirty="0"/>
              <a:t>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Training environment of JANIS is not connected to live version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UWO collating information on two systems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AWS (Army Welfare Service) additional 1 Civil Servant capacity to effectively govern and assure the pilot scheme.</a:t>
            </a:r>
            <a:endParaRPr lang="en-US" sz="17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82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CB80B-356B-C546-AA8D-80294F914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01" y="311733"/>
            <a:ext cx="518393" cy="258532"/>
          </a:xfrm>
        </p:spPr>
        <p:txBody>
          <a:bodyPr/>
          <a:lstStyle/>
          <a:p>
            <a:r>
              <a:rPr lang="en-US" dirty="0"/>
              <a:t>COA 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44732-00D3-714A-B32C-4A5286892C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6001" y="561128"/>
            <a:ext cx="8186999" cy="945940"/>
          </a:xfrm>
        </p:spPr>
        <p:txBody>
          <a:bodyPr/>
          <a:lstStyle/>
          <a:p>
            <a:pPr lvl="0" algn="ctr" defTabSz="889000">
              <a:spcBef>
                <a:spcPct val="0"/>
              </a:spcBef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Do Nothing.</a:t>
            </a:r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5C6494-DD53-864C-A215-D5E89FBCDAAE}"/>
              </a:ext>
            </a:extLst>
          </p:cNvPr>
          <p:cNvSpPr txBox="1"/>
          <p:nvPr/>
        </p:nvSpPr>
        <p:spPr>
          <a:xfrm>
            <a:off x="694267" y="1507068"/>
            <a:ext cx="6570133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/>
              <a:t>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current UWT (Unit Welfare Team)</a:t>
            </a:r>
          </a:p>
          <a:p>
            <a:r>
              <a:rPr lang="en-US" sz="1700" b="1" dirty="0"/>
              <a:t>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training</a:t>
            </a:r>
          </a:p>
          <a:p>
            <a:r>
              <a:rPr lang="en-US" sz="1700" b="1" dirty="0"/>
              <a:t>Resource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military or civilian personnel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No changes to cost p.a.</a:t>
            </a:r>
          </a:p>
          <a:p>
            <a:r>
              <a:rPr lang="en-US" sz="1700" b="1" dirty="0"/>
              <a:t>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Reputational damage if no change is made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DPA 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No Betterment of current Support/ Failure to provide support where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366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8FB13C47-5129-4D89-9F5F-9CF396483390}"/>
              </a:ext>
            </a:extLst>
          </p:cNvPr>
          <p:cNvGrpSpPr/>
          <p:nvPr/>
        </p:nvGrpSpPr>
        <p:grpSpPr>
          <a:xfrm>
            <a:off x="859113" y="829988"/>
            <a:ext cx="2381896" cy="6021058"/>
            <a:chOff x="995658" y="1178352"/>
            <a:chExt cx="1182860" cy="5537170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6D0A638-0951-4878-B6EE-39C7F49E7854}"/>
                </a:ext>
              </a:extLst>
            </p:cNvPr>
            <p:cNvSpPr/>
            <p:nvPr/>
          </p:nvSpPr>
          <p:spPr>
            <a:xfrm>
              <a:off x="995658" y="1178352"/>
              <a:ext cx="1182860" cy="5537170"/>
            </a:xfrm>
            <a:custGeom>
              <a:avLst/>
              <a:gdLst>
                <a:gd name="connsiteX0" fmla="*/ 0 w 1751387"/>
                <a:gd name="connsiteY0" fmla="*/ 175139 h 4968129"/>
                <a:gd name="connsiteX1" fmla="*/ 175139 w 1751387"/>
                <a:gd name="connsiteY1" fmla="*/ 0 h 4968129"/>
                <a:gd name="connsiteX2" fmla="*/ 1576248 w 1751387"/>
                <a:gd name="connsiteY2" fmla="*/ 0 h 4968129"/>
                <a:gd name="connsiteX3" fmla="*/ 1751387 w 1751387"/>
                <a:gd name="connsiteY3" fmla="*/ 175139 h 4968129"/>
                <a:gd name="connsiteX4" fmla="*/ 1751387 w 1751387"/>
                <a:gd name="connsiteY4" fmla="*/ 4792990 h 4968129"/>
                <a:gd name="connsiteX5" fmla="*/ 1576248 w 1751387"/>
                <a:gd name="connsiteY5" fmla="*/ 4968129 h 4968129"/>
                <a:gd name="connsiteX6" fmla="*/ 175139 w 1751387"/>
                <a:gd name="connsiteY6" fmla="*/ 4968129 h 4968129"/>
                <a:gd name="connsiteX7" fmla="*/ 0 w 1751387"/>
                <a:gd name="connsiteY7" fmla="*/ 4792990 h 4968129"/>
                <a:gd name="connsiteX8" fmla="*/ 0 w 1751387"/>
                <a:gd name="connsiteY8" fmla="*/ 175139 h 4968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1387" h="4968129">
                  <a:moveTo>
                    <a:pt x="0" y="175139"/>
                  </a:moveTo>
                  <a:cubicBezTo>
                    <a:pt x="0" y="78412"/>
                    <a:pt x="78412" y="0"/>
                    <a:pt x="175139" y="0"/>
                  </a:cubicBezTo>
                  <a:lnTo>
                    <a:pt x="1576248" y="0"/>
                  </a:lnTo>
                  <a:cubicBezTo>
                    <a:pt x="1672975" y="0"/>
                    <a:pt x="1751387" y="78412"/>
                    <a:pt x="1751387" y="175139"/>
                  </a:cubicBezTo>
                  <a:lnTo>
                    <a:pt x="1751387" y="4792990"/>
                  </a:lnTo>
                  <a:cubicBezTo>
                    <a:pt x="1751387" y="4889717"/>
                    <a:pt x="1672975" y="4968129"/>
                    <a:pt x="1576248" y="4968129"/>
                  </a:cubicBezTo>
                  <a:lnTo>
                    <a:pt x="175139" y="4968129"/>
                  </a:lnTo>
                  <a:cubicBezTo>
                    <a:pt x="78412" y="4968129"/>
                    <a:pt x="0" y="4889717"/>
                    <a:pt x="0" y="4792990"/>
                  </a:cubicBezTo>
                  <a:lnTo>
                    <a:pt x="0" y="175139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3553890" numCol="1" spcCol="1270" anchor="t" anchorCtr="0">
              <a:noAutofit/>
            </a:bodyPr>
            <a:lstStyle/>
            <a:p>
              <a:pPr algn="ctr" defTabSz="889000">
                <a:spcBef>
                  <a:spcPct val="0"/>
                </a:spcBef>
              </a:pPr>
              <a:r>
                <a:rPr lang="en-GB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COA 1 </a:t>
              </a:r>
              <a:endParaRPr lang="en-GB" sz="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889000">
                <a:spcBef>
                  <a:spcPct val="0"/>
                </a:spcBef>
              </a:pPr>
              <a:r>
                <a:rPr lang="en-GB" sz="1100" dirty="0">
                  <a:latin typeface="Arial" panose="020B0604020202020204" pitchFamily="34" charset="0"/>
                  <a:cs typeface="Arial" panose="020B0604020202020204" pitchFamily="34" charset="0"/>
                </a:rPr>
                <a:t>Implement JANIS Pilot pan Army without pilot, with fully live MIS, focused at primary level and welfare coordinated under RPoC C2. </a:t>
              </a: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2CD3767-BB59-4A74-A7D3-A15EDC2C35DA}"/>
                </a:ext>
              </a:extLst>
            </p:cNvPr>
            <p:cNvSpPr/>
            <p:nvPr/>
          </p:nvSpPr>
          <p:spPr>
            <a:xfrm>
              <a:off x="1070262" y="2564094"/>
              <a:ext cx="1031106" cy="639920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ctr" anchorCtr="0">
              <a:noAutofit/>
            </a:bodyPr>
            <a:lstStyle/>
            <a:p>
              <a:pPr lvl="0" defTabSz="1689100">
                <a:spcBef>
                  <a:spcPct val="0"/>
                </a:spcBef>
                <a:buFont typeface="Arial" panose="020B0604020202020204" pitchFamily="34" charset="0"/>
                <a:buChar char="•"/>
                <a:tabLst>
                  <a:tab pos="0" algn="l"/>
                  <a:tab pos="36000" algn="l"/>
                  <a:tab pos="180000" algn="l"/>
                  <a:tab pos="360000" algn="l"/>
                </a:tabLst>
              </a:pPr>
              <a:r>
                <a:rPr lang="en-GB" sz="900" kern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UWT </a:t>
              </a: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stay as they are</a:t>
              </a:r>
              <a:endPara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9EA8788-5AD2-4697-A22E-84678E2A93EF}"/>
                </a:ext>
              </a:extLst>
            </p:cNvPr>
            <p:cNvSpPr/>
            <p:nvPr/>
          </p:nvSpPr>
          <p:spPr>
            <a:xfrm>
              <a:off x="1077809" y="3288642"/>
              <a:ext cx="1007260" cy="801560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t" anchorCtr="0">
              <a:noAutofit/>
            </a:bodyPr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UWO Course and JANIS user guide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Scoping carried out and TNA</a:t>
              </a:r>
            </a:p>
            <a:p>
              <a:endPara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FEA6FB7-9064-4975-87E6-78326A40150B}"/>
                </a:ext>
              </a:extLst>
            </p:cNvPr>
            <p:cNvSpPr/>
            <p:nvPr/>
          </p:nvSpPr>
          <p:spPr>
            <a:xfrm>
              <a:off x="1086557" y="4526588"/>
              <a:ext cx="998512" cy="652884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ctr" anchorCtr="0">
              <a:noAutofit/>
            </a:bodyPr>
            <a:lstStyle/>
            <a:p>
              <a:pPr defTabSz="1689100">
                <a:spcBef>
                  <a:spcPct val="0"/>
                </a:spcBef>
                <a:buFont typeface="Arial" panose="020B0604020202020204" pitchFamily="34" charset="0"/>
                <a:buChar char="•"/>
                <a:tabLst>
                  <a:tab pos="0" algn="l"/>
                </a:tabLst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No Mil WF reduction. No change of cost p.a.</a:t>
              </a:r>
            </a:p>
            <a:p>
              <a:pPr lvl="0" defTabSz="1689100">
                <a:spcBef>
                  <a:spcPct val="0"/>
                </a:spcBef>
                <a:buFont typeface="Arial" panose="020B0604020202020204" pitchFamily="34" charset="0"/>
                <a:buChar char="•"/>
                <a:tabLst>
                  <a:tab pos="0" algn="l"/>
                </a:tabLst>
              </a:pPr>
              <a:r>
                <a:rPr lang="en-GB" sz="900" kern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CS </a:t>
              </a: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Uplift 9 C2 – quantified cost of £297k p.a..</a:t>
              </a:r>
              <a:endPara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838458E-EFEB-4247-B327-B6E88F5AF751}"/>
              </a:ext>
            </a:extLst>
          </p:cNvPr>
          <p:cNvGrpSpPr/>
          <p:nvPr/>
        </p:nvGrpSpPr>
        <p:grpSpPr>
          <a:xfrm>
            <a:off x="3275860" y="832918"/>
            <a:ext cx="2381896" cy="6021058"/>
            <a:chOff x="973652" y="1178352"/>
            <a:chExt cx="1182860" cy="5537170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803E8BE9-234C-4A0F-BB41-5AAB85420061}"/>
                </a:ext>
              </a:extLst>
            </p:cNvPr>
            <p:cNvSpPr/>
            <p:nvPr/>
          </p:nvSpPr>
          <p:spPr>
            <a:xfrm>
              <a:off x="973652" y="1178352"/>
              <a:ext cx="1182860" cy="5537170"/>
            </a:xfrm>
            <a:custGeom>
              <a:avLst/>
              <a:gdLst>
                <a:gd name="connsiteX0" fmla="*/ 0 w 1751387"/>
                <a:gd name="connsiteY0" fmla="*/ 175139 h 4968129"/>
                <a:gd name="connsiteX1" fmla="*/ 175139 w 1751387"/>
                <a:gd name="connsiteY1" fmla="*/ 0 h 4968129"/>
                <a:gd name="connsiteX2" fmla="*/ 1576248 w 1751387"/>
                <a:gd name="connsiteY2" fmla="*/ 0 h 4968129"/>
                <a:gd name="connsiteX3" fmla="*/ 1751387 w 1751387"/>
                <a:gd name="connsiteY3" fmla="*/ 175139 h 4968129"/>
                <a:gd name="connsiteX4" fmla="*/ 1751387 w 1751387"/>
                <a:gd name="connsiteY4" fmla="*/ 4792990 h 4968129"/>
                <a:gd name="connsiteX5" fmla="*/ 1576248 w 1751387"/>
                <a:gd name="connsiteY5" fmla="*/ 4968129 h 4968129"/>
                <a:gd name="connsiteX6" fmla="*/ 175139 w 1751387"/>
                <a:gd name="connsiteY6" fmla="*/ 4968129 h 4968129"/>
                <a:gd name="connsiteX7" fmla="*/ 0 w 1751387"/>
                <a:gd name="connsiteY7" fmla="*/ 4792990 h 4968129"/>
                <a:gd name="connsiteX8" fmla="*/ 0 w 1751387"/>
                <a:gd name="connsiteY8" fmla="*/ 175139 h 4968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1387" h="4968129">
                  <a:moveTo>
                    <a:pt x="0" y="175139"/>
                  </a:moveTo>
                  <a:cubicBezTo>
                    <a:pt x="0" y="78412"/>
                    <a:pt x="78412" y="0"/>
                    <a:pt x="175139" y="0"/>
                  </a:cubicBezTo>
                  <a:lnTo>
                    <a:pt x="1576248" y="0"/>
                  </a:lnTo>
                  <a:cubicBezTo>
                    <a:pt x="1672975" y="0"/>
                    <a:pt x="1751387" y="78412"/>
                    <a:pt x="1751387" y="175139"/>
                  </a:cubicBezTo>
                  <a:lnTo>
                    <a:pt x="1751387" y="4792990"/>
                  </a:lnTo>
                  <a:cubicBezTo>
                    <a:pt x="1751387" y="4889717"/>
                    <a:pt x="1672975" y="4968129"/>
                    <a:pt x="1576248" y="4968129"/>
                  </a:cubicBezTo>
                  <a:lnTo>
                    <a:pt x="175139" y="4968129"/>
                  </a:lnTo>
                  <a:cubicBezTo>
                    <a:pt x="78412" y="4968129"/>
                    <a:pt x="0" y="4889717"/>
                    <a:pt x="0" y="4792990"/>
                  </a:cubicBezTo>
                  <a:lnTo>
                    <a:pt x="0" y="175139"/>
                  </a:ln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3553890" numCol="1" spcCol="1270" anchor="t" anchorCtr="0">
              <a:noAutofit/>
            </a:bodyPr>
            <a:lstStyle/>
            <a:p>
              <a:pPr algn="ctr" defTabSz="889000">
                <a:spcBef>
                  <a:spcPct val="0"/>
                </a:spcBef>
              </a:pPr>
              <a:r>
                <a:rPr lang="en-GB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COA 2</a:t>
              </a:r>
              <a:endParaRPr lang="en-GB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889000">
                <a:spcBef>
                  <a:spcPct val="0"/>
                </a:spcBef>
              </a:pPr>
              <a:r>
                <a:rPr lang="en-GB" sz="1100" dirty="0">
                  <a:latin typeface="Arial" panose="020B0604020202020204" pitchFamily="34" charset="0"/>
                  <a:cs typeface="Arial" panose="020B0604020202020204" pitchFamily="34" charset="0"/>
                </a:rPr>
                <a:t>Implement JANIS Pilot not before February 2023, with a training version of JANIS for a 6 month period, with a 3-6 month period of Data collection and build up to full Role out pan Army.</a:t>
              </a: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7006E29B-BB2C-456A-B4DF-1EA519B46EF2}"/>
                </a:ext>
              </a:extLst>
            </p:cNvPr>
            <p:cNvSpPr/>
            <p:nvPr/>
          </p:nvSpPr>
          <p:spPr>
            <a:xfrm>
              <a:off x="1064457" y="3285947"/>
              <a:ext cx="1011406" cy="1156454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ctr" anchorCtr="0">
              <a:noAutofit/>
            </a:bodyPr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UWO Course require review and TNA.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JANIS Primary User Guide development prior to pan army roll-out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AC1FB18-24E0-4E7F-8B9A-E1BB78E6550F}"/>
              </a:ext>
            </a:extLst>
          </p:cNvPr>
          <p:cNvGrpSpPr/>
          <p:nvPr/>
        </p:nvGrpSpPr>
        <p:grpSpPr>
          <a:xfrm>
            <a:off x="5692607" y="836941"/>
            <a:ext cx="2381896" cy="6017035"/>
            <a:chOff x="3366807" y="1043181"/>
            <a:chExt cx="1182860" cy="5537170"/>
          </a:xfrm>
          <a:solidFill>
            <a:schemeClr val="bg2">
              <a:lumMod val="90000"/>
            </a:schemeClr>
          </a:solidFill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88D577AB-AB31-419E-964A-DA5BC78BFCA3}"/>
                </a:ext>
              </a:extLst>
            </p:cNvPr>
            <p:cNvSpPr/>
            <p:nvPr/>
          </p:nvSpPr>
          <p:spPr>
            <a:xfrm>
              <a:off x="3366807" y="1043181"/>
              <a:ext cx="1182860" cy="5537170"/>
            </a:xfrm>
            <a:custGeom>
              <a:avLst/>
              <a:gdLst>
                <a:gd name="connsiteX0" fmla="*/ 0 w 1751387"/>
                <a:gd name="connsiteY0" fmla="*/ 175139 h 4968129"/>
                <a:gd name="connsiteX1" fmla="*/ 175139 w 1751387"/>
                <a:gd name="connsiteY1" fmla="*/ 0 h 4968129"/>
                <a:gd name="connsiteX2" fmla="*/ 1576248 w 1751387"/>
                <a:gd name="connsiteY2" fmla="*/ 0 h 4968129"/>
                <a:gd name="connsiteX3" fmla="*/ 1751387 w 1751387"/>
                <a:gd name="connsiteY3" fmla="*/ 175139 h 4968129"/>
                <a:gd name="connsiteX4" fmla="*/ 1751387 w 1751387"/>
                <a:gd name="connsiteY4" fmla="*/ 4792990 h 4968129"/>
                <a:gd name="connsiteX5" fmla="*/ 1576248 w 1751387"/>
                <a:gd name="connsiteY5" fmla="*/ 4968129 h 4968129"/>
                <a:gd name="connsiteX6" fmla="*/ 175139 w 1751387"/>
                <a:gd name="connsiteY6" fmla="*/ 4968129 h 4968129"/>
                <a:gd name="connsiteX7" fmla="*/ 0 w 1751387"/>
                <a:gd name="connsiteY7" fmla="*/ 4792990 h 4968129"/>
                <a:gd name="connsiteX8" fmla="*/ 0 w 1751387"/>
                <a:gd name="connsiteY8" fmla="*/ 175139 h 4968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1387" h="4968129">
                  <a:moveTo>
                    <a:pt x="0" y="175139"/>
                  </a:moveTo>
                  <a:cubicBezTo>
                    <a:pt x="0" y="78412"/>
                    <a:pt x="78412" y="0"/>
                    <a:pt x="175139" y="0"/>
                  </a:cubicBezTo>
                  <a:lnTo>
                    <a:pt x="1576248" y="0"/>
                  </a:lnTo>
                  <a:cubicBezTo>
                    <a:pt x="1672975" y="0"/>
                    <a:pt x="1751387" y="78412"/>
                    <a:pt x="1751387" y="175139"/>
                  </a:cubicBezTo>
                  <a:lnTo>
                    <a:pt x="1751387" y="4792990"/>
                  </a:lnTo>
                  <a:cubicBezTo>
                    <a:pt x="1751387" y="4889717"/>
                    <a:pt x="1672975" y="4968129"/>
                    <a:pt x="1576248" y="4968129"/>
                  </a:cubicBezTo>
                  <a:lnTo>
                    <a:pt x="175139" y="4968129"/>
                  </a:lnTo>
                  <a:cubicBezTo>
                    <a:pt x="78412" y="4968129"/>
                    <a:pt x="0" y="4889717"/>
                    <a:pt x="0" y="4792990"/>
                  </a:cubicBezTo>
                  <a:lnTo>
                    <a:pt x="0" y="175139"/>
                  </a:ln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3553890" numCol="1" spcCol="1270" anchor="t" anchorCtr="0">
              <a:noAutofit/>
            </a:bodyPr>
            <a:lstStyle/>
            <a:p>
              <a:pPr algn="ctr" defTabSz="889000">
                <a:spcBef>
                  <a:spcPct val="0"/>
                </a:spcBef>
              </a:pPr>
              <a:r>
                <a:rPr lang="en-GB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COA 3</a:t>
              </a:r>
              <a:endParaRPr lang="en-GB" sz="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889000">
                <a:spcBef>
                  <a:spcPct val="0"/>
                </a:spcBef>
              </a:pPr>
              <a:r>
                <a:rPr lang="en-GB" sz="1100" dirty="0">
                  <a:latin typeface="Arial" panose="020B0604020202020204" pitchFamily="34" charset="0"/>
                  <a:cs typeface="Arial" panose="020B0604020202020204" pitchFamily="34" charset="0"/>
                </a:rPr>
                <a:t>Do Noting</a:t>
              </a: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889000">
                <a:spcBef>
                  <a:spcPct val="0"/>
                </a:spcBef>
                <a:buNone/>
              </a:pPr>
              <a:endParaRPr lang="en-GB" sz="1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AF5F5207-1269-4B6D-A454-07474EAF8B83}"/>
                </a:ext>
              </a:extLst>
            </p:cNvPr>
            <p:cNvSpPr/>
            <p:nvPr/>
          </p:nvSpPr>
          <p:spPr>
            <a:xfrm>
              <a:off x="3461739" y="3154088"/>
              <a:ext cx="1002676" cy="860624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ctr" anchorCtr="0">
              <a:noAutofit/>
            </a:bodyPr>
            <a:lstStyle/>
            <a:p>
              <a:pPr lvl="0" defTabSz="1689100"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 changes to training</a:t>
              </a: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8101D587-902F-48E0-BF2C-964F80BE74E7}"/>
                </a:ext>
              </a:extLst>
            </p:cNvPr>
            <p:cNvSpPr/>
            <p:nvPr/>
          </p:nvSpPr>
          <p:spPr>
            <a:xfrm>
              <a:off x="3443005" y="4387257"/>
              <a:ext cx="1003628" cy="575193"/>
            </a:xfrm>
            <a:custGeom>
              <a:avLst/>
              <a:gdLst>
                <a:gd name="connsiteX0" fmla="*/ 0 w 1401110"/>
                <a:gd name="connsiteY0" fmla="*/ 72375 h 723750"/>
                <a:gd name="connsiteX1" fmla="*/ 72375 w 1401110"/>
                <a:gd name="connsiteY1" fmla="*/ 0 h 723750"/>
                <a:gd name="connsiteX2" fmla="*/ 1328735 w 1401110"/>
                <a:gd name="connsiteY2" fmla="*/ 0 h 723750"/>
                <a:gd name="connsiteX3" fmla="*/ 1401110 w 1401110"/>
                <a:gd name="connsiteY3" fmla="*/ 72375 h 723750"/>
                <a:gd name="connsiteX4" fmla="*/ 1401110 w 1401110"/>
                <a:gd name="connsiteY4" fmla="*/ 651375 h 723750"/>
                <a:gd name="connsiteX5" fmla="*/ 1328735 w 1401110"/>
                <a:gd name="connsiteY5" fmla="*/ 723750 h 723750"/>
                <a:gd name="connsiteX6" fmla="*/ 72375 w 1401110"/>
                <a:gd name="connsiteY6" fmla="*/ 723750 h 723750"/>
                <a:gd name="connsiteX7" fmla="*/ 0 w 1401110"/>
                <a:gd name="connsiteY7" fmla="*/ 651375 h 723750"/>
                <a:gd name="connsiteX8" fmla="*/ 0 w 1401110"/>
                <a:gd name="connsiteY8" fmla="*/ 72375 h 72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110" h="723750">
                  <a:moveTo>
                    <a:pt x="0" y="72375"/>
                  </a:moveTo>
                  <a:cubicBezTo>
                    <a:pt x="0" y="32403"/>
                    <a:pt x="32403" y="0"/>
                    <a:pt x="72375" y="0"/>
                  </a:cubicBezTo>
                  <a:lnTo>
                    <a:pt x="1328735" y="0"/>
                  </a:lnTo>
                  <a:cubicBezTo>
                    <a:pt x="1368707" y="0"/>
                    <a:pt x="1401110" y="32403"/>
                    <a:pt x="1401110" y="72375"/>
                  </a:cubicBezTo>
                  <a:lnTo>
                    <a:pt x="1401110" y="651375"/>
                  </a:lnTo>
                  <a:cubicBezTo>
                    <a:pt x="1401110" y="691347"/>
                    <a:pt x="1368707" y="723750"/>
                    <a:pt x="1328735" y="723750"/>
                  </a:cubicBezTo>
                  <a:lnTo>
                    <a:pt x="72375" y="723750"/>
                  </a:lnTo>
                  <a:cubicBezTo>
                    <a:pt x="32403" y="723750"/>
                    <a:pt x="0" y="691347"/>
                    <a:pt x="0" y="651375"/>
                  </a:cubicBezTo>
                  <a:lnTo>
                    <a:pt x="0" y="7237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93588" rIns="72000" bIns="93588" numCol="1" spcCol="1270" anchor="ctr" anchorCtr="0">
              <a:noAutofit/>
            </a:bodyPr>
            <a:lstStyle/>
            <a:p>
              <a:pPr defTabSz="1689100">
                <a:spcBef>
                  <a:spcPct val="0"/>
                </a:spcBef>
                <a:buFont typeface="Arial" panose="020B0604020202020204" pitchFamily="34" charset="0"/>
                <a:buChar char="•"/>
                <a:tabLst>
                  <a:tab pos="0" algn="l"/>
                </a:tabLst>
              </a:pPr>
              <a:r>
                <a:rPr lang="en-GB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No Mil or CS WF reduction. No change of cost p.a.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9258952-E548-4909-9A01-81068C1D8C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036" y="57781"/>
            <a:ext cx="1976036" cy="244682"/>
          </a:xfrm>
        </p:spPr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army welfare PROJECT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5168F3-8CDA-42C3-8F85-D26787F22B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5037" y="370200"/>
            <a:ext cx="1976036" cy="295821"/>
          </a:xfrm>
        </p:spPr>
        <p:txBody>
          <a:bodyPr/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JANIS Pilot Delivery option comparison</a:t>
            </a: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2984C7C7-2824-4C1D-A46E-26D64DF1D07B}"/>
              </a:ext>
            </a:extLst>
          </p:cNvPr>
          <p:cNvSpPr/>
          <p:nvPr/>
        </p:nvSpPr>
        <p:spPr>
          <a:xfrm>
            <a:off x="2226037" y="141267"/>
            <a:ext cx="6863438" cy="541023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ctr" anchorCtr="0">
            <a:noAutofit/>
          </a:bodyPr>
          <a:lstStyle/>
          <a:p>
            <a:pPr lvl="0" defTabSz="1689100">
              <a:spcBef>
                <a:spcPct val="0"/>
              </a:spcBef>
            </a:pPr>
            <a:r>
              <a:rPr lang="en-GB" sz="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to all approaches 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would be the implementation of recommendations from previous reviews of Army Welfare. Addressing issues not limited to but including;  Governance and Assurance, a Management Information System, parity of access, communications. AWS Army Welfare Services) more involvement at Primary level.</a:t>
            </a:r>
            <a:endParaRPr lang="en-GB" sz="9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5C6F4463-29D3-4511-9CB8-B41AD156DDA4}"/>
              </a:ext>
            </a:extLst>
          </p:cNvPr>
          <p:cNvSpPr/>
          <p:nvPr/>
        </p:nvSpPr>
        <p:spPr>
          <a:xfrm>
            <a:off x="1059125" y="5310146"/>
            <a:ext cx="1993708" cy="1490073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t" anchorCtr="0">
            <a:noAutofit/>
          </a:bodyPr>
          <a:lstStyle/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Chaos if rolled out pan Army immediately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Moral to change may be impacted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system may require amendments to fit purpose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 difficult to capture without pilot</a:t>
            </a:r>
          </a:p>
          <a:p>
            <a:pPr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Reputational/Perception; efficiency vs betterment, within the time line of Welfare Project timeliness.</a:t>
            </a:r>
          </a:p>
          <a:p>
            <a:pPr lvl="0" defTabSz="1689100">
              <a:spcBef>
                <a:spcPct val="0"/>
              </a:spcBef>
              <a:tabLst>
                <a:tab pos="0" algn="l"/>
              </a:tabLst>
            </a:pPr>
            <a:endParaRPr lang="en-GB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3CF08EC-2370-4E49-B200-7BEEAB9E2AAD}"/>
              </a:ext>
            </a:extLst>
          </p:cNvPr>
          <p:cNvGrpSpPr/>
          <p:nvPr/>
        </p:nvGrpSpPr>
        <p:grpSpPr>
          <a:xfrm>
            <a:off x="25074" y="2540195"/>
            <a:ext cx="775920" cy="474742"/>
            <a:chOff x="79629" y="2557313"/>
            <a:chExt cx="772057" cy="488457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2772085D-C8B0-45F9-9B26-76394C9B7682}"/>
                </a:ext>
              </a:extLst>
            </p:cNvPr>
            <p:cNvSpPr/>
            <p:nvPr/>
          </p:nvSpPr>
          <p:spPr>
            <a:xfrm>
              <a:off x="79629" y="2557313"/>
              <a:ext cx="772057" cy="488457"/>
            </a:xfrm>
            <a:prstGeom prst="roundRect">
              <a:avLst>
                <a:gd name="adj" fmla="val 10000"/>
              </a:avLst>
            </a:prstGeom>
            <a:solidFill>
              <a:schemeClr val="bg2"/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Personnel</a:t>
              </a:r>
            </a:p>
          </p:txBody>
        </p:sp>
        <p:pic>
          <p:nvPicPr>
            <p:cNvPr id="5" name="Graphic 4" descr="User">
              <a:extLst>
                <a:ext uri="{FF2B5EF4-FFF2-40B4-BE49-F238E27FC236}">
                  <a16:creationId xmlns:a16="http://schemas.microsoft.com/office/drawing/2014/main" id="{638D1D02-BE9D-435E-B785-382CF5F72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00531" y="2765135"/>
              <a:ext cx="265057" cy="265057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A6CF9E4-62E6-455F-A442-0BC72E2B69FE}"/>
              </a:ext>
            </a:extLst>
          </p:cNvPr>
          <p:cNvGrpSpPr/>
          <p:nvPr/>
        </p:nvGrpSpPr>
        <p:grpSpPr>
          <a:xfrm>
            <a:off x="23207" y="3345619"/>
            <a:ext cx="782537" cy="505538"/>
            <a:chOff x="22084" y="4112585"/>
            <a:chExt cx="778641" cy="505538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276315D-91C8-49E4-98B7-815EA35C0981}"/>
                </a:ext>
              </a:extLst>
            </p:cNvPr>
            <p:cNvGrpSpPr/>
            <p:nvPr/>
          </p:nvGrpSpPr>
          <p:grpSpPr>
            <a:xfrm>
              <a:off x="22084" y="4112585"/>
              <a:ext cx="778641" cy="505538"/>
              <a:chOff x="144208" y="3070663"/>
              <a:chExt cx="1433825" cy="703121"/>
            </a:xfrm>
          </p:grpSpPr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83339A5A-05BB-4956-A30D-F4A47D900AEB}"/>
                  </a:ext>
                </a:extLst>
              </p:cNvPr>
              <p:cNvSpPr/>
              <p:nvPr/>
            </p:nvSpPr>
            <p:spPr>
              <a:xfrm>
                <a:off x="176923" y="3070663"/>
                <a:ext cx="1401110" cy="703121"/>
              </a:xfrm>
              <a:prstGeom prst="roundRect">
                <a:avLst>
                  <a:gd name="adj" fmla="val 10000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2" name="Rectangle: Rounded Corners 4">
                <a:extLst>
                  <a:ext uri="{FF2B5EF4-FFF2-40B4-BE49-F238E27FC236}">
                    <a16:creationId xmlns:a16="http://schemas.microsoft.com/office/drawing/2014/main" id="{EBCBE307-519D-408B-9E83-CCD90EDD3464}"/>
                  </a:ext>
                </a:extLst>
              </p:cNvPr>
              <p:cNvSpPr txBox="1"/>
              <p:nvPr/>
            </p:nvSpPr>
            <p:spPr>
              <a:xfrm>
                <a:off x="144208" y="3085941"/>
                <a:ext cx="1401108" cy="661933"/>
              </a:xfrm>
              <a:prstGeom prst="rect">
                <a:avLst/>
              </a:prstGeom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3980" tIns="70485" rIns="93980" bIns="70485" numCol="1" spcCol="1270" anchor="t" anchorCtr="0">
                <a:noAutofit/>
              </a:bodyPr>
              <a:lstStyle/>
              <a:p>
                <a:pPr marL="0" lvl="0" indent="0" algn="ctr" defTabSz="1644650">
                  <a:spcBef>
                    <a:spcPct val="0"/>
                  </a:spcBef>
                  <a:buNone/>
                </a:pPr>
                <a:r>
                  <a:rPr lang="en-GB" sz="800" b="1" kern="12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Training</a:t>
                </a:r>
              </a:p>
            </p:txBody>
          </p:sp>
        </p:grpSp>
        <p:pic>
          <p:nvPicPr>
            <p:cNvPr id="7" name="Graphic 6" descr="Professor">
              <a:extLst>
                <a:ext uri="{FF2B5EF4-FFF2-40B4-BE49-F238E27FC236}">
                  <a16:creationId xmlns:a16="http://schemas.microsoft.com/office/drawing/2014/main" id="{675415F3-67DF-4B1A-83CE-7629F934A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98941" y="4337285"/>
              <a:ext cx="265057" cy="265057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001EFFD-5953-441B-B95E-E35A27487725}"/>
              </a:ext>
            </a:extLst>
          </p:cNvPr>
          <p:cNvGrpSpPr/>
          <p:nvPr/>
        </p:nvGrpSpPr>
        <p:grpSpPr>
          <a:xfrm>
            <a:off x="35443" y="5694535"/>
            <a:ext cx="775920" cy="505538"/>
            <a:chOff x="39850" y="5620680"/>
            <a:chExt cx="772057" cy="505538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5A80E249-351B-4ADB-B6EE-25C3C960A303}"/>
                </a:ext>
              </a:extLst>
            </p:cNvPr>
            <p:cNvGrpSpPr/>
            <p:nvPr/>
          </p:nvGrpSpPr>
          <p:grpSpPr>
            <a:xfrm>
              <a:off x="39850" y="5620680"/>
              <a:ext cx="772057" cy="505538"/>
              <a:chOff x="176923" y="3881957"/>
              <a:chExt cx="1401110" cy="703121"/>
            </a:xfrm>
            <a:solidFill>
              <a:schemeClr val="bg1">
                <a:lumMod val="95000"/>
              </a:schemeClr>
            </a:solidFill>
          </p:grpSpPr>
          <p:sp>
            <p:nvSpPr>
              <p:cNvPr id="41" name="Rectangle: Rounded Corners 40">
                <a:extLst>
                  <a:ext uri="{FF2B5EF4-FFF2-40B4-BE49-F238E27FC236}">
                    <a16:creationId xmlns:a16="http://schemas.microsoft.com/office/drawing/2014/main" id="{4465831E-65EB-4CD6-AA3D-1D568AC01DD4}"/>
                  </a:ext>
                </a:extLst>
              </p:cNvPr>
              <p:cNvSpPr/>
              <p:nvPr/>
            </p:nvSpPr>
            <p:spPr>
              <a:xfrm>
                <a:off x="176923" y="3881957"/>
                <a:ext cx="1401110" cy="703121"/>
              </a:xfrm>
              <a:prstGeom prst="roundRect">
                <a:avLst>
                  <a:gd name="adj" fmla="val 10000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Rectangle: Rounded Corners 4">
                <a:extLst>
                  <a:ext uri="{FF2B5EF4-FFF2-40B4-BE49-F238E27FC236}">
                    <a16:creationId xmlns:a16="http://schemas.microsoft.com/office/drawing/2014/main" id="{BEFB2669-2AED-4436-B254-FA465C4953B8}"/>
                  </a:ext>
                </a:extLst>
              </p:cNvPr>
              <p:cNvSpPr txBox="1"/>
              <p:nvPr/>
            </p:nvSpPr>
            <p:spPr>
              <a:xfrm>
                <a:off x="197517" y="3902551"/>
                <a:ext cx="1359922" cy="66193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3980" tIns="70485" rIns="93980" bIns="70485" numCol="1" spcCol="1270" anchor="t" anchorCtr="0">
                <a:noAutofit/>
              </a:bodyPr>
              <a:lstStyle/>
              <a:p>
                <a:pPr marL="0" lvl="0" indent="0" algn="ctr" defTabSz="1644650">
                  <a:spcBef>
                    <a:spcPct val="0"/>
                  </a:spcBef>
                  <a:buNone/>
                </a:pPr>
                <a:r>
                  <a:rPr lang="en-GB" sz="800" b="1" kern="12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Risk</a:t>
                </a:r>
              </a:p>
            </p:txBody>
          </p:sp>
        </p:grpSp>
        <p:pic>
          <p:nvPicPr>
            <p:cNvPr id="13" name="Graphic 12" descr="Warning">
              <a:extLst>
                <a:ext uri="{FF2B5EF4-FFF2-40B4-BE49-F238E27FC236}">
                  <a16:creationId xmlns:a16="http://schemas.microsoft.com/office/drawing/2014/main" id="{F5517605-743F-4AB6-B591-68D8827F4A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07683" y="5863840"/>
              <a:ext cx="247571" cy="247571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A0EC17E-D1AE-4B58-ADDB-7927234EFE60}"/>
              </a:ext>
            </a:extLst>
          </p:cNvPr>
          <p:cNvGrpSpPr/>
          <p:nvPr/>
        </p:nvGrpSpPr>
        <p:grpSpPr>
          <a:xfrm>
            <a:off x="36479" y="4631413"/>
            <a:ext cx="764515" cy="505538"/>
            <a:chOff x="50555" y="4869178"/>
            <a:chExt cx="760709" cy="50553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9D7CE942-0AFF-4C83-8EFA-1C7E9A154C9F}"/>
                </a:ext>
              </a:extLst>
            </p:cNvPr>
            <p:cNvSpPr/>
            <p:nvPr/>
          </p:nvSpPr>
          <p:spPr>
            <a:xfrm>
              <a:off x="50555" y="4869178"/>
              <a:ext cx="760709" cy="505538"/>
            </a:xfrm>
            <a:prstGeom prst="roundRect">
              <a:avLst>
                <a:gd name="adj" fmla="val 1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Resource</a:t>
              </a:r>
            </a:p>
          </p:txBody>
        </p:sp>
        <p:pic>
          <p:nvPicPr>
            <p:cNvPr id="51" name="Graphic 50" descr="Piggy Bank">
              <a:extLst>
                <a:ext uri="{FF2B5EF4-FFF2-40B4-BE49-F238E27FC236}">
                  <a16:creationId xmlns:a16="http://schemas.microsoft.com/office/drawing/2014/main" id="{2C134E5F-8EEB-4194-8784-89933CFB2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07683" y="5084840"/>
              <a:ext cx="275239" cy="275239"/>
            </a:xfrm>
            <a:prstGeom prst="rect">
              <a:avLst/>
            </a:prstGeom>
          </p:spPr>
        </p:pic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55B7E926-5DB3-420C-85AD-92C64E7E8D61}"/>
              </a:ext>
            </a:extLst>
          </p:cNvPr>
          <p:cNvSpPr/>
          <p:nvPr/>
        </p:nvSpPr>
        <p:spPr>
          <a:xfrm>
            <a:off x="883818" y="845541"/>
            <a:ext cx="309242" cy="2958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00E94ED-D640-43D9-A02A-CB0F23495683}"/>
              </a:ext>
            </a:extLst>
          </p:cNvPr>
          <p:cNvSpPr/>
          <p:nvPr/>
        </p:nvSpPr>
        <p:spPr>
          <a:xfrm>
            <a:off x="3311445" y="832918"/>
            <a:ext cx="309242" cy="29582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E2479622-2592-49C6-8850-745C9793E665}"/>
              </a:ext>
            </a:extLst>
          </p:cNvPr>
          <p:cNvSpPr/>
          <p:nvPr/>
        </p:nvSpPr>
        <p:spPr>
          <a:xfrm>
            <a:off x="5713058" y="832918"/>
            <a:ext cx="309242" cy="295821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7C43F418-DA00-4B99-B612-D91BAA23222C}"/>
              </a:ext>
            </a:extLst>
          </p:cNvPr>
          <p:cNvSpPr/>
          <p:nvPr/>
        </p:nvSpPr>
        <p:spPr>
          <a:xfrm>
            <a:off x="3448485" y="2348109"/>
            <a:ext cx="2036645" cy="695842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ctr" anchorCtr="0">
            <a:noAutofit/>
          </a:bodyPr>
          <a:lstStyle/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  <a:tab pos="36000" algn="l"/>
                <a:tab pos="180000" algn="l"/>
                <a:tab pos="360000" algn="l"/>
              </a:tabLst>
            </a:pPr>
            <a:r>
              <a: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UWT 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stay as they are</a:t>
            </a:r>
            <a:endParaRPr lang="en-GB" sz="9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023D8062-08A7-4236-B441-94365B297E9F}"/>
              </a:ext>
            </a:extLst>
          </p:cNvPr>
          <p:cNvSpPr/>
          <p:nvPr/>
        </p:nvSpPr>
        <p:spPr>
          <a:xfrm>
            <a:off x="5874021" y="2315503"/>
            <a:ext cx="2036645" cy="725301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ctr" anchorCtr="0">
            <a:noAutofit/>
          </a:bodyPr>
          <a:lstStyle/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  <a:tab pos="36000" algn="l"/>
                <a:tab pos="180000" algn="l"/>
                <a:tab pos="360000" algn="l"/>
              </a:tabLst>
            </a:pPr>
            <a:r>
              <a: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UWT 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stays as they are </a:t>
            </a: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C8CF975B-E763-49CA-8ED6-21C5D12568AC}"/>
              </a:ext>
            </a:extLst>
          </p:cNvPr>
          <p:cNvSpPr/>
          <p:nvPr/>
        </p:nvSpPr>
        <p:spPr>
          <a:xfrm>
            <a:off x="3464149" y="4470823"/>
            <a:ext cx="2020981" cy="650019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ctr" anchorCtr="0">
            <a:noAutofit/>
          </a:bodyPr>
          <a:lstStyle/>
          <a:p>
            <a:pPr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Mil WF reduction. No change of cost p.a.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CS 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Uplift 1 C2 – quantified cost of £33k p.a.(£297k p.a. after pilot)</a:t>
            </a:r>
            <a:endParaRPr lang="en-GB" sz="9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48677FA5-89EF-4E4C-AA24-1D94FA2AE424}"/>
              </a:ext>
            </a:extLst>
          </p:cNvPr>
          <p:cNvSpPr/>
          <p:nvPr/>
        </p:nvSpPr>
        <p:spPr>
          <a:xfrm>
            <a:off x="3465360" y="5665122"/>
            <a:ext cx="1993708" cy="780120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t" anchorCtr="0">
            <a:noAutofit/>
          </a:bodyPr>
          <a:lstStyle/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Training environment of JANIS not connected to Live. 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UWO collating info on 2 systems.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AWS Resources for Governance and Assurance.</a:t>
            </a: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6193ED87-5897-4BC1-9F20-2551EA5D1496}"/>
              </a:ext>
            </a:extLst>
          </p:cNvPr>
          <p:cNvSpPr/>
          <p:nvPr/>
        </p:nvSpPr>
        <p:spPr>
          <a:xfrm>
            <a:off x="5916958" y="5587578"/>
            <a:ext cx="1993708" cy="935207"/>
          </a:xfrm>
          <a:custGeom>
            <a:avLst/>
            <a:gdLst>
              <a:gd name="connsiteX0" fmla="*/ 0 w 1401110"/>
              <a:gd name="connsiteY0" fmla="*/ 72375 h 723750"/>
              <a:gd name="connsiteX1" fmla="*/ 72375 w 1401110"/>
              <a:gd name="connsiteY1" fmla="*/ 0 h 723750"/>
              <a:gd name="connsiteX2" fmla="*/ 1328735 w 1401110"/>
              <a:gd name="connsiteY2" fmla="*/ 0 h 723750"/>
              <a:gd name="connsiteX3" fmla="*/ 1401110 w 1401110"/>
              <a:gd name="connsiteY3" fmla="*/ 72375 h 723750"/>
              <a:gd name="connsiteX4" fmla="*/ 1401110 w 1401110"/>
              <a:gd name="connsiteY4" fmla="*/ 651375 h 723750"/>
              <a:gd name="connsiteX5" fmla="*/ 1328735 w 1401110"/>
              <a:gd name="connsiteY5" fmla="*/ 723750 h 723750"/>
              <a:gd name="connsiteX6" fmla="*/ 72375 w 1401110"/>
              <a:gd name="connsiteY6" fmla="*/ 723750 h 723750"/>
              <a:gd name="connsiteX7" fmla="*/ 0 w 1401110"/>
              <a:gd name="connsiteY7" fmla="*/ 651375 h 723750"/>
              <a:gd name="connsiteX8" fmla="*/ 0 w 1401110"/>
              <a:gd name="connsiteY8" fmla="*/ 72375 h 72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1110" h="723750">
                <a:moveTo>
                  <a:pt x="0" y="72375"/>
                </a:moveTo>
                <a:cubicBezTo>
                  <a:pt x="0" y="32403"/>
                  <a:pt x="32403" y="0"/>
                  <a:pt x="72375" y="0"/>
                </a:cubicBezTo>
                <a:lnTo>
                  <a:pt x="1328735" y="0"/>
                </a:lnTo>
                <a:cubicBezTo>
                  <a:pt x="1368707" y="0"/>
                  <a:pt x="1401110" y="32403"/>
                  <a:pt x="1401110" y="72375"/>
                </a:cubicBezTo>
                <a:lnTo>
                  <a:pt x="1401110" y="651375"/>
                </a:lnTo>
                <a:cubicBezTo>
                  <a:pt x="1401110" y="691347"/>
                  <a:pt x="1368707" y="723750"/>
                  <a:pt x="1328735" y="723750"/>
                </a:cubicBezTo>
                <a:lnTo>
                  <a:pt x="72375" y="723750"/>
                </a:lnTo>
                <a:cubicBezTo>
                  <a:pt x="32403" y="723750"/>
                  <a:pt x="0" y="691347"/>
                  <a:pt x="0" y="651375"/>
                </a:cubicBezTo>
                <a:lnTo>
                  <a:pt x="0" y="723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93588" rIns="72000" bIns="93588" numCol="1" spcCol="1270" anchor="t" anchorCtr="0">
            <a:noAutofit/>
          </a:bodyPr>
          <a:lstStyle/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Reputational damage if no change is made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DPA risks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Betterment of current Support/ Failure to provide support where needed</a:t>
            </a: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GB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1689100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GB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937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58952-E548-4909-9A01-81068C1D8C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036" y="57781"/>
            <a:ext cx="1976036" cy="244682"/>
          </a:xfrm>
        </p:spPr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army welfare PROJECT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5168F3-8CDA-42C3-8F85-D26787F22B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5037" y="370200"/>
            <a:ext cx="1976036" cy="295821"/>
          </a:xfrm>
        </p:spPr>
        <p:txBody>
          <a:bodyPr/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AOB (Any other business)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D2E34-8C2F-0540-8A4F-7396836DE057}"/>
              </a:ext>
            </a:extLst>
          </p:cNvPr>
          <p:cNvSpPr txBox="1"/>
          <p:nvPr/>
        </p:nvSpPr>
        <p:spPr>
          <a:xfrm>
            <a:off x="3123211" y="2844225"/>
            <a:ext cx="5023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152764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Army Template">
  <a:themeElements>
    <a:clrScheme name="Army Brand">
      <a:dk1>
        <a:srgbClr val="000000"/>
      </a:dk1>
      <a:lt1>
        <a:sysClr val="window" lastClr="FFFFFF"/>
      </a:lt1>
      <a:dk2>
        <a:srgbClr val="4B4F54"/>
      </a:dk2>
      <a:lt2>
        <a:srgbClr val="E7E6E6"/>
      </a:lt2>
      <a:accent1>
        <a:srgbClr val="215732"/>
      </a:accent1>
      <a:accent2>
        <a:srgbClr val="C5B783"/>
      </a:accent2>
      <a:accent3>
        <a:srgbClr val="79863C"/>
      </a:accent3>
      <a:accent4>
        <a:srgbClr val="F6BE00"/>
      </a:accent4>
      <a:accent5>
        <a:srgbClr val="00677F"/>
      </a:accent5>
      <a:accent6>
        <a:srgbClr val="C810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myBrand-btb_master3x4 [Read-Only]" id="{D1761F8F-330D-433F-B7E8-B65137A9FD14}" vid="{969B330C-BF2E-46DE-8B63-E1B664AF1F3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19E33A71D11442A20242BB75871990" ma:contentTypeVersion="4" ma:contentTypeDescription="Create a new document." ma:contentTypeScope="" ma:versionID="b4e86c15f8170190a4fcb52e9e60f883">
  <xsd:schema xmlns:xsd="http://www.w3.org/2001/XMLSchema" xmlns:xs="http://www.w3.org/2001/XMLSchema" xmlns:p="http://schemas.microsoft.com/office/2006/metadata/properties" xmlns:ns2="c767adbd-c037-4f8a-90ac-444fc927f483" targetNamespace="http://schemas.microsoft.com/office/2006/metadata/properties" ma:root="true" ma:fieldsID="79b0f36a87f8711a6fa3aa59e117b0ea" ns2:_="">
    <xsd:import namespace="c767adbd-c037-4f8a-90ac-444fc927f4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67adbd-c037-4f8a-90ac-444fc927f4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1E6290-9E79-4BF1-B32B-96531D71E8AB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c767adbd-c037-4f8a-90ac-444fc927f483"/>
    <ds:schemaRef ds:uri="http://schemas.microsoft.com/office/2006/documentManagement/types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5DF7E8B-C4CE-45C5-A9A5-0E17C659C0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67adbd-c037-4f8a-90ac-444fc927f4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936E455-CB93-4D78-92C7-E8A4EAD3F9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37276</TotalTime>
  <Words>1040</Words>
  <Application>Microsoft Macintosh PowerPoint</Application>
  <PresentationFormat>On-screen Show (4:3)</PresentationFormat>
  <Paragraphs>245</Paragraphs>
  <Slides>10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Narrow</vt:lpstr>
      <vt:lpstr>Calibri</vt:lpstr>
      <vt:lpstr>Wingdings</vt:lpstr>
      <vt:lpstr>1_Army Template</vt:lpstr>
      <vt:lpstr>think-cell Slide</vt:lpstr>
      <vt:lpstr>Worksheet</vt:lpstr>
      <vt:lpstr>PowerPoint Presentation</vt:lpstr>
      <vt:lpstr>Agenda</vt:lpstr>
      <vt:lpstr>Army welfare project</vt:lpstr>
      <vt:lpstr>Army welfare project</vt:lpstr>
      <vt:lpstr>Army welfare project</vt:lpstr>
      <vt:lpstr>COA 1</vt:lpstr>
      <vt:lpstr>COA 2</vt:lpstr>
      <vt:lpstr>COA 3</vt:lpstr>
      <vt:lpstr>army welfare PROJECT</vt:lpstr>
      <vt:lpstr>army welfare PROJECT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Broe, Ian Capt (Army Pers-Change-SO3a)</dc:creator>
  <cp:lastModifiedBy>Carrie-Ann Elizabeth Moore (1811709)</cp:lastModifiedBy>
  <cp:revision>4</cp:revision>
  <cp:lastPrinted>2020-12-03T11:28:14Z</cp:lastPrinted>
  <dcterms:created xsi:type="dcterms:W3CDTF">2019-04-03T09:31:59Z</dcterms:created>
  <dcterms:modified xsi:type="dcterms:W3CDTF">2022-12-06T13:31:33Z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0x0101002619E33A71D11442A20242BB75871990</vt:lpwstr>
  </property>
  <property fmtid="{D5CDD505-2E9C-101B-9397-08002B2CF9AE}" pid="3" name="MSIP_Label_d8a60473-494b-4586-a1bb-b0e663054676_Enabled">
    <vt:lpwstr>true</vt:lpwstr>
  </property>
  <property fmtid="{D5CDD505-2E9C-101B-9397-08002B2CF9AE}" pid="4" name="MSIP_Label_d8a60473-494b-4586-a1bb-b0e663054676_SetDate">
    <vt:lpwstr>2022-10-10T12:58:38Z</vt:lpwstr>
  </property>
  <property fmtid="{D5CDD505-2E9C-101B-9397-08002B2CF9AE}" pid="5" name="MSIP_Label_d8a60473-494b-4586-a1bb-b0e663054676_Method">
    <vt:lpwstr>Privileged</vt:lpwstr>
  </property>
  <property fmtid="{D5CDD505-2E9C-101B-9397-08002B2CF9AE}" pid="6" name="MSIP_Label_d8a60473-494b-4586-a1bb-b0e663054676_Name">
    <vt:lpwstr>MOD-1-O-‘UNMARKED’</vt:lpwstr>
  </property>
  <property fmtid="{D5CDD505-2E9C-101B-9397-08002B2CF9AE}" pid="7" name="MSIP_Label_d8a60473-494b-4586-a1bb-b0e663054676_SiteId">
    <vt:lpwstr>be7760ed-5953-484b-ae95-d0a16dfa09e5</vt:lpwstr>
  </property>
  <property fmtid="{D5CDD505-2E9C-101B-9397-08002B2CF9AE}" pid="8" name="MSIP_Label_d8a60473-494b-4586-a1bb-b0e663054676_ActionId">
    <vt:lpwstr>e3a2444a-f842-49eb-9e4f-eaf8f411512d</vt:lpwstr>
  </property>
  <property fmtid="{D5CDD505-2E9C-101B-9397-08002B2CF9AE}" pid="9" name="MSIP_Label_d8a60473-494b-4586-a1bb-b0e663054676_ContentBits">
    <vt:lpwstr>0</vt:lpwstr>
  </property>
</Properties>
</file>