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1"/>
  </p:notesMasterIdLst>
  <p:sldIdLst>
    <p:sldId id="265"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4733" autoAdjust="0"/>
  </p:normalViewPr>
  <p:slideViewPr>
    <p:cSldViewPr snapToGrid="0">
      <p:cViewPr varScale="1">
        <p:scale>
          <a:sx n="72" d="100"/>
          <a:sy n="72" d="100"/>
        </p:scale>
        <p:origin x="1104"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3881CD-A9A2-40C5-9075-1913DCA1B430}" type="doc">
      <dgm:prSet loTypeId="urn:microsoft.com/office/officeart/2005/8/layout/arrow6" loCatId="relationship" qsTypeId="urn:microsoft.com/office/officeart/2005/8/quickstyle/simple2" qsCatId="simple" csTypeId="urn:microsoft.com/office/officeart/2005/8/colors/accent1_2" csCatId="accent1" phldr="1"/>
      <dgm:spPr/>
      <dgm:t>
        <a:bodyPr/>
        <a:lstStyle/>
        <a:p>
          <a:endParaRPr lang="en-US"/>
        </a:p>
      </dgm:t>
    </dgm:pt>
    <dgm:pt modelId="{13F113E4-4934-48DA-8313-236F36EE973E}">
      <dgm:prSet phldrT="[Text]"/>
      <dgm:spPr/>
      <dgm:t>
        <a:bodyPr/>
        <a:lstStyle/>
        <a:p>
          <a:r>
            <a:rPr lang="en-US" b="1" dirty="0"/>
            <a:t>Benefits</a:t>
          </a:r>
        </a:p>
        <a:p>
          <a:r>
            <a:rPr lang="en-US" dirty="0"/>
            <a:t>Higher customer base </a:t>
          </a:r>
        </a:p>
        <a:p>
          <a:r>
            <a:rPr lang="en-US" dirty="0"/>
            <a:t>Aids in effective communication </a:t>
          </a:r>
        </a:p>
        <a:p>
          <a:r>
            <a:rPr lang="en-US" dirty="0"/>
            <a:t>Drafts uniqueness to </a:t>
          </a:r>
          <a:r>
            <a:rPr lang="en-US" dirty="0" err="1"/>
            <a:t>organisation</a:t>
          </a:r>
          <a:r>
            <a:rPr lang="en-US" dirty="0"/>
            <a:t> </a:t>
          </a:r>
        </a:p>
        <a:p>
          <a:r>
            <a:rPr lang="en-US" dirty="0"/>
            <a:t>Govern later customer references </a:t>
          </a:r>
        </a:p>
      </dgm:t>
    </dgm:pt>
    <dgm:pt modelId="{DC60FD22-3DAF-4E85-A620-295CC65CB8F0}" type="parTrans" cxnId="{776BFEFE-F31B-4C5A-8B17-AC093FC82E87}">
      <dgm:prSet/>
      <dgm:spPr/>
      <dgm:t>
        <a:bodyPr/>
        <a:lstStyle/>
        <a:p>
          <a:endParaRPr lang="en-US"/>
        </a:p>
      </dgm:t>
    </dgm:pt>
    <dgm:pt modelId="{38D871FB-06C9-4628-80BF-2416E08575F5}" type="sibTrans" cxnId="{776BFEFE-F31B-4C5A-8B17-AC093FC82E87}">
      <dgm:prSet/>
      <dgm:spPr/>
      <dgm:t>
        <a:bodyPr/>
        <a:lstStyle/>
        <a:p>
          <a:endParaRPr lang="en-US"/>
        </a:p>
      </dgm:t>
    </dgm:pt>
    <dgm:pt modelId="{B7BEE63B-F5D9-4C23-B2FD-A48709DDDDA7}">
      <dgm:prSet phldrT="[Text]"/>
      <dgm:spPr/>
      <dgm:t>
        <a:bodyPr/>
        <a:lstStyle/>
        <a:p>
          <a:r>
            <a:rPr lang="en-US" b="1"/>
            <a:t>Importance </a:t>
          </a:r>
        </a:p>
        <a:p>
          <a:r>
            <a:rPr lang="en-US"/>
            <a:t>Aids in building global chain based services </a:t>
          </a:r>
        </a:p>
        <a:p>
          <a:r>
            <a:rPr lang="en-US"/>
            <a:t>Drafts sense of belongings to customers </a:t>
          </a:r>
        </a:p>
        <a:p>
          <a:r>
            <a:rPr lang="en-US"/>
            <a:t>Have better culture orientation</a:t>
          </a:r>
        </a:p>
        <a:p>
          <a:r>
            <a:rPr lang="en-US"/>
            <a:t>Govern high customer satisfaction </a:t>
          </a:r>
          <a:endParaRPr lang="en-US" dirty="0"/>
        </a:p>
      </dgm:t>
    </dgm:pt>
    <dgm:pt modelId="{C2505D16-8A13-4518-9200-97EA72843738}" type="parTrans" cxnId="{0DE1D819-A4E9-41BE-A830-4C1B8F59997B}">
      <dgm:prSet/>
      <dgm:spPr/>
      <dgm:t>
        <a:bodyPr/>
        <a:lstStyle/>
        <a:p>
          <a:endParaRPr lang="en-US"/>
        </a:p>
      </dgm:t>
    </dgm:pt>
    <dgm:pt modelId="{B09C9773-4FBB-4BF2-86D6-9B4EDD30B749}" type="sibTrans" cxnId="{0DE1D819-A4E9-41BE-A830-4C1B8F59997B}">
      <dgm:prSet/>
      <dgm:spPr/>
      <dgm:t>
        <a:bodyPr/>
        <a:lstStyle/>
        <a:p>
          <a:endParaRPr lang="en-US"/>
        </a:p>
      </dgm:t>
    </dgm:pt>
    <dgm:pt modelId="{92BFCFAC-53C9-4B65-8D33-C81BEB57C879}" type="pres">
      <dgm:prSet presAssocID="{DA3881CD-A9A2-40C5-9075-1913DCA1B430}" presName="compositeShape" presStyleCnt="0">
        <dgm:presLayoutVars>
          <dgm:chMax val="2"/>
          <dgm:dir/>
          <dgm:resizeHandles val="exact"/>
        </dgm:presLayoutVars>
      </dgm:prSet>
      <dgm:spPr/>
    </dgm:pt>
    <dgm:pt modelId="{AA8C5FC9-CC8B-480F-A24B-37CD7F2FEE67}" type="pres">
      <dgm:prSet presAssocID="{DA3881CD-A9A2-40C5-9075-1913DCA1B430}" presName="ribbon" presStyleLbl="node1" presStyleIdx="0" presStyleCnt="1"/>
      <dgm:spPr/>
    </dgm:pt>
    <dgm:pt modelId="{FB0FC4F1-AA64-4CF1-AFF6-7FA49D6F42BE}" type="pres">
      <dgm:prSet presAssocID="{DA3881CD-A9A2-40C5-9075-1913DCA1B430}" presName="leftArrowText" presStyleLbl="node1" presStyleIdx="0" presStyleCnt="1">
        <dgm:presLayoutVars>
          <dgm:chMax val="0"/>
          <dgm:bulletEnabled val="1"/>
        </dgm:presLayoutVars>
      </dgm:prSet>
      <dgm:spPr/>
    </dgm:pt>
    <dgm:pt modelId="{F2BFE2EE-E2AB-4235-BF6E-7BD85811CDDA}" type="pres">
      <dgm:prSet presAssocID="{DA3881CD-A9A2-40C5-9075-1913DCA1B430}" presName="rightArrowText" presStyleLbl="node1" presStyleIdx="0" presStyleCnt="1">
        <dgm:presLayoutVars>
          <dgm:chMax val="0"/>
          <dgm:bulletEnabled val="1"/>
        </dgm:presLayoutVars>
      </dgm:prSet>
      <dgm:spPr/>
    </dgm:pt>
  </dgm:ptLst>
  <dgm:cxnLst>
    <dgm:cxn modelId="{F5DCD904-30CD-44D5-94BC-2D704BE37B48}" type="presOf" srcId="{DA3881CD-A9A2-40C5-9075-1913DCA1B430}" destId="{92BFCFAC-53C9-4B65-8D33-C81BEB57C879}" srcOrd="0" destOrd="0" presId="urn:microsoft.com/office/officeart/2005/8/layout/arrow6"/>
    <dgm:cxn modelId="{0DE1D819-A4E9-41BE-A830-4C1B8F59997B}" srcId="{DA3881CD-A9A2-40C5-9075-1913DCA1B430}" destId="{B7BEE63B-F5D9-4C23-B2FD-A48709DDDDA7}" srcOrd="1" destOrd="0" parTransId="{C2505D16-8A13-4518-9200-97EA72843738}" sibTransId="{B09C9773-4FBB-4BF2-86D6-9B4EDD30B749}"/>
    <dgm:cxn modelId="{524F011E-3A6C-4A95-8795-CE01DB0F2CB7}" type="presOf" srcId="{13F113E4-4934-48DA-8313-236F36EE973E}" destId="{FB0FC4F1-AA64-4CF1-AFF6-7FA49D6F42BE}" srcOrd="0" destOrd="0" presId="urn:microsoft.com/office/officeart/2005/8/layout/arrow6"/>
    <dgm:cxn modelId="{2502ED22-5843-4C51-BBA8-40550B677F67}" type="presOf" srcId="{B7BEE63B-F5D9-4C23-B2FD-A48709DDDDA7}" destId="{F2BFE2EE-E2AB-4235-BF6E-7BD85811CDDA}" srcOrd="0" destOrd="0" presId="urn:microsoft.com/office/officeart/2005/8/layout/arrow6"/>
    <dgm:cxn modelId="{776BFEFE-F31B-4C5A-8B17-AC093FC82E87}" srcId="{DA3881CD-A9A2-40C5-9075-1913DCA1B430}" destId="{13F113E4-4934-48DA-8313-236F36EE973E}" srcOrd="0" destOrd="0" parTransId="{DC60FD22-3DAF-4E85-A620-295CC65CB8F0}" sibTransId="{38D871FB-06C9-4628-80BF-2416E08575F5}"/>
    <dgm:cxn modelId="{ADC0E798-DC1F-4A39-ADAA-DD9EE05BD44A}" type="presParOf" srcId="{92BFCFAC-53C9-4B65-8D33-C81BEB57C879}" destId="{AA8C5FC9-CC8B-480F-A24B-37CD7F2FEE67}" srcOrd="0" destOrd="0" presId="urn:microsoft.com/office/officeart/2005/8/layout/arrow6"/>
    <dgm:cxn modelId="{563A37C7-73D5-481F-B719-63E3372826DD}" type="presParOf" srcId="{92BFCFAC-53C9-4B65-8D33-C81BEB57C879}" destId="{FB0FC4F1-AA64-4CF1-AFF6-7FA49D6F42BE}" srcOrd="1" destOrd="0" presId="urn:microsoft.com/office/officeart/2005/8/layout/arrow6"/>
    <dgm:cxn modelId="{69D1A6E1-51CA-4341-9C95-6E642AAC4A0D}" type="presParOf" srcId="{92BFCFAC-53C9-4B65-8D33-C81BEB57C879}" destId="{F2BFE2EE-E2AB-4235-BF6E-7BD85811CDDA}"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C5FC9-CC8B-480F-A24B-37CD7F2FEE67}">
      <dsp:nvSpPr>
        <dsp:cNvPr id="0" name=""/>
        <dsp:cNvSpPr/>
      </dsp:nvSpPr>
      <dsp:spPr>
        <a:xfrm>
          <a:off x="0" y="839243"/>
          <a:ext cx="7891872" cy="3156748"/>
        </a:xfrm>
        <a:prstGeom prst="leftRightRibb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B0FC4F1-AA64-4CF1-AFF6-7FA49D6F42BE}">
      <dsp:nvSpPr>
        <dsp:cNvPr id="0" name=""/>
        <dsp:cNvSpPr/>
      </dsp:nvSpPr>
      <dsp:spPr>
        <a:xfrm>
          <a:off x="947024" y="1391674"/>
          <a:ext cx="2604317" cy="1546806"/>
        </a:xfrm>
        <a:prstGeom prst="rect">
          <a:avLst/>
        </a:prstGeom>
        <a:noFill/>
        <a:ln w="19050" cap="flat" cmpd="sng" algn="ctr">
          <a:noFill/>
          <a:prstDash val="solid"/>
        </a:ln>
        <a:effectLst/>
        <a:sp3d/>
      </dsp:spPr>
      <dsp:style>
        <a:lnRef idx="3">
          <a:scrgbClr r="0" g="0" b="0"/>
        </a:lnRef>
        <a:fillRef idx="1">
          <a:scrgbClr r="0" g="0" b="0"/>
        </a:fillRef>
        <a:effectRef idx="1">
          <a:scrgbClr r="0" g="0" b="0"/>
        </a:effectRef>
        <a:fontRef idx="minor">
          <a:schemeClr val="lt1"/>
        </a:fontRef>
      </dsp:style>
      <dsp:txBody>
        <a:bodyPr spcFirstLastPara="0" vert="horz" wrap="square" lIns="0" tIns="53340" rIns="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Benefits</a:t>
          </a:r>
        </a:p>
        <a:p>
          <a:pPr marL="0" lvl="0" indent="0" algn="ctr" defTabSz="666750">
            <a:lnSpc>
              <a:spcPct val="90000"/>
            </a:lnSpc>
            <a:spcBef>
              <a:spcPct val="0"/>
            </a:spcBef>
            <a:spcAft>
              <a:spcPct val="35000"/>
            </a:spcAft>
            <a:buNone/>
          </a:pPr>
          <a:r>
            <a:rPr lang="en-US" sz="1500" kern="1200" dirty="0"/>
            <a:t>Higher customer base </a:t>
          </a:r>
        </a:p>
        <a:p>
          <a:pPr marL="0" lvl="0" indent="0" algn="ctr" defTabSz="666750">
            <a:lnSpc>
              <a:spcPct val="90000"/>
            </a:lnSpc>
            <a:spcBef>
              <a:spcPct val="0"/>
            </a:spcBef>
            <a:spcAft>
              <a:spcPct val="35000"/>
            </a:spcAft>
            <a:buNone/>
          </a:pPr>
          <a:r>
            <a:rPr lang="en-US" sz="1500" kern="1200" dirty="0"/>
            <a:t>Aids in effective communication </a:t>
          </a:r>
        </a:p>
        <a:p>
          <a:pPr marL="0" lvl="0" indent="0" algn="ctr" defTabSz="666750">
            <a:lnSpc>
              <a:spcPct val="90000"/>
            </a:lnSpc>
            <a:spcBef>
              <a:spcPct val="0"/>
            </a:spcBef>
            <a:spcAft>
              <a:spcPct val="35000"/>
            </a:spcAft>
            <a:buNone/>
          </a:pPr>
          <a:r>
            <a:rPr lang="en-US" sz="1500" kern="1200" dirty="0"/>
            <a:t>Drafts uniqueness to </a:t>
          </a:r>
          <a:r>
            <a:rPr lang="en-US" sz="1500" kern="1200" dirty="0" err="1"/>
            <a:t>organisation</a:t>
          </a:r>
          <a:r>
            <a:rPr lang="en-US" sz="1500" kern="1200" dirty="0"/>
            <a:t> </a:t>
          </a:r>
        </a:p>
        <a:p>
          <a:pPr marL="0" lvl="0" indent="0" algn="ctr" defTabSz="666750">
            <a:lnSpc>
              <a:spcPct val="90000"/>
            </a:lnSpc>
            <a:spcBef>
              <a:spcPct val="0"/>
            </a:spcBef>
            <a:spcAft>
              <a:spcPct val="35000"/>
            </a:spcAft>
            <a:buNone/>
          </a:pPr>
          <a:r>
            <a:rPr lang="en-US" sz="1500" kern="1200" dirty="0"/>
            <a:t>Govern later customer references </a:t>
          </a:r>
        </a:p>
      </dsp:txBody>
      <dsp:txXfrm>
        <a:off x="947024" y="1391674"/>
        <a:ext cx="2604317" cy="1546806"/>
      </dsp:txXfrm>
    </dsp:sp>
    <dsp:sp modelId="{F2BFE2EE-E2AB-4235-BF6E-7BD85811CDDA}">
      <dsp:nvSpPr>
        <dsp:cNvPr id="0" name=""/>
        <dsp:cNvSpPr/>
      </dsp:nvSpPr>
      <dsp:spPr>
        <a:xfrm>
          <a:off x="3945936" y="1896754"/>
          <a:ext cx="3077830" cy="1546806"/>
        </a:xfrm>
        <a:prstGeom prst="rect">
          <a:avLst/>
        </a:prstGeom>
        <a:noFill/>
        <a:ln w="19050" cap="flat" cmpd="sng" algn="ctr">
          <a:noFill/>
          <a:prstDash val="solid"/>
        </a:ln>
        <a:effectLst/>
        <a:sp3d/>
      </dsp:spPr>
      <dsp:style>
        <a:lnRef idx="3">
          <a:scrgbClr r="0" g="0" b="0"/>
        </a:lnRef>
        <a:fillRef idx="1">
          <a:scrgbClr r="0" g="0" b="0"/>
        </a:fillRef>
        <a:effectRef idx="1">
          <a:scrgbClr r="0" g="0" b="0"/>
        </a:effectRef>
        <a:fontRef idx="minor">
          <a:schemeClr val="lt1"/>
        </a:fontRef>
      </dsp:style>
      <dsp:txBody>
        <a:bodyPr spcFirstLastPara="0" vert="horz" wrap="square" lIns="0" tIns="53340" rIns="0" bIns="57150" numCol="1" spcCol="1270" anchor="ctr" anchorCtr="0">
          <a:noAutofit/>
        </a:bodyPr>
        <a:lstStyle/>
        <a:p>
          <a:pPr marL="0" lvl="0" indent="0" algn="ctr" defTabSz="666750">
            <a:lnSpc>
              <a:spcPct val="90000"/>
            </a:lnSpc>
            <a:spcBef>
              <a:spcPct val="0"/>
            </a:spcBef>
            <a:spcAft>
              <a:spcPct val="35000"/>
            </a:spcAft>
            <a:buNone/>
          </a:pPr>
          <a:r>
            <a:rPr lang="en-US" sz="1500" b="1" kern="1200"/>
            <a:t>Importance </a:t>
          </a:r>
        </a:p>
        <a:p>
          <a:pPr marL="0" lvl="0" indent="0" algn="ctr" defTabSz="666750">
            <a:lnSpc>
              <a:spcPct val="90000"/>
            </a:lnSpc>
            <a:spcBef>
              <a:spcPct val="0"/>
            </a:spcBef>
            <a:spcAft>
              <a:spcPct val="35000"/>
            </a:spcAft>
            <a:buNone/>
          </a:pPr>
          <a:r>
            <a:rPr lang="en-US" sz="1500" kern="1200"/>
            <a:t>Aids in building global chain based services </a:t>
          </a:r>
        </a:p>
        <a:p>
          <a:pPr marL="0" lvl="0" indent="0" algn="ctr" defTabSz="666750">
            <a:lnSpc>
              <a:spcPct val="90000"/>
            </a:lnSpc>
            <a:spcBef>
              <a:spcPct val="0"/>
            </a:spcBef>
            <a:spcAft>
              <a:spcPct val="35000"/>
            </a:spcAft>
            <a:buNone/>
          </a:pPr>
          <a:r>
            <a:rPr lang="en-US" sz="1500" kern="1200"/>
            <a:t>Drafts sense of belongings to customers </a:t>
          </a:r>
        </a:p>
        <a:p>
          <a:pPr marL="0" lvl="0" indent="0" algn="ctr" defTabSz="666750">
            <a:lnSpc>
              <a:spcPct val="90000"/>
            </a:lnSpc>
            <a:spcBef>
              <a:spcPct val="0"/>
            </a:spcBef>
            <a:spcAft>
              <a:spcPct val="35000"/>
            </a:spcAft>
            <a:buNone/>
          </a:pPr>
          <a:r>
            <a:rPr lang="en-US" sz="1500" kern="1200"/>
            <a:t>Have better culture orientation</a:t>
          </a:r>
        </a:p>
        <a:p>
          <a:pPr marL="0" lvl="0" indent="0" algn="ctr" defTabSz="666750">
            <a:lnSpc>
              <a:spcPct val="90000"/>
            </a:lnSpc>
            <a:spcBef>
              <a:spcPct val="0"/>
            </a:spcBef>
            <a:spcAft>
              <a:spcPct val="35000"/>
            </a:spcAft>
            <a:buNone/>
          </a:pPr>
          <a:r>
            <a:rPr lang="en-US" sz="1500" kern="1200"/>
            <a:t>Govern high customer satisfaction </a:t>
          </a:r>
          <a:endParaRPr lang="en-US" sz="1500" kern="1200" dirty="0"/>
        </a:p>
      </dsp:txBody>
      <dsp:txXfrm>
        <a:off x="3945936" y="1896754"/>
        <a:ext cx="3077830" cy="1546806"/>
      </dsp:txXfrm>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B4DCB-6ADD-42D4-9771-D631B9E1305A}" type="datetimeFigureOut">
              <a:rPr lang="en-US" smtClean="0"/>
              <a:t>10/26/2023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0D7B85-5622-4E0E-A49A-63B1E1E537B5}" type="slidenum">
              <a:rPr lang="en-US" smtClean="0"/>
              <a:t>‹#›</a:t>
            </a:fld>
            <a:endParaRPr lang="en-US" dirty="0"/>
          </a:p>
        </p:txBody>
      </p:sp>
    </p:spTree>
    <p:extLst>
      <p:ext uri="{BB962C8B-B14F-4D97-AF65-F5344CB8AC3E}">
        <p14:creationId xmlns:p14="http://schemas.microsoft.com/office/powerpoint/2010/main" val="4259457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Hilton is a company that has been functioning in hospitality industry from 104 years and has its hotels worldwide. In order to have good communication with customers the staff are trained with many types of languages and even hiring functions in same pattern (Hilton.com, 2023). The current presentation will highlight benefits of multilingualism and the importance of language awareness skills for hotel staff in context with French language speaking skills acquired by the workforce.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3</a:t>
            </a:fld>
            <a:endParaRPr lang="en-US" dirty="0"/>
          </a:p>
        </p:txBody>
      </p:sp>
    </p:spTree>
    <p:extLst>
      <p:ext uri="{BB962C8B-B14F-4D97-AF65-F5344CB8AC3E}">
        <p14:creationId xmlns:p14="http://schemas.microsoft.com/office/powerpoint/2010/main" val="1493169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Benefits of multilingualism and the importance of language awareness skills for hotel staff.</a:t>
            </a:r>
          </a:p>
          <a:p>
            <a:r>
              <a:rPr lang="en-GB" sz="1200" kern="1200" dirty="0">
                <a:solidFill>
                  <a:schemeClr val="tx1"/>
                </a:solidFill>
                <a:effectLst/>
                <a:latin typeface="+mn-lt"/>
                <a:ea typeface="+mn-ea"/>
                <a:cs typeface="+mn-cs"/>
              </a:rPr>
              <a:t>298 thousand in USA, 2.8 million in UK and thousands in Asia are the statistics of French travellers all around the world. In such a scenario, in order to have effective communication support and govern a link with global customer base the staff in hotel industry needs to learn multilingualism (statista.com, 2023).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Benefits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Higher customer base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Aids in effective communication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Drafts uniqueness to organisation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Govern later customer references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Importance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Aids in building global chain based services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Drafts sense of belongings to customers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Have better culture orientation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Govern high customer satisfaction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4</a:t>
            </a:fld>
            <a:endParaRPr lang="en-US"/>
          </a:p>
        </p:txBody>
      </p:sp>
    </p:spTree>
    <p:extLst>
      <p:ext uri="{BB962C8B-B14F-4D97-AF65-F5344CB8AC3E}">
        <p14:creationId xmlns:p14="http://schemas.microsoft.com/office/powerpoint/2010/main" val="887755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Where is the language spoken? Is it hard to learn? </a:t>
            </a:r>
          </a:p>
          <a:p>
            <a:r>
              <a:rPr lang="en-GB" sz="1200" kern="1200" dirty="0">
                <a:solidFill>
                  <a:schemeClr val="tx1"/>
                </a:solidFill>
                <a:effectLst/>
                <a:latin typeface="+mn-lt"/>
                <a:ea typeface="+mn-ea"/>
                <a:cs typeface="+mn-cs"/>
              </a:rPr>
              <a:t>French is language that is generally spoken in France and 270 million people intend to be French speakers in the world. In many countries it is termed as third most important language to be learnt. I am good in English and from schooling days wanted to function in hotel industry for me learning French was very fun process and I learnt more about culture which governed my customer’s better services.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5</a:t>
            </a:fld>
            <a:endParaRPr lang="en-US" dirty="0"/>
          </a:p>
        </p:txBody>
      </p:sp>
    </p:spTree>
    <p:extLst>
      <p:ext uri="{BB962C8B-B14F-4D97-AF65-F5344CB8AC3E}">
        <p14:creationId xmlns:p14="http://schemas.microsoft.com/office/powerpoint/2010/main" val="3934414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What is considered to be polite/impolite in a business context? </a:t>
            </a:r>
          </a:p>
          <a:p>
            <a:r>
              <a:rPr lang="en-GB" sz="1200" kern="1200" dirty="0">
                <a:solidFill>
                  <a:schemeClr val="tx1"/>
                </a:solidFill>
                <a:effectLst/>
                <a:latin typeface="+mn-lt"/>
                <a:ea typeface="+mn-ea"/>
                <a:cs typeface="+mn-cs"/>
              </a:rPr>
              <a:t>Polite factors in the industry are more related to gestures and verbal communication: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a:t>
            </a:r>
            <a:r>
              <a:rPr lang="en-GB" sz="1200" kern="1200" dirty="0" err="1">
                <a:solidFill>
                  <a:schemeClr val="tx1"/>
                </a:solidFill>
                <a:effectLst/>
                <a:latin typeface="+mn-lt"/>
                <a:ea typeface="+mn-ea"/>
                <a:cs typeface="+mn-cs"/>
              </a:rPr>
              <a:t>bojour</a:t>
            </a:r>
            <a:r>
              <a:rPr lang="en-GB" sz="1200" kern="1200" dirty="0">
                <a:solidFill>
                  <a:schemeClr val="tx1"/>
                </a:solidFill>
                <a:effectLst/>
                <a:latin typeface="+mn-lt"/>
                <a:ea typeface="+mn-ea"/>
                <a:cs typeface="+mn-cs"/>
              </a:rPr>
              <a:t>, good bye, thank you in simple sentences (babbel.com,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Madame for older lady, monsieur for men and mademoiselle for women is essential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Professional communication with customers explaining about French culture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Un-Polite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Blenching public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fingers to serve or check food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Landing hands on one’s plate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maintaining eye contact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responding in assertive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6</a:t>
            </a:fld>
            <a:endParaRPr lang="en-US" dirty="0"/>
          </a:p>
        </p:txBody>
      </p:sp>
    </p:spTree>
    <p:extLst>
      <p:ext uri="{BB962C8B-B14F-4D97-AF65-F5344CB8AC3E}">
        <p14:creationId xmlns:p14="http://schemas.microsoft.com/office/powerpoint/2010/main" val="3412514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sng" kern="1200" dirty="0">
                <a:solidFill>
                  <a:schemeClr val="tx1"/>
                </a:solidFill>
                <a:effectLst/>
                <a:latin typeface="+mn-lt"/>
                <a:ea typeface="+mn-ea"/>
                <a:cs typeface="+mn-cs"/>
              </a:rPr>
              <a:t>In terms of services following things are kept in mind</a:t>
            </a:r>
          </a:p>
          <a:p>
            <a:r>
              <a:rPr lang="en-GB" sz="1200" kern="1200" dirty="0">
                <a:solidFill>
                  <a:schemeClr val="tx1"/>
                </a:solidFill>
                <a:effectLst/>
                <a:latin typeface="+mn-lt"/>
                <a:ea typeface="+mn-ea"/>
                <a:cs typeface="+mn-cs"/>
              </a:rPr>
              <a:t>High focus on service style and table manner is drafted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Personal services to customers with linking communication with culture is governed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Serving of food is done in clockwise position and same for all guest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terms of room services polite voice at lower pitch is used (frenchinnormandy.com,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Thumbs up sign is a type of informal greeting used only after customers have become friendly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Luggage and bags are touched with gloves wore in hands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7</a:t>
            </a:fld>
            <a:endParaRPr lang="en-US" dirty="0"/>
          </a:p>
        </p:txBody>
      </p:sp>
    </p:spTree>
    <p:extLst>
      <p:ext uri="{BB962C8B-B14F-4D97-AF65-F5344CB8AC3E}">
        <p14:creationId xmlns:p14="http://schemas.microsoft.com/office/powerpoint/2010/main" val="3683046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t>
            </a:r>
          </a:p>
          <a:p>
            <a:r>
              <a:rPr lang="en-GB" sz="1200" kern="1200" dirty="0">
                <a:solidFill>
                  <a:schemeClr val="tx1"/>
                </a:solidFill>
                <a:effectLst/>
                <a:latin typeface="+mn-lt"/>
                <a:ea typeface="+mn-ea"/>
                <a:cs typeface="+mn-cs"/>
              </a:rPr>
              <a:t>Language is a source of communication that aids in dealing with customers from many types of backgrounds in an effective manner. The perspective of French etiquettes gas been presented in above presentation.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8</a:t>
            </a:fld>
            <a:endParaRPr lang="en-US" dirty="0"/>
          </a:p>
        </p:txBody>
      </p:sp>
    </p:spTree>
    <p:extLst>
      <p:ext uri="{BB962C8B-B14F-4D97-AF65-F5344CB8AC3E}">
        <p14:creationId xmlns:p14="http://schemas.microsoft.com/office/powerpoint/2010/main" val="382421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French life by following these essential rules of etiquette, 2023 [accessed through] [online] </a:t>
            </a:r>
            <a:r>
              <a:rPr lang="en-GB" sz="1200" u="sng" kern="1200" dirty="0">
                <a:solidFill>
                  <a:schemeClr val="tx1"/>
                </a:solidFill>
                <a:effectLst/>
                <a:latin typeface="+mn-lt"/>
                <a:ea typeface="+mn-ea"/>
                <a:cs typeface="+mn-cs"/>
                <a:hlinkClick r:id="rId3"/>
              </a:rPr>
              <a:t>https://www.frenchinnormandy.com/french-etiquette-to-enrich-your-stay/#:~:text=Always%20be%20polite.&amp;text=An%20older%20woman%20should%20always,rooms%2C%20offices%2C%20elevators%20etc</a:t>
            </a:r>
            <a:r>
              <a:rPr lang="en-GB" sz="1200" kern="1200" dirty="0">
                <a:solidFill>
                  <a:schemeClr val="tx1"/>
                </a:solidFill>
                <a:effectLst/>
                <a:latin typeface="+mn-lt"/>
                <a:ea typeface="+mn-ea"/>
                <a:cs typeface="+mn-cs"/>
              </a:rPr>
              <a:t>. [accessed on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Hilton France 2023 [accessed through] [online] </a:t>
            </a:r>
            <a:r>
              <a:rPr lang="en-GB" sz="1200" u="sng" kern="1200" dirty="0">
                <a:solidFill>
                  <a:schemeClr val="tx1"/>
                </a:solidFill>
                <a:effectLst/>
                <a:latin typeface="+mn-lt"/>
                <a:ea typeface="+mn-ea"/>
                <a:cs typeface="+mn-cs"/>
                <a:hlinkClick r:id="rId3"/>
              </a:rPr>
              <a:t>https://www.hilton.com/en/locations/france/</a:t>
            </a:r>
            <a:r>
              <a:rPr lang="en-GB" sz="1200" kern="1200" dirty="0">
                <a:solidFill>
                  <a:schemeClr val="tx1"/>
                </a:solidFill>
                <a:effectLst/>
                <a:latin typeface="+mn-lt"/>
                <a:ea typeface="+mn-ea"/>
                <a:cs typeface="+mn-cs"/>
              </a:rPr>
              <a:t> [accessed on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 Many People Speak French, And Where Is It Spoken?, 2023 [accessed through] [online] </a:t>
            </a:r>
            <a:r>
              <a:rPr lang="en-GB" sz="1200" u="sng" kern="1200" dirty="0">
                <a:solidFill>
                  <a:schemeClr val="tx1"/>
                </a:solidFill>
                <a:effectLst/>
                <a:latin typeface="+mn-lt"/>
                <a:ea typeface="+mn-ea"/>
                <a:cs typeface="+mn-cs"/>
                <a:hlinkClick r:id="rId3"/>
              </a:rPr>
              <a:t>https://www.babbel.com/en/magazine/how-many-people-speak-french-and-where-is-french-spoken</a:t>
            </a:r>
            <a:r>
              <a:rPr lang="en-GB" sz="1200" kern="1200" dirty="0">
                <a:solidFill>
                  <a:schemeClr val="tx1"/>
                </a:solidFill>
                <a:effectLst/>
                <a:latin typeface="+mn-lt"/>
                <a:ea typeface="+mn-ea"/>
                <a:cs typeface="+mn-cs"/>
              </a:rPr>
              <a:t> [accessed on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Number of visitors to the U.S. from France 2011-2021, 2023 [accessed through] [online] </a:t>
            </a:r>
            <a:r>
              <a:rPr lang="en-GB" sz="1200" u="sng" kern="1200" dirty="0">
                <a:solidFill>
                  <a:schemeClr val="tx1"/>
                </a:solidFill>
                <a:effectLst/>
                <a:latin typeface="+mn-lt"/>
                <a:ea typeface="+mn-ea"/>
                <a:cs typeface="+mn-cs"/>
                <a:hlinkClick r:id="rId3"/>
              </a:rPr>
              <a:t>https://www.statista.com/statistics/1047826/inbound-travel-from-france-to-the-us/#:~:text=Overall%2C%20the%20U.S.%20recorded%20roughly,up%20to%20roughly%20222%20million</a:t>
            </a:r>
            <a:r>
              <a:rPr lang="en-GB" sz="1200" kern="1200" dirty="0">
                <a:solidFill>
                  <a:schemeClr val="tx1"/>
                </a:solidFill>
                <a:effectLst/>
                <a:latin typeface="+mn-lt"/>
                <a:ea typeface="+mn-ea"/>
                <a:cs typeface="+mn-cs"/>
              </a:rPr>
              <a:t>. [accessed on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9</a:t>
            </a:fld>
            <a:endParaRPr lang="en-US" dirty="0"/>
          </a:p>
        </p:txBody>
      </p:sp>
    </p:spTree>
    <p:extLst>
      <p:ext uri="{BB962C8B-B14F-4D97-AF65-F5344CB8AC3E}">
        <p14:creationId xmlns:p14="http://schemas.microsoft.com/office/powerpoint/2010/main" val="4129536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FDAD719-4045-4BC8-AF31-6BF5B3C78550}"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FE51C8-400C-45BA-A7C7-A8E27777DE72}"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2169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1320137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FE51C8-400C-45BA-A7C7-A8E27777DE72}"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5701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1480888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3872601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2380657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1152532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648835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FE51C8-400C-45BA-A7C7-A8E27777DE72}"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2459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1027894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FE51C8-400C-45BA-A7C7-A8E27777DE72}"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779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FDAD719-4045-4BC8-AF31-6BF5B3C78550}" type="datetimeFigureOut">
              <a:rPr lang="en-US" smtClean="0"/>
              <a:t>10/26/2023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7FE51C8-400C-45BA-A7C7-A8E27777DE72}"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601924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39ED-E293-4E59-BFE6-6FE3228E242A}"/>
              </a:ext>
            </a:extLst>
          </p:cNvPr>
          <p:cNvSpPr>
            <a:spLocks noGrp="1"/>
          </p:cNvSpPr>
          <p:nvPr>
            <p:ph type="title"/>
          </p:nvPr>
        </p:nvSpPr>
        <p:spPr>
          <a:xfrm>
            <a:off x="1303303" y="2072498"/>
            <a:ext cx="9720072" cy="1499616"/>
          </a:xfrm>
        </p:spPr>
        <p:txBody>
          <a:bodyPr>
            <a:normAutofit fontScale="90000"/>
          </a:bodyPr>
          <a:lstStyle/>
          <a:p>
            <a:pPr algn="ctr"/>
            <a:r>
              <a:rPr lang="en-GB" dirty="0"/>
              <a:t>Presentation</a:t>
            </a:r>
            <a:br>
              <a:rPr lang="en-GB" dirty="0"/>
            </a:br>
            <a:r>
              <a:rPr lang="en-US" sz="2200" dirty="0"/>
              <a:t>French Language </a:t>
            </a:r>
            <a:br>
              <a:rPr lang="en-US" dirty="0"/>
            </a:br>
            <a:endParaRPr lang="en-GB" dirty="0"/>
          </a:p>
        </p:txBody>
      </p:sp>
      <p:sp>
        <p:nvSpPr>
          <p:cNvPr id="3" name="Content Placeholder 2">
            <a:extLst>
              <a:ext uri="{FF2B5EF4-FFF2-40B4-BE49-F238E27FC236}">
                <a16:creationId xmlns:a16="http://schemas.microsoft.com/office/drawing/2014/main" id="{4270C58C-5F05-4619-A9E4-3FB906CF4EBD}"/>
              </a:ext>
            </a:extLst>
          </p:cNvPr>
          <p:cNvSpPr>
            <a:spLocks noGrp="1"/>
          </p:cNvSpPr>
          <p:nvPr>
            <p:ph idx="1"/>
          </p:nvPr>
        </p:nvSpPr>
        <p:spPr>
          <a:xfrm>
            <a:off x="1235963" y="4444409"/>
            <a:ext cx="9720073" cy="2237090"/>
          </a:xfrm>
        </p:spPr>
        <p:txBody>
          <a:bodyPr/>
          <a:lstStyle/>
          <a:p>
            <a:r>
              <a:rPr lang="en-GB" dirty="0"/>
              <a:t>Student name: Denis Buzdugan</a:t>
            </a:r>
          </a:p>
          <a:p>
            <a:r>
              <a:rPr lang="en-GB" dirty="0"/>
              <a:t>Student number: 2130036</a:t>
            </a:r>
          </a:p>
          <a:p>
            <a:r>
              <a:rPr lang="en-GB" dirty="0"/>
              <a:t>Modul title: </a:t>
            </a:r>
            <a:r>
              <a:rPr lang="en-GB" sz="2400" dirty="0">
                <a:latin typeface="+mj-lt"/>
              </a:rPr>
              <a:t>F</a:t>
            </a:r>
            <a:r>
              <a:rPr lang="en-GB" sz="2400" dirty="0">
                <a:effectLst/>
                <a:latin typeface="+mj-lt"/>
                <a:ea typeface="Calibri" panose="020F0502020204030204" pitchFamily="34" charset="0"/>
                <a:cs typeface="Times New Roman" panose="02020603050405020304" pitchFamily="18" charset="0"/>
              </a:rPr>
              <a:t>oreign </a:t>
            </a:r>
            <a:r>
              <a:rPr lang="en-GB" dirty="0">
                <a:effectLst/>
                <a:latin typeface="+mj-lt"/>
                <a:ea typeface="Calibri" panose="020F0502020204030204" pitchFamily="34" charset="0"/>
                <a:cs typeface="Times New Roman" panose="02020603050405020304" pitchFamily="18" charset="0"/>
              </a:rPr>
              <a:t>Languages</a:t>
            </a:r>
            <a:r>
              <a:rPr lang="en-GB" sz="2400" dirty="0">
                <a:effectLst/>
                <a:latin typeface="+mj-lt"/>
                <a:ea typeface="Calibri" panose="020F0502020204030204" pitchFamily="34" charset="0"/>
                <a:cs typeface="Times New Roman" panose="02020603050405020304" pitchFamily="18" charset="0"/>
              </a:rPr>
              <a:t> and Cultural Awareness, BMIH5003</a:t>
            </a:r>
          </a:p>
          <a:p>
            <a:r>
              <a:rPr lang="en-GB" dirty="0"/>
              <a:t>Lecturer’s name: Giulia </a:t>
            </a:r>
            <a:r>
              <a:rPr lang="en-GB" dirty="0" err="1"/>
              <a:t>Chifari</a:t>
            </a:r>
            <a:endParaRPr lang="en-GB" dirty="0"/>
          </a:p>
        </p:txBody>
      </p:sp>
    </p:spTree>
    <p:extLst>
      <p:ext uri="{BB962C8B-B14F-4D97-AF65-F5344CB8AC3E}">
        <p14:creationId xmlns:p14="http://schemas.microsoft.com/office/powerpoint/2010/main" val="4411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br>
              <a:rPr lang="en-US" dirty="0"/>
            </a:br>
            <a:endParaRPr lang="en-US" dirty="0"/>
          </a:p>
        </p:txBody>
      </p:sp>
      <p:sp>
        <p:nvSpPr>
          <p:cNvPr id="3" name="Rectangle 2"/>
          <p:cNvSpPr/>
          <p:nvPr/>
        </p:nvSpPr>
        <p:spPr>
          <a:xfrm>
            <a:off x="1166949" y="1950780"/>
            <a:ext cx="4711337" cy="4062651"/>
          </a:xfrm>
          <a:prstGeom prst="rect">
            <a:avLst/>
          </a:prstGeom>
        </p:spPr>
        <p:txBody>
          <a:bodyPr wrap="square">
            <a:spAutoFit/>
          </a:bodyPr>
          <a:lstStyle/>
          <a:p>
            <a:pPr marL="285750" indent="-285750">
              <a:buFont typeface="Arial" panose="020B0604020202020204" pitchFamily="34" charset="0"/>
              <a:buChar char="•"/>
            </a:pPr>
            <a:r>
              <a:rPr lang="en-US" sz="2000" dirty="0"/>
              <a:t>Introduction	</a:t>
            </a:r>
          </a:p>
          <a:p>
            <a:pPr marL="285750" indent="-285750">
              <a:buFont typeface="Arial" panose="020B0604020202020204" pitchFamily="34" charset="0"/>
              <a:buChar char="•"/>
            </a:pPr>
            <a:r>
              <a:rPr lang="en-US" sz="2000" dirty="0"/>
              <a:t>Benefits of multilingualism and the importance of language awareness skills for hotel staff.	</a:t>
            </a:r>
          </a:p>
          <a:p>
            <a:pPr marL="285750" indent="-285750">
              <a:buFont typeface="Arial" panose="020B0604020202020204" pitchFamily="34" charset="0"/>
              <a:buChar char="•"/>
            </a:pPr>
            <a:r>
              <a:rPr lang="en-US" sz="2000" dirty="0"/>
              <a:t>Where is the language spoken? Is it hard to learn?	</a:t>
            </a:r>
          </a:p>
          <a:p>
            <a:pPr marL="285750" indent="-285750">
              <a:buFont typeface="Arial" panose="020B0604020202020204" pitchFamily="34" charset="0"/>
              <a:buChar char="•"/>
            </a:pPr>
            <a:r>
              <a:rPr lang="en-US" sz="2000" dirty="0"/>
              <a:t>What is considered to be polite/impolite in a business context?</a:t>
            </a:r>
          </a:p>
          <a:p>
            <a:pPr marL="285750" indent="-285750">
              <a:buFont typeface="Arial" panose="020B0604020202020204" pitchFamily="34" charset="0"/>
              <a:buChar char="•"/>
            </a:pPr>
            <a:r>
              <a:rPr lang="en-US" sz="2000" dirty="0"/>
              <a:t>In terms of services following things are kept in mind	</a:t>
            </a:r>
          </a:p>
          <a:p>
            <a:pPr marL="285750" indent="-285750">
              <a:buFont typeface="Arial" panose="020B0604020202020204" pitchFamily="34" charset="0"/>
              <a:buChar char="•"/>
            </a:pPr>
            <a:r>
              <a:rPr lang="en-US" sz="2000" dirty="0"/>
              <a:t>Conclusion	</a:t>
            </a:r>
          </a:p>
          <a:p>
            <a:pPr marL="285750" indent="-285750">
              <a:buFont typeface="Arial" panose="020B0604020202020204" pitchFamily="34" charset="0"/>
              <a:buChar char="•"/>
            </a:pPr>
            <a:r>
              <a:rPr lang="en-US" sz="2000" dirty="0"/>
              <a:t>References</a:t>
            </a:r>
            <a:r>
              <a:rPr lang="en-US" dirty="0"/>
              <a:t>	</a:t>
            </a:r>
          </a:p>
          <a:p>
            <a:endParaRPr lang="en-US" dirty="0"/>
          </a:p>
        </p:txBody>
      </p:sp>
      <p:pic>
        <p:nvPicPr>
          <p:cNvPr id="4" name="Picture 3"/>
          <p:cNvPicPr>
            <a:picLocks noChangeAspect="1"/>
          </p:cNvPicPr>
          <p:nvPr/>
        </p:nvPicPr>
        <p:blipFill>
          <a:blip r:embed="rId2"/>
          <a:stretch>
            <a:fillRect/>
          </a:stretch>
        </p:blipFill>
        <p:spPr>
          <a:xfrm>
            <a:off x="6021107" y="701202"/>
            <a:ext cx="6014154" cy="4811323"/>
          </a:xfrm>
          <a:prstGeom prst="rect">
            <a:avLst/>
          </a:prstGeom>
        </p:spPr>
      </p:pic>
    </p:spTree>
    <p:extLst>
      <p:ext uri="{BB962C8B-B14F-4D97-AF65-F5344CB8AC3E}">
        <p14:creationId xmlns:p14="http://schemas.microsoft.com/office/powerpoint/2010/main" val="761586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br>
              <a:rPr lang="en-US" dirty="0"/>
            </a:br>
            <a:endParaRPr lang="en-US" dirty="0"/>
          </a:p>
        </p:txBody>
      </p:sp>
      <p:sp>
        <p:nvSpPr>
          <p:cNvPr id="3" name="Rectangle 2"/>
          <p:cNvSpPr/>
          <p:nvPr/>
        </p:nvSpPr>
        <p:spPr>
          <a:xfrm>
            <a:off x="1024128" y="2084830"/>
            <a:ext cx="4586963" cy="3785652"/>
          </a:xfrm>
          <a:prstGeom prst="rect">
            <a:avLst/>
          </a:prstGeom>
        </p:spPr>
        <p:txBody>
          <a:bodyPr wrap="square">
            <a:spAutoFit/>
          </a:bodyPr>
          <a:lstStyle/>
          <a:p>
            <a:pPr marL="285750" indent="-285750">
              <a:buFont typeface="Arial" panose="020B0604020202020204" pitchFamily="34" charset="0"/>
              <a:buChar char="•"/>
            </a:pPr>
            <a:r>
              <a:rPr lang="en-US" sz="2400" dirty="0"/>
              <a:t>Hilton is a company that has been functioning in hospitality industry from 104 years and has its hotels worldwide</a:t>
            </a:r>
          </a:p>
          <a:p>
            <a:pPr marL="285750" indent="-285750">
              <a:buFont typeface="Arial" panose="020B0604020202020204" pitchFamily="34" charset="0"/>
              <a:buChar char="•"/>
            </a:pPr>
            <a:r>
              <a:rPr lang="en-US" sz="2400" dirty="0"/>
              <a:t>Staff are trained with many types of languages </a:t>
            </a:r>
          </a:p>
          <a:p>
            <a:pPr marL="285750" indent="-285750">
              <a:buFont typeface="Arial" panose="020B0604020202020204" pitchFamily="34" charset="0"/>
              <a:buChar char="•"/>
            </a:pPr>
            <a:r>
              <a:rPr lang="en-US" sz="2400" dirty="0"/>
              <a:t>Presentation will highlight benefits of multilingualism and the importance of language awareness skills for hotel staff</a:t>
            </a:r>
          </a:p>
        </p:txBody>
      </p:sp>
      <p:pic>
        <p:nvPicPr>
          <p:cNvPr id="4" name="Picture 3"/>
          <p:cNvPicPr>
            <a:picLocks noChangeAspect="1"/>
          </p:cNvPicPr>
          <p:nvPr/>
        </p:nvPicPr>
        <p:blipFill>
          <a:blip r:embed="rId3"/>
          <a:stretch>
            <a:fillRect/>
          </a:stretch>
        </p:blipFill>
        <p:spPr>
          <a:xfrm>
            <a:off x="6218072" y="0"/>
            <a:ext cx="5973928" cy="6858000"/>
          </a:xfrm>
          <a:prstGeom prst="rect">
            <a:avLst/>
          </a:prstGeom>
        </p:spPr>
      </p:pic>
    </p:spTree>
    <p:extLst>
      <p:ext uri="{BB962C8B-B14F-4D97-AF65-F5344CB8AC3E}">
        <p14:creationId xmlns:p14="http://schemas.microsoft.com/office/powerpoint/2010/main" val="3203712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400" dirty="0"/>
              <a:t>Benefits of multilingualism and the importance of language awareness skills for hotel staff.</a:t>
            </a:r>
            <a:br>
              <a:rPr lang="en-US" dirty="0"/>
            </a:br>
            <a:endParaRPr lang="en-US" dirty="0"/>
          </a:p>
        </p:txBody>
      </p:sp>
      <p:graphicFrame>
        <p:nvGraphicFramePr>
          <p:cNvPr id="6" name="Diagram 5"/>
          <p:cNvGraphicFramePr/>
          <p:nvPr>
            <p:extLst>
              <p:ext uri="{D42A27DB-BD31-4B8C-83A1-F6EECF244321}">
                <p14:modId xmlns:p14="http://schemas.microsoft.com/office/powerpoint/2010/main" val="4183004509"/>
              </p:ext>
            </p:extLst>
          </p:nvPr>
        </p:nvGraphicFramePr>
        <p:xfrm>
          <a:off x="1938228" y="1335024"/>
          <a:ext cx="7891872" cy="4835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8289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Where is the language spoken? Is it hard to learn? </a:t>
            </a:r>
            <a:br>
              <a:rPr lang="en-US" dirty="0"/>
            </a:br>
            <a:endParaRPr lang="en-US" dirty="0"/>
          </a:p>
        </p:txBody>
      </p:sp>
      <p:sp>
        <p:nvSpPr>
          <p:cNvPr id="3" name="Rectangle 2"/>
          <p:cNvSpPr/>
          <p:nvPr/>
        </p:nvSpPr>
        <p:spPr>
          <a:xfrm>
            <a:off x="900544" y="2084832"/>
            <a:ext cx="10335492" cy="2308324"/>
          </a:xfrm>
          <a:prstGeom prst="rect">
            <a:avLst/>
          </a:prstGeom>
        </p:spPr>
        <p:txBody>
          <a:bodyPr wrap="square">
            <a:spAutoFit/>
          </a:bodyPr>
          <a:lstStyle/>
          <a:p>
            <a:pPr marL="285750" indent="-285750">
              <a:buFont typeface="Arial" panose="020B0604020202020204" pitchFamily="34" charset="0"/>
              <a:buChar char="•"/>
            </a:pPr>
            <a:r>
              <a:rPr lang="en-US" sz="2400" dirty="0"/>
              <a:t>French is language that is generally spoken in France and 270 million people intend to be French speakers in the world. </a:t>
            </a:r>
          </a:p>
          <a:p>
            <a:pPr marL="285750" indent="-285750">
              <a:buFont typeface="Arial" panose="020B0604020202020204" pitchFamily="34" charset="0"/>
              <a:buChar char="•"/>
            </a:pPr>
            <a:r>
              <a:rPr lang="en-US" sz="2400" dirty="0"/>
              <a:t>In many countries it is termed as third most important language to be learnt. </a:t>
            </a:r>
          </a:p>
          <a:p>
            <a:pPr marL="285750" indent="-285750">
              <a:buFont typeface="Arial" panose="020B0604020202020204" pitchFamily="34" charset="0"/>
              <a:buChar char="•"/>
            </a:pPr>
            <a:r>
              <a:rPr lang="en-US" sz="2400" dirty="0"/>
              <a:t>I am good in English and from schooling days wanted to function in hotel industry for me learning French was very fun process and </a:t>
            </a:r>
          </a:p>
          <a:p>
            <a:pPr marL="285750" indent="-285750">
              <a:buFont typeface="Arial" panose="020B0604020202020204" pitchFamily="34" charset="0"/>
              <a:buChar char="•"/>
            </a:pPr>
            <a:r>
              <a:rPr lang="en-US" sz="2400" dirty="0"/>
              <a:t>I learnt more about culture which governed my customer’s better services. </a:t>
            </a:r>
          </a:p>
        </p:txBody>
      </p:sp>
      <p:pic>
        <p:nvPicPr>
          <p:cNvPr id="4" name="Picture 3"/>
          <p:cNvPicPr>
            <a:picLocks noChangeAspect="1"/>
          </p:cNvPicPr>
          <p:nvPr/>
        </p:nvPicPr>
        <p:blipFill>
          <a:blip r:embed="rId3"/>
          <a:stretch>
            <a:fillRect/>
          </a:stretch>
        </p:blipFill>
        <p:spPr>
          <a:xfrm>
            <a:off x="7290953" y="4284103"/>
            <a:ext cx="4388428" cy="2238994"/>
          </a:xfrm>
          <a:prstGeom prst="rect">
            <a:avLst/>
          </a:prstGeom>
        </p:spPr>
      </p:pic>
    </p:spTree>
    <p:extLst>
      <p:ext uri="{BB962C8B-B14F-4D97-AF65-F5344CB8AC3E}">
        <p14:creationId xmlns:p14="http://schemas.microsoft.com/office/powerpoint/2010/main" val="1993125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is considered to be polite/impolite in a business context? </a:t>
            </a:r>
            <a:br>
              <a:rPr lang="en-US" dirty="0"/>
            </a:br>
            <a:endParaRPr lang="en-US" dirty="0"/>
          </a:p>
        </p:txBody>
      </p:sp>
      <p:sp>
        <p:nvSpPr>
          <p:cNvPr id="3" name="Rectangle 2"/>
          <p:cNvSpPr/>
          <p:nvPr/>
        </p:nvSpPr>
        <p:spPr>
          <a:xfrm>
            <a:off x="1024127" y="2084832"/>
            <a:ext cx="5002599" cy="2831544"/>
          </a:xfrm>
          <a:prstGeom prst="rect">
            <a:avLst/>
          </a:prstGeom>
        </p:spPr>
        <p:txBody>
          <a:bodyPr wrap="square">
            <a:spAutoFit/>
          </a:bodyPr>
          <a:lstStyle/>
          <a:p>
            <a:r>
              <a:rPr lang="en-US" sz="2000" b="1" dirty="0"/>
              <a:t>Polite factors in the industry are more related to gestures and verbal communication: </a:t>
            </a:r>
          </a:p>
          <a:p>
            <a:r>
              <a:rPr lang="en-US" sz="2000" dirty="0"/>
              <a:t>Using </a:t>
            </a:r>
            <a:r>
              <a:rPr lang="en-US" sz="2000" dirty="0" err="1"/>
              <a:t>bojour</a:t>
            </a:r>
            <a:r>
              <a:rPr lang="en-US" sz="2000" dirty="0"/>
              <a:t>, good bye, thank you in simple sentences (babbel.com, 2023)</a:t>
            </a:r>
          </a:p>
          <a:p>
            <a:r>
              <a:rPr lang="en-US" sz="2000" dirty="0"/>
              <a:t>Using Madame for older lady, monsieur for men and mademoiselle for women is essential</a:t>
            </a:r>
          </a:p>
          <a:p>
            <a:r>
              <a:rPr lang="en-US" sz="2000" dirty="0"/>
              <a:t>Professional communication with customers explaining about French culture </a:t>
            </a:r>
          </a:p>
          <a:p>
            <a:r>
              <a:rPr lang="en-US" dirty="0"/>
              <a:t> </a:t>
            </a:r>
          </a:p>
        </p:txBody>
      </p:sp>
      <p:sp>
        <p:nvSpPr>
          <p:cNvPr id="4" name="Rectangle 3"/>
          <p:cNvSpPr/>
          <p:nvPr/>
        </p:nvSpPr>
        <p:spPr>
          <a:xfrm>
            <a:off x="6968837" y="2084832"/>
            <a:ext cx="4059381" cy="1938992"/>
          </a:xfrm>
          <a:prstGeom prst="rect">
            <a:avLst/>
          </a:prstGeom>
        </p:spPr>
        <p:txBody>
          <a:bodyPr wrap="square">
            <a:spAutoFit/>
          </a:bodyPr>
          <a:lstStyle/>
          <a:p>
            <a:pPr lvl="0"/>
            <a:r>
              <a:rPr lang="en-US" sz="2000" b="1" dirty="0">
                <a:solidFill>
                  <a:prstClr val="black"/>
                </a:solidFill>
              </a:rPr>
              <a:t>Un-Polite factors</a:t>
            </a:r>
          </a:p>
          <a:p>
            <a:pPr lvl="0"/>
            <a:r>
              <a:rPr lang="en-US" sz="2000" dirty="0">
                <a:solidFill>
                  <a:prstClr val="black"/>
                </a:solidFill>
              </a:rPr>
              <a:t>Blenching public </a:t>
            </a:r>
          </a:p>
          <a:p>
            <a:pPr lvl="0"/>
            <a:r>
              <a:rPr lang="en-US" sz="2000" dirty="0">
                <a:solidFill>
                  <a:prstClr val="black"/>
                </a:solidFill>
              </a:rPr>
              <a:t>Using fingers to serve or check food </a:t>
            </a:r>
          </a:p>
          <a:p>
            <a:pPr lvl="0"/>
            <a:r>
              <a:rPr lang="en-US" sz="2000" dirty="0">
                <a:solidFill>
                  <a:prstClr val="black"/>
                </a:solidFill>
              </a:rPr>
              <a:t>Landing hands on one’s plate </a:t>
            </a:r>
          </a:p>
          <a:p>
            <a:pPr lvl="0"/>
            <a:r>
              <a:rPr lang="en-US" sz="2000" dirty="0">
                <a:solidFill>
                  <a:prstClr val="black"/>
                </a:solidFill>
              </a:rPr>
              <a:t>Not maintaining eye contact </a:t>
            </a:r>
          </a:p>
          <a:p>
            <a:pPr lvl="0"/>
            <a:r>
              <a:rPr lang="en-US" sz="2000" dirty="0">
                <a:solidFill>
                  <a:prstClr val="black"/>
                </a:solidFill>
              </a:rPr>
              <a:t>Not responding in assertive manner </a:t>
            </a:r>
          </a:p>
        </p:txBody>
      </p:sp>
    </p:spTree>
    <p:extLst>
      <p:ext uri="{BB962C8B-B14F-4D97-AF65-F5344CB8AC3E}">
        <p14:creationId xmlns:p14="http://schemas.microsoft.com/office/powerpoint/2010/main" val="3826675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 terms of services following things are kept in mind</a:t>
            </a:r>
            <a:br>
              <a:rPr lang="en-US" dirty="0"/>
            </a:br>
            <a:endParaRPr lang="en-US" dirty="0"/>
          </a:p>
        </p:txBody>
      </p:sp>
      <p:sp>
        <p:nvSpPr>
          <p:cNvPr id="3" name="Rectangle 2"/>
          <p:cNvSpPr/>
          <p:nvPr/>
        </p:nvSpPr>
        <p:spPr>
          <a:xfrm>
            <a:off x="1233055" y="2084832"/>
            <a:ext cx="5361709" cy="3789495"/>
          </a:xfrm>
          <a:prstGeom prst="rect">
            <a:avLst/>
          </a:prstGeom>
        </p:spPr>
        <p:txBody>
          <a:bodyPr wrap="square">
            <a:spAutoFit/>
          </a:bodyPr>
          <a:lstStyle/>
          <a:p>
            <a:pPr marL="285750" indent="-285750">
              <a:buFont typeface="Arial" panose="020B0604020202020204" pitchFamily="34" charset="0"/>
              <a:buChar char="•"/>
            </a:pPr>
            <a:r>
              <a:rPr lang="en-US" sz="2000" dirty="0"/>
              <a:t>High focus on service style and table manner is drafted </a:t>
            </a:r>
          </a:p>
          <a:p>
            <a:pPr marL="285750" indent="-285750">
              <a:buFont typeface="Arial" panose="020B0604020202020204" pitchFamily="34" charset="0"/>
              <a:buChar char="•"/>
            </a:pPr>
            <a:r>
              <a:rPr lang="en-US" sz="2000" dirty="0"/>
              <a:t>Personal services to customers with linking communication with culture is governed </a:t>
            </a:r>
          </a:p>
          <a:p>
            <a:pPr marL="285750" indent="-285750">
              <a:buFont typeface="Arial" panose="020B0604020202020204" pitchFamily="34" charset="0"/>
              <a:buChar char="•"/>
            </a:pPr>
            <a:r>
              <a:rPr lang="en-US" sz="2000" dirty="0"/>
              <a:t>Serving of food is done in clockwise position and same for all guest </a:t>
            </a:r>
          </a:p>
          <a:p>
            <a:pPr marL="285750" indent="-285750">
              <a:buFont typeface="Arial" panose="020B0604020202020204" pitchFamily="34" charset="0"/>
              <a:buChar char="•"/>
            </a:pPr>
            <a:r>
              <a:rPr lang="en-US" sz="2000" dirty="0"/>
              <a:t>In terms of room services polite voice at lower pitch is used </a:t>
            </a:r>
          </a:p>
          <a:p>
            <a:pPr marL="285750" indent="-285750">
              <a:buFont typeface="Arial" panose="020B0604020202020204" pitchFamily="34" charset="0"/>
              <a:buChar char="•"/>
            </a:pPr>
            <a:r>
              <a:rPr lang="en-US" sz="2000" dirty="0"/>
              <a:t>Thumbs up sign is a type of informal greeting used only after customers have become friendly </a:t>
            </a:r>
          </a:p>
          <a:p>
            <a:pPr marL="285750" indent="-285750">
              <a:buFont typeface="Arial" panose="020B0604020202020204" pitchFamily="34" charset="0"/>
              <a:buChar char="•"/>
            </a:pPr>
            <a:r>
              <a:rPr lang="en-US" sz="2000" dirty="0"/>
              <a:t>Luggage and bags are touched with gloves wore in hands </a:t>
            </a:r>
          </a:p>
        </p:txBody>
      </p:sp>
      <p:pic>
        <p:nvPicPr>
          <p:cNvPr id="4" name="Picture 3"/>
          <p:cNvPicPr>
            <a:picLocks noChangeAspect="1"/>
          </p:cNvPicPr>
          <p:nvPr/>
        </p:nvPicPr>
        <p:blipFill>
          <a:blip r:embed="rId3"/>
          <a:stretch>
            <a:fillRect/>
          </a:stretch>
        </p:blipFill>
        <p:spPr>
          <a:xfrm>
            <a:off x="8327691" y="1335024"/>
            <a:ext cx="2625436" cy="1949386"/>
          </a:xfrm>
          <a:prstGeom prst="rect">
            <a:avLst/>
          </a:prstGeom>
        </p:spPr>
      </p:pic>
      <p:pic>
        <p:nvPicPr>
          <p:cNvPr id="5" name="Picture 4"/>
          <p:cNvPicPr>
            <a:picLocks noChangeAspect="1"/>
          </p:cNvPicPr>
          <p:nvPr/>
        </p:nvPicPr>
        <p:blipFill>
          <a:blip r:embed="rId4"/>
          <a:stretch>
            <a:fillRect/>
          </a:stretch>
        </p:blipFill>
        <p:spPr>
          <a:xfrm>
            <a:off x="8446632" y="3485024"/>
            <a:ext cx="2641817" cy="2983923"/>
          </a:xfrm>
          <a:prstGeom prst="rect">
            <a:avLst/>
          </a:prstGeom>
        </p:spPr>
      </p:pic>
    </p:spTree>
    <p:extLst>
      <p:ext uri="{BB962C8B-B14F-4D97-AF65-F5344CB8AC3E}">
        <p14:creationId xmlns:p14="http://schemas.microsoft.com/office/powerpoint/2010/main" val="1753508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br>
              <a:rPr lang="en-US" dirty="0"/>
            </a:br>
            <a:endParaRPr lang="en-US" dirty="0"/>
          </a:p>
        </p:txBody>
      </p:sp>
      <p:sp>
        <p:nvSpPr>
          <p:cNvPr id="3" name="Rectangle 2"/>
          <p:cNvSpPr/>
          <p:nvPr/>
        </p:nvSpPr>
        <p:spPr>
          <a:xfrm>
            <a:off x="1024128" y="2084832"/>
            <a:ext cx="7135091" cy="1569660"/>
          </a:xfrm>
          <a:prstGeom prst="rect">
            <a:avLst/>
          </a:prstGeom>
        </p:spPr>
        <p:txBody>
          <a:bodyPr wrap="square">
            <a:spAutoFit/>
          </a:bodyPr>
          <a:lstStyle/>
          <a:p>
            <a:r>
              <a:rPr lang="en-US" sz="2400" b="1" i="1" dirty="0"/>
              <a:t>Language is a source of communication that aids in dealing with customers from many types of backgrounds in an effective manner. The perspective of French etiquettes gas been presented in above presentation. </a:t>
            </a:r>
          </a:p>
        </p:txBody>
      </p:sp>
    </p:spTree>
    <p:extLst>
      <p:ext uri="{BB962C8B-B14F-4D97-AF65-F5344CB8AC3E}">
        <p14:creationId xmlns:p14="http://schemas.microsoft.com/office/powerpoint/2010/main" val="413853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Rectangle 2"/>
          <p:cNvSpPr/>
          <p:nvPr/>
        </p:nvSpPr>
        <p:spPr>
          <a:xfrm>
            <a:off x="1024128" y="2084832"/>
            <a:ext cx="10169236" cy="3693319"/>
          </a:xfrm>
          <a:prstGeom prst="rect">
            <a:avLst/>
          </a:prstGeom>
        </p:spPr>
        <p:txBody>
          <a:bodyPr wrap="square">
            <a:spAutoFit/>
          </a:bodyPr>
          <a:lstStyle/>
          <a:p>
            <a:r>
              <a:rPr lang="en-US" dirty="0"/>
              <a:t>French life by following these essential rules of etiquette, 2023 [accessed through] [online] https://www.frenchinnormandy.com/french-etiquette-to-enrich-your-stay/#:~:text=Always%20be%20polite.&amp;text=An%20older%20woman%20should%20always,rooms%2C%20offices%2C%20elevators%20etc. [accessed on 19th October 2023]</a:t>
            </a:r>
          </a:p>
          <a:p>
            <a:r>
              <a:rPr lang="en-US" dirty="0"/>
              <a:t>Hilton France 2023 [accessed through] [online] https://www.hilton.com/en/locations/france/ [accessed on 19th October 2023]</a:t>
            </a:r>
          </a:p>
          <a:p>
            <a:r>
              <a:rPr lang="en-US" dirty="0"/>
              <a:t>How Many People Speak French, And Where Is It Spoken?, 2023 [accessed through] [online] https://www.babbel.com/en/magazine/how-many-people-speak-french-and-where-is-french-spoken [accessed on 19th October 2023]</a:t>
            </a:r>
          </a:p>
          <a:p>
            <a:r>
              <a:rPr lang="en-US" dirty="0"/>
              <a:t>Number of visitors to the U.S. from France 2011-2021, 2023 [accessed through] [online] https://www.statista.com/statistics/1047826/inbound-travel-from-france-to-the-us/#:~:text=Overall%2C%20the%20U.S.%20recorded%20roughly,up%20to%20roughly%20222%20million. [accessed on 19th October 2023]</a:t>
            </a:r>
          </a:p>
        </p:txBody>
      </p:sp>
    </p:spTree>
    <p:extLst>
      <p:ext uri="{BB962C8B-B14F-4D97-AF65-F5344CB8AC3E}">
        <p14:creationId xmlns:p14="http://schemas.microsoft.com/office/powerpoint/2010/main" val="20197289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26</TotalTime>
  <Words>1402</Words>
  <Application>Microsoft Office PowerPoint</Application>
  <PresentationFormat>Widescreen</PresentationFormat>
  <Paragraphs>107</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Tw Cen MT</vt:lpstr>
      <vt:lpstr>Tw Cen MT Condensed</vt:lpstr>
      <vt:lpstr>Wingdings 3</vt:lpstr>
      <vt:lpstr>Integral</vt:lpstr>
      <vt:lpstr>Presentation French Language  </vt:lpstr>
      <vt:lpstr>Table of Contents </vt:lpstr>
      <vt:lpstr>Introduction  </vt:lpstr>
      <vt:lpstr>Benefits of multilingualism and the importance of language awareness skills for hotel staff. </vt:lpstr>
      <vt:lpstr>Where is the language spoken? Is it hard to learn?  </vt:lpstr>
      <vt:lpstr>What is considered to be polite/impolite in a business context?  </vt:lpstr>
      <vt:lpstr>In terms of services following things are kept in mind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HP</dc:creator>
  <cp:lastModifiedBy>Denis Buzdugan (2130036)</cp:lastModifiedBy>
  <cp:revision>62</cp:revision>
  <dcterms:created xsi:type="dcterms:W3CDTF">2023-10-19T15:38:48Z</dcterms:created>
  <dcterms:modified xsi:type="dcterms:W3CDTF">2023-10-26T20:28:11Z</dcterms:modified>
</cp:coreProperties>
</file>