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301" r:id="rId4"/>
    <p:sldId id="302" r:id="rId5"/>
    <p:sldId id="261" r:id="rId6"/>
    <p:sldId id="287" r:id="rId7"/>
    <p:sldId id="290" r:id="rId8"/>
    <p:sldId id="292" r:id="rId9"/>
    <p:sldId id="293" r:id="rId10"/>
    <p:sldId id="300" r:id="rId11"/>
    <p:sldId id="289" r:id="rId12"/>
    <p:sldId id="269" r:id="rId13"/>
    <p:sldId id="270" r:id="rId14"/>
    <p:sldId id="288" r:id="rId15"/>
    <p:sldId id="296" r:id="rId16"/>
    <p:sldId id="291" r:id="rId17"/>
    <p:sldId id="294" r:id="rId18"/>
    <p:sldId id="297" r:id="rId19"/>
    <p:sldId id="295" r:id="rId20"/>
    <p:sldId id="266" r:id="rId21"/>
    <p:sldId id="298" r:id="rId22"/>
    <p:sldId id="272" r:id="rId23"/>
    <p:sldId id="286" r:id="rId24"/>
    <p:sldId id="282" r:id="rId25"/>
    <p:sldId id="283" r:id="rId26"/>
    <p:sldId id="273" r:id="rId27"/>
    <p:sldId id="299" r:id="rId28"/>
    <p:sldId id="2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7560EB-5919-419A-B0EC-F381C21E33DE}"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F3DCBF43-514D-4662-95FE-0486EEA6E4C8}">
      <dgm:prSet/>
      <dgm:spPr/>
      <dgm:t>
        <a:bodyPr/>
        <a:lstStyle/>
        <a:p>
          <a:r>
            <a:rPr lang="en-GB" dirty="0">
              <a:latin typeface="Arial" panose="020B0604020202020204" pitchFamily="34" charset="0"/>
              <a:cs typeface="Arial" panose="020B0604020202020204" pitchFamily="34" charset="0"/>
            </a:rPr>
            <a:t>Safeguarding adults means protecting a person’s right to live in safety, </a:t>
          </a:r>
          <a:r>
            <a:rPr lang="en-GB" b="1" dirty="0">
              <a:latin typeface="Arial" panose="020B0604020202020204" pitchFamily="34" charset="0"/>
              <a:cs typeface="Arial" panose="020B0604020202020204" pitchFamily="34" charset="0"/>
            </a:rPr>
            <a:t>free from abuse and neglect</a:t>
          </a:r>
          <a:r>
            <a:rPr lang="en-GB" dirty="0"/>
            <a:t>. </a:t>
          </a:r>
          <a:endParaRPr lang="en-US" dirty="0"/>
        </a:p>
      </dgm:t>
    </dgm:pt>
    <dgm:pt modelId="{15A977C7-D059-4578-88AD-0C189D8B1186}" type="parTrans" cxnId="{AA62653A-06A4-4E79-823F-C532F616F67D}">
      <dgm:prSet/>
      <dgm:spPr/>
      <dgm:t>
        <a:bodyPr/>
        <a:lstStyle/>
        <a:p>
          <a:endParaRPr lang="en-US"/>
        </a:p>
      </dgm:t>
    </dgm:pt>
    <dgm:pt modelId="{605518F0-65B7-4904-B34D-744B77509BA6}" type="sibTrans" cxnId="{AA62653A-06A4-4E79-823F-C532F616F67D}">
      <dgm:prSet/>
      <dgm:spPr/>
      <dgm:t>
        <a:bodyPr/>
        <a:lstStyle/>
        <a:p>
          <a:endParaRPr lang="en-US"/>
        </a:p>
      </dgm:t>
    </dgm:pt>
    <dgm:pt modelId="{BD155172-61C7-4E55-BBF2-00A30DFA8986}">
      <dgm:prSet/>
      <dgm:spPr/>
      <dgm:t>
        <a:bodyPr/>
        <a:lstStyle/>
        <a:p>
          <a:r>
            <a:rPr lang="en-GB" dirty="0">
              <a:latin typeface="Arial" panose="020B0604020202020204" pitchFamily="34" charset="0"/>
              <a:cs typeface="Arial" panose="020B0604020202020204" pitchFamily="34" charset="0"/>
            </a:rPr>
            <a:t>All staff within health services have a responsibility for the safety and wellbeing of </a:t>
          </a:r>
          <a:r>
            <a:rPr lang="en-GB" b="1" dirty="0">
              <a:latin typeface="Arial" panose="020B0604020202020204" pitchFamily="34" charset="0"/>
              <a:cs typeface="Arial" panose="020B0604020202020204" pitchFamily="34" charset="0"/>
            </a:rPr>
            <a:t>service users</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colleagues</a:t>
          </a:r>
          <a:r>
            <a:rPr lang="en-GB" dirty="0">
              <a:latin typeface="Arial" panose="020B0604020202020204" pitchFamily="34" charset="0"/>
              <a:cs typeface="Arial" panose="020B0604020202020204" pitchFamily="34" charset="0"/>
            </a:rPr>
            <a:t>. Living a life that is free from harm and abuse is a </a:t>
          </a:r>
          <a:r>
            <a:rPr lang="en-GB" b="1" dirty="0">
              <a:latin typeface="Arial" panose="020B0604020202020204" pitchFamily="34" charset="0"/>
              <a:cs typeface="Arial" panose="020B0604020202020204" pitchFamily="34" charset="0"/>
            </a:rPr>
            <a:t>fundamental human right </a:t>
          </a:r>
          <a:r>
            <a:rPr lang="en-GB" dirty="0">
              <a:latin typeface="Arial" panose="020B0604020202020204" pitchFamily="34" charset="0"/>
              <a:cs typeface="Arial" panose="020B0604020202020204" pitchFamily="34" charset="0"/>
            </a:rPr>
            <a:t>and an essential requirement for health and wellbeing</a:t>
          </a:r>
          <a:r>
            <a:rPr lang="en-GB" dirty="0"/>
            <a:t>. </a:t>
          </a:r>
          <a:endParaRPr lang="en-US" dirty="0"/>
        </a:p>
      </dgm:t>
    </dgm:pt>
    <dgm:pt modelId="{DB7E0593-72C8-4A0D-A240-22A25D8F86BF}" type="parTrans" cxnId="{9B2631C5-21CC-4EE3-A4A9-3FF5AA35804E}">
      <dgm:prSet/>
      <dgm:spPr/>
      <dgm:t>
        <a:bodyPr/>
        <a:lstStyle/>
        <a:p>
          <a:endParaRPr lang="en-US"/>
        </a:p>
      </dgm:t>
    </dgm:pt>
    <dgm:pt modelId="{4C5EBEF9-34A5-49D9-8115-14D78DC13110}" type="sibTrans" cxnId="{9B2631C5-21CC-4EE3-A4A9-3FF5AA35804E}">
      <dgm:prSet/>
      <dgm:spPr/>
      <dgm:t>
        <a:bodyPr/>
        <a:lstStyle/>
        <a:p>
          <a:endParaRPr lang="en-US"/>
        </a:p>
      </dgm:t>
    </dgm:pt>
    <dgm:pt modelId="{B181499A-7E1F-4F3B-99CE-E06ACAA768A0}">
      <dgm:prSet/>
      <dgm:spPr/>
      <dgm:t>
        <a:bodyPr/>
        <a:lstStyle/>
        <a:p>
          <a:r>
            <a:rPr lang="en-GB" dirty="0">
              <a:latin typeface="Arial" panose="020B0604020202020204" pitchFamily="34" charset="0"/>
              <a:cs typeface="Arial" panose="020B0604020202020204" pitchFamily="34" charset="0"/>
            </a:rPr>
            <a:t>Safeguarding adults is about the safety and wellbeing of all service users, providing additional measures for those least able to protect themselves from harm or abuse.       </a:t>
          </a:r>
          <a:endParaRPr lang="en-US" dirty="0">
            <a:latin typeface="Arial" panose="020B0604020202020204" pitchFamily="34" charset="0"/>
            <a:cs typeface="Arial" panose="020B0604020202020204" pitchFamily="34" charset="0"/>
          </a:endParaRPr>
        </a:p>
      </dgm:t>
    </dgm:pt>
    <dgm:pt modelId="{ED42E278-8645-4E91-8737-DB83562A1838}" type="parTrans" cxnId="{90FFF2D4-2DFF-4E3C-A7A2-BC9DC6870F5C}">
      <dgm:prSet/>
      <dgm:spPr/>
      <dgm:t>
        <a:bodyPr/>
        <a:lstStyle/>
        <a:p>
          <a:endParaRPr lang="en-US"/>
        </a:p>
      </dgm:t>
    </dgm:pt>
    <dgm:pt modelId="{5281C91E-FBB6-4A83-8CB1-E0CA240D01ED}" type="sibTrans" cxnId="{90FFF2D4-2DFF-4E3C-A7A2-BC9DC6870F5C}">
      <dgm:prSet/>
      <dgm:spPr/>
      <dgm:t>
        <a:bodyPr/>
        <a:lstStyle/>
        <a:p>
          <a:endParaRPr lang="en-US"/>
        </a:p>
      </dgm:t>
    </dgm:pt>
    <dgm:pt modelId="{4553DE5E-1F7A-4ECE-99BE-CB821757C06D}" type="pres">
      <dgm:prSet presAssocID="{797560EB-5919-419A-B0EC-F381C21E33DE}" presName="root" presStyleCnt="0">
        <dgm:presLayoutVars>
          <dgm:dir/>
          <dgm:resizeHandles val="exact"/>
        </dgm:presLayoutVars>
      </dgm:prSet>
      <dgm:spPr/>
    </dgm:pt>
    <dgm:pt modelId="{5A4FEB1F-2461-4D46-9291-480A754F6DD8}" type="pres">
      <dgm:prSet presAssocID="{F3DCBF43-514D-4662-95FE-0486EEA6E4C8}" presName="compNode" presStyleCnt="0"/>
      <dgm:spPr/>
    </dgm:pt>
    <dgm:pt modelId="{A0B3FE62-6A13-4D54-9EF2-5F3D021CBB3C}" type="pres">
      <dgm:prSet presAssocID="{F3DCBF43-514D-4662-95FE-0486EEA6E4C8}" presName="bgRect" presStyleLbl="bgShp" presStyleIdx="0" presStyleCnt="3"/>
      <dgm:spPr/>
    </dgm:pt>
    <dgm:pt modelId="{BA561FC9-31DA-4CD6-A29F-FD5B954AD5DD}" type="pres">
      <dgm:prSet presAssocID="{F3DCBF43-514D-4662-95FE-0486EEA6E4C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niversal Access"/>
        </a:ext>
      </dgm:extLst>
    </dgm:pt>
    <dgm:pt modelId="{ACC87E7A-28F8-4085-9D4A-560F48429AAE}" type="pres">
      <dgm:prSet presAssocID="{F3DCBF43-514D-4662-95FE-0486EEA6E4C8}" presName="spaceRect" presStyleCnt="0"/>
      <dgm:spPr/>
    </dgm:pt>
    <dgm:pt modelId="{22D41DBD-A800-4A9E-B33C-FD33007401EB}" type="pres">
      <dgm:prSet presAssocID="{F3DCBF43-514D-4662-95FE-0486EEA6E4C8}" presName="parTx" presStyleLbl="revTx" presStyleIdx="0" presStyleCnt="3">
        <dgm:presLayoutVars>
          <dgm:chMax val="0"/>
          <dgm:chPref val="0"/>
        </dgm:presLayoutVars>
      </dgm:prSet>
      <dgm:spPr/>
    </dgm:pt>
    <dgm:pt modelId="{CC8D2ADF-3B93-4CB9-A727-22EB1DCF4575}" type="pres">
      <dgm:prSet presAssocID="{605518F0-65B7-4904-B34D-744B77509BA6}" presName="sibTrans" presStyleCnt="0"/>
      <dgm:spPr/>
    </dgm:pt>
    <dgm:pt modelId="{CD685D98-397B-47C8-AAF0-52F9E83895EE}" type="pres">
      <dgm:prSet presAssocID="{BD155172-61C7-4E55-BBF2-00A30DFA8986}" presName="compNode" presStyleCnt="0"/>
      <dgm:spPr/>
    </dgm:pt>
    <dgm:pt modelId="{7173DA68-DF30-4BAB-A4C3-EBA38446BDF3}" type="pres">
      <dgm:prSet presAssocID="{BD155172-61C7-4E55-BBF2-00A30DFA8986}" presName="bgRect" presStyleLbl="bgShp" presStyleIdx="1" presStyleCnt="3"/>
      <dgm:spPr/>
    </dgm:pt>
    <dgm:pt modelId="{3CAEC121-0724-4E4D-9922-FA1F6D4D24B2}" type="pres">
      <dgm:prSet presAssocID="{BD155172-61C7-4E55-BBF2-00A30DFA898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st Aid Kit"/>
        </a:ext>
      </dgm:extLst>
    </dgm:pt>
    <dgm:pt modelId="{B4654FC7-C6B8-4B81-9E7A-FE302653E05F}" type="pres">
      <dgm:prSet presAssocID="{BD155172-61C7-4E55-BBF2-00A30DFA8986}" presName="spaceRect" presStyleCnt="0"/>
      <dgm:spPr/>
    </dgm:pt>
    <dgm:pt modelId="{A1D56FE6-803C-44EF-8E32-BDB7ADA15E80}" type="pres">
      <dgm:prSet presAssocID="{BD155172-61C7-4E55-BBF2-00A30DFA8986}" presName="parTx" presStyleLbl="revTx" presStyleIdx="1" presStyleCnt="3">
        <dgm:presLayoutVars>
          <dgm:chMax val="0"/>
          <dgm:chPref val="0"/>
        </dgm:presLayoutVars>
      </dgm:prSet>
      <dgm:spPr/>
    </dgm:pt>
    <dgm:pt modelId="{D5BE560A-141C-495E-9F36-16B07E384135}" type="pres">
      <dgm:prSet presAssocID="{4C5EBEF9-34A5-49D9-8115-14D78DC13110}" presName="sibTrans" presStyleCnt="0"/>
      <dgm:spPr/>
    </dgm:pt>
    <dgm:pt modelId="{4974CAFF-CD25-4981-A320-E27E8EEA867C}" type="pres">
      <dgm:prSet presAssocID="{B181499A-7E1F-4F3B-99CE-E06ACAA768A0}" presName="compNode" presStyleCnt="0"/>
      <dgm:spPr/>
    </dgm:pt>
    <dgm:pt modelId="{2C62D239-75A1-4D9F-8E71-3B336FCB8B99}" type="pres">
      <dgm:prSet presAssocID="{B181499A-7E1F-4F3B-99CE-E06ACAA768A0}" presName="bgRect" presStyleLbl="bgShp" presStyleIdx="2" presStyleCnt="3"/>
      <dgm:spPr/>
    </dgm:pt>
    <dgm:pt modelId="{8E3424A6-2963-4B91-969D-320C6EC865C8}" type="pres">
      <dgm:prSet presAssocID="{B181499A-7E1F-4F3B-99CE-E06ACAA768A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C2CAD4C2-85EF-455A-9620-FFF997785660}" type="pres">
      <dgm:prSet presAssocID="{B181499A-7E1F-4F3B-99CE-E06ACAA768A0}" presName="spaceRect" presStyleCnt="0"/>
      <dgm:spPr/>
    </dgm:pt>
    <dgm:pt modelId="{EEA310B8-383A-4B62-9F65-2D0A22581F61}" type="pres">
      <dgm:prSet presAssocID="{B181499A-7E1F-4F3B-99CE-E06ACAA768A0}" presName="parTx" presStyleLbl="revTx" presStyleIdx="2" presStyleCnt="3">
        <dgm:presLayoutVars>
          <dgm:chMax val="0"/>
          <dgm:chPref val="0"/>
        </dgm:presLayoutVars>
      </dgm:prSet>
      <dgm:spPr/>
    </dgm:pt>
  </dgm:ptLst>
  <dgm:cxnLst>
    <dgm:cxn modelId="{E976BC18-4202-4D23-AA7A-085C35925A10}" type="presOf" srcId="{BD155172-61C7-4E55-BBF2-00A30DFA8986}" destId="{A1D56FE6-803C-44EF-8E32-BDB7ADA15E80}" srcOrd="0" destOrd="0" presId="urn:microsoft.com/office/officeart/2018/2/layout/IconVerticalSolidList"/>
    <dgm:cxn modelId="{AA62653A-06A4-4E79-823F-C532F616F67D}" srcId="{797560EB-5919-419A-B0EC-F381C21E33DE}" destId="{F3DCBF43-514D-4662-95FE-0486EEA6E4C8}" srcOrd="0" destOrd="0" parTransId="{15A977C7-D059-4578-88AD-0C189D8B1186}" sibTransId="{605518F0-65B7-4904-B34D-744B77509BA6}"/>
    <dgm:cxn modelId="{011445AD-77CC-4252-926E-5894CCCD5711}" type="presOf" srcId="{B181499A-7E1F-4F3B-99CE-E06ACAA768A0}" destId="{EEA310B8-383A-4B62-9F65-2D0A22581F61}" srcOrd="0" destOrd="0" presId="urn:microsoft.com/office/officeart/2018/2/layout/IconVerticalSolidList"/>
    <dgm:cxn modelId="{9B2631C5-21CC-4EE3-A4A9-3FF5AA35804E}" srcId="{797560EB-5919-419A-B0EC-F381C21E33DE}" destId="{BD155172-61C7-4E55-BBF2-00A30DFA8986}" srcOrd="1" destOrd="0" parTransId="{DB7E0593-72C8-4A0D-A240-22A25D8F86BF}" sibTransId="{4C5EBEF9-34A5-49D9-8115-14D78DC13110}"/>
    <dgm:cxn modelId="{653197C8-1CCF-44F5-8CBA-D4538494F0C1}" type="presOf" srcId="{F3DCBF43-514D-4662-95FE-0486EEA6E4C8}" destId="{22D41DBD-A800-4A9E-B33C-FD33007401EB}" srcOrd="0" destOrd="0" presId="urn:microsoft.com/office/officeart/2018/2/layout/IconVerticalSolidList"/>
    <dgm:cxn modelId="{90FFF2D4-2DFF-4E3C-A7A2-BC9DC6870F5C}" srcId="{797560EB-5919-419A-B0EC-F381C21E33DE}" destId="{B181499A-7E1F-4F3B-99CE-E06ACAA768A0}" srcOrd="2" destOrd="0" parTransId="{ED42E278-8645-4E91-8737-DB83562A1838}" sibTransId="{5281C91E-FBB6-4A83-8CB1-E0CA240D01ED}"/>
    <dgm:cxn modelId="{A80201E7-5B53-46D3-902B-F9701C8FADDE}" type="presOf" srcId="{797560EB-5919-419A-B0EC-F381C21E33DE}" destId="{4553DE5E-1F7A-4ECE-99BE-CB821757C06D}" srcOrd="0" destOrd="0" presId="urn:microsoft.com/office/officeart/2018/2/layout/IconVerticalSolidList"/>
    <dgm:cxn modelId="{DA24AF54-4D3D-49CD-9009-6C0B9A93A9B6}" type="presParOf" srcId="{4553DE5E-1F7A-4ECE-99BE-CB821757C06D}" destId="{5A4FEB1F-2461-4D46-9291-480A754F6DD8}" srcOrd="0" destOrd="0" presId="urn:microsoft.com/office/officeart/2018/2/layout/IconVerticalSolidList"/>
    <dgm:cxn modelId="{7881DABA-0153-4D3C-A41F-9818E9A6D450}" type="presParOf" srcId="{5A4FEB1F-2461-4D46-9291-480A754F6DD8}" destId="{A0B3FE62-6A13-4D54-9EF2-5F3D021CBB3C}" srcOrd="0" destOrd="0" presId="urn:microsoft.com/office/officeart/2018/2/layout/IconVerticalSolidList"/>
    <dgm:cxn modelId="{5D8FDDEA-17BF-490D-AE49-FCEF3FE3B03E}" type="presParOf" srcId="{5A4FEB1F-2461-4D46-9291-480A754F6DD8}" destId="{BA561FC9-31DA-4CD6-A29F-FD5B954AD5DD}" srcOrd="1" destOrd="0" presId="urn:microsoft.com/office/officeart/2018/2/layout/IconVerticalSolidList"/>
    <dgm:cxn modelId="{7E917B22-9C33-4EEC-AAAE-BCBCB9DD12A4}" type="presParOf" srcId="{5A4FEB1F-2461-4D46-9291-480A754F6DD8}" destId="{ACC87E7A-28F8-4085-9D4A-560F48429AAE}" srcOrd="2" destOrd="0" presId="urn:microsoft.com/office/officeart/2018/2/layout/IconVerticalSolidList"/>
    <dgm:cxn modelId="{75112221-9857-4BD4-99B8-1684EE8FEF4C}" type="presParOf" srcId="{5A4FEB1F-2461-4D46-9291-480A754F6DD8}" destId="{22D41DBD-A800-4A9E-B33C-FD33007401EB}" srcOrd="3" destOrd="0" presId="urn:microsoft.com/office/officeart/2018/2/layout/IconVerticalSolidList"/>
    <dgm:cxn modelId="{9432DD5D-BFB9-4F68-B6BA-E21E54B53A1E}" type="presParOf" srcId="{4553DE5E-1F7A-4ECE-99BE-CB821757C06D}" destId="{CC8D2ADF-3B93-4CB9-A727-22EB1DCF4575}" srcOrd="1" destOrd="0" presId="urn:microsoft.com/office/officeart/2018/2/layout/IconVerticalSolidList"/>
    <dgm:cxn modelId="{F91EEB9F-A2BF-4AAD-BBC0-4BAD9E562AC6}" type="presParOf" srcId="{4553DE5E-1F7A-4ECE-99BE-CB821757C06D}" destId="{CD685D98-397B-47C8-AAF0-52F9E83895EE}" srcOrd="2" destOrd="0" presId="urn:microsoft.com/office/officeart/2018/2/layout/IconVerticalSolidList"/>
    <dgm:cxn modelId="{9DAE5AC1-6667-44EC-89FF-9A273206C40B}" type="presParOf" srcId="{CD685D98-397B-47C8-AAF0-52F9E83895EE}" destId="{7173DA68-DF30-4BAB-A4C3-EBA38446BDF3}" srcOrd="0" destOrd="0" presId="urn:microsoft.com/office/officeart/2018/2/layout/IconVerticalSolidList"/>
    <dgm:cxn modelId="{804747A6-D900-4B32-986B-295C90BCBC4D}" type="presParOf" srcId="{CD685D98-397B-47C8-AAF0-52F9E83895EE}" destId="{3CAEC121-0724-4E4D-9922-FA1F6D4D24B2}" srcOrd="1" destOrd="0" presId="urn:microsoft.com/office/officeart/2018/2/layout/IconVerticalSolidList"/>
    <dgm:cxn modelId="{619DC1F0-9F4B-4AC4-8F5A-489FBA9B0D82}" type="presParOf" srcId="{CD685D98-397B-47C8-AAF0-52F9E83895EE}" destId="{B4654FC7-C6B8-4B81-9E7A-FE302653E05F}" srcOrd="2" destOrd="0" presId="urn:microsoft.com/office/officeart/2018/2/layout/IconVerticalSolidList"/>
    <dgm:cxn modelId="{F2670BFB-2F71-4256-A694-B81BC9892208}" type="presParOf" srcId="{CD685D98-397B-47C8-AAF0-52F9E83895EE}" destId="{A1D56FE6-803C-44EF-8E32-BDB7ADA15E80}" srcOrd="3" destOrd="0" presId="urn:microsoft.com/office/officeart/2018/2/layout/IconVerticalSolidList"/>
    <dgm:cxn modelId="{04CD14B1-FF46-487D-94DC-0445BF4CA34A}" type="presParOf" srcId="{4553DE5E-1F7A-4ECE-99BE-CB821757C06D}" destId="{D5BE560A-141C-495E-9F36-16B07E384135}" srcOrd="3" destOrd="0" presId="urn:microsoft.com/office/officeart/2018/2/layout/IconVerticalSolidList"/>
    <dgm:cxn modelId="{8B7E0687-DE61-4D3E-B193-8154502E1480}" type="presParOf" srcId="{4553DE5E-1F7A-4ECE-99BE-CB821757C06D}" destId="{4974CAFF-CD25-4981-A320-E27E8EEA867C}" srcOrd="4" destOrd="0" presId="urn:microsoft.com/office/officeart/2018/2/layout/IconVerticalSolidList"/>
    <dgm:cxn modelId="{AEFDC999-90FD-427B-B62C-EC664D068456}" type="presParOf" srcId="{4974CAFF-CD25-4981-A320-E27E8EEA867C}" destId="{2C62D239-75A1-4D9F-8E71-3B336FCB8B99}" srcOrd="0" destOrd="0" presId="urn:microsoft.com/office/officeart/2018/2/layout/IconVerticalSolidList"/>
    <dgm:cxn modelId="{CD3D1E7C-94D8-4D08-AAAE-510B4E0F6B03}" type="presParOf" srcId="{4974CAFF-CD25-4981-A320-E27E8EEA867C}" destId="{8E3424A6-2963-4B91-969D-320C6EC865C8}" srcOrd="1" destOrd="0" presId="urn:microsoft.com/office/officeart/2018/2/layout/IconVerticalSolidList"/>
    <dgm:cxn modelId="{60243D3E-EB7A-4918-BB55-30702662D018}" type="presParOf" srcId="{4974CAFF-CD25-4981-A320-E27E8EEA867C}" destId="{C2CAD4C2-85EF-455A-9620-FFF997785660}" srcOrd="2" destOrd="0" presId="urn:microsoft.com/office/officeart/2018/2/layout/IconVerticalSolidList"/>
    <dgm:cxn modelId="{A4FEBC62-CAEF-47EB-897F-4A755FFDC12E}" type="presParOf" srcId="{4974CAFF-CD25-4981-A320-E27E8EEA867C}" destId="{EEA310B8-383A-4B62-9F65-2D0A22581F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B3FE62-6A13-4D54-9EF2-5F3D021CBB3C}">
      <dsp:nvSpPr>
        <dsp:cNvPr id="0" name=""/>
        <dsp:cNvSpPr/>
      </dsp:nvSpPr>
      <dsp:spPr>
        <a:xfrm>
          <a:off x="0" y="435"/>
          <a:ext cx="10157670" cy="10184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561FC9-31DA-4CD6-A29F-FD5B954AD5DD}">
      <dsp:nvSpPr>
        <dsp:cNvPr id="0" name=""/>
        <dsp:cNvSpPr/>
      </dsp:nvSpPr>
      <dsp:spPr>
        <a:xfrm>
          <a:off x="308070" y="229578"/>
          <a:ext cx="560127" cy="5601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D41DBD-A800-4A9E-B33C-FD33007401EB}">
      <dsp:nvSpPr>
        <dsp:cNvPr id="0" name=""/>
        <dsp:cNvSpPr/>
      </dsp:nvSpPr>
      <dsp:spPr>
        <a:xfrm>
          <a:off x="1176268" y="435"/>
          <a:ext cx="8981401" cy="1018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782" tIns="107782" rIns="107782" bIns="107782"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Safeguarding adults means protecting a person’s right to live in safety, </a:t>
          </a:r>
          <a:r>
            <a:rPr lang="en-GB" sz="1800" b="1" kern="1200" dirty="0">
              <a:latin typeface="Arial" panose="020B0604020202020204" pitchFamily="34" charset="0"/>
              <a:cs typeface="Arial" panose="020B0604020202020204" pitchFamily="34" charset="0"/>
            </a:rPr>
            <a:t>free from abuse and neglect</a:t>
          </a:r>
          <a:r>
            <a:rPr lang="en-GB" sz="1800" kern="1200" dirty="0"/>
            <a:t>. </a:t>
          </a:r>
          <a:endParaRPr lang="en-US" sz="1800" kern="1200" dirty="0"/>
        </a:p>
      </dsp:txBody>
      <dsp:txXfrm>
        <a:off x="1176268" y="435"/>
        <a:ext cx="8981401" cy="1018414"/>
      </dsp:txXfrm>
    </dsp:sp>
    <dsp:sp modelId="{7173DA68-DF30-4BAB-A4C3-EBA38446BDF3}">
      <dsp:nvSpPr>
        <dsp:cNvPr id="0" name=""/>
        <dsp:cNvSpPr/>
      </dsp:nvSpPr>
      <dsp:spPr>
        <a:xfrm>
          <a:off x="0" y="1273453"/>
          <a:ext cx="10157670" cy="10184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AEC121-0724-4E4D-9922-FA1F6D4D24B2}">
      <dsp:nvSpPr>
        <dsp:cNvPr id="0" name=""/>
        <dsp:cNvSpPr/>
      </dsp:nvSpPr>
      <dsp:spPr>
        <a:xfrm>
          <a:off x="308070" y="1502596"/>
          <a:ext cx="560127" cy="5601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D56FE6-803C-44EF-8E32-BDB7ADA15E80}">
      <dsp:nvSpPr>
        <dsp:cNvPr id="0" name=""/>
        <dsp:cNvSpPr/>
      </dsp:nvSpPr>
      <dsp:spPr>
        <a:xfrm>
          <a:off x="1176268" y="1273453"/>
          <a:ext cx="8981401" cy="1018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782" tIns="107782" rIns="107782" bIns="107782"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All staff within health services have a responsibility for the safety and wellbeing of </a:t>
          </a:r>
          <a:r>
            <a:rPr lang="en-GB" sz="1800" b="1" kern="1200" dirty="0">
              <a:latin typeface="Arial" panose="020B0604020202020204" pitchFamily="34" charset="0"/>
              <a:cs typeface="Arial" panose="020B0604020202020204" pitchFamily="34" charset="0"/>
            </a:rPr>
            <a:t>service users</a:t>
          </a:r>
          <a:r>
            <a:rPr lang="en-GB" sz="1800" kern="1200" dirty="0">
              <a:latin typeface="Arial" panose="020B0604020202020204" pitchFamily="34" charset="0"/>
              <a:cs typeface="Arial" panose="020B0604020202020204" pitchFamily="34" charset="0"/>
            </a:rPr>
            <a:t> and </a:t>
          </a:r>
          <a:r>
            <a:rPr lang="en-GB" sz="1800" b="1" kern="1200" dirty="0">
              <a:latin typeface="Arial" panose="020B0604020202020204" pitchFamily="34" charset="0"/>
              <a:cs typeface="Arial" panose="020B0604020202020204" pitchFamily="34" charset="0"/>
            </a:rPr>
            <a:t>colleagues</a:t>
          </a:r>
          <a:r>
            <a:rPr lang="en-GB" sz="1800" kern="1200" dirty="0">
              <a:latin typeface="Arial" panose="020B0604020202020204" pitchFamily="34" charset="0"/>
              <a:cs typeface="Arial" panose="020B0604020202020204" pitchFamily="34" charset="0"/>
            </a:rPr>
            <a:t>. Living a life that is free from harm and abuse is a </a:t>
          </a:r>
          <a:r>
            <a:rPr lang="en-GB" sz="1800" b="1" kern="1200" dirty="0">
              <a:latin typeface="Arial" panose="020B0604020202020204" pitchFamily="34" charset="0"/>
              <a:cs typeface="Arial" panose="020B0604020202020204" pitchFamily="34" charset="0"/>
            </a:rPr>
            <a:t>fundamental human right </a:t>
          </a:r>
          <a:r>
            <a:rPr lang="en-GB" sz="1800" kern="1200" dirty="0">
              <a:latin typeface="Arial" panose="020B0604020202020204" pitchFamily="34" charset="0"/>
              <a:cs typeface="Arial" panose="020B0604020202020204" pitchFamily="34" charset="0"/>
            </a:rPr>
            <a:t>and an essential requirement for health and wellbeing</a:t>
          </a:r>
          <a:r>
            <a:rPr lang="en-GB" sz="1800" kern="1200" dirty="0"/>
            <a:t>. </a:t>
          </a:r>
          <a:endParaRPr lang="en-US" sz="1800" kern="1200" dirty="0"/>
        </a:p>
      </dsp:txBody>
      <dsp:txXfrm>
        <a:off x="1176268" y="1273453"/>
        <a:ext cx="8981401" cy="1018414"/>
      </dsp:txXfrm>
    </dsp:sp>
    <dsp:sp modelId="{2C62D239-75A1-4D9F-8E71-3B336FCB8B99}">
      <dsp:nvSpPr>
        <dsp:cNvPr id="0" name=""/>
        <dsp:cNvSpPr/>
      </dsp:nvSpPr>
      <dsp:spPr>
        <a:xfrm>
          <a:off x="0" y="2546471"/>
          <a:ext cx="10157670" cy="10184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3424A6-2963-4B91-969D-320C6EC865C8}">
      <dsp:nvSpPr>
        <dsp:cNvPr id="0" name=""/>
        <dsp:cNvSpPr/>
      </dsp:nvSpPr>
      <dsp:spPr>
        <a:xfrm>
          <a:off x="308070" y="2775614"/>
          <a:ext cx="560127" cy="5601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A310B8-383A-4B62-9F65-2D0A22581F61}">
      <dsp:nvSpPr>
        <dsp:cNvPr id="0" name=""/>
        <dsp:cNvSpPr/>
      </dsp:nvSpPr>
      <dsp:spPr>
        <a:xfrm>
          <a:off x="1176268" y="2546471"/>
          <a:ext cx="8981401" cy="1018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782" tIns="107782" rIns="107782" bIns="107782"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Safeguarding adults is about the safety and wellbeing of all service users, providing additional measures for those least able to protect themselves from harm or abuse.       </a:t>
          </a:r>
          <a:endParaRPr lang="en-US" sz="1800" kern="1200" dirty="0">
            <a:latin typeface="Arial" panose="020B0604020202020204" pitchFamily="34" charset="0"/>
            <a:cs typeface="Arial" panose="020B0604020202020204" pitchFamily="34" charset="0"/>
          </a:endParaRPr>
        </a:p>
      </dsp:txBody>
      <dsp:txXfrm>
        <a:off x="1176268" y="2546471"/>
        <a:ext cx="8981401" cy="101841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08/11/2021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08/11/2021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K0I--En4pug?feature=oembed" TargetMode="External"/><Relationship Id="rId4" Type="http://schemas.openxmlformats.org/officeDocument/2006/relationships/hyperlink" Target="https://www.youtube.com/watch?v=K0I--En4pu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ErLq9nir41E?feature=oembed" TargetMode="External"/><Relationship Id="rId4" Type="http://schemas.openxmlformats.org/officeDocument/2006/relationships/hyperlink" Target="https://www.youtube.com/watch?v=ErLq9nir41E"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gov.uk/discrimination-your-rights/discrimination-at-work" TargetMode="External"/><Relationship Id="rId2" Type="http://schemas.openxmlformats.org/officeDocument/2006/relationships/hyperlink" Target="https://www.legislation.gov.uk/ukpga/2010/15/part/2/chapter/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0837" y="2206305"/>
            <a:ext cx="7966620" cy="796954"/>
          </a:xfrm>
        </p:spPr>
        <p:txBody>
          <a:bodyPr>
            <a:normAutofit fontScale="90000"/>
          </a:bodyPr>
          <a:lstStyle/>
          <a:p>
            <a:r>
              <a:rPr lang="en-GB" altLang="en-US" sz="5400" b="1" dirty="0">
                <a:solidFill>
                  <a:schemeClr val="bg1"/>
                </a:solidFill>
              </a:rPr>
              <a:t>Community Care and Development</a:t>
            </a:r>
            <a:br>
              <a:rPr lang="en-GB" altLang="en-US" sz="5400" b="1" dirty="0">
                <a:solidFill>
                  <a:schemeClr val="bg1"/>
                </a:solidFill>
              </a:rPr>
            </a:br>
            <a:r>
              <a:rPr lang="en-GB" altLang="en-US" sz="5400" b="1" dirty="0">
                <a:solidFill>
                  <a:schemeClr val="bg1"/>
                </a:solidFill>
              </a:rPr>
              <a:t>(BMHP6022_LON)</a:t>
            </a:r>
            <a:br>
              <a:rPr lang="en-GB" altLang="en-US" sz="5400" b="1" dirty="0">
                <a:solidFill>
                  <a:schemeClr val="bg1"/>
                </a:solidFill>
              </a:rPr>
            </a:br>
            <a:br>
              <a:rPr lang="en-GB" altLang="en-US" sz="5400" b="1" dirty="0">
                <a:solidFill>
                  <a:schemeClr val="bg1"/>
                </a:solidFill>
              </a:rPr>
            </a:b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979801" y="3171039"/>
            <a:ext cx="8388991" cy="2862322"/>
          </a:xfrm>
          <a:prstGeom prst="rect">
            <a:avLst/>
          </a:prstGeom>
          <a:noFill/>
        </p:spPr>
        <p:txBody>
          <a:bodyPr wrap="square" rtlCol="0">
            <a:spAutoFit/>
          </a:bodyPr>
          <a:lstStyle/>
          <a:p>
            <a:pPr algn="ctr"/>
            <a:r>
              <a:rPr lang="en-GB" sz="3600" b="1" dirty="0">
                <a:solidFill>
                  <a:prstClr val="white"/>
                </a:solidFill>
                <a:latin typeface="Myriad Pro"/>
              </a:rPr>
              <a:t>WEEK NUMBER 5  – </a:t>
            </a:r>
          </a:p>
          <a:p>
            <a:pPr algn="ctr"/>
            <a:r>
              <a:rPr lang="en-GB" sz="3600" b="1" dirty="0">
                <a:solidFill>
                  <a:prstClr val="white"/>
                </a:solidFill>
                <a:latin typeface="Myriad Pro"/>
              </a:rPr>
              <a:t>SESSION NUMBER 1 and 2 </a:t>
            </a:r>
          </a:p>
          <a:p>
            <a:pPr algn="ctr"/>
            <a:endParaRPr lang="en-GB" sz="3600" b="1" dirty="0">
              <a:solidFill>
                <a:prstClr val="white"/>
              </a:solidFill>
              <a:latin typeface="Myriad Pro"/>
            </a:endParaRPr>
          </a:p>
          <a:p>
            <a:pPr algn="ctr"/>
            <a:r>
              <a:rPr lang="en-GB" sz="3600" b="1" dirty="0">
                <a:solidFill>
                  <a:prstClr val="white"/>
                </a:solidFill>
                <a:latin typeface="Myriad Pro"/>
              </a:rPr>
              <a:t>Community development policy and legislation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a:xfrm>
            <a:off x="640360" y="215916"/>
            <a:ext cx="10972800" cy="1143000"/>
          </a:xfrm>
        </p:spPr>
        <p:txBody>
          <a:bodyPr/>
          <a:lstStyle/>
          <a:p>
            <a:r>
              <a:rPr lang="en-GB" b="1" dirty="0"/>
              <a:t>Learning objectives </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a:xfrm>
            <a:off x="738230" y="1090569"/>
            <a:ext cx="10874929" cy="4296947"/>
          </a:xfrm>
        </p:spPr>
        <p:txBody>
          <a:bodyPr>
            <a:normAutofit lnSpcReduction="10000"/>
          </a:bodyPr>
          <a:lstStyle/>
          <a:p>
            <a:endParaRPr lang="en-GB" dirty="0"/>
          </a:p>
          <a:p>
            <a:r>
              <a:rPr lang="en-GB" dirty="0"/>
              <a:t>Define discrimination, prejudice and non-discriminatory practice.</a:t>
            </a:r>
          </a:p>
          <a:p>
            <a:r>
              <a:rPr lang="en-GB" dirty="0"/>
              <a:t>Identify different types of discrimination. </a:t>
            </a:r>
          </a:p>
          <a:p>
            <a:r>
              <a:rPr lang="en-GB" dirty="0"/>
              <a:t>Discuss how aspects of different legislation are reflected in community care and development. </a:t>
            </a:r>
          </a:p>
          <a:p>
            <a:r>
              <a:rPr lang="en-GB" dirty="0"/>
              <a:t>Evaluate the importance of non-discriminatory practice in community care and development. </a:t>
            </a:r>
          </a:p>
          <a:p>
            <a:endParaRPr lang="en-GB" dirty="0"/>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452AB-F7F9-419E-8B13-853514A0A3B1}"/>
              </a:ext>
            </a:extLst>
          </p:cNvPr>
          <p:cNvSpPr>
            <a:spLocks noGrp="1"/>
          </p:cNvSpPr>
          <p:nvPr>
            <p:ph type="title"/>
          </p:nvPr>
        </p:nvSpPr>
        <p:spPr/>
        <p:txBody>
          <a:bodyPr/>
          <a:lstStyle/>
          <a:p>
            <a:r>
              <a:rPr lang="en-GB" b="1" dirty="0"/>
              <a:t>What is London to you?</a:t>
            </a:r>
          </a:p>
        </p:txBody>
      </p:sp>
      <p:pic>
        <p:nvPicPr>
          <p:cNvPr id="4" name="Online Media 3" title="What is London to you? #LondonIsOpen">
            <a:hlinkClick r:id="" action="ppaction://media"/>
            <a:extLst>
              <a:ext uri="{FF2B5EF4-FFF2-40B4-BE49-F238E27FC236}">
                <a16:creationId xmlns:a16="http://schemas.microsoft.com/office/drawing/2014/main" id="{1EC73651-1C15-4C35-B8AC-B7C3901D9888}"/>
              </a:ext>
            </a:extLst>
          </p:cNvPr>
          <p:cNvPicPr>
            <a:picLocks noGrp="1" noRot="1" noChangeAspect="1"/>
          </p:cNvPicPr>
          <p:nvPr>
            <p:ph idx="1"/>
            <a:videoFile r:link="rId1"/>
          </p:nvPr>
        </p:nvPicPr>
        <p:blipFill>
          <a:blip r:embed="rId3"/>
          <a:stretch>
            <a:fillRect/>
          </a:stretch>
        </p:blipFill>
        <p:spPr>
          <a:xfrm>
            <a:off x="2906355" y="1417638"/>
            <a:ext cx="6379289" cy="3604606"/>
          </a:xfrm>
          <a:prstGeom prst="rect">
            <a:avLst/>
          </a:prstGeom>
        </p:spPr>
      </p:pic>
      <p:sp>
        <p:nvSpPr>
          <p:cNvPr id="6" name="TextBox 5">
            <a:extLst>
              <a:ext uri="{FF2B5EF4-FFF2-40B4-BE49-F238E27FC236}">
                <a16:creationId xmlns:a16="http://schemas.microsoft.com/office/drawing/2014/main" id="{F989A543-3886-442A-A07B-3F6DF54D3AE7}"/>
              </a:ext>
            </a:extLst>
          </p:cNvPr>
          <p:cNvSpPr txBox="1"/>
          <p:nvPr/>
        </p:nvSpPr>
        <p:spPr>
          <a:xfrm>
            <a:off x="740328" y="5364861"/>
            <a:ext cx="6094602" cy="523220"/>
          </a:xfrm>
          <a:prstGeom prst="rect">
            <a:avLst/>
          </a:prstGeom>
          <a:noFill/>
        </p:spPr>
        <p:txBody>
          <a:bodyPr wrap="square">
            <a:spAutoFit/>
          </a:bodyPr>
          <a:lstStyle/>
          <a:p>
            <a:r>
              <a:rPr lang="en-GB" sz="1000" dirty="0">
                <a:hlinkClick r:id="rId4"/>
              </a:rPr>
              <a:t>Source: https://www.youtube.com/watch?v=K0I--En4pug</a:t>
            </a:r>
            <a:endParaRPr lang="en-GB" sz="1000" dirty="0"/>
          </a:p>
          <a:p>
            <a:endParaRPr lang="en-GB" dirty="0"/>
          </a:p>
        </p:txBody>
      </p:sp>
    </p:spTree>
    <p:extLst>
      <p:ext uri="{BB962C8B-B14F-4D97-AF65-F5344CB8AC3E}">
        <p14:creationId xmlns:p14="http://schemas.microsoft.com/office/powerpoint/2010/main" val="180947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EF587-957D-44DD-9499-AC1D16E796B6}"/>
              </a:ext>
            </a:extLst>
          </p:cNvPr>
          <p:cNvSpPr>
            <a:spLocks noGrp="1"/>
          </p:cNvSpPr>
          <p:nvPr>
            <p:ph type="title"/>
          </p:nvPr>
        </p:nvSpPr>
        <p:spPr/>
        <p:txBody>
          <a:bodyPr>
            <a:normAutofit fontScale="90000"/>
          </a:bodyPr>
          <a:lstStyle/>
          <a:p>
            <a:r>
              <a:rPr lang="en-GB" b="1" dirty="0"/>
              <a:t>London - diversity and inclusive to everyone</a:t>
            </a:r>
          </a:p>
        </p:txBody>
      </p:sp>
      <p:pic>
        <p:nvPicPr>
          <p:cNvPr id="4" name="Online Media 3" title="#LondonIsOpen - London opens its doors to the world">
            <a:hlinkClick r:id="" action="ppaction://media"/>
            <a:extLst>
              <a:ext uri="{FF2B5EF4-FFF2-40B4-BE49-F238E27FC236}">
                <a16:creationId xmlns:a16="http://schemas.microsoft.com/office/drawing/2014/main" id="{1DFBA6A9-8752-4303-AA47-2A46EB00D86A}"/>
              </a:ext>
            </a:extLst>
          </p:cNvPr>
          <p:cNvPicPr>
            <a:picLocks noGrp="1" noRot="1" noChangeAspect="1"/>
          </p:cNvPicPr>
          <p:nvPr>
            <p:ph idx="1"/>
            <a:videoFile r:link="rId1"/>
          </p:nvPr>
        </p:nvPicPr>
        <p:blipFill>
          <a:blip r:embed="rId3"/>
          <a:stretch>
            <a:fillRect/>
          </a:stretch>
        </p:blipFill>
        <p:spPr>
          <a:xfrm>
            <a:off x="2630487" y="1475154"/>
            <a:ext cx="6931025" cy="3916363"/>
          </a:xfrm>
          <a:prstGeom prst="rect">
            <a:avLst/>
          </a:prstGeom>
        </p:spPr>
      </p:pic>
      <p:sp>
        <p:nvSpPr>
          <p:cNvPr id="5" name="TextBox 4">
            <a:extLst>
              <a:ext uri="{FF2B5EF4-FFF2-40B4-BE49-F238E27FC236}">
                <a16:creationId xmlns:a16="http://schemas.microsoft.com/office/drawing/2014/main" id="{A73469BA-2193-444B-8CFD-07E6806B6A2D}"/>
              </a:ext>
            </a:extLst>
          </p:cNvPr>
          <p:cNvSpPr txBox="1"/>
          <p:nvPr/>
        </p:nvSpPr>
        <p:spPr>
          <a:xfrm>
            <a:off x="2483142" y="5449033"/>
            <a:ext cx="3350597" cy="800219"/>
          </a:xfrm>
          <a:prstGeom prst="rect">
            <a:avLst/>
          </a:prstGeom>
          <a:noFill/>
        </p:spPr>
        <p:txBody>
          <a:bodyPr wrap="none" rtlCol="0">
            <a:spAutoFit/>
          </a:bodyPr>
          <a:lstStyle/>
          <a:p>
            <a:r>
              <a:rPr lang="en-GB" sz="1000" dirty="0"/>
              <a:t>Source: </a:t>
            </a:r>
            <a:r>
              <a:rPr lang="en-GB" sz="1000" dirty="0">
                <a:hlinkClick r:id="rId4"/>
              </a:rPr>
              <a:t>https://www.youtube.com/watch?v=ErLq9nir41E</a:t>
            </a:r>
            <a:endParaRPr lang="en-GB" sz="1000" dirty="0"/>
          </a:p>
          <a:p>
            <a:endParaRPr lang="en-GB" dirty="0"/>
          </a:p>
          <a:p>
            <a:r>
              <a:rPr lang="en-GB" dirty="0"/>
              <a:t> </a:t>
            </a:r>
          </a:p>
        </p:txBody>
      </p:sp>
    </p:spTree>
    <p:extLst>
      <p:ext uri="{BB962C8B-B14F-4D97-AF65-F5344CB8AC3E}">
        <p14:creationId xmlns:p14="http://schemas.microsoft.com/office/powerpoint/2010/main" val="1575003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4F33E-2848-46CE-B462-CB35A8091672}"/>
              </a:ext>
            </a:extLst>
          </p:cNvPr>
          <p:cNvSpPr>
            <a:spLocks noGrp="1"/>
          </p:cNvSpPr>
          <p:nvPr>
            <p:ph type="title"/>
          </p:nvPr>
        </p:nvSpPr>
        <p:spPr/>
        <p:txBody>
          <a:bodyPr>
            <a:normAutofit fontScale="90000"/>
          </a:bodyPr>
          <a:lstStyle/>
          <a:p>
            <a:r>
              <a:rPr lang="en-GB" b="1" dirty="0"/>
              <a:t>Discrimination, prejudice and the importance of non-discriminatory practice</a:t>
            </a:r>
          </a:p>
        </p:txBody>
      </p:sp>
      <p:pic>
        <p:nvPicPr>
          <p:cNvPr id="4" name="Content Placeholder 3">
            <a:extLst>
              <a:ext uri="{FF2B5EF4-FFF2-40B4-BE49-F238E27FC236}">
                <a16:creationId xmlns:a16="http://schemas.microsoft.com/office/drawing/2014/main" id="{137376ED-6DA5-4848-937D-F2E7C759D305}"/>
              </a:ext>
            </a:extLst>
          </p:cNvPr>
          <p:cNvPicPr>
            <a:picLocks noGrp="1" noChangeAspect="1"/>
          </p:cNvPicPr>
          <p:nvPr>
            <p:ph idx="1"/>
          </p:nvPr>
        </p:nvPicPr>
        <p:blipFill>
          <a:blip r:embed="rId2"/>
          <a:stretch>
            <a:fillRect/>
          </a:stretch>
        </p:blipFill>
        <p:spPr>
          <a:xfrm>
            <a:off x="8183811" y="2586472"/>
            <a:ext cx="3090993" cy="1784681"/>
          </a:xfrm>
          <a:prstGeom prst="rect">
            <a:avLst/>
          </a:prstGeom>
        </p:spPr>
      </p:pic>
      <p:sp>
        <p:nvSpPr>
          <p:cNvPr id="5" name="TextBox 4">
            <a:extLst>
              <a:ext uri="{FF2B5EF4-FFF2-40B4-BE49-F238E27FC236}">
                <a16:creationId xmlns:a16="http://schemas.microsoft.com/office/drawing/2014/main" id="{7F4FFA1A-0716-4C28-AEC8-20141CFA9168}"/>
              </a:ext>
            </a:extLst>
          </p:cNvPr>
          <p:cNvSpPr txBox="1"/>
          <p:nvPr/>
        </p:nvSpPr>
        <p:spPr>
          <a:xfrm>
            <a:off x="609600" y="1887523"/>
            <a:ext cx="6248749" cy="3816429"/>
          </a:xfrm>
          <a:prstGeom prst="rect">
            <a:avLst/>
          </a:prstGeom>
          <a:noFill/>
        </p:spPr>
        <p:txBody>
          <a:bodyPr wrap="square" rtlCol="0">
            <a:spAutoFit/>
          </a:bodyPr>
          <a:lstStyle/>
          <a:p>
            <a:r>
              <a:rPr lang="en-GB" sz="3200" dirty="0"/>
              <a:t>Research the following terms:</a:t>
            </a:r>
          </a:p>
          <a:p>
            <a:r>
              <a:rPr lang="en-GB" sz="3200" dirty="0"/>
              <a:t> </a:t>
            </a:r>
          </a:p>
          <a:p>
            <a:pPr marL="457200" indent="-457200">
              <a:buFont typeface="Arial" panose="020B0604020202020204" pitchFamily="34" charset="0"/>
              <a:buChar char="•"/>
            </a:pPr>
            <a:r>
              <a:rPr lang="en-GB" sz="3200" b="1" dirty="0"/>
              <a:t>Discrimination</a:t>
            </a:r>
            <a:endParaRPr lang="en-GB" sz="3200" dirty="0"/>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b="1" dirty="0"/>
              <a:t>Prejudice</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b="1" dirty="0"/>
              <a:t>Non-discriminatory practice</a:t>
            </a:r>
          </a:p>
          <a:p>
            <a:endParaRPr lang="en-GB" dirty="0"/>
          </a:p>
        </p:txBody>
      </p:sp>
    </p:spTree>
    <p:extLst>
      <p:ext uri="{BB962C8B-B14F-4D97-AF65-F5344CB8AC3E}">
        <p14:creationId xmlns:p14="http://schemas.microsoft.com/office/powerpoint/2010/main" val="1341621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EF6D9-3B97-4E2A-B011-0509EEF9E5FC}"/>
              </a:ext>
            </a:extLst>
          </p:cNvPr>
          <p:cNvSpPr>
            <a:spLocks noGrp="1"/>
          </p:cNvSpPr>
          <p:nvPr>
            <p:ph type="title"/>
          </p:nvPr>
        </p:nvSpPr>
        <p:spPr/>
        <p:txBody>
          <a:bodyPr/>
          <a:lstStyle/>
          <a:p>
            <a:r>
              <a:rPr lang="en-GB" b="1" dirty="0"/>
              <a:t>Discrimination</a:t>
            </a:r>
          </a:p>
        </p:txBody>
      </p:sp>
      <p:sp>
        <p:nvSpPr>
          <p:cNvPr id="3" name="Content Placeholder 2">
            <a:extLst>
              <a:ext uri="{FF2B5EF4-FFF2-40B4-BE49-F238E27FC236}">
                <a16:creationId xmlns:a16="http://schemas.microsoft.com/office/drawing/2014/main" id="{BB68A204-A43D-4380-B8F1-7AA818B70C8B}"/>
              </a:ext>
            </a:extLst>
          </p:cNvPr>
          <p:cNvSpPr>
            <a:spLocks noGrp="1"/>
          </p:cNvSpPr>
          <p:nvPr>
            <p:ph idx="1"/>
          </p:nvPr>
        </p:nvSpPr>
        <p:spPr/>
        <p:txBody>
          <a:bodyPr/>
          <a:lstStyle/>
          <a:p>
            <a:r>
              <a:rPr lang="en-GB" dirty="0"/>
              <a:t>The unfair or prejudicial treatment of someone based on a characteristic that they cannot change.</a:t>
            </a:r>
          </a:p>
          <a:p>
            <a:endParaRPr lang="en-GB" dirty="0"/>
          </a:p>
          <a:p>
            <a:r>
              <a:rPr lang="en-GB" dirty="0"/>
              <a:t>For example age discrimination might involve treating an older person less favourably simply because of their age. </a:t>
            </a:r>
          </a:p>
          <a:p>
            <a:endParaRPr lang="en-GB" dirty="0"/>
          </a:p>
        </p:txBody>
      </p:sp>
    </p:spTree>
    <p:extLst>
      <p:ext uri="{BB962C8B-B14F-4D97-AF65-F5344CB8AC3E}">
        <p14:creationId xmlns:p14="http://schemas.microsoft.com/office/powerpoint/2010/main" val="3406722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D7DEC-993B-4D5A-91EF-BB0D5FEB186E}"/>
              </a:ext>
            </a:extLst>
          </p:cNvPr>
          <p:cNvSpPr>
            <a:spLocks noGrp="1"/>
          </p:cNvSpPr>
          <p:nvPr>
            <p:ph type="title"/>
          </p:nvPr>
        </p:nvSpPr>
        <p:spPr>
          <a:xfrm>
            <a:off x="609600" y="274637"/>
            <a:ext cx="10972800" cy="2174947"/>
          </a:xfrm>
        </p:spPr>
        <p:txBody>
          <a:bodyPr>
            <a:normAutofit/>
          </a:bodyPr>
          <a:lstStyle/>
          <a:p>
            <a:r>
              <a:rPr lang="en-GB" b="1" dirty="0"/>
              <a:t>Think of 3 examples of discrimination</a:t>
            </a:r>
            <a:br>
              <a:rPr lang="en-GB" dirty="0"/>
            </a:br>
            <a:endParaRPr lang="en-GB" dirty="0"/>
          </a:p>
        </p:txBody>
      </p:sp>
      <p:pic>
        <p:nvPicPr>
          <p:cNvPr id="4" name="Content Placeholder 3">
            <a:extLst>
              <a:ext uri="{FF2B5EF4-FFF2-40B4-BE49-F238E27FC236}">
                <a16:creationId xmlns:a16="http://schemas.microsoft.com/office/drawing/2014/main" id="{20783D46-7D1C-4E22-9C37-273426D19BB7}"/>
              </a:ext>
            </a:extLst>
          </p:cNvPr>
          <p:cNvPicPr>
            <a:picLocks noGrp="1" noChangeAspect="1"/>
          </p:cNvPicPr>
          <p:nvPr>
            <p:ph idx="1"/>
          </p:nvPr>
        </p:nvPicPr>
        <p:blipFill>
          <a:blip r:embed="rId2"/>
          <a:stretch>
            <a:fillRect/>
          </a:stretch>
        </p:blipFill>
        <p:spPr>
          <a:xfrm>
            <a:off x="3803792" y="2243989"/>
            <a:ext cx="4213371" cy="2370021"/>
          </a:xfrm>
          <a:prstGeom prst="rect">
            <a:avLst/>
          </a:prstGeom>
        </p:spPr>
      </p:pic>
    </p:spTree>
    <p:extLst>
      <p:ext uri="{BB962C8B-B14F-4D97-AF65-F5344CB8AC3E}">
        <p14:creationId xmlns:p14="http://schemas.microsoft.com/office/powerpoint/2010/main" val="1631724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1B42B-D2F6-40DB-AFDE-6380DAAB0305}"/>
              </a:ext>
            </a:extLst>
          </p:cNvPr>
          <p:cNvSpPr>
            <a:spLocks noGrp="1"/>
          </p:cNvSpPr>
          <p:nvPr>
            <p:ph type="title"/>
          </p:nvPr>
        </p:nvSpPr>
        <p:spPr/>
        <p:txBody>
          <a:bodyPr/>
          <a:lstStyle/>
          <a:p>
            <a:r>
              <a:rPr lang="en-GB" b="1" dirty="0"/>
              <a:t>Different types of discrimination</a:t>
            </a:r>
          </a:p>
        </p:txBody>
      </p:sp>
      <p:sp>
        <p:nvSpPr>
          <p:cNvPr id="3" name="Content Placeholder 2">
            <a:extLst>
              <a:ext uri="{FF2B5EF4-FFF2-40B4-BE49-F238E27FC236}">
                <a16:creationId xmlns:a16="http://schemas.microsoft.com/office/drawing/2014/main" id="{24635F64-DE0C-4364-9A6C-5EEC42572F6F}"/>
              </a:ext>
            </a:extLst>
          </p:cNvPr>
          <p:cNvSpPr>
            <a:spLocks noGrp="1"/>
          </p:cNvSpPr>
          <p:nvPr>
            <p:ph idx="1"/>
          </p:nvPr>
        </p:nvSpPr>
        <p:spPr/>
        <p:txBody>
          <a:bodyPr>
            <a:normAutofit fontScale="92500" lnSpcReduction="20000"/>
          </a:bodyPr>
          <a:lstStyle/>
          <a:p>
            <a:r>
              <a:rPr lang="en-GB" b="1" dirty="0"/>
              <a:t>Direct Discrimination </a:t>
            </a:r>
            <a:r>
              <a:rPr lang="en-GB" dirty="0"/>
              <a:t>– when you are treated less favourably than someone else in the same situation, just because for example you are old or a woman.</a:t>
            </a:r>
          </a:p>
          <a:p>
            <a:endParaRPr lang="en-GB" dirty="0"/>
          </a:p>
          <a:p>
            <a:r>
              <a:rPr lang="en-GB" b="1" dirty="0"/>
              <a:t>Indirect Discrimination </a:t>
            </a:r>
            <a:r>
              <a:rPr lang="en-GB" dirty="0"/>
              <a:t>– where the rules or conditions that apply to everyone can affect one group of people more than others without good reason: for example a company rule that says employees must do night shifts could exclude woman that have children</a:t>
            </a:r>
          </a:p>
          <a:p>
            <a:endParaRPr lang="en-GB" dirty="0"/>
          </a:p>
        </p:txBody>
      </p:sp>
    </p:spTree>
    <p:extLst>
      <p:ext uri="{BB962C8B-B14F-4D97-AF65-F5344CB8AC3E}">
        <p14:creationId xmlns:p14="http://schemas.microsoft.com/office/powerpoint/2010/main" val="1543397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5C925-2686-49CA-9925-2263E356A3C8}"/>
              </a:ext>
            </a:extLst>
          </p:cNvPr>
          <p:cNvSpPr>
            <a:spLocks noGrp="1"/>
          </p:cNvSpPr>
          <p:nvPr>
            <p:ph type="title"/>
          </p:nvPr>
        </p:nvSpPr>
        <p:spPr/>
        <p:txBody>
          <a:bodyPr/>
          <a:lstStyle/>
          <a:p>
            <a:r>
              <a:rPr lang="en-GB" b="1" dirty="0"/>
              <a:t>Positive discrimination</a:t>
            </a:r>
          </a:p>
        </p:txBody>
      </p:sp>
      <p:sp>
        <p:nvSpPr>
          <p:cNvPr id="3" name="Content Placeholder 2">
            <a:extLst>
              <a:ext uri="{FF2B5EF4-FFF2-40B4-BE49-F238E27FC236}">
                <a16:creationId xmlns:a16="http://schemas.microsoft.com/office/drawing/2014/main" id="{61E24E26-1A1D-45CC-B5F1-751404BC0B29}"/>
              </a:ext>
            </a:extLst>
          </p:cNvPr>
          <p:cNvSpPr>
            <a:spLocks noGrp="1"/>
          </p:cNvSpPr>
          <p:nvPr>
            <p:ph idx="1"/>
          </p:nvPr>
        </p:nvSpPr>
        <p:spPr/>
        <p:txBody>
          <a:bodyPr>
            <a:normAutofit fontScale="92500" lnSpcReduction="20000"/>
          </a:bodyPr>
          <a:lstStyle/>
          <a:p>
            <a:r>
              <a:rPr lang="en-GB" dirty="0"/>
              <a:t>This is a form of discrimination that favours someone by treating them differently in a positive way. </a:t>
            </a:r>
          </a:p>
          <a:p>
            <a:endParaRPr lang="en-GB" dirty="0"/>
          </a:p>
          <a:p>
            <a:r>
              <a:rPr lang="en-GB" dirty="0"/>
              <a:t>An example might be an organisation appointing someone from an underrepresented group into a role without considering whether they have right skills for the post. </a:t>
            </a:r>
          </a:p>
          <a:p>
            <a:endParaRPr lang="en-GB" dirty="0"/>
          </a:p>
          <a:p>
            <a:r>
              <a:rPr lang="en-GB" dirty="0"/>
              <a:t>Other candidates who are better qualified are passed over. Positive discrimination is unlawful discrimination.</a:t>
            </a:r>
          </a:p>
          <a:p>
            <a:endParaRPr lang="en-GB" dirty="0"/>
          </a:p>
        </p:txBody>
      </p:sp>
    </p:spTree>
    <p:extLst>
      <p:ext uri="{BB962C8B-B14F-4D97-AF65-F5344CB8AC3E}">
        <p14:creationId xmlns:p14="http://schemas.microsoft.com/office/powerpoint/2010/main" val="170200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920D9-F0AB-4060-8180-E76C785AAC7F}"/>
              </a:ext>
            </a:extLst>
          </p:cNvPr>
          <p:cNvSpPr>
            <a:spLocks noGrp="1"/>
          </p:cNvSpPr>
          <p:nvPr>
            <p:ph type="title"/>
          </p:nvPr>
        </p:nvSpPr>
        <p:spPr/>
        <p:txBody>
          <a:bodyPr/>
          <a:lstStyle/>
          <a:p>
            <a:r>
              <a:rPr lang="en-GB" b="1" dirty="0"/>
              <a:t>Other types of discrimination</a:t>
            </a:r>
          </a:p>
        </p:txBody>
      </p:sp>
      <p:sp>
        <p:nvSpPr>
          <p:cNvPr id="3" name="Content Placeholder 2">
            <a:extLst>
              <a:ext uri="{FF2B5EF4-FFF2-40B4-BE49-F238E27FC236}">
                <a16:creationId xmlns:a16="http://schemas.microsoft.com/office/drawing/2014/main" id="{A9C1BBDC-3178-4189-8CDE-494BF9A39DD6}"/>
              </a:ext>
            </a:extLst>
          </p:cNvPr>
          <p:cNvSpPr>
            <a:spLocks noGrp="1"/>
          </p:cNvSpPr>
          <p:nvPr>
            <p:ph idx="1"/>
          </p:nvPr>
        </p:nvSpPr>
        <p:spPr/>
        <p:txBody>
          <a:bodyPr/>
          <a:lstStyle/>
          <a:p>
            <a:r>
              <a:rPr lang="en-GB" dirty="0"/>
              <a:t>Harassment: this means offensive or intimidating behaviour, or bullying.</a:t>
            </a:r>
          </a:p>
          <a:p>
            <a:endParaRPr lang="en-GB" dirty="0"/>
          </a:p>
          <a:p>
            <a:r>
              <a:rPr lang="en-GB" dirty="0"/>
              <a:t>Victimisation: treating someone badly because they have made a discrimination complaint</a:t>
            </a:r>
          </a:p>
          <a:p>
            <a:endParaRPr lang="en-GB" dirty="0"/>
          </a:p>
        </p:txBody>
      </p:sp>
    </p:spTree>
    <p:extLst>
      <p:ext uri="{BB962C8B-B14F-4D97-AF65-F5344CB8AC3E}">
        <p14:creationId xmlns:p14="http://schemas.microsoft.com/office/powerpoint/2010/main" val="243413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E1C9C-3A13-4D90-A2AF-DCD9CD6A697A}"/>
              </a:ext>
            </a:extLst>
          </p:cNvPr>
          <p:cNvSpPr>
            <a:spLocks noGrp="1"/>
          </p:cNvSpPr>
          <p:nvPr>
            <p:ph type="title"/>
          </p:nvPr>
        </p:nvSpPr>
        <p:spPr/>
        <p:txBody>
          <a:bodyPr>
            <a:normAutofit fontScale="90000"/>
          </a:bodyPr>
          <a:lstStyle/>
          <a:p>
            <a:r>
              <a:rPr lang="en-GB" b="1" dirty="0"/>
              <a:t>What does the law say about discrimination?</a:t>
            </a:r>
          </a:p>
        </p:txBody>
      </p:sp>
      <p:sp>
        <p:nvSpPr>
          <p:cNvPr id="3" name="Content Placeholder 2">
            <a:extLst>
              <a:ext uri="{FF2B5EF4-FFF2-40B4-BE49-F238E27FC236}">
                <a16:creationId xmlns:a16="http://schemas.microsoft.com/office/drawing/2014/main" id="{52F0C60F-44E3-4888-BCBA-CC55B06648B5}"/>
              </a:ext>
            </a:extLst>
          </p:cNvPr>
          <p:cNvSpPr>
            <a:spLocks noGrp="1"/>
          </p:cNvSpPr>
          <p:nvPr>
            <p:ph idx="1"/>
          </p:nvPr>
        </p:nvSpPr>
        <p:spPr>
          <a:xfrm>
            <a:off x="1065402" y="1600201"/>
            <a:ext cx="5721292" cy="3917032"/>
          </a:xfrm>
        </p:spPr>
        <p:txBody>
          <a:bodyPr/>
          <a:lstStyle/>
          <a:p>
            <a:r>
              <a:rPr lang="en-GB" dirty="0"/>
              <a:t>Let’s research the </a:t>
            </a:r>
            <a:r>
              <a:rPr lang="en-GB" b="1" dirty="0"/>
              <a:t>Equality Act 2010</a:t>
            </a:r>
            <a:r>
              <a:rPr lang="en-GB" dirty="0"/>
              <a:t> and what it means for Community Care and Development </a:t>
            </a:r>
          </a:p>
          <a:p>
            <a:endParaRPr lang="en-GB" dirty="0"/>
          </a:p>
        </p:txBody>
      </p:sp>
      <p:pic>
        <p:nvPicPr>
          <p:cNvPr id="4" name="Picture 3">
            <a:extLst>
              <a:ext uri="{FF2B5EF4-FFF2-40B4-BE49-F238E27FC236}">
                <a16:creationId xmlns:a16="http://schemas.microsoft.com/office/drawing/2014/main" id="{3CB0F49C-C5E2-457A-895B-8F4CB44E3230}"/>
              </a:ext>
            </a:extLst>
          </p:cNvPr>
          <p:cNvPicPr>
            <a:picLocks noChangeAspect="1"/>
          </p:cNvPicPr>
          <p:nvPr/>
        </p:nvPicPr>
        <p:blipFill>
          <a:blip r:embed="rId2"/>
          <a:stretch>
            <a:fillRect/>
          </a:stretch>
        </p:blipFill>
        <p:spPr>
          <a:xfrm>
            <a:off x="7222283" y="1600201"/>
            <a:ext cx="3289234" cy="3917032"/>
          </a:xfrm>
          <a:prstGeom prst="rect">
            <a:avLst/>
          </a:prstGeom>
        </p:spPr>
      </p:pic>
    </p:spTree>
    <p:extLst>
      <p:ext uri="{BB962C8B-B14F-4D97-AF65-F5344CB8AC3E}">
        <p14:creationId xmlns:p14="http://schemas.microsoft.com/office/powerpoint/2010/main" val="2224013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FAA5F-3C9A-4B4C-940D-18E7EA924373}"/>
              </a:ext>
            </a:extLst>
          </p:cNvPr>
          <p:cNvSpPr>
            <a:spLocks noGrp="1"/>
          </p:cNvSpPr>
          <p:nvPr>
            <p:ph type="title"/>
          </p:nvPr>
        </p:nvSpPr>
        <p:spPr>
          <a:xfrm>
            <a:off x="5092117" y="167781"/>
            <a:ext cx="6617279" cy="763397"/>
          </a:xfrm>
        </p:spPr>
        <p:txBody>
          <a:bodyPr anchor="b">
            <a:normAutofit fontScale="90000"/>
          </a:bodyPr>
          <a:lstStyle/>
          <a:p>
            <a:r>
              <a:rPr lang="en-GB" sz="4000" b="1" dirty="0"/>
              <a:t>What does the law say about discrimination?</a:t>
            </a:r>
            <a:br>
              <a:rPr lang="en-GB" sz="4000" b="1" dirty="0"/>
            </a:br>
            <a:br>
              <a:rPr lang="en-GB" sz="4000" b="1" dirty="0"/>
            </a:br>
            <a:r>
              <a:rPr lang="en-GB" sz="4000" b="1" dirty="0"/>
              <a:t>Equality Act (2010) </a:t>
            </a:r>
          </a:p>
        </p:txBody>
      </p:sp>
      <p:pic>
        <p:nvPicPr>
          <p:cNvPr id="5" name="Picture 4" descr="A close up of a sign&#10;&#10;Description automatically generated">
            <a:extLst>
              <a:ext uri="{FF2B5EF4-FFF2-40B4-BE49-F238E27FC236}">
                <a16:creationId xmlns:a16="http://schemas.microsoft.com/office/drawing/2014/main" id="{9855CAD8-6377-410A-B7AB-510B8AB83CDD}"/>
              </a:ext>
            </a:extLst>
          </p:cNvPr>
          <p:cNvPicPr>
            <a:picLocks noChangeAspect="1"/>
          </p:cNvPicPr>
          <p:nvPr/>
        </p:nvPicPr>
        <p:blipFill rotWithShape="1">
          <a:blip r:embed="rId2">
            <a:extLst>
              <a:ext uri="{28A0092B-C50C-407E-A947-70E740481C1C}">
                <a14:useLocalDpi xmlns:a14="http://schemas.microsoft.com/office/drawing/2010/main" val="0"/>
              </a:ext>
            </a:extLst>
          </a:blip>
          <a:srcRect l="5464" r="5347" b="-1"/>
          <a:stretch/>
        </p:blipFill>
        <p:spPr>
          <a:xfrm>
            <a:off x="0" y="167781"/>
            <a:ext cx="4714560" cy="5302654"/>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127871E5-9537-4533-8573-E257C390A783}"/>
              </a:ext>
            </a:extLst>
          </p:cNvPr>
          <p:cNvSpPr>
            <a:spLocks noGrp="1"/>
          </p:cNvSpPr>
          <p:nvPr>
            <p:ph idx="1"/>
          </p:nvPr>
        </p:nvSpPr>
        <p:spPr>
          <a:xfrm>
            <a:off x="4857227" y="1493239"/>
            <a:ext cx="6979640" cy="4740593"/>
          </a:xfrm>
        </p:spPr>
        <p:txBody>
          <a:bodyPr>
            <a:normAutofit/>
          </a:bodyPr>
          <a:lstStyle/>
          <a:p>
            <a:r>
              <a:rPr lang="en-GB" sz="2400" dirty="0"/>
              <a:t>The Equality Act says that public organisations and those undertaking services have to take action to make things equal for the people who work for them and for those who use their services. </a:t>
            </a:r>
          </a:p>
          <a:p>
            <a:r>
              <a:rPr lang="en-GB" sz="2400" dirty="0"/>
              <a:t>The Equality Act talks about rights for those who may experience direct and indirect discrimination, harassment and victimisation and responsibilities on organisations to prevent and challenge such discrimination. </a:t>
            </a:r>
          </a:p>
          <a:p>
            <a:endParaRPr lang="en-GB" sz="1800" dirty="0"/>
          </a:p>
        </p:txBody>
      </p:sp>
    </p:spTree>
    <p:extLst>
      <p:ext uri="{BB962C8B-B14F-4D97-AF65-F5344CB8AC3E}">
        <p14:creationId xmlns:p14="http://schemas.microsoft.com/office/powerpoint/2010/main" val="4036369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10DCC3-04E7-4183-9D46-8224BBB33AF9}"/>
              </a:ext>
            </a:extLst>
          </p:cNvPr>
          <p:cNvSpPr>
            <a:spLocks noGrp="1"/>
          </p:cNvSpPr>
          <p:nvPr>
            <p:ph idx="1"/>
          </p:nvPr>
        </p:nvSpPr>
        <p:spPr>
          <a:xfrm>
            <a:off x="562062" y="1753299"/>
            <a:ext cx="11266415" cy="3590488"/>
          </a:xfrm>
        </p:spPr>
        <p:txBody>
          <a:bodyPr anchor="ctr">
            <a:normAutofit fontScale="62500" lnSpcReduction="20000"/>
          </a:bodyPr>
          <a:lstStyle/>
          <a:p>
            <a:pPr marL="0" indent="0">
              <a:buNone/>
            </a:pPr>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Equality Act </a:t>
            </a:r>
            <a:r>
              <a:rPr lang="en-GB" dirty="0">
                <a:latin typeface="Arial" panose="020B0604020202020204" pitchFamily="34" charset="0"/>
                <a:cs typeface="Arial" panose="020B0604020202020204" pitchFamily="34" charset="0"/>
              </a:rPr>
              <a:t>says that people who fall into the following categories (people who have a </a:t>
            </a:r>
            <a:r>
              <a:rPr lang="en-GB" b="1" dirty="0">
                <a:latin typeface="Arial" panose="020B0604020202020204" pitchFamily="34" charset="0"/>
                <a:cs typeface="Arial" panose="020B0604020202020204" pitchFamily="34" charset="0"/>
              </a:rPr>
              <a:t>‘protected characteristic’</a:t>
            </a:r>
            <a:r>
              <a:rPr lang="en-GB"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must not be discriminated against. The protected characteristics are: </a:t>
            </a:r>
          </a:p>
          <a:p>
            <a:pPr marL="0" indent="0">
              <a:buNone/>
            </a:pPr>
            <a:r>
              <a:rPr lang="en-GB" dirty="0">
                <a:latin typeface="Arial" panose="020B0604020202020204" pitchFamily="34" charset="0"/>
                <a:cs typeface="Arial" panose="020B0604020202020204" pitchFamily="34" charset="0"/>
              </a:rPr>
              <a:t>• age </a:t>
            </a:r>
          </a:p>
          <a:p>
            <a:pPr marL="0" indent="0">
              <a:buNone/>
            </a:pPr>
            <a:r>
              <a:rPr lang="en-GB" dirty="0">
                <a:latin typeface="Arial" panose="020B0604020202020204" pitchFamily="34" charset="0"/>
                <a:cs typeface="Arial" panose="020B0604020202020204" pitchFamily="34" charset="0"/>
              </a:rPr>
              <a:t>• disability </a:t>
            </a:r>
          </a:p>
          <a:p>
            <a:pPr marL="0" indent="0">
              <a:buNone/>
            </a:pPr>
            <a:r>
              <a:rPr lang="en-GB" dirty="0">
                <a:latin typeface="Arial" panose="020B0604020202020204" pitchFamily="34" charset="0"/>
                <a:cs typeface="Arial" panose="020B0604020202020204" pitchFamily="34" charset="0"/>
              </a:rPr>
              <a:t>• gender reassignment (the definition includes all transgendered people) </a:t>
            </a:r>
          </a:p>
          <a:p>
            <a:pPr marL="0" indent="0">
              <a:buNone/>
            </a:pPr>
            <a:r>
              <a:rPr lang="en-GB" dirty="0">
                <a:latin typeface="Arial" panose="020B0604020202020204" pitchFamily="34" charset="0"/>
                <a:cs typeface="Arial" panose="020B0604020202020204" pitchFamily="34" charset="0"/>
              </a:rPr>
              <a:t>• marriage and civil partnership </a:t>
            </a:r>
          </a:p>
          <a:p>
            <a:pPr marL="0" indent="0">
              <a:buNone/>
            </a:pPr>
            <a:r>
              <a:rPr lang="en-GB" dirty="0">
                <a:latin typeface="Arial" panose="020B0604020202020204" pitchFamily="34" charset="0"/>
                <a:cs typeface="Arial" panose="020B0604020202020204" pitchFamily="34" charset="0"/>
              </a:rPr>
              <a:t>• pregnancy and maternity </a:t>
            </a:r>
          </a:p>
          <a:p>
            <a:pPr marL="0" indent="0">
              <a:buNone/>
            </a:pPr>
            <a:r>
              <a:rPr lang="en-GB" dirty="0">
                <a:latin typeface="Arial" panose="020B0604020202020204" pitchFamily="34" charset="0"/>
                <a:cs typeface="Arial" panose="020B0604020202020204" pitchFamily="34" charset="0"/>
              </a:rPr>
              <a:t>• race </a:t>
            </a:r>
          </a:p>
          <a:p>
            <a:pPr marL="0" indent="0">
              <a:buNone/>
            </a:pPr>
            <a:r>
              <a:rPr lang="en-GB" dirty="0">
                <a:latin typeface="Arial" panose="020B0604020202020204" pitchFamily="34" charset="0"/>
                <a:cs typeface="Arial" panose="020B0604020202020204" pitchFamily="34" charset="0"/>
              </a:rPr>
              <a:t>• religion and belief </a:t>
            </a:r>
          </a:p>
          <a:p>
            <a:pPr marL="0" indent="0">
              <a:buNone/>
            </a:pPr>
            <a:r>
              <a:rPr lang="en-GB" dirty="0">
                <a:latin typeface="Arial" panose="020B0604020202020204" pitchFamily="34" charset="0"/>
                <a:cs typeface="Arial" panose="020B0604020202020204" pitchFamily="34" charset="0"/>
              </a:rPr>
              <a:t>• sex </a:t>
            </a:r>
          </a:p>
          <a:p>
            <a:pPr marL="0" indent="0">
              <a:buNone/>
            </a:pPr>
            <a:r>
              <a:rPr lang="en-GB" dirty="0">
                <a:latin typeface="Arial" panose="020B0604020202020204" pitchFamily="34" charset="0"/>
                <a:cs typeface="Arial" panose="020B0604020202020204" pitchFamily="34" charset="0"/>
              </a:rPr>
              <a:t>• sexual orientation.</a:t>
            </a:r>
          </a:p>
          <a:p>
            <a:endParaRPr lang="en-GB" sz="1500" dirty="0"/>
          </a:p>
        </p:txBody>
      </p:sp>
      <p:pic>
        <p:nvPicPr>
          <p:cNvPr id="5" name="Picture 4" descr="A drawing of a cartoon character&#10;&#10;Description automatically generated">
            <a:extLst>
              <a:ext uri="{FF2B5EF4-FFF2-40B4-BE49-F238E27FC236}">
                <a16:creationId xmlns:a16="http://schemas.microsoft.com/office/drawing/2014/main" id="{5E7C094F-0CCE-4AC7-954D-DC2E736B60F2}"/>
              </a:ext>
            </a:extLst>
          </p:cNvPr>
          <p:cNvPicPr>
            <a:picLocks noChangeAspect="1"/>
          </p:cNvPicPr>
          <p:nvPr/>
        </p:nvPicPr>
        <p:blipFill rotWithShape="1">
          <a:blip r:embed="rId2">
            <a:extLst>
              <a:ext uri="{28A0092B-C50C-407E-A947-70E740481C1C}">
                <a14:useLocalDpi xmlns:a14="http://schemas.microsoft.com/office/drawing/2010/main" val="0"/>
              </a:ext>
            </a:extLst>
          </a:blip>
          <a:srcRect r="1924" b="10082"/>
          <a:stretch/>
        </p:blipFill>
        <p:spPr>
          <a:xfrm>
            <a:off x="4707609" y="3755273"/>
            <a:ext cx="2993485" cy="1803525"/>
          </a:xfrm>
          <a:prstGeom prst="rect">
            <a:avLst/>
          </a:prstGeom>
        </p:spPr>
      </p:pic>
      <p:sp>
        <p:nvSpPr>
          <p:cNvPr id="7" name="TextBox 6">
            <a:extLst>
              <a:ext uri="{FF2B5EF4-FFF2-40B4-BE49-F238E27FC236}">
                <a16:creationId xmlns:a16="http://schemas.microsoft.com/office/drawing/2014/main" id="{A234D8A9-B773-4E3E-A8CB-D289521C1277}"/>
              </a:ext>
            </a:extLst>
          </p:cNvPr>
          <p:cNvSpPr txBox="1"/>
          <p:nvPr/>
        </p:nvSpPr>
        <p:spPr>
          <a:xfrm>
            <a:off x="562063" y="318674"/>
            <a:ext cx="11392250" cy="1077218"/>
          </a:xfrm>
          <a:prstGeom prst="rect">
            <a:avLst/>
          </a:prstGeom>
          <a:noFill/>
        </p:spPr>
        <p:txBody>
          <a:bodyPr wrap="square">
            <a:spAutoFit/>
          </a:bodyPr>
          <a:lstStyle/>
          <a:p>
            <a:pPr algn="ctr"/>
            <a:r>
              <a:rPr lang="en-GB" sz="3200" b="1" dirty="0"/>
              <a:t>How Does The Equality Act 2010 Protect us From Discrimination?</a:t>
            </a:r>
          </a:p>
        </p:txBody>
      </p:sp>
    </p:spTree>
    <p:extLst>
      <p:ext uri="{BB962C8B-B14F-4D97-AF65-F5344CB8AC3E}">
        <p14:creationId xmlns:p14="http://schemas.microsoft.com/office/powerpoint/2010/main" val="3543663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A156B-DE3F-485C-9F19-BCAE53E5B948}"/>
              </a:ext>
            </a:extLst>
          </p:cNvPr>
          <p:cNvSpPr>
            <a:spLocks noGrp="1"/>
          </p:cNvSpPr>
          <p:nvPr>
            <p:ph type="title"/>
          </p:nvPr>
        </p:nvSpPr>
        <p:spPr/>
        <p:txBody>
          <a:bodyPr/>
          <a:lstStyle/>
          <a:p>
            <a:r>
              <a:rPr lang="en-GB" b="1" dirty="0"/>
              <a:t>Equality and Diversity</a:t>
            </a:r>
          </a:p>
        </p:txBody>
      </p:sp>
      <p:sp>
        <p:nvSpPr>
          <p:cNvPr id="3" name="Content Placeholder 2">
            <a:extLst>
              <a:ext uri="{FF2B5EF4-FFF2-40B4-BE49-F238E27FC236}">
                <a16:creationId xmlns:a16="http://schemas.microsoft.com/office/drawing/2014/main" id="{F60F9B25-C3AA-4EEE-BC4D-8B7A1339A9D5}"/>
              </a:ext>
            </a:extLst>
          </p:cNvPr>
          <p:cNvSpPr>
            <a:spLocks noGrp="1"/>
          </p:cNvSpPr>
          <p:nvPr>
            <p:ph idx="1"/>
          </p:nvPr>
        </p:nvSpPr>
        <p:spPr>
          <a:xfrm>
            <a:off x="609599" y="1600201"/>
            <a:ext cx="11101431" cy="4179814"/>
          </a:xfrm>
        </p:spPr>
        <p:txBody>
          <a:bodyPr>
            <a:normAutofit fontScale="47500" lnSpcReduction="20000"/>
          </a:bodyPr>
          <a:lstStyle/>
          <a:p>
            <a:r>
              <a:rPr lang="en-GB" sz="4400" dirty="0"/>
              <a:t>Equality means having the right not to be discriminated against because of who you are or what makes you different from other people.</a:t>
            </a:r>
          </a:p>
          <a:p>
            <a:endParaRPr lang="en-GB" sz="4400" dirty="0"/>
          </a:p>
          <a:p>
            <a:r>
              <a:rPr lang="en-GB" sz="4400" dirty="0"/>
              <a:t>When we talk about diversity, we don’t just talk about race and ethnicity. </a:t>
            </a:r>
          </a:p>
          <a:p>
            <a:endParaRPr lang="en-GB" sz="4400" dirty="0"/>
          </a:p>
          <a:p>
            <a:r>
              <a:rPr lang="en-GB" sz="4400" dirty="0"/>
              <a:t>Diversity includes all different people, each contributing their own uniqueness, making Britain a more interesting place to live.</a:t>
            </a:r>
          </a:p>
          <a:p>
            <a:endParaRPr lang="en-GB" sz="4400" dirty="0"/>
          </a:p>
          <a:p>
            <a:r>
              <a:rPr lang="en-GB" sz="4400" dirty="0"/>
              <a:t>So diversity includes people of different gender, ages, sexual orientation, disability, religion, beliefs and more. </a:t>
            </a:r>
          </a:p>
          <a:p>
            <a:endParaRPr lang="en-GB" sz="4400" dirty="0"/>
          </a:p>
          <a:p>
            <a:r>
              <a:rPr lang="en-GB" sz="4400" dirty="0"/>
              <a:t>It is important that everyone respects and celebrates each other’s differences so we can all get along, learn from each other and share an exciting mix of cultures and experiences. </a:t>
            </a:r>
          </a:p>
          <a:p>
            <a:pPr marL="0" indent="0">
              <a:buNone/>
            </a:pPr>
            <a:endParaRPr lang="en-GB" sz="1300" dirty="0"/>
          </a:p>
          <a:p>
            <a:pPr marL="0" indent="0">
              <a:buNone/>
            </a:pPr>
            <a:r>
              <a:rPr lang="en-GB" sz="1300" dirty="0"/>
              <a:t>                (Equality and Human Rights Commission, 2019)</a:t>
            </a:r>
          </a:p>
        </p:txBody>
      </p:sp>
    </p:spTree>
    <p:extLst>
      <p:ext uri="{BB962C8B-B14F-4D97-AF65-F5344CB8AC3E}">
        <p14:creationId xmlns:p14="http://schemas.microsoft.com/office/powerpoint/2010/main" val="3352174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74AD8C-6EB7-4D7C-BE19-AB8AC5F5E431}"/>
              </a:ext>
            </a:extLst>
          </p:cNvPr>
          <p:cNvSpPr txBox="1"/>
          <p:nvPr/>
        </p:nvSpPr>
        <p:spPr>
          <a:xfrm>
            <a:off x="2776756" y="343840"/>
            <a:ext cx="7698997" cy="646331"/>
          </a:xfrm>
          <a:prstGeom prst="rect">
            <a:avLst/>
          </a:prstGeom>
          <a:noFill/>
        </p:spPr>
        <p:txBody>
          <a:bodyPr wrap="square">
            <a:spAutoFit/>
          </a:bodyPr>
          <a:lstStyle/>
          <a:p>
            <a:r>
              <a:rPr lang="en-GB" sz="3600" b="1" dirty="0"/>
              <a:t>Examples of diversity in care </a:t>
            </a:r>
          </a:p>
        </p:txBody>
      </p:sp>
      <p:sp>
        <p:nvSpPr>
          <p:cNvPr id="7" name="TextBox 6">
            <a:extLst>
              <a:ext uri="{FF2B5EF4-FFF2-40B4-BE49-F238E27FC236}">
                <a16:creationId xmlns:a16="http://schemas.microsoft.com/office/drawing/2014/main" id="{DE5748BE-BBAB-426B-A0F1-94B9C1A2A87F}"/>
              </a:ext>
            </a:extLst>
          </p:cNvPr>
          <p:cNvSpPr txBox="1"/>
          <p:nvPr/>
        </p:nvSpPr>
        <p:spPr>
          <a:xfrm>
            <a:off x="243280" y="1526796"/>
            <a:ext cx="11769755" cy="4093428"/>
          </a:xfrm>
          <a:prstGeom prst="rect">
            <a:avLst/>
          </a:prstGeom>
          <a:noFill/>
        </p:spPr>
        <p:txBody>
          <a:bodyPr wrap="square">
            <a:spAutoFit/>
          </a:bodyPr>
          <a:lstStyle/>
          <a:p>
            <a:pPr marL="285750" indent="-285750">
              <a:buFont typeface="Arial" panose="020B0604020202020204" pitchFamily="34" charset="0"/>
              <a:buChar char="•"/>
            </a:pPr>
            <a:r>
              <a:rPr lang="en-GB" sz="2000" dirty="0"/>
              <a:t>Examples of diversity in care would be providing meals that meet individuals’ preferences and giving individuals the support they need so that they can take part in activities.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You can work in ways that promote equality diversity and inclusion and therefore reduce the likelihood of discrimination,  this should include providing care that is person centred, every individual you treat is unique and should be treated as such.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You should always work in non-judgemental ways and follow the agreed ways of working and work to ensure that everyone is able to take part and included.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When working in care you must challenge discrimination when you witness behaviour that you know is not right and doesn’t promote the wellbeing of individuals be courageous and willing to confront or challenge it.  If you believe that any individual is being treated unfairly report it to your manager. </a:t>
            </a:r>
          </a:p>
        </p:txBody>
      </p:sp>
    </p:spTree>
    <p:extLst>
      <p:ext uri="{BB962C8B-B14F-4D97-AF65-F5344CB8AC3E}">
        <p14:creationId xmlns:p14="http://schemas.microsoft.com/office/powerpoint/2010/main" val="1390449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3E245-5F99-486B-8310-4886246FB94E}"/>
              </a:ext>
            </a:extLst>
          </p:cNvPr>
          <p:cNvSpPr>
            <a:spLocks noGrp="1"/>
          </p:cNvSpPr>
          <p:nvPr>
            <p:ph type="title"/>
          </p:nvPr>
        </p:nvSpPr>
        <p:spPr/>
        <p:txBody>
          <a:bodyPr/>
          <a:lstStyle/>
          <a:p>
            <a:r>
              <a:rPr lang="en-GB" b="1" dirty="0"/>
              <a:t>Research</a:t>
            </a:r>
          </a:p>
        </p:txBody>
      </p:sp>
      <p:sp>
        <p:nvSpPr>
          <p:cNvPr id="3" name="Content Placeholder 2">
            <a:extLst>
              <a:ext uri="{FF2B5EF4-FFF2-40B4-BE49-F238E27FC236}">
                <a16:creationId xmlns:a16="http://schemas.microsoft.com/office/drawing/2014/main" id="{B8A9DD6E-027A-4AB0-A8BB-A1CC61BD7EF0}"/>
              </a:ext>
            </a:extLst>
          </p:cNvPr>
          <p:cNvSpPr>
            <a:spLocks noGrp="1"/>
          </p:cNvSpPr>
          <p:nvPr>
            <p:ph idx="1"/>
          </p:nvPr>
        </p:nvSpPr>
        <p:spPr/>
        <p:txBody>
          <a:bodyPr/>
          <a:lstStyle/>
          <a:p>
            <a:r>
              <a:rPr lang="en-GB" dirty="0"/>
              <a:t>Research the Human Rights Act 1998 and what it means for Community Care and Development .</a:t>
            </a:r>
          </a:p>
          <a:p>
            <a:r>
              <a:rPr lang="en-GB" dirty="0"/>
              <a:t>Consider why we need human rights and what it means within society and Community Development.</a:t>
            </a:r>
          </a:p>
          <a:p>
            <a:endParaRPr lang="en-GB" dirty="0"/>
          </a:p>
        </p:txBody>
      </p:sp>
    </p:spTree>
    <p:extLst>
      <p:ext uri="{BB962C8B-B14F-4D97-AF65-F5344CB8AC3E}">
        <p14:creationId xmlns:p14="http://schemas.microsoft.com/office/powerpoint/2010/main" val="2303708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62B85-2D64-4D5A-8733-773F93BBAEFE}"/>
              </a:ext>
            </a:extLst>
          </p:cNvPr>
          <p:cNvSpPr>
            <a:spLocks noGrp="1"/>
          </p:cNvSpPr>
          <p:nvPr>
            <p:ph type="title"/>
          </p:nvPr>
        </p:nvSpPr>
        <p:spPr>
          <a:xfrm>
            <a:off x="609600" y="274638"/>
            <a:ext cx="10972800" cy="1143000"/>
          </a:xfrm>
        </p:spPr>
        <p:txBody>
          <a:bodyPr anchor="ctr">
            <a:normAutofit/>
          </a:bodyPr>
          <a:lstStyle/>
          <a:p>
            <a:r>
              <a:rPr lang="en-GB" b="1" dirty="0"/>
              <a:t>Human Rights Act 1998</a:t>
            </a:r>
          </a:p>
        </p:txBody>
      </p:sp>
      <p:sp>
        <p:nvSpPr>
          <p:cNvPr id="3" name="Content Placeholder 2">
            <a:extLst>
              <a:ext uri="{FF2B5EF4-FFF2-40B4-BE49-F238E27FC236}">
                <a16:creationId xmlns:a16="http://schemas.microsoft.com/office/drawing/2014/main" id="{F315DA2E-14F7-4781-90EB-61F5A91CB239}"/>
              </a:ext>
            </a:extLst>
          </p:cNvPr>
          <p:cNvSpPr>
            <a:spLocks noGrp="1"/>
          </p:cNvSpPr>
          <p:nvPr>
            <p:ph sz="half" idx="1"/>
          </p:nvPr>
        </p:nvSpPr>
        <p:spPr>
          <a:xfrm>
            <a:off x="609600" y="1600201"/>
            <a:ext cx="5384800" cy="3989040"/>
          </a:xfrm>
        </p:spPr>
        <p:txBody>
          <a:bodyPr>
            <a:normAutofit/>
          </a:bodyPr>
          <a:lstStyle/>
          <a:p>
            <a:pPr>
              <a:lnSpc>
                <a:spcPct val="90000"/>
              </a:lnSpc>
            </a:pPr>
            <a:r>
              <a:rPr lang="en-GB" sz="2400" dirty="0"/>
              <a:t>The Human Rights Act 1998 is the main legislation that sets out the rights of people in the UK. You have the right to speak your mind and be kept safe from harm, as well as the right to respect, dignity and equality. </a:t>
            </a:r>
          </a:p>
          <a:p>
            <a:pPr>
              <a:lnSpc>
                <a:spcPct val="90000"/>
              </a:lnSpc>
            </a:pPr>
            <a:r>
              <a:rPr lang="en-GB" sz="2400" dirty="0"/>
              <a:t>You should make sure an individual’s rights are respected, not only by yourself but by other people involved in their care. </a:t>
            </a:r>
          </a:p>
          <a:p>
            <a:pPr>
              <a:lnSpc>
                <a:spcPct val="90000"/>
              </a:lnSpc>
            </a:pPr>
            <a:endParaRPr lang="en-GB" sz="2400" dirty="0"/>
          </a:p>
        </p:txBody>
      </p:sp>
      <p:pic>
        <p:nvPicPr>
          <p:cNvPr id="4" name="Picture 3">
            <a:extLst>
              <a:ext uri="{FF2B5EF4-FFF2-40B4-BE49-F238E27FC236}">
                <a16:creationId xmlns:a16="http://schemas.microsoft.com/office/drawing/2014/main" id="{435AB96E-590C-47A9-ADB8-9C901A8EBC5F}"/>
              </a:ext>
            </a:extLst>
          </p:cNvPr>
          <p:cNvPicPr>
            <a:picLocks noChangeAspect="1"/>
          </p:cNvPicPr>
          <p:nvPr/>
        </p:nvPicPr>
        <p:blipFill rotWithShape="1">
          <a:blip r:embed="rId2"/>
          <a:srcRect l="13309" r="19195" b="-1"/>
          <a:stretch/>
        </p:blipFill>
        <p:spPr>
          <a:xfrm>
            <a:off x="6197600" y="1600201"/>
            <a:ext cx="5384800" cy="3989040"/>
          </a:xfrm>
          <a:prstGeom prst="rect">
            <a:avLst/>
          </a:prstGeom>
          <a:noFill/>
        </p:spPr>
      </p:pic>
    </p:spTree>
    <p:extLst>
      <p:ext uri="{BB962C8B-B14F-4D97-AF65-F5344CB8AC3E}">
        <p14:creationId xmlns:p14="http://schemas.microsoft.com/office/powerpoint/2010/main" val="3415596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F5446-7ABF-46E5-9864-CEE9FAB8466B}"/>
              </a:ext>
            </a:extLst>
          </p:cNvPr>
          <p:cNvSpPr>
            <a:spLocks noGrp="1"/>
          </p:cNvSpPr>
          <p:nvPr>
            <p:ph type="title"/>
          </p:nvPr>
        </p:nvSpPr>
        <p:spPr>
          <a:xfrm>
            <a:off x="1017638" y="365125"/>
            <a:ext cx="10336161" cy="734309"/>
          </a:xfrm>
        </p:spPr>
        <p:txBody>
          <a:bodyPr>
            <a:normAutofit fontScale="90000"/>
          </a:bodyPr>
          <a:lstStyle/>
          <a:p>
            <a:r>
              <a:rPr lang="en-GB" b="1" i="0" u="none" strike="noStrike" dirty="0">
                <a:effectLst/>
                <a:latin typeface="Myriad Pro"/>
              </a:rPr>
              <a:t>Human rights make sure people are:</a:t>
            </a:r>
            <a:endParaRPr lang="en-GB" dirty="0">
              <a:latin typeface="Myriad Pro"/>
            </a:endParaRPr>
          </a:p>
        </p:txBody>
      </p:sp>
      <p:sp>
        <p:nvSpPr>
          <p:cNvPr id="3" name="Content Placeholder 2">
            <a:extLst>
              <a:ext uri="{FF2B5EF4-FFF2-40B4-BE49-F238E27FC236}">
                <a16:creationId xmlns:a16="http://schemas.microsoft.com/office/drawing/2014/main" id="{F4EAFFDD-A0EE-4C65-8C47-B4D3B3B952D1}"/>
              </a:ext>
            </a:extLst>
          </p:cNvPr>
          <p:cNvSpPr>
            <a:spLocks noGrp="1"/>
          </p:cNvSpPr>
          <p:nvPr>
            <p:ph idx="1"/>
          </p:nvPr>
        </p:nvSpPr>
        <p:spPr>
          <a:xfrm>
            <a:off x="2063692" y="1362318"/>
            <a:ext cx="9590144" cy="4953542"/>
          </a:xfrm>
        </p:spPr>
        <p:txBody>
          <a:bodyPr>
            <a:normAutofit/>
          </a:bodyPr>
          <a:lstStyle/>
          <a:p>
            <a:r>
              <a:rPr lang="en-GB" sz="2400" b="1" i="0" u="none" strike="noStrike" dirty="0">
                <a:effectLst/>
                <a:latin typeface="Arial" panose="020B0604020202020204" pitchFamily="34" charset="0"/>
                <a:cs typeface="Arial" panose="020B0604020202020204" pitchFamily="34" charset="0"/>
              </a:rPr>
              <a:t>Treated with dignity</a:t>
            </a:r>
          </a:p>
          <a:p>
            <a:endParaRPr lang="en-GB" sz="2400" b="1" dirty="0">
              <a:latin typeface="Arial" panose="020B0604020202020204" pitchFamily="34" charset="0"/>
              <a:cs typeface="Arial" panose="020B0604020202020204" pitchFamily="34" charset="0"/>
            </a:endParaRPr>
          </a:p>
          <a:p>
            <a:r>
              <a:rPr lang="en-GB" sz="2400" b="1" i="0" u="none" strike="noStrike" dirty="0">
                <a:effectLst/>
                <a:latin typeface="Arial" panose="020B0604020202020204" pitchFamily="34" charset="0"/>
                <a:cs typeface="Arial" panose="020B0604020202020204" pitchFamily="34" charset="0"/>
              </a:rPr>
              <a:t>Treated with respect</a:t>
            </a:r>
          </a:p>
          <a:p>
            <a:endParaRPr lang="en-GB" sz="2400" b="1" dirty="0">
              <a:latin typeface="Arial" panose="020B0604020202020204" pitchFamily="34" charset="0"/>
              <a:cs typeface="Arial" panose="020B0604020202020204" pitchFamily="34" charset="0"/>
            </a:endParaRPr>
          </a:p>
          <a:p>
            <a:r>
              <a:rPr lang="en-GB" sz="2400" b="1" i="0" u="none" strike="noStrike" dirty="0">
                <a:effectLst/>
                <a:latin typeface="Arial" panose="020B0604020202020204" pitchFamily="34" charset="0"/>
                <a:cs typeface="Arial" panose="020B0604020202020204" pitchFamily="34" charset="0"/>
              </a:rPr>
              <a:t>Treated fairly</a:t>
            </a:r>
          </a:p>
          <a:p>
            <a:endParaRPr lang="en-GB" sz="2400" b="1" dirty="0">
              <a:latin typeface="Arial" panose="020B0604020202020204" pitchFamily="34" charset="0"/>
              <a:cs typeface="Arial" panose="020B0604020202020204" pitchFamily="34" charset="0"/>
            </a:endParaRPr>
          </a:p>
          <a:p>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Listened to and</a:t>
            </a:r>
            <a:b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b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have a say over</a:t>
            </a:r>
            <a:b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b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their lives</a:t>
            </a:r>
            <a:endParaRPr kumimoji="0" lang="en-US" altLang="en-US" sz="2400" b="0" i="0" u="none" strike="noStrike" cap="none" normalizeH="0" baseline="0" dirty="0">
              <a:ln>
                <a:noFill/>
              </a:ln>
              <a:effectLst/>
              <a:latin typeface="Arial" panose="020B0604020202020204" pitchFamily="34" charset="0"/>
              <a:cs typeface="Arial" panose="020B0604020202020204" pitchFamily="34" charset="0"/>
            </a:endParaRPr>
          </a:p>
          <a:p>
            <a:endParaRPr lang="en-GB" dirty="0"/>
          </a:p>
        </p:txBody>
      </p:sp>
      <p:pic>
        <p:nvPicPr>
          <p:cNvPr id="2049" name="Picture 1">
            <a:extLst>
              <a:ext uri="{FF2B5EF4-FFF2-40B4-BE49-F238E27FC236}">
                <a16:creationId xmlns:a16="http://schemas.microsoft.com/office/drawing/2014/main" id="{4FDB011A-AA71-4B81-B70B-DE20A428F7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5219" y="1170952"/>
            <a:ext cx="1044078" cy="1003662"/>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a:extLst>
              <a:ext uri="{FF2B5EF4-FFF2-40B4-BE49-F238E27FC236}">
                <a16:creationId xmlns:a16="http://schemas.microsoft.com/office/drawing/2014/main" id="{79745F7B-2E6F-419F-8C5C-00C76A5857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0719" y="2166395"/>
            <a:ext cx="1044078" cy="1003662"/>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a:extLst>
              <a:ext uri="{FF2B5EF4-FFF2-40B4-BE49-F238E27FC236}">
                <a16:creationId xmlns:a16="http://schemas.microsoft.com/office/drawing/2014/main" id="{3608FB92-03BA-4560-9E42-3B437E2069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5975" y="3226955"/>
            <a:ext cx="1273566" cy="122426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89238714-86FD-4674-AF0E-BE06FBB835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59668" y="4451222"/>
            <a:ext cx="1129873" cy="1086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8961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D3A64E1-C6F4-4BC8-B50F-17B9D173236E}"/>
              </a:ext>
            </a:extLst>
          </p:cNvPr>
          <p:cNvPicPr>
            <a:picLocks noGrp="1" noChangeAspect="1"/>
          </p:cNvPicPr>
          <p:nvPr>
            <p:ph idx="1"/>
          </p:nvPr>
        </p:nvPicPr>
        <p:blipFill>
          <a:blip r:embed="rId2"/>
          <a:stretch>
            <a:fillRect/>
          </a:stretch>
        </p:blipFill>
        <p:spPr>
          <a:xfrm>
            <a:off x="2221951" y="68263"/>
            <a:ext cx="7748098" cy="6721475"/>
          </a:xfrm>
          <a:prstGeom prst="rect">
            <a:avLst/>
          </a:prstGeom>
          <a:noFill/>
        </p:spPr>
      </p:pic>
    </p:spTree>
    <p:extLst>
      <p:ext uri="{BB962C8B-B14F-4D97-AF65-F5344CB8AC3E}">
        <p14:creationId xmlns:p14="http://schemas.microsoft.com/office/powerpoint/2010/main" val="3365264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B939A-637A-4D53-940B-6E2D9DDABE80}"/>
              </a:ext>
            </a:extLst>
          </p:cNvPr>
          <p:cNvSpPr>
            <a:spLocks noGrp="1"/>
          </p:cNvSpPr>
          <p:nvPr>
            <p:ph type="title"/>
          </p:nvPr>
        </p:nvSpPr>
        <p:spPr>
          <a:xfrm>
            <a:off x="1686187" y="-142613"/>
            <a:ext cx="9667613" cy="1833301"/>
          </a:xfrm>
        </p:spPr>
        <p:txBody>
          <a:bodyPr>
            <a:normAutofit/>
          </a:bodyPr>
          <a:lstStyle/>
          <a:p>
            <a:r>
              <a:rPr lang="en-GB" sz="4000" b="1" dirty="0"/>
              <a:t>Privacy &amp; Confidentiality </a:t>
            </a:r>
          </a:p>
        </p:txBody>
      </p:sp>
      <p:pic>
        <p:nvPicPr>
          <p:cNvPr id="7" name="Graphic 6" descr="Id Badge">
            <a:extLst>
              <a:ext uri="{FF2B5EF4-FFF2-40B4-BE49-F238E27FC236}">
                <a16:creationId xmlns:a16="http://schemas.microsoft.com/office/drawing/2014/main" id="{39B8ECF1-4686-4A6C-8396-E1DF3B24D3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364996" y="221530"/>
            <a:ext cx="914400" cy="914400"/>
          </a:xfrm>
          <a:prstGeom prst="rect">
            <a:avLst/>
          </a:prstGeom>
        </p:spPr>
      </p:pic>
      <p:sp>
        <p:nvSpPr>
          <p:cNvPr id="3" name="Content Placeholder 2">
            <a:extLst>
              <a:ext uri="{FF2B5EF4-FFF2-40B4-BE49-F238E27FC236}">
                <a16:creationId xmlns:a16="http://schemas.microsoft.com/office/drawing/2014/main" id="{BC503040-8CBF-4CA3-9C50-3244E281ADAC}"/>
              </a:ext>
            </a:extLst>
          </p:cNvPr>
          <p:cNvSpPr>
            <a:spLocks noGrp="1"/>
          </p:cNvSpPr>
          <p:nvPr>
            <p:ph idx="1"/>
          </p:nvPr>
        </p:nvSpPr>
        <p:spPr>
          <a:xfrm>
            <a:off x="612397" y="1375794"/>
            <a:ext cx="11081856" cy="5260676"/>
          </a:xfrm>
        </p:spPr>
        <p:txBody>
          <a:bodyPr>
            <a:normAutofit/>
          </a:bodyPr>
          <a:lstStyle/>
          <a:p>
            <a:r>
              <a:rPr lang="en-GB" sz="2000" dirty="0"/>
              <a:t>Everyone has a right to private space and time when they need it. Privacy affects how and where care and support is given, especially when it involves personal hygiene or intimate procedures. Privacy includes not talking to anyone about the individual’s private information unless they give permission and it is on a need-to-know basis to improve their care and support. </a:t>
            </a:r>
          </a:p>
          <a:p>
            <a:pPr marL="0" indent="0">
              <a:buNone/>
            </a:pPr>
            <a:endParaRPr lang="en-GB" sz="2000" dirty="0"/>
          </a:p>
          <a:p>
            <a:r>
              <a:rPr lang="en-GB" sz="2000" dirty="0"/>
              <a:t>Confidentiality of information is a key part of maintaining dignity for those using health and social care and community services. There are some limits on confidentiality and these apply where there is a risk of harm to other people. </a:t>
            </a:r>
          </a:p>
          <a:p>
            <a:endParaRPr lang="en-GB" sz="2000" dirty="0"/>
          </a:p>
          <a:p>
            <a:r>
              <a:rPr lang="en-GB" sz="2000" dirty="0"/>
              <a:t>Practitioners collect a wide set of information on service users to provide better health outcomes. This increases the importance to know how to maintain privacy and confidentiality.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325122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F25F6-4600-4155-A327-EF134F58DEB3}"/>
              </a:ext>
            </a:extLst>
          </p:cNvPr>
          <p:cNvSpPr>
            <a:spLocks noGrp="1"/>
          </p:cNvSpPr>
          <p:nvPr>
            <p:ph type="title"/>
          </p:nvPr>
        </p:nvSpPr>
        <p:spPr/>
        <p:txBody>
          <a:bodyPr>
            <a:normAutofit fontScale="90000"/>
          </a:bodyPr>
          <a:lstStyle/>
          <a:p>
            <a:r>
              <a:rPr lang="en-GB" b="1" dirty="0"/>
              <a:t>Protecting Service Users and Keeping them Safe</a:t>
            </a:r>
          </a:p>
        </p:txBody>
      </p:sp>
      <p:pic>
        <p:nvPicPr>
          <p:cNvPr id="4" name="Content Placeholder 3">
            <a:extLst>
              <a:ext uri="{FF2B5EF4-FFF2-40B4-BE49-F238E27FC236}">
                <a16:creationId xmlns:a16="http://schemas.microsoft.com/office/drawing/2014/main" id="{FEEE7505-7E6C-4938-ADB5-8420BF66CB95}"/>
              </a:ext>
            </a:extLst>
          </p:cNvPr>
          <p:cNvPicPr>
            <a:picLocks noGrp="1" noChangeAspect="1"/>
          </p:cNvPicPr>
          <p:nvPr>
            <p:ph idx="1"/>
          </p:nvPr>
        </p:nvPicPr>
        <p:blipFill rotWithShape="1">
          <a:blip r:embed="rId2"/>
          <a:srcRect l="23181" r="25172" b="8789"/>
          <a:stretch/>
        </p:blipFill>
        <p:spPr>
          <a:xfrm>
            <a:off x="4165601" y="1517073"/>
            <a:ext cx="4057449" cy="4033981"/>
          </a:xfrm>
          <a:prstGeom prst="rect">
            <a:avLst/>
          </a:prstGeom>
        </p:spPr>
      </p:pic>
    </p:spTree>
    <p:extLst>
      <p:ext uri="{BB962C8B-B14F-4D97-AF65-F5344CB8AC3E}">
        <p14:creationId xmlns:p14="http://schemas.microsoft.com/office/powerpoint/2010/main" val="38399204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B628C-7669-41B9-92B0-6BACD9DB43EA}"/>
              </a:ext>
            </a:extLst>
          </p:cNvPr>
          <p:cNvSpPr>
            <a:spLocks noGrp="1"/>
          </p:cNvSpPr>
          <p:nvPr>
            <p:ph type="title"/>
          </p:nvPr>
        </p:nvSpPr>
        <p:spPr/>
        <p:txBody>
          <a:bodyPr>
            <a:normAutofit fontScale="90000"/>
          </a:bodyPr>
          <a:lstStyle/>
          <a:p>
            <a:pPr algn="ctr"/>
            <a:r>
              <a:rPr lang="en-GB" sz="4400" b="1" i="0" dirty="0">
                <a:latin typeface="+mn-lt"/>
                <a:cs typeface="Arial" panose="020B0604020202020204" pitchFamily="34" charset="0"/>
              </a:rPr>
              <a:t>What is safeguarding adults and why it matters? </a:t>
            </a:r>
          </a:p>
        </p:txBody>
      </p:sp>
      <p:graphicFrame>
        <p:nvGraphicFramePr>
          <p:cNvPr id="12" name="Content Placeholder 2">
            <a:extLst>
              <a:ext uri="{FF2B5EF4-FFF2-40B4-BE49-F238E27FC236}">
                <a16:creationId xmlns:a16="http://schemas.microsoft.com/office/drawing/2014/main" id="{308C8B40-386D-496F-BF9E-455855DCDB60}"/>
              </a:ext>
            </a:extLst>
          </p:cNvPr>
          <p:cNvGraphicFramePr>
            <a:graphicFrameLocks noGrp="1"/>
          </p:cNvGraphicFramePr>
          <p:nvPr>
            <p:ph idx="1"/>
            <p:extLst>
              <p:ext uri="{D42A27DB-BD31-4B8C-83A1-F6EECF244321}">
                <p14:modId xmlns:p14="http://schemas.microsoft.com/office/powerpoint/2010/main" val="56852631"/>
              </p:ext>
            </p:extLst>
          </p:nvPr>
        </p:nvGraphicFramePr>
        <p:xfrm>
          <a:off x="1066800" y="1795244"/>
          <a:ext cx="10157670" cy="3565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97819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C4426-A0DF-4269-A16C-83E0DFB9E71A}"/>
              </a:ext>
            </a:extLst>
          </p:cNvPr>
          <p:cNvSpPr>
            <a:spLocks noGrp="1"/>
          </p:cNvSpPr>
          <p:nvPr>
            <p:ph type="title"/>
          </p:nvPr>
        </p:nvSpPr>
        <p:spPr>
          <a:xfrm>
            <a:off x="609599" y="662730"/>
            <a:ext cx="11034319" cy="754908"/>
          </a:xfrm>
        </p:spPr>
        <p:txBody>
          <a:bodyPr>
            <a:normAutofit fontScale="90000"/>
          </a:bodyPr>
          <a:lstStyle/>
          <a:p>
            <a:r>
              <a:rPr lang="en-GB" b="1" dirty="0"/>
              <a:t>Abuse and neglect of children and vulnerable adults</a:t>
            </a:r>
            <a:br>
              <a:rPr lang="en-GB" b="1" dirty="0"/>
            </a:br>
            <a:endParaRPr lang="en-GB" b="1" dirty="0"/>
          </a:p>
        </p:txBody>
      </p:sp>
      <p:sp>
        <p:nvSpPr>
          <p:cNvPr id="3" name="Content Placeholder 2">
            <a:extLst>
              <a:ext uri="{FF2B5EF4-FFF2-40B4-BE49-F238E27FC236}">
                <a16:creationId xmlns:a16="http://schemas.microsoft.com/office/drawing/2014/main" id="{38381EA2-3F4C-44CF-A711-4EC0AFCBAA53}"/>
              </a:ext>
            </a:extLst>
          </p:cNvPr>
          <p:cNvSpPr>
            <a:spLocks noGrp="1"/>
          </p:cNvSpPr>
          <p:nvPr>
            <p:ph idx="1"/>
          </p:nvPr>
        </p:nvSpPr>
        <p:spPr>
          <a:xfrm>
            <a:off x="609601" y="1600201"/>
            <a:ext cx="11268364" cy="3849254"/>
          </a:xfrm>
        </p:spPr>
        <p:txBody>
          <a:bodyPr>
            <a:noAutofit/>
          </a:bodyPr>
          <a:lstStyle/>
          <a:p>
            <a:r>
              <a:rPr lang="en-GB" sz="2000" dirty="0"/>
              <a:t>Everyone has the right to live in safety, free from abuse and neglect. </a:t>
            </a:r>
          </a:p>
          <a:p>
            <a:r>
              <a:rPr lang="en-GB" sz="2000" dirty="0"/>
              <a:t>Abuse and neglect can occur anywhere. </a:t>
            </a:r>
          </a:p>
          <a:p>
            <a:r>
              <a:rPr lang="en-GB" sz="2000" dirty="0"/>
              <a:t>Safeguarding is a concept that was introduced several decades ago in the United Kingdom and refers to the collection of measures that ensure groups such as children, young people, and vulnerable adults are protected from abuse, harm and neglect in society.  </a:t>
            </a:r>
          </a:p>
          <a:p>
            <a:r>
              <a:rPr lang="en-GB" sz="2000" dirty="0"/>
              <a:t>These measures are wide ranging and ensure that everything from sexual abuse to malnutrition does not occur. </a:t>
            </a:r>
          </a:p>
          <a:p>
            <a:r>
              <a:rPr lang="en-GB" sz="2000" dirty="0"/>
              <a:t>The Health and Social care sector is perhaps the sector most in tune with these practices, as it naturally includes many businesses and organisations that are responsible for looking after children, young people and vulnerable adults.</a:t>
            </a:r>
            <a:br>
              <a:rPr lang="en-GB" sz="2000" dirty="0"/>
            </a:br>
            <a:endParaRPr lang="en-GB" sz="2000" dirty="0"/>
          </a:p>
        </p:txBody>
      </p:sp>
    </p:spTree>
    <p:extLst>
      <p:ext uri="{BB962C8B-B14F-4D97-AF65-F5344CB8AC3E}">
        <p14:creationId xmlns:p14="http://schemas.microsoft.com/office/powerpoint/2010/main" val="28436966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1D2BF-E56A-4B1F-A75A-D7A874E17E73}"/>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i="0" u="none" strike="noStrike">
                <a:effectLst/>
              </a:rPr>
              <a:t>The Safeguarding Vulnerable Groups Act 2006</a:t>
            </a:r>
            <a:r>
              <a:rPr lang="en-GB" sz="3700" b="0" i="0" u="none" strike="noStrike">
                <a:effectLst/>
              </a:rPr>
              <a:t> </a:t>
            </a:r>
            <a:endParaRPr lang="en-GB" sz="3700"/>
          </a:p>
        </p:txBody>
      </p:sp>
      <p:sp>
        <p:nvSpPr>
          <p:cNvPr id="3" name="Content Placeholder 2">
            <a:extLst>
              <a:ext uri="{FF2B5EF4-FFF2-40B4-BE49-F238E27FC236}">
                <a16:creationId xmlns:a16="http://schemas.microsoft.com/office/drawing/2014/main" id="{0E9B1E62-73E8-48A3-BD26-BF09DB65CE99}"/>
              </a:ext>
            </a:extLst>
          </p:cNvPr>
          <p:cNvSpPr>
            <a:spLocks noGrp="1"/>
          </p:cNvSpPr>
          <p:nvPr>
            <p:ph sz="half" idx="1"/>
          </p:nvPr>
        </p:nvSpPr>
        <p:spPr>
          <a:xfrm>
            <a:off x="609600" y="1600201"/>
            <a:ext cx="5384800" cy="3989040"/>
          </a:xfrm>
        </p:spPr>
        <p:txBody>
          <a:bodyPr>
            <a:normAutofit lnSpcReduction="10000"/>
          </a:bodyPr>
          <a:lstStyle/>
          <a:p>
            <a:r>
              <a:rPr lang="en-GB" b="0" i="0" u="none" strike="noStrike" dirty="0">
                <a:effectLst/>
              </a:rPr>
              <a:t>This Act deals with the vetting process for those that will be working with vulnerable people/children. </a:t>
            </a:r>
          </a:p>
          <a:p>
            <a:endParaRPr lang="en-GB" dirty="0"/>
          </a:p>
          <a:p>
            <a:r>
              <a:rPr lang="en-GB" b="0" i="0" u="none" strike="noStrike" dirty="0">
                <a:effectLst/>
              </a:rPr>
              <a:t>Safe recruitment (paid/unpaid position) is one of the most important safeguarding principles.</a:t>
            </a:r>
          </a:p>
          <a:p>
            <a:endParaRPr lang="en-GB" dirty="0"/>
          </a:p>
          <a:p>
            <a:endParaRPr lang="en-GB" dirty="0"/>
          </a:p>
        </p:txBody>
      </p:sp>
      <p:pic>
        <p:nvPicPr>
          <p:cNvPr id="1026" name="Picture 2" descr="See the source image">
            <a:extLst>
              <a:ext uri="{FF2B5EF4-FFF2-40B4-BE49-F238E27FC236}">
                <a16:creationId xmlns:a16="http://schemas.microsoft.com/office/drawing/2014/main" id="{3212371C-201C-4F45-81A1-A8A5F7DC728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26474" y="1417638"/>
            <a:ext cx="3001752"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232103E-7066-4460-A5AE-F64BEC37856D}"/>
              </a:ext>
            </a:extLst>
          </p:cNvPr>
          <p:cNvPicPr>
            <a:picLocks noChangeAspect="1"/>
          </p:cNvPicPr>
          <p:nvPr/>
        </p:nvPicPr>
        <p:blipFill>
          <a:blip r:embed="rId3"/>
          <a:stretch>
            <a:fillRect/>
          </a:stretch>
        </p:blipFill>
        <p:spPr>
          <a:xfrm>
            <a:off x="3778932" y="5589241"/>
            <a:ext cx="4430935" cy="1199313"/>
          </a:xfrm>
          <a:prstGeom prst="rect">
            <a:avLst/>
          </a:prstGeom>
        </p:spPr>
      </p:pic>
    </p:spTree>
    <p:extLst>
      <p:ext uri="{BB962C8B-B14F-4D97-AF65-F5344CB8AC3E}">
        <p14:creationId xmlns:p14="http://schemas.microsoft.com/office/powerpoint/2010/main" val="35184074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8B739-BC81-4720-886A-6676CD89B30A}"/>
              </a:ext>
            </a:extLst>
          </p:cNvPr>
          <p:cNvSpPr>
            <a:spLocks noGrp="1"/>
          </p:cNvSpPr>
          <p:nvPr>
            <p:ph type="title"/>
          </p:nvPr>
        </p:nvSpPr>
        <p:spPr/>
        <p:txBody>
          <a:bodyPr/>
          <a:lstStyle/>
          <a:p>
            <a:r>
              <a:rPr lang="en-GB" b="1" dirty="0"/>
              <a:t>Care Act 2014 </a:t>
            </a:r>
          </a:p>
        </p:txBody>
      </p:sp>
      <p:sp>
        <p:nvSpPr>
          <p:cNvPr id="3" name="Content Placeholder 2">
            <a:extLst>
              <a:ext uri="{FF2B5EF4-FFF2-40B4-BE49-F238E27FC236}">
                <a16:creationId xmlns:a16="http://schemas.microsoft.com/office/drawing/2014/main" id="{252B4077-2648-4DE5-A510-9816FC5690A0}"/>
              </a:ext>
            </a:extLst>
          </p:cNvPr>
          <p:cNvSpPr>
            <a:spLocks noGrp="1"/>
          </p:cNvSpPr>
          <p:nvPr>
            <p:ph idx="1"/>
          </p:nvPr>
        </p:nvSpPr>
        <p:spPr>
          <a:xfrm>
            <a:off x="545284" y="1342239"/>
            <a:ext cx="11258026" cy="4174994"/>
          </a:xfrm>
        </p:spPr>
        <p:txBody>
          <a:bodyPr>
            <a:normAutofit fontScale="25000" lnSpcReduction="20000"/>
          </a:bodyPr>
          <a:lstStyle/>
          <a:p>
            <a:pPr marL="0" indent="0">
              <a:buNone/>
            </a:pPr>
            <a:r>
              <a:rPr lang="en-GB" sz="7400" dirty="0"/>
              <a:t>This Act places a general duty on local authorities to promote the wellbeing of individuals when carrying out care and support functions. </a:t>
            </a:r>
          </a:p>
          <a:p>
            <a:endParaRPr lang="en-GB" sz="7400" dirty="0"/>
          </a:p>
          <a:p>
            <a:pPr marL="0" indent="0">
              <a:buNone/>
            </a:pPr>
            <a:endParaRPr lang="en-GB" sz="7400" dirty="0"/>
          </a:p>
          <a:p>
            <a:pPr marL="0" indent="0">
              <a:buNone/>
            </a:pPr>
            <a:r>
              <a:rPr lang="en-GB" sz="7400" dirty="0"/>
              <a:t>The definition of wellbeing includes:</a:t>
            </a:r>
          </a:p>
          <a:p>
            <a:pPr marL="0" indent="0">
              <a:buNone/>
            </a:pPr>
            <a:endParaRPr lang="en-GB" sz="7400" dirty="0"/>
          </a:p>
          <a:p>
            <a:r>
              <a:rPr lang="en-GB" sz="7400" dirty="0"/>
              <a:t>personal dignity including treating individuals with respect</a:t>
            </a:r>
          </a:p>
          <a:p>
            <a:r>
              <a:rPr lang="en-GB" sz="7400" dirty="0"/>
              <a:t>physical and mental health and emotional well being</a:t>
            </a:r>
          </a:p>
          <a:p>
            <a:r>
              <a:rPr lang="en-GB" sz="7400" dirty="0"/>
              <a:t>protection from abuse and neglect</a:t>
            </a:r>
          </a:p>
          <a:p>
            <a:r>
              <a:rPr lang="en-GB" sz="7400" dirty="0"/>
              <a:t>control by the individual over day-to-day life </a:t>
            </a:r>
          </a:p>
          <a:p>
            <a:r>
              <a:rPr lang="en-GB" sz="7400" dirty="0"/>
              <a:t>participation in work, education, training or recreation</a:t>
            </a:r>
          </a:p>
          <a:p>
            <a:r>
              <a:rPr lang="en-GB" sz="7400" dirty="0"/>
              <a:t>social and economic well-being</a:t>
            </a:r>
          </a:p>
          <a:p>
            <a:r>
              <a:rPr lang="en-GB" sz="7400" dirty="0"/>
              <a:t>domestic, family and personal relationships</a:t>
            </a:r>
          </a:p>
          <a:p>
            <a:r>
              <a:rPr lang="en-GB" sz="7400" dirty="0"/>
              <a:t>suitability of living accommodation</a:t>
            </a:r>
          </a:p>
          <a:p>
            <a:r>
              <a:rPr lang="en-GB" sz="7400" dirty="0"/>
              <a:t>the individual’s contribution to society</a:t>
            </a:r>
          </a:p>
          <a:p>
            <a:endParaRPr lang="en-GB" dirty="0"/>
          </a:p>
        </p:txBody>
      </p:sp>
      <p:pic>
        <p:nvPicPr>
          <p:cNvPr id="4" name="Picture 3">
            <a:extLst>
              <a:ext uri="{FF2B5EF4-FFF2-40B4-BE49-F238E27FC236}">
                <a16:creationId xmlns:a16="http://schemas.microsoft.com/office/drawing/2014/main" id="{0D7E674C-1885-4427-AE2E-D18BA69113D8}"/>
              </a:ext>
            </a:extLst>
          </p:cNvPr>
          <p:cNvPicPr>
            <a:picLocks noChangeAspect="1"/>
          </p:cNvPicPr>
          <p:nvPr/>
        </p:nvPicPr>
        <p:blipFill>
          <a:blip r:embed="rId2"/>
          <a:stretch>
            <a:fillRect/>
          </a:stretch>
        </p:blipFill>
        <p:spPr>
          <a:xfrm>
            <a:off x="8270456" y="2051299"/>
            <a:ext cx="2752677" cy="2832273"/>
          </a:xfrm>
          <a:prstGeom prst="rect">
            <a:avLst/>
          </a:prstGeom>
        </p:spPr>
      </p:pic>
    </p:spTree>
    <p:extLst>
      <p:ext uri="{BB962C8B-B14F-4D97-AF65-F5344CB8AC3E}">
        <p14:creationId xmlns:p14="http://schemas.microsoft.com/office/powerpoint/2010/main" val="10168275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F0F66-8103-4DE8-8136-F4CA2D0A10E2}"/>
              </a:ext>
            </a:extLst>
          </p:cNvPr>
          <p:cNvSpPr>
            <a:spLocks noGrp="1"/>
          </p:cNvSpPr>
          <p:nvPr>
            <p:ph type="title"/>
          </p:nvPr>
        </p:nvSpPr>
        <p:spPr>
          <a:xfrm>
            <a:off x="492370" y="605896"/>
            <a:ext cx="3084844" cy="5646208"/>
          </a:xfrm>
        </p:spPr>
        <p:txBody>
          <a:bodyPr anchor="ctr">
            <a:normAutofit/>
          </a:bodyPr>
          <a:lstStyle/>
          <a:p>
            <a:pPr algn="ctr"/>
            <a:r>
              <a:rPr lang="en-GB" sz="3300" i="0" dirty="0">
                <a:solidFill>
                  <a:srgbClr val="FFFFFF"/>
                </a:solidFill>
                <a:latin typeface="Arial" panose="020B0604020202020204" pitchFamily="34" charset="0"/>
                <a:cs typeface="Arial" panose="020B0604020202020204" pitchFamily="34" charset="0"/>
              </a:rPr>
              <a:t>Your Responsibilities &amp; Principles of the Care Act 2014</a:t>
            </a:r>
          </a:p>
        </p:txBody>
      </p:sp>
      <p:sp>
        <p:nvSpPr>
          <p:cNvPr id="3" name="Content Placeholder 2">
            <a:extLst>
              <a:ext uri="{FF2B5EF4-FFF2-40B4-BE49-F238E27FC236}">
                <a16:creationId xmlns:a16="http://schemas.microsoft.com/office/drawing/2014/main" id="{CFCE07F4-8B4D-462A-A18B-D4BDE5F146FB}"/>
              </a:ext>
            </a:extLst>
          </p:cNvPr>
          <p:cNvSpPr>
            <a:spLocks noGrp="1"/>
          </p:cNvSpPr>
          <p:nvPr>
            <p:ph idx="1"/>
          </p:nvPr>
        </p:nvSpPr>
        <p:spPr>
          <a:xfrm>
            <a:off x="629174" y="562062"/>
            <a:ext cx="11241248" cy="5690042"/>
          </a:xfrm>
        </p:spPr>
        <p:txBody>
          <a:bodyPr anchor="ctr">
            <a:normAutofit/>
          </a:bodyPr>
          <a:lstStyle/>
          <a:p>
            <a:pPr marL="0" indent="0">
              <a:buNone/>
            </a:pPr>
            <a:r>
              <a:rPr lang="en-GB" sz="1700" b="1" dirty="0">
                <a:latin typeface="Arial" panose="020B0604020202020204" pitchFamily="34" charset="0"/>
                <a:cs typeface="Arial" panose="020B0604020202020204" pitchFamily="34" charset="0"/>
              </a:rPr>
              <a:t>As community developer, you have a duty of care to your community members. Safeguarding is everybody’s business. </a:t>
            </a:r>
            <a:r>
              <a:rPr lang="en-GB" sz="1700" dirty="0">
                <a:latin typeface="Arial" panose="020B0604020202020204" pitchFamily="34" charset="0"/>
                <a:cs typeface="Arial" panose="020B0604020202020204" pitchFamily="34" charset="0"/>
              </a:rPr>
              <a:t>You have the responsibility to follow the 6 safeguarding principles enshrined within the Care Act 2014: </a:t>
            </a:r>
          </a:p>
          <a:p>
            <a:pPr marL="0" indent="0">
              <a:buNone/>
            </a:pPr>
            <a:endParaRPr lang="en-GB" sz="1700" dirty="0">
              <a:latin typeface="Arial" panose="020B0604020202020204" pitchFamily="34" charset="0"/>
              <a:cs typeface="Arial" panose="020B0604020202020204" pitchFamily="34" charset="0"/>
            </a:endParaRPr>
          </a:p>
          <a:p>
            <a:r>
              <a:rPr lang="en-GB" sz="1700" dirty="0">
                <a:latin typeface="Arial" panose="020B0604020202020204" pitchFamily="34" charset="0"/>
                <a:cs typeface="Arial" panose="020B0604020202020204" pitchFamily="34" charset="0"/>
              </a:rPr>
              <a:t>Principle 1 </a:t>
            </a:r>
            <a:r>
              <a:rPr lang="en-GB" sz="1700" b="1" dirty="0">
                <a:latin typeface="Arial" panose="020B0604020202020204" pitchFamily="34" charset="0"/>
                <a:cs typeface="Arial" panose="020B0604020202020204" pitchFamily="34" charset="0"/>
              </a:rPr>
              <a:t>Empowerment</a:t>
            </a:r>
            <a:r>
              <a:rPr lang="en-GB" sz="1700" dirty="0">
                <a:latin typeface="Arial" panose="020B0604020202020204" pitchFamily="34" charset="0"/>
                <a:cs typeface="Arial" panose="020B0604020202020204" pitchFamily="34" charset="0"/>
              </a:rPr>
              <a:t> – Personalisation and the presumption of person-led decisions and informed consent. </a:t>
            </a:r>
          </a:p>
          <a:p>
            <a:r>
              <a:rPr lang="en-GB" sz="1700" dirty="0">
                <a:latin typeface="Arial" panose="020B0604020202020204" pitchFamily="34" charset="0"/>
                <a:cs typeface="Arial" panose="020B0604020202020204" pitchFamily="34" charset="0"/>
              </a:rPr>
              <a:t>Principle 2 </a:t>
            </a:r>
            <a:r>
              <a:rPr lang="en-GB" sz="1700" b="1" dirty="0">
                <a:latin typeface="Arial" panose="020B0604020202020204" pitchFamily="34" charset="0"/>
                <a:cs typeface="Arial" panose="020B0604020202020204" pitchFamily="34" charset="0"/>
              </a:rPr>
              <a:t>Prevention</a:t>
            </a:r>
            <a:r>
              <a:rPr lang="en-GB" sz="1700" dirty="0">
                <a:latin typeface="Arial" panose="020B0604020202020204" pitchFamily="34" charset="0"/>
                <a:cs typeface="Arial" panose="020B0604020202020204" pitchFamily="34" charset="0"/>
              </a:rPr>
              <a:t> – It is better to take action before harm occurs. </a:t>
            </a:r>
          </a:p>
          <a:p>
            <a:r>
              <a:rPr lang="en-GB" sz="1700" dirty="0">
                <a:latin typeface="Arial" panose="020B0604020202020204" pitchFamily="34" charset="0"/>
                <a:cs typeface="Arial" panose="020B0604020202020204" pitchFamily="34" charset="0"/>
              </a:rPr>
              <a:t>Principle 3 </a:t>
            </a:r>
            <a:r>
              <a:rPr lang="en-GB" sz="1700" b="1" dirty="0">
                <a:latin typeface="Arial" panose="020B0604020202020204" pitchFamily="34" charset="0"/>
                <a:cs typeface="Arial" panose="020B0604020202020204" pitchFamily="34" charset="0"/>
              </a:rPr>
              <a:t>Proportionality</a:t>
            </a:r>
            <a:r>
              <a:rPr lang="en-GB" sz="1700" dirty="0">
                <a:latin typeface="Arial" panose="020B0604020202020204" pitchFamily="34" charset="0"/>
                <a:cs typeface="Arial" panose="020B0604020202020204" pitchFamily="34" charset="0"/>
              </a:rPr>
              <a:t> – Proportionate and least intrusive response appropriate to the risk presented. </a:t>
            </a:r>
          </a:p>
          <a:p>
            <a:r>
              <a:rPr lang="en-GB" sz="1700" dirty="0">
                <a:latin typeface="Arial" panose="020B0604020202020204" pitchFamily="34" charset="0"/>
                <a:cs typeface="Arial" panose="020B0604020202020204" pitchFamily="34" charset="0"/>
              </a:rPr>
              <a:t>Principle 4 </a:t>
            </a:r>
            <a:r>
              <a:rPr lang="en-GB" sz="1700" b="1" dirty="0">
                <a:latin typeface="Arial" panose="020B0604020202020204" pitchFamily="34" charset="0"/>
                <a:cs typeface="Arial" panose="020B0604020202020204" pitchFamily="34" charset="0"/>
              </a:rPr>
              <a:t>Protection </a:t>
            </a:r>
            <a:r>
              <a:rPr lang="en-GB" sz="1700" dirty="0">
                <a:latin typeface="Arial" panose="020B0604020202020204" pitchFamily="34" charset="0"/>
                <a:cs typeface="Arial" panose="020B0604020202020204" pitchFamily="34" charset="0"/>
              </a:rPr>
              <a:t>– Support and representation for those in greatest need. </a:t>
            </a:r>
          </a:p>
          <a:p>
            <a:r>
              <a:rPr lang="en-GB" sz="1700" dirty="0">
                <a:latin typeface="Arial" panose="020B0604020202020204" pitchFamily="34" charset="0"/>
                <a:cs typeface="Arial" panose="020B0604020202020204" pitchFamily="34" charset="0"/>
              </a:rPr>
              <a:t>Principle 5 </a:t>
            </a:r>
            <a:r>
              <a:rPr lang="en-GB" sz="1700" b="1" dirty="0">
                <a:latin typeface="Arial" panose="020B0604020202020204" pitchFamily="34" charset="0"/>
                <a:cs typeface="Arial" panose="020B0604020202020204" pitchFamily="34" charset="0"/>
              </a:rPr>
              <a:t>Partnership</a:t>
            </a:r>
            <a:r>
              <a:rPr lang="en-GB" sz="1700" dirty="0">
                <a:latin typeface="Arial" panose="020B0604020202020204" pitchFamily="34" charset="0"/>
                <a:cs typeface="Arial" panose="020B0604020202020204" pitchFamily="34" charset="0"/>
              </a:rPr>
              <a:t> – Local solutions through services working with their communities. Communities have a part to play in preventing, detecting and reporting neglect and abuse. </a:t>
            </a:r>
          </a:p>
          <a:p>
            <a:r>
              <a:rPr lang="en-GB" sz="1700" dirty="0">
                <a:latin typeface="Arial" panose="020B0604020202020204" pitchFamily="34" charset="0"/>
                <a:cs typeface="Arial" panose="020B0604020202020204" pitchFamily="34" charset="0"/>
              </a:rPr>
              <a:t>Principle 6</a:t>
            </a:r>
            <a:r>
              <a:rPr lang="en-GB" sz="1700" b="1" dirty="0">
                <a:latin typeface="Arial" panose="020B0604020202020204" pitchFamily="34" charset="0"/>
                <a:cs typeface="Arial" panose="020B0604020202020204" pitchFamily="34" charset="0"/>
              </a:rPr>
              <a:t> Accountability </a:t>
            </a:r>
            <a:r>
              <a:rPr lang="en-GB" sz="1700" dirty="0">
                <a:latin typeface="Arial" panose="020B0604020202020204" pitchFamily="34" charset="0"/>
                <a:cs typeface="Arial" panose="020B0604020202020204" pitchFamily="34" charset="0"/>
              </a:rPr>
              <a:t>– Accountability and transparency in delivering safeguarding. </a:t>
            </a:r>
          </a:p>
          <a:p>
            <a:endParaRPr lang="en-GB" sz="1700" dirty="0"/>
          </a:p>
        </p:txBody>
      </p:sp>
      <p:sp>
        <p:nvSpPr>
          <p:cNvPr id="9" name="TextBox 8">
            <a:extLst>
              <a:ext uri="{FF2B5EF4-FFF2-40B4-BE49-F238E27FC236}">
                <a16:creationId xmlns:a16="http://schemas.microsoft.com/office/drawing/2014/main" id="{2A3FE483-8295-4648-A6FB-357DF9A8E474}"/>
              </a:ext>
            </a:extLst>
          </p:cNvPr>
          <p:cNvSpPr txBox="1"/>
          <p:nvPr/>
        </p:nvSpPr>
        <p:spPr>
          <a:xfrm>
            <a:off x="721453" y="260060"/>
            <a:ext cx="9739618" cy="1200329"/>
          </a:xfrm>
          <a:prstGeom prst="rect">
            <a:avLst/>
          </a:prstGeom>
          <a:noFill/>
        </p:spPr>
        <p:txBody>
          <a:bodyPr wrap="square">
            <a:spAutoFit/>
          </a:bodyPr>
          <a:lstStyle/>
          <a:p>
            <a:pPr algn="ctr"/>
            <a:r>
              <a:rPr lang="en-GB" sz="3600" b="1" dirty="0"/>
              <a:t>Your Responsibilities &amp; Principles of the Care Act 2014</a:t>
            </a:r>
          </a:p>
        </p:txBody>
      </p:sp>
    </p:spTree>
    <p:extLst>
      <p:ext uri="{BB962C8B-B14F-4D97-AF65-F5344CB8AC3E}">
        <p14:creationId xmlns:p14="http://schemas.microsoft.com/office/powerpoint/2010/main" val="27551755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AACE2-FAC0-46F1-AEC1-1AFA22A5326A}"/>
              </a:ext>
            </a:extLst>
          </p:cNvPr>
          <p:cNvSpPr>
            <a:spLocks noGrp="1"/>
          </p:cNvSpPr>
          <p:nvPr>
            <p:ph type="title"/>
          </p:nvPr>
        </p:nvSpPr>
        <p:spPr>
          <a:xfrm>
            <a:off x="609600" y="274638"/>
            <a:ext cx="10972800" cy="1143000"/>
          </a:xfrm>
        </p:spPr>
        <p:txBody>
          <a:bodyPr anchor="ctr">
            <a:normAutofit/>
          </a:bodyPr>
          <a:lstStyle/>
          <a:p>
            <a:r>
              <a:rPr lang="en-GB" b="1"/>
              <a:t>Working Together to Safeguard Children </a:t>
            </a:r>
          </a:p>
        </p:txBody>
      </p:sp>
      <p:sp>
        <p:nvSpPr>
          <p:cNvPr id="3" name="Content Placeholder 2">
            <a:extLst>
              <a:ext uri="{FF2B5EF4-FFF2-40B4-BE49-F238E27FC236}">
                <a16:creationId xmlns:a16="http://schemas.microsoft.com/office/drawing/2014/main" id="{F5CB945B-272D-4E9D-AF57-A87C2F28D0C7}"/>
              </a:ext>
            </a:extLst>
          </p:cNvPr>
          <p:cNvSpPr>
            <a:spLocks noGrp="1"/>
          </p:cNvSpPr>
          <p:nvPr>
            <p:ph sz="half" idx="1"/>
          </p:nvPr>
        </p:nvSpPr>
        <p:spPr>
          <a:xfrm>
            <a:off x="609600" y="1600201"/>
            <a:ext cx="5384800" cy="3989040"/>
          </a:xfrm>
        </p:spPr>
        <p:txBody>
          <a:bodyPr>
            <a:normAutofit/>
          </a:bodyPr>
          <a:lstStyle/>
          <a:p>
            <a:pPr>
              <a:lnSpc>
                <a:spcPct val="90000"/>
              </a:lnSpc>
            </a:pPr>
            <a:r>
              <a:rPr lang="en-GB" sz="2400" dirty="0"/>
              <a:t>Working Together to Safeguard Children, 2018 (usually referred to as just Working Together) is statutory guidance produced by the Government which outlines how practitioners working with children, young people and families should work together in order to ensure that children and young people remain safe from harm.</a:t>
            </a:r>
          </a:p>
        </p:txBody>
      </p:sp>
      <p:pic>
        <p:nvPicPr>
          <p:cNvPr id="4" name="Picture 3">
            <a:extLst>
              <a:ext uri="{FF2B5EF4-FFF2-40B4-BE49-F238E27FC236}">
                <a16:creationId xmlns:a16="http://schemas.microsoft.com/office/drawing/2014/main" id="{662DF966-2FBD-431C-AF62-CEB68273B038}"/>
              </a:ext>
            </a:extLst>
          </p:cNvPr>
          <p:cNvPicPr>
            <a:picLocks noChangeAspect="1"/>
          </p:cNvPicPr>
          <p:nvPr/>
        </p:nvPicPr>
        <p:blipFill>
          <a:blip r:embed="rId2"/>
          <a:stretch>
            <a:fillRect/>
          </a:stretch>
        </p:blipFill>
        <p:spPr>
          <a:xfrm>
            <a:off x="6887749" y="1711038"/>
            <a:ext cx="3392323" cy="4794804"/>
          </a:xfrm>
          <a:prstGeom prst="rect">
            <a:avLst/>
          </a:prstGeom>
          <a:noFill/>
        </p:spPr>
      </p:pic>
    </p:spTree>
    <p:extLst>
      <p:ext uri="{BB962C8B-B14F-4D97-AF65-F5344CB8AC3E}">
        <p14:creationId xmlns:p14="http://schemas.microsoft.com/office/powerpoint/2010/main" val="41268575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9D07A-0077-4DD3-8F1D-F1C5A2CE37FE}"/>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AA282E16-12C8-4FC7-B28A-41143616CA55}"/>
              </a:ext>
            </a:extLst>
          </p:cNvPr>
          <p:cNvSpPr>
            <a:spLocks noGrp="1"/>
          </p:cNvSpPr>
          <p:nvPr>
            <p:ph idx="1"/>
          </p:nvPr>
        </p:nvSpPr>
        <p:spPr/>
        <p:txBody>
          <a:bodyPr>
            <a:normAutofit/>
          </a:bodyPr>
          <a:lstStyle/>
          <a:p>
            <a:r>
              <a:rPr lang="en-GB" sz="1000" dirty="0"/>
              <a:t>Equality Act 2010,  c.1. (online). Available at: </a:t>
            </a:r>
            <a:r>
              <a:rPr lang="en-GB" sz="1000" dirty="0">
                <a:hlinkClick r:id="rId2"/>
              </a:rPr>
              <a:t>https://www.legislation.gov.uk/ukpga/2010/15/part/2/chapter/1</a:t>
            </a:r>
            <a:r>
              <a:rPr lang="en-GB" sz="1000" dirty="0"/>
              <a:t>  (Accessed: 8</a:t>
            </a:r>
            <a:r>
              <a:rPr lang="en-GB" sz="1000" baseline="30000" dirty="0"/>
              <a:t>th</a:t>
            </a:r>
            <a:r>
              <a:rPr lang="en-GB" sz="1000" dirty="0"/>
              <a:t> November 2021).</a:t>
            </a:r>
          </a:p>
          <a:p>
            <a:endParaRPr lang="en-GB" sz="1000" dirty="0"/>
          </a:p>
          <a:p>
            <a:r>
              <a:rPr lang="en-GB" sz="1000" dirty="0"/>
              <a:t>Equality and Human Rights Commission (2019) </a:t>
            </a:r>
            <a:r>
              <a:rPr lang="en-GB" sz="1000" i="1" dirty="0"/>
              <a:t>Diversity</a:t>
            </a:r>
            <a:r>
              <a:rPr lang="en-GB" sz="1000" dirty="0"/>
              <a:t> (online). Available at:  https://www.equalityhumanrights.com/en/secondary-education-resources/lesson-plan-ideas/lesson-4-diversity (Accessed: 8th November 2021).</a:t>
            </a:r>
          </a:p>
          <a:p>
            <a:endParaRPr lang="en-GB" sz="1000" dirty="0"/>
          </a:p>
          <a:p>
            <a:r>
              <a:rPr lang="en-GB" sz="1000" dirty="0"/>
              <a:t>GOV.UK (2021) </a:t>
            </a:r>
            <a:r>
              <a:rPr lang="en-GB" sz="1000" i="1" dirty="0"/>
              <a:t>Discrimination: your rights</a:t>
            </a:r>
            <a:r>
              <a:rPr lang="en-GB" sz="1000" dirty="0"/>
              <a:t> (online). Available at: </a:t>
            </a:r>
            <a:r>
              <a:rPr lang="en-GB" sz="1000" dirty="0">
                <a:hlinkClick r:id="rId3"/>
              </a:rPr>
              <a:t>https://www.gov.uk/discrimination-your-rights/discrimination-at-work</a:t>
            </a:r>
            <a:endParaRPr lang="en-GB" sz="1000" dirty="0"/>
          </a:p>
          <a:p>
            <a:pPr marL="0" indent="0">
              <a:buNone/>
            </a:pPr>
            <a:r>
              <a:rPr lang="en-GB" sz="1000" dirty="0"/>
              <a:t>         (Accessed: 8th November 2021).</a:t>
            </a:r>
          </a:p>
          <a:p>
            <a:endParaRPr lang="en-GB" dirty="0"/>
          </a:p>
        </p:txBody>
      </p:sp>
    </p:spTree>
    <p:extLst>
      <p:ext uri="{BB962C8B-B14F-4D97-AF65-F5344CB8AC3E}">
        <p14:creationId xmlns:p14="http://schemas.microsoft.com/office/powerpoint/2010/main" val="16555709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453</TotalTime>
  <Words>1765</Words>
  <Application>Microsoft Office PowerPoint</Application>
  <PresentationFormat>Widescreen</PresentationFormat>
  <Paragraphs>151</Paragraphs>
  <Slides>28</Slides>
  <Notes>0</Notes>
  <HiddenSlides>0</HiddenSlides>
  <MMClips>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Arial</vt:lpstr>
      <vt:lpstr>Myriad Pro</vt:lpstr>
      <vt:lpstr>20140311PresentationUWTSDTemplate</vt:lpstr>
      <vt:lpstr>Community Care and Development (BMHP6022_LON)  </vt:lpstr>
      <vt:lpstr>Learning objectives </vt:lpstr>
      <vt:lpstr>What is London to you?</vt:lpstr>
      <vt:lpstr>London - diversity and inclusive to everyone</vt:lpstr>
      <vt:lpstr>Discrimination, prejudice and the importance of non-discriminatory practice</vt:lpstr>
      <vt:lpstr>Discrimination</vt:lpstr>
      <vt:lpstr>Think of 3 examples of discrimination </vt:lpstr>
      <vt:lpstr>Different types of discrimination</vt:lpstr>
      <vt:lpstr>Positive discrimination</vt:lpstr>
      <vt:lpstr>Other types of discrimination</vt:lpstr>
      <vt:lpstr>What does the law say about discrimination?</vt:lpstr>
      <vt:lpstr>What does the law say about discrimination?  Equality Act (2010) </vt:lpstr>
      <vt:lpstr>PowerPoint Presentation</vt:lpstr>
      <vt:lpstr>Equality and Diversity</vt:lpstr>
      <vt:lpstr>PowerPoint Presentation</vt:lpstr>
      <vt:lpstr>Research</vt:lpstr>
      <vt:lpstr>Human Rights Act 1998</vt:lpstr>
      <vt:lpstr>Human rights make sure people are:</vt:lpstr>
      <vt:lpstr>PowerPoint Presentation</vt:lpstr>
      <vt:lpstr>Privacy &amp; Confidentiality </vt:lpstr>
      <vt:lpstr>Protecting Service Users and Keeping them Safe</vt:lpstr>
      <vt:lpstr>What is safeguarding adults and why it matters? </vt:lpstr>
      <vt:lpstr>Abuse and neglect of children and vulnerable adults </vt:lpstr>
      <vt:lpstr>The Safeguarding Vulnerable Groups Act 2006 </vt:lpstr>
      <vt:lpstr>Care Act 2014 </vt:lpstr>
      <vt:lpstr>Your Responsibilities &amp; Principles of the Care Act 2014</vt:lpstr>
      <vt:lpstr>Working Together to Safeguard Children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bianca sanfilippo</cp:lastModifiedBy>
  <cp:revision>7</cp:revision>
  <dcterms:created xsi:type="dcterms:W3CDTF">2021-06-30T17:36:36Z</dcterms:created>
  <dcterms:modified xsi:type="dcterms:W3CDTF">2021-11-08T20:00:29Z</dcterms:modified>
</cp:coreProperties>
</file>