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DM Sans Italics" pitchFamily="2" charset="0"/>
      <p:regular r:id="rId19"/>
    </p:embeddedFont>
    <p:embeddedFont>
      <p:font typeface="Now Bold" pitchFamily="2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50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font" Target="fonts/font2.fntdata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font" Target="fonts/font1.fntdata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6.png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0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3.sv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8.png" /><Relationship Id="rId5" Type="http://schemas.openxmlformats.org/officeDocument/2006/relationships/image" Target="../media/image17.svg" /><Relationship Id="rId4" Type="http://schemas.openxmlformats.org/officeDocument/2006/relationships/image" Target="../media/image16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 /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1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 /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6.png" /><Relationship Id="rId5" Type="http://schemas.openxmlformats.org/officeDocument/2006/relationships/image" Target="../media/image25.png" /><Relationship Id="rId4" Type="http://schemas.openxmlformats.org/officeDocument/2006/relationships/image" Target="../media/image24.jpe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9.png" /><Relationship Id="rId5" Type="http://schemas.openxmlformats.org/officeDocument/2006/relationships/image" Target="../media/image28.svg" /><Relationship Id="rId4" Type="http://schemas.openxmlformats.org/officeDocument/2006/relationships/image" Target="../media/image27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 /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4.png" /><Relationship Id="rId5" Type="http://schemas.openxmlformats.org/officeDocument/2006/relationships/image" Target="../media/image33.svg" /><Relationship Id="rId4" Type="http://schemas.openxmlformats.org/officeDocument/2006/relationships/image" Target="../media/image32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6.svg" /><Relationship Id="rId5" Type="http://schemas.openxmlformats.org/officeDocument/2006/relationships/image" Target="../media/image35.png" /><Relationship Id="rId4" Type="http://schemas.openxmlformats.org/officeDocument/2006/relationships/image" Target="../media/image6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 /><Relationship Id="rId2" Type="http://schemas.openxmlformats.org/officeDocument/2006/relationships/image" Target="../media/image27.png" /><Relationship Id="rId1" Type="http://schemas.openxmlformats.org/officeDocument/2006/relationships/slideLayout" Target="../slideLayouts/slideLayout7.xml" /><Relationship Id="rId4" Type="http://schemas.openxmlformats.org/officeDocument/2006/relationships/hyperlink" Target="https://www.ttgmedia.com/news/jet2-ups-focus-on-value-product-to-help-agents-combat-clients-cost-of-living-worries-37137" TargetMode="Externa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jet2careers.com/search-careers/" TargetMode="External" /><Relationship Id="rId2" Type="http://schemas.openxmlformats.org/officeDocument/2006/relationships/hyperlink" Target="https://www.express.co.uk/travel/articles/1885168/jet2-holiday-warning-flights-uk/amp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jet2.com/en/destinations" TargetMode="External" /><Relationship Id="rId5" Type="http://schemas.openxmlformats.org/officeDocument/2006/relationships/hyperlink" Target="https://www.jet2plc.com/en/our-people" TargetMode="External" /><Relationship Id="rId4" Type="http://schemas.openxmlformats.org/officeDocument/2006/relationships/hyperlink" Target="https://jet2careers.com/careers-with-us/commercial-teams/head-office/#:~:text=In%20HR%20you'll%20work,throughout%20their%20time%20with%20us" TargetMode="Externa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tyam.com/jet2-profits-fly-above-pre-covidlevels-due-to-enormous-surge-in-demand/" TargetMode="External" /><Relationship Id="rId2" Type="http://schemas.openxmlformats.org/officeDocument/2006/relationships/hyperlink" Target="https://www.reuters.com/business/aerospace-defense/uks-jet2-says-cost-living-crisis-lifts-demand-package-holidays-2023-07-06/" TargetMode="External" /><Relationship Id="rId1" Type="http://schemas.openxmlformats.org/officeDocument/2006/relationships/slideLayout" Target="../slideLayouts/slideLayout7.xml" /><Relationship Id="rId4" Type="http://schemas.openxmlformats.org/officeDocument/2006/relationships/hyperlink" Target="https://www.travelgossip.co.uk/latestnews/one-in-four-plan-to-cut-holiday-spend-due-to-cost-of-living-crisis-says-survey/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1392544" y="4154952"/>
            <a:ext cx="11958151" cy="1929323"/>
            <a:chOff x="0" y="0"/>
            <a:chExt cx="3149472" cy="50813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49472" cy="508135"/>
            </a:xfrm>
            <a:custGeom>
              <a:avLst/>
              <a:gdLst/>
              <a:ahLst/>
              <a:cxnLst/>
              <a:rect l="l" t="t" r="r" b="b"/>
              <a:pathLst>
                <a:path w="3149472" h="508135">
                  <a:moveTo>
                    <a:pt x="0" y="0"/>
                  </a:moveTo>
                  <a:lnTo>
                    <a:pt x="3149472" y="0"/>
                  </a:lnTo>
                  <a:lnTo>
                    <a:pt x="3149472" y="508135"/>
                  </a:lnTo>
                  <a:lnTo>
                    <a:pt x="0" y="508135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149472" cy="5367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9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1208957" y="-1011147"/>
            <a:ext cx="2647750" cy="2647750"/>
          </a:xfrm>
          <a:custGeom>
            <a:avLst/>
            <a:gdLst/>
            <a:ahLst/>
            <a:cxnLst/>
            <a:rect l="l" t="t" r="r" b="b"/>
            <a:pathLst>
              <a:path w="2647750" h="2647750">
                <a:moveTo>
                  <a:pt x="0" y="0"/>
                </a:moveTo>
                <a:lnTo>
                  <a:pt x="2647750" y="0"/>
                </a:lnTo>
                <a:lnTo>
                  <a:pt x="2647750" y="2647750"/>
                </a:lnTo>
                <a:lnTo>
                  <a:pt x="0" y="26477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-295175" y="8630507"/>
            <a:ext cx="2647750" cy="2647750"/>
          </a:xfrm>
          <a:custGeom>
            <a:avLst/>
            <a:gdLst/>
            <a:ahLst/>
            <a:cxnLst/>
            <a:rect l="l" t="t" r="r" b="b"/>
            <a:pathLst>
              <a:path w="2647750" h="2647750">
                <a:moveTo>
                  <a:pt x="0" y="0"/>
                </a:moveTo>
                <a:lnTo>
                  <a:pt x="2647750" y="0"/>
                </a:lnTo>
                <a:lnTo>
                  <a:pt x="2647750" y="2647751"/>
                </a:lnTo>
                <a:lnTo>
                  <a:pt x="0" y="26477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7705514" y="7728615"/>
            <a:ext cx="7913921" cy="462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27"/>
              </a:lnSpc>
              <a:spcBef>
                <a:spcPct val="0"/>
              </a:spcBef>
            </a:pPr>
            <a:r>
              <a:rPr lang="en-US" sz="3030">
                <a:solidFill>
                  <a:srgbClr val="56AEFF"/>
                </a:solidFill>
                <a:latin typeface="DM Sans Italics"/>
                <a:ea typeface="DM Sans Italics"/>
                <a:cs typeface="DM Sans Italics"/>
                <a:sym typeface="DM Sans Italics"/>
              </a:rPr>
              <a:t>Presented by: 2331457, 2328613, 2215439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90187" y="457361"/>
            <a:ext cx="6522631" cy="4347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86"/>
              </a:lnSpc>
            </a:pPr>
            <a:r>
              <a:rPr lang="en-US" sz="5655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THE INTERNAL OPERATIONS AND EXTERNAL ENVIRONMENT FOR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073143" y="5133975"/>
            <a:ext cx="10783564" cy="1733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568"/>
              </a:lnSpc>
            </a:pPr>
            <a:r>
              <a:rPr lang="en-US" sz="11306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JET2HOLIDAYS</a:t>
            </a:r>
          </a:p>
        </p:txBody>
      </p:sp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3204459" y="5143500"/>
            <a:ext cx="4851066" cy="4851066"/>
            <a:chOff x="0" y="0"/>
            <a:chExt cx="8909050" cy="8909050"/>
          </a:xfrm>
        </p:grpSpPr>
        <p:sp>
          <p:nvSpPr>
            <p:cNvPr id="3" name="Freeform 3"/>
            <p:cNvSpPr/>
            <p:nvPr/>
          </p:nvSpPr>
          <p:spPr>
            <a:xfrm>
              <a:off x="-210012" y="2402"/>
              <a:ext cx="9329074" cy="8904246"/>
            </a:xfrm>
            <a:custGeom>
              <a:avLst/>
              <a:gdLst/>
              <a:ahLst/>
              <a:cxnLst/>
              <a:rect l="l" t="t" r="r" b="b"/>
              <a:pathLst>
                <a:path w="9329074" h="8904246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4BD1FB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63863" y="263805"/>
              <a:ext cx="8781323" cy="8381440"/>
            </a:xfrm>
            <a:custGeom>
              <a:avLst/>
              <a:gdLst/>
              <a:ahLst/>
              <a:cxnLst/>
              <a:rect l="l" t="t" r="r" b="b"/>
              <a:pathLst>
                <a:path w="8781323" h="8381440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2"/>
              <a:stretch>
                <a:fillRect l="-22933" r="-2293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0" y="0"/>
              <a:ext cx="8909050" cy="8909050"/>
            </a:xfrm>
            <a:custGeom>
              <a:avLst/>
              <a:gdLst/>
              <a:ahLst/>
              <a:cxnLst/>
              <a:rect l="l" t="t" r="r" b="b"/>
              <a:pathLst>
                <a:path w="8909050" h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CFF4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-1004147" y="187109"/>
            <a:ext cx="8437330" cy="1214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25"/>
              </a:lnSpc>
              <a:spcBef>
                <a:spcPct val="0"/>
              </a:spcBef>
            </a:pPr>
            <a:r>
              <a:rPr lang="en-US" sz="8020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OVERVIEW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3105" y="3031041"/>
            <a:ext cx="13188107" cy="2235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Jet2Holidays is a trading name, which is operating under Jet2.com. 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It is a well-known holiday selling company in the United Kingdom, 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formed to provide flight and accommodations to millions of it’s customers,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 through package holidays inclusive of flights and transfers.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76766" y="6642945"/>
            <a:ext cx="10515749" cy="1728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6"/>
              </a:lnSpc>
            </a:pPr>
            <a:r>
              <a:rPr lang="en-US" sz="32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It is the leading holiday provider in the UK, serving millions</a:t>
            </a:r>
          </a:p>
          <a:p>
            <a:pPr algn="ctr">
              <a:lnSpc>
                <a:spcPts val="4486"/>
              </a:lnSpc>
            </a:pPr>
            <a:r>
              <a:rPr lang="en-US" sz="32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annually, with comprehensive packages</a:t>
            </a:r>
          </a:p>
          <a:p>
            <a:pPr algn="ctr">
              <a:lnSpc>
                <a:spcPts val="4486"/>
              </a:lnSpc>
            </a:pPr>
            <a:r>
              <a:rPr lang="en-US" sz="32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to over 50 destinations.</a:t>
            </a: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81160" y="9258300"/>
            <a:ext cx="13457996" cy="3264379"/>
            <a:chOff x="0" y="0"/>
            <a:chExt cx="17943995" cy="43525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0"/>
                  </a:lnTo>
                  <a:lnTo>
                    <a:pt x="0" y="4149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4600097" y="861572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1" y="0"/>
                  </a:lnTo>
                  <a:lnTo>
                    <a:pt x="4149651" y="3288078"/>
                  </a:lnTo>
                  <a:lnTo>
                    <a:pt x="0" y="3288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9194248" y="202855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1"/>
                  </a:lnTo>
                  <a:lnTo>
                    <a:pt x="0" y="41496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13794345" y="1064427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0" y="0"/>
                  </a:lnTo>
                  <a:lnTo>
                    <a:pt x="4149650" y="3288079"/>
                  </a:lnTo>
                  <a:lnTo>
                    <a:pt x="0" y="3288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Freeform 7"/>
          <p:cNvSpPr/>
          <p:nvPr/>
        </p:nvSpPr>
        <p:spPr>
          <a:xfrm rot="6150721">
            <a:off x="6080933" y="4579544"/>
            <a:ext cx="13544802" cy="1127911"/>
          </a:xfrm>
          <a:custGeom>
            <a:avLst/>
            <a:gdLst/>
            <a:ahLst/>
            <a:cxnLst/>
            <a:rect l="l" t="t" r="r" b="b"/>
            <a:pathLst>
              <a:path w="13544802" h="1127911">
                <a:moveTo>
                  <a:pt x="0" y="0"/>
                </a:moveTo>
                <a:lnTo>
                  <a:pt x="13544801" y="0"/>
                </a:lnTo>
                <a:lnTo>
                  <a:pt x="13544801" y="1127912"/>
                </a:lnTo>
                <a:lnTo>
                  <a:pt x="0" y="11279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371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4615544">
            <a:off x="10510810" y="5041623"/>
            <a:ext cx="13544802" cy="1127911"/>
          </a:xfrm>
          <a:custGeom>
            <a:avLst/>
            <a:gdLst/>
            <a:ahLst/>
            <a:cxnLst/>
            <a:rect l="l" t="t" r="r" b="b"/>
            <a:pathLst>
              <a:path w="13544802" h="1127911">
                <a:moveTo>
                  <a:pt x="0" y="0"/>
                </a:moveTo>
                <a:lnTo>
                  <a:pt x="13544801" y="0"/>
                </a:lnTo>
                <a:lnTo>
                  <a:pt x="13544801" y="1127912"/>
                </a:lnTo>
                <a:lnTo>
                  <a:pt x="0" y="11279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3717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 rot="-10800000">
            <a:off x="13661562" y="9297538"/>
            <a:ext cx="13457996" cy="3264379"/>
            <a:chOff x="0" y="0"/>
            <a:chExt cx="17943995" cy="435250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0"/>
                  </a:lnTo>
                  <a:lnTo>
                    <a:pt x="0" y="4149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4600097" y="861572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1" y="0"/>
                  </a:lnTo>
                  <a:lnTo>
                    <a:pt x="4149651" y="3288078"/>
                  </a:lnTo>
                  <a:lnTo>
                    <a:pt x="0" y="3288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9194248" y="202855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1"/>
                  </a:lnTo>
                  <a:lnTo>
                    <a:pt x="0" y="41496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13794345" y="1064427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0" y="0"/>
                  </a:lnTo>
                  <a:lnTo>
                    <a:pt x="4149650" y="3288079"/>
                  </a:lnTo>
                  <a:lnTo>
                    <a:pt x="0" y="3288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-521131" y="281068"/>
            <a:ext cx="15020134" cy="97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523"/>
              </a:lnSpc>
              <a:spcBef>
                <a:spcPct val="0"/>
              </a:spcBef>
            </a:pPr>
            <a:r>
              <a:rPr lang="en-US" sz="62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JET2HOLIDAYS STRUCTURE/SIZE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060600" y="5725664"/>
            <a:ext cx="14166800" cy="164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Jet2Holidays is large-scale, as it has over 10,000 employees in different capacities.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Financially, the company reflected on its consolidated income statement, with a total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revenue of £3 billion dollars a year, and spent around a billion pounds.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1160" y="3055045"/>
            <a:ext cx="18288000" cy="164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Over the operations’ structure, Jet2Holidays has a number of levels of organization, such as the executive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BFB"/>
                </a:solidFill>
                <a:latin typeface="Arial"/>
                <a:ea typeface="Arial"/>
                <a:cs typeface="Arial"/>
                <a:sym typeface="Arial"/>
              </a:rPr>
              <a:t>management, functional departments which include finance, marketing, human resources, operation, customer service and the regional office (Pooler, 2017)</a:t>
            </a:r>
          </a:p>
        </p:txBody>
      </p:sp>
    </p:spTree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44438" y="0"/>
            <a:ext cx="6578062" cy="10287000"/>
            <a:chOff x="0" y="0"/>
            <a:chExt cx="173249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32494" cy="2709333"/>
            </a:xfrm>
            <a:custGeom>
              <a:avLst/>
              <a:gdLst/>
              <a:ahLst/>
              <a:cxnLst/>
              <a:rect l="l" t="t" r="r" b="b"/>
              <a:pathLst>
                <a:path w="1732494" h="2709333">
                  <a:moveTo>
                    <a:pt x="0" y="0"/>
                  </a:moveTo>
                  <a:lnTo>
                    <a:pt x="1732494" y="0"/>
                  </a:lnTo>
                  <a:lnTo>
                    <a:pt x="173249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51D40">
                <a:alpha val="74902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32494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540844" y="128354"/>
            <a:ext cx="11638795" cy="9951993"/>
          </a:xfrm>
          <a:custGeom>
            <a:avLst/>
            <a:gdLst/>
            <a:ahLst/>
            <a:cxnLst/>
            <a:rect l="l" t="t" r="r" b="b"/>
            <a:pathLst>
              <a:path w="11638795" h="9951993">
                <a:moveTo>
                  <a:pt x="0" y="0"/>
                </a:moveTo>
                <a:lnTo>
                  <a:pt x="11638795" y="0"/>
                </a:lnTo>
                <a:lnTo>
                  <a:pt x="11638795" y="9951994"/>
                </a:lnTo>
                <a:lnTo>
                  <a:pt x="0" y="99519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397" t="-6927" r="-4415" b="-956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12455" y="2487220"/>
            <a:ext cx="6064275" cy="5303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00"/>
              </a:lnSpc>
            </a:pPr>
            <a:r>
              <a:rPr lang="en-US" sz="575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THE INTERNAL </a:t>
            </a:r>
          </a:p>
          <a:p>
            <a:pPr algn="ctr">
              <a:lnSpc>
                <a:spcPts val="6900"/>
              </a:lnSpc>
            </a:pPr>
            <a:r>
              <a:rPr lang="en-US" sz="575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AND</a:t>
            </a:r>
          </a:p>
          <a:p>
            <a:pPr algn="ctr">
              <a:lnSpc>
                <a:spcPts val="6900"/>
              </a:lnSpc>
            </a:pPr>
            <a:r>
              <a:rPr lang="en-US" sz="575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 EXTERNAL</a:t>
            </a:r>
          </a:p>
          <a:p>
            <a:pPr algn="ctr">
              <a:lnSpc>
                <a:spcPts val="6900"/>
              </a:lnSpc>
            </a:pPr>
            <a:r>
              <a:rPr lang="en-US" sz="575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 ENVIRONMENT</a:t>
            </a:r>
          </a:p>
          <a:p>
            <a:pPr algn="ctr">
              <a:lnSpc>
                <a:spcPts val="6900"/>
              </a:lnSpc>
            </a:pPr>
            <a:r>
              <a:rPr lang="en-US" sz="575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 INFLUENCING</a:t>
            </a:r>
          </a:p>
          <a:p>
            <a:pPr marL="0" lvl="0" indent="0" algn="ctr">
              <a:lnSpc>
                <a:spcPts val="6900"/>
              </a:lnSpc>
              <a:spcBef>
                <a:spcPct val="0"/>
              </a:spcBef>
            </a:pPr>
            <a:r>
              <a:rPr lang="en-US" sz="575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 JET2HOLIDAYS</a:t>
            </a: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639058" y="7556822"/>
            <a:ext cx="7086596" cy="7086596"/>
          </a:xfrm>
          <a:custGeom>
            <a:avLst/>
            <a:gdLst/>
            <a:ahLst/>
            <a:cxnLst/>
            <a:rect l="l" t="t" r="r" b="b"/>
            <a:pathLst>
              <a:path w="7086596" h="7086596">
                <a:moveTo>
                  <a:pt x="0" y="0"/>
                </a:moveTo>
                <a:lnTo>
                  <a:pt x="7086595" y="0"/>
                </a:lnTo>
                <a:lnTo>
                  <a:pt x="7086595" y="7086596"/>
                </a:lnTo>
                <a:lnTo>
                  <a:pt x="0" y="70865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10436461">
            <a:off x="14032679" y="-3788907"/>
            <a:ext cx="6566182" cy="6566182"/>
          </a:xfrm>
          <a:custGeom>
            <a:avLst/>
            <a:gdLst/>
            <a:ahLst/>
            <a:cxnLst/>
            <a:rect l="l" t="t" r="r" b="b"/>
            <a:pathLst>
              <a:path w="6566182" h="6566182">
                <a:moveTo>
                  <a:pt x="0" y="0"/>
                </a:moveTo>
                <a:lnTo>
                  <a:pt x="6566183" y="0"/>
                </a:lnTo>
                <a:lnTo>
                  <a:pt x="6566183" y="6566183"/>
                </a:lnTo>
                <a:lnTo>
                  <a:pt x="0" y="65661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764907" y="344359"/>
            <a:ext cx="14342765" cy="9598282"/>
          </a:xfrm>
          <a:custGeom>
            <a:avLst/>
            <a:gdLst/>
            <a:ahLst/>
            <a:cxnLst/>
            <a:rect l="l" t="t" r="r" b="b"/>
            <a:pathLst>
              <a:path w="14342765" h="9598282">
                <a:moveTo>
                  <a:pt x="0" y="0"/>
                </a:moveTo>
                <a:lnTo>
                  <a:pt x="14342765" y="0"/>
                </a:lnTo>
                <a:lnTo>
                  <a:pt x="14342765" y="9598282"/>
                </a:lnTo>
                <a:lnTo>
                  <a:pt x="0" y="95982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6898" b="-5174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3861837" y="-54747"/>
            <a:ext cx="4426163" cy="4601097"/>
            <a:chOff x="0" y="0"/>
            <a:chExt cx="6108573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1976" r="-19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Freeform 4"/>
          <p:cNvSpPr/>
          <p:nvPr/>
        </p:nvSpPr>
        <p:spPr>
          <a:xfrm>
            <a:off x="17259300" y="8127303"/>
            <a:ext cx="1802889" cy="1802889"/>
          </a:xfrm>
          <a:custGeom>
            <a:avLst/>
            <a:gdLst/>
            <a:ahLst/>
            <a:cxnLst/>
            <a:rect l="l" t="t" r="r" b="b"/>
            <a:pathLst>
              <a:path w="1802889" h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9833387" y="-1033334"/>
            <a:ext cx="2293320" cy="2293320"/>
          </a:xfrm>
          <a:custGeom>
            <a:avLst/>
            <a:gdLst/>
            <a:ahLst/>
            <a:cxnLst/>
            <a:rect l="l" t="t" r="r" b="b"/>
            <a:pathLst>
              <a:path w="2293320" h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-1543050" y="-54747"/>
            <a:ext cx="2760734" cy="10341747"/>
            <a:chOff x="0" y="0"/>
            <a:chExt cx="727107" cy="272375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27107" cy="2723752"/>
            </a:xfrm>
            <a:custGeom>
              <a:avLst/>
              <a:gdLst/>
              <a:ahLst/>
              <a:cxnLst/>
              <a:rect l="l" t="t" r="r" b="b"/>
              <a:pathLst>
                <a:path w="727107" h="2723752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-431342" y="404247"/>
            <a:ext cx="10264729" cy="1009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884"/>
              </a:lnSpc>
              <a:spcBef>
                <a:spcPct val="0"/>
              </a:spcBef>
            </a:pPr>
            <a:r>
              <a:rPr lang="en-US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FUTURE STRATEGIES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623088" y="3431925"/>
            <a:ext cx="6923633" cy="1166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ctr">
              <a:lnSpc>
                <a:spcPts val="4480"/>
              </a:lnSpc>
              <a:buAutoNum type="arabicPeriod"/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Increase social media, as this will 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increase awareness.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99486" y="5443295"/>
            <a:ext cx="10886182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 Expand into more countries, and offer introductory prices.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67922" y="6974778"/>
            <a:ext cx="15131207" cy="2290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Utilise influencers who have a larger following than Jet2, but align with influencers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who align with the brands motto and ethos, as 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that’s where the digital age is going to improve the digital footprint.</a:t>
            </a:r>
          </a:p>
          <a:p>
            <a:pPr algn="ctr">
              <a:lnSpc>
                <a:spcPts val="4480"/>
              </a:lnSpc>
            </a:pPr>
            <a:endParaRPr lang="en-US" sz="32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5993373" y="-5458262"/>
            <a:ext cx="10196686" cy="10196686"/>
          </a:xfrm>
          <a:custGeom>
            <a:avLst/>
            <a:gdLst/>
            <a:ahLst/>
            <a:cxnLst/>
            <a:rect l="l" t="t" r="r" b="b"/>
            <a:pathLst>
              <a:path w="10196686" h="10196686">
                <a:moveTo>
                  <a:pt x="0" y="0"/>
                </a:moveTo>
                <a:lnTo>
                  <a:pt x="10196686" y="0"/>
                </a:lnTo>
                <a:lnTo>
                  <a:pt x="10196686" y="10196685"/>
                </a:lnTo>
                <a:lnTo>
                  <a:pt x="0" y="101966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4697329" y="6667836"/>
            <a:ext cx="8414387" cy="8414387"/>
          </a:xfrm>
          <a:custGeom>
            <a:avLst/>
            <a:gdLst/>
            <a:ahLst/>
            <a:cxnLst/>
            <a:rect l="l" t="t" r="r" b="b"/>
            <a:pathLst>
              <a:path w="8414387" h="8414387">
                <a:moveTo>
                  <a:pt x="0" y="0"/>
                </a:moveTo>
                <a:lnTo>
                  <a:pt x="8414387" y="0"/>
                </a:lnTo>
                <a:lnTo>
                  <a:pt x="8414387" y="8414387"/>
                </a:lnTo>
                <a:lnTo>
                  <a:pt x="0" y="84143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300325" y="168933"/>
            <a:ext cx="17687349" cy="9949134"/>
          </a:xfrm>
          <a:custGeom>
            <a:avLst/>
            <a:gdLst/>
            <a:ahLst/>
            <a:cxnLst/>
            <a:rect l="l" t="t" r="r" b="b"/>
            <a:pathLst>
              <a:path w="17687349" h="9949134">
                <a:moveTo>
                  <a:pt x="0" y="0"/>
                </a:moveTo>
                <a:lnTo>
                  <a:pt x="17687350" y="0"/>
                </a:lnTo>
                <a:lnTo>
                  <a:pt x="17687350" y="9949134"/>
                </a:lnTo>
                <a:lnTo>
                  <a:pt x="0" y="994913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92467" y="8377832"/>
            <a:ext cx="4337366" cy="4337366"/>
          </a:xfrm>
          <a:custGeom>
            <a:avLst/>
            <a:gdLst/>
            <a:ahLst/>
            <a:cxnLst/>
            <a:rect l="l" t="t" r="r" b="b"/>
            <a:pathLst>
              <a:path w="4337366" h="4337366">
                <a:moveTo>
                  <a:pt x="0" y="0"/>
                </a:moveTo>
                <a:lnTo>
                  <a:pt x="4337366" y="0"/>
                </a:lnTo>
                <a:lnTo>
                  <a:pt x="4337366" y="4337366"/>
                </a:lnTo>
                <a:lnTo>
                  <a:pt x="0" y="43373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838507" y="446248"/>
            <a:ext cx="16217019" cy="9394504"/>
          </a:xfrm>
          <a:custGeom>
            <a:avLst/>
            <a:gdLst/>
            <a:ahLst/>
            <a:cxnLst/>
            <a:rect l="l" t="t" r="r" b="b"/>
            <a:pathLst>
              <a:path w="16217019" h="9394504">
                <a:moveTo>
                  <a:pt x="0" y="0"/>
                </a:moveTo>
                <a:lnTo>
                  <a:pt x="16217018" y="0"/>
                </a:lnTo>
                <a:lnTo>
                  <a:pt x="16217018" y="9394504"/>
                </a:lnTo>
                <a:lnTo>
                  <a:pt x="0" y="93945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298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 rot="-5400000">
            <a:off x="-1369657" y="4235822"/>
            <a:ext cx="4796714" cy="1285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080"/>
              </a:lnSpc>
              <a:spcBef>
                <a:spcPct val="0"/>
              </a:spcBef>
            </a:pPr>
            <a:r>
              <a:rPr lang="en-US" sz="8400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Culture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313163">
            <a:off x="-4261137" y="6573910"/>
            <a:ext cx="9085628" cy="5368780"/>
          </a:xfrm>
          <a:custGeom>
            <a:avLst/>
            <a:gdLst/>
            <a:ahLst/>
            <a:cxnLst/>
            <a:rect l="l" t="t" r="r" b="b"/>
            <a:pathLst>
              <a:path w="9085628" h="5368780">
                <a:moveTo>
                  <a:pt x="0" y="0"/>
                </a:moveTo>
                <a:lnTo>
                  <a:pt x="9085628" y="0"/>
                </a:lnTo>
                <a:lnTo>
                  <a:pt x="9085628" y="5368780"/>
                </a:lnTo>
                <a:lnTo>
                  <a:pt x="0" y="53687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1313163">
            <a:off x="14330817" y="-1655690"/>
            <a:ext cx="9085628" cy="5368780"/>
          </a:xfrm>
          <a:custGeom>
            <a:avLst/>
            <a:gdLst/>
            <a:ahLst/>
            <a:cxnLst/>
            <a:rect l="l" t="t" r="r" b="b"/>
            <a:pathLst>
              <a:path w="9085628" h="5368780">
                <a:moveTo>
                  <a:pt x="0" y="0"/>
                </a:moveTo>
                <a:lnTo>
                  <a:pt x="9085629" y="0"/>
                </a:lnTo>
                <a:lnTo>
                  <a:pt x="9085629" y="5368780"/>
                </a:lnTo>
                <a:lnTo>
                  <a:pt x="0" y="53687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3697672" y="486415"/>
            <a:ext cx="14456645" cy="9450507"/>
          </a:xfrm>
          <a:custGeom>
            <a:avLst/>
            <a:gdLst/>
            <a:ahLst/>
            <a:cxnLst/>
            <a:rect l="l" t="t" r="r" b="b"/>
            <a:pathLst>
              <a:path w="14456645" h="9450507">
                <a:moveTo>
                  <a:pt x="0" y="0"/>
                </a:moveTo>
                <a:lnTo>
                  <a:pt x="14456646" y="0"/>
                </a:lnTo>
                <a:lnTo>
                  <a:pt x="14456646" y="9450507"/>
                </a:lnTo>
                <a:lnTo>
                  <a:pt x="0" y="9450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04" t="-3074" r="-6164" b="-594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3823585" y="641399"/>
            <a:ext cx="14214495" cy="9143217"/>
          </a:xfrm>
          <a:custGeom>
            <a:avLst/>
            <a:gdLst/>
            <a:ahLst/>
            <a:cxnLst/>
            <a:rect l="l" t="t" r="r" b="b"/>
            <a:pathLst>
              <a:path w="14214495" h="9143217">
                <a:moveTo>
                  <a:pt x="0" y="0"/>
                </a:moveTo>
                <a:lnTo>
                  <a:pt x="14214495" y="0"/>
                </a:lnTo>
                <a:lnTo>
                  <a:pt x="14214495" y="9143217"/>
                </a:lnTo>
                <a:lnTo>
                  <a:pt x="0" y="91432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4003" t="-11405" r="-14685" b="-113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377113" y="1593874"/>
            <a:ext cx="1768123" cy="5828685"/>
          </a:xfrm>
          <a:custGeom>
            <a:avLst/>
            <a:gdLst/>
            <a:ahLst/>
            <a:cxnLst/>
            <a:rect l="l" t="t" r="r" b="b"/>
            <a:pathLst>
              <a:path w="1768123" h="5828685">
                <a:moveTo>
                  <a:pt x="0" y="0"/>
                </a:moveTo>
                <a:lnTo>
                  <a:pt x="1768123" y="0"/>
                </a:lnTo>
                <a:lnTo>
                  <a:pt x="1768123" y="5828685"/>
                </a:lnTo>
                <a:lnTo>
                  <a:pt x="0" y="58286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r="-817956" b="-2426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 rot="-5400000">
            <a:off x="-6272410" y="3754394"/>
            <a:ext cx="15327647" cy="1507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773"/>
              </a:lnSpc>
              <a:spcBef>
                <a:spcPct val="0"/>
              </a:spcBef>
            </a:pPr>
            <a:r>
              <a:rPr lang="en-US" sz="9811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ETHICS</a:t>
            </a:r>
          </a:p>
        </p:txBody>
      </p:sp>
    </p:spTree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D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90640" y="-1543050"/>
            <a:ext cx="19210521" cy="4453378"/>
            <a:chOff x="0" y="0"/>
            <a:chExt cx="5059561" cy="11729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59561" cy="1172906"/>
            </a:xfrm>
            <a:custGeom>
              <a:avLst/>
              <a:gdLst/>
              <a:ahLst/>
              <a:cxnLst/>
              <a:rect l="l" t="t" r="r" b="b"/>
              <a:pathLst>
                <a:path w="5059561" h="1172906">
                  <a:moveTo>
                    <a:pt x="0" y="0"/>
                  </a:moveTo>
                  <a:lnTo>
                    <a:pt x="5059561" y="0"/>
                  </a:lnTo>
                  <a:lnTo>
                    <a:pt x="5059561" y="1172906"/>
                  </a:lnTo>
                  <a:lnTo>
                    <a:pt x="0" y="1172906"/>
                  </a:lnTo>
                  <a:close/>
                </a:path>
              </a:pathLst>
            </a:custGeom>
            <a:solidFill>
              <a:srgbClr val="051D40"/>
            </a:solidFill>
            <a:ln w="38100" cap="sq">
              <a:solidFill>
                <a:srgbClr val="56AEF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059561" cy="12110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804754" y="9074551"/>
            <a:ext cx="1715127" cy="1715127"/>
          </a:xfrm>
          <a:custGeom>
            <a:avLst/>
            <a:gdLst/>
            <a:ahLst/>
            <a:cxnLst/>
            <a:rect l="l" t="t" r="r" b="b"/>
            <a:pathLst>
              <a:path w="1715127" h="1715127">
                <a:moveTo>
                  <a:pt x="0" y="0"/>
                </a:moveTo>
                <a:lnTo>
                  <a:pt x="1715127" y="0"/>
                </a:lnTo>
                <a:lnTo>
                  <a:pt x="1715127" y="1715126"/>
                </a:lnTo>
                <a:lnTo>
                  <a:pt x="0" y="17151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-363441" y="-390286"/>
            <a:ext cx="1715127" cy="1715127"/>
          </a:xfrm>
          <a:custGeom>
            <a:avLst/>
            <a:gdLst/>
            <a:ahLst/>
            <a:cxnLst/>
            <a:rect l="l" t="t" r="r" b="b"/>
            <a:pathLst>
              <a:path w="1715127" h="1715127">
                <a:moveTo>
                  <a:pt x="0" y="0"/>
                </a:moveTo>
                <a:lnTo>
                  <a:pt x="1715127" y="0"/>
                </a:lnTo>
                <a:lnTo>
                  <a:pt x="1715127" y="1715127"/>
                </a:lnTo>
                <a:lnTo>
                  <a:pt x="0" y="17151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4398071" y="-136788"/>
            <a:ext cx="2988937" cy="570615"/>
          </a:xfrm>
          <a:custGeom>
            <a:avLst/>
            <a:gdLst/>
            <a:ahLst/>
            <a:cxnLst/>
            <a:rect l="l" t="t" r="r" b="b"/>
            <a:pathLst>
              <a:path w="2988937" h="570615">
                <a:moveTo>
                  <a:pt x="0" y="0"/>
                </a:moveTo>
                <a:lnTo>
                  <a:pt x="2988938" y="0"/>
                </a:lnTo>
                <a:lnTo>
                  <a:pt x="2988938" y="570616"/>
                </a:lnTo>
                <a:lnTo>
                  <a:pt x="0" y="570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900991" y="9922935"/>
            <a:ext cx="2988937" cy="570615"/>
          </a:xfrm>
          <a:custGeom>
            <a:avLst/>
            <a:gdLst/>
            <a:ahLst/>
            <a:cxnLst/>
            <a:rect l="l" t="t" r="r" b="b"/>
            <a:pathLst>
              <a:path w="2988937" h="570615">
                <a:moveTo>
                  <a:pt x="0" y="0"/>
                </a:moveTo>
                <a:lnTo>
                  <a:pt x="2988938" y="0"/>
                </a:lnTo>
                <a:lnTo>
                  <a:pt x="2988938" y="570616"/>
                </a:lnTo>
                <a:lnTo>
                  <a:pt x="0" y="5706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368296" y="1324841"/>
            <a:ext cx="15092648" cy="8489614"/>
          </a:xfrm>
          <a:custGeom>
            <a:avLst/>
            <a:gdLst/>
            <a:ahLst/>
            <a:cxnLst/>
            <a:rect l="l" t="t" r="r" b="b"/>
            <a:pathLst>
              <a:path w="15092648" h="8489614">
                <a:moveTo>
                  <a:pt x="0" y="0"/>
                </a:moveTo>
                <a:lnTo>
                  <a:pt x="15092648" y="0"/>
                </a:lnTo>
                <a:lnTo>
                  <a:pt x="15092648" y="8489615"/>
                </a:lnTo>
                <a:lnTo>
                  <a:pt x="0" y="84896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1351686" y="295275"/>
            <a:ext cx="11973260" cy="7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19"/>
              </a:lnSpc>
              <a:spcBef>
                <a:spcPct val="0"/>
              </a:spcBef>
            </a:pPr>
            <a:r>
              <a:rPr lang="en-US" sz="4766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CORPORATE SOCIAL RESPONSIBILITY</a:t>
            </a:r>
          </a:p>
        </p:txBody>
      </p:sp>
    </p:spTree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650582" y="2884820"/>
            <a:ext cx="1187335" cy="1187335"/>
          </a:xfrm>
          <a:custGeom>
            <a:avLst/>
            <a:gdLst/>
            <a:ahLst/>
            <a:cxnLst/>
            <a:rect l="l" t="t" r="r" b="b"/>
            <a:pathLst>
              <a:path w="1187335" h="1187335">
                <a:moveTo>
                  <a:pt x="0" y="0"/>
                </a:moveTo>
                <a:lnTo>
                  <a:pt x="1187335" y="0"/>
                </a:lnTo>
                <a:lnTo>
                  <a:pt x="1187335" y="1187336"/>
                </a:lnTo>
                <a:lnTo>
                  <a:pt x="0" y="11873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903079" y="-3497460"/>
            <a:ext cx="5956513" cy="5956513"/>
          </a:xfrm>
          <a:custGeom>
            <a:avLst/>
            <a:gdLst/>
            <a:ahLst/>
            <a:cxnLst/>
            <a:rect l="l" t="t" r="r" b="b"/>
            <a:pathLst>
              <a:path w="5956513" h="5956513">
                <a:moveTo>
                  <a:pt x="0" y="0"/>
                </a:moveTo>
                <a:lnTo>
                  <a:pt x="5956513" y="0"/>
                </a:lnTo>
                <a:lnTo>
                  <a:pt x="5956513" y="5956513"/>
                </a:lnTo>
                <a:lnTo>
                  <a:pt x="0" y="5956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4154178" y="7801198"/>
            <a:ext cx="5956513" cy="5956513"/>
          </a:xfrm>
          <a:custGeom>
            <a:avLst/>
            <a:gdLst/>
            <a:ahLst/>
            <a:cxnLst/>
            <a:rect l="l" t="t" r="r" b="b"/>
            <a:pathLst>
              <a:path w="5956513" h="5956513">
                <a:moveTo>
                  <a:pt x="0" y="0"/>
                </a:moveTo>
                <a:lnTo>
                  <a:pt x="5956512" y="0"/>
                </a:lnTo>
                <a:lnTo>
                  <a:pt x="5956512" y="5956513"/>
                </a:lnTo>
                <a:lnTo>
                  <a:pt x="0" y="59565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86316" y="1590174"/>
            <a:ext cx="15126760" cy="8281337"/>
          </a:xfrm>
          <a:custGeom>
            <a:avLst/>
            <a:gdLst/>
            <a:ahLst/>
            <a:cxnLst/>
            <a:rect l="l" t="t" r="r" b="b"/>
            <a:pathLst>
              <a:path w="15126760" h="8281337">
                <a:moveTo>
                  <a:pt x="0" y="0"/>
                </a:moveTo>
                <a:lnTo>
                  <a:pt x="15126760" y="0"/>
                </a:lnTo>
                <a:lnTo>
                  <a:pt x="15126760" y="8281337"/>
                </a:lnTo>
                <a:lnTo>
                  <a:pt x="0" y="828133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348" t="-4434" r="-2487" b="-32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161337" y="258758"/>
            <a:ext cx="11748974" cy="97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22"/>
              </a:lnSpc>
              <a:spcBef>
                <a:spcPct val="0"/>
              </a:spcBef>
            </a:pPr>
            <a:r>
              <a:rPr lang="en-US" sz="626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JET2HOLIDAYS FUCNTIONS </a:t>
            </a: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89475" y="-570381"/>
            <a:ext cx="2651835" cy="2651835"/>
          </a:xfrm>
          <a:custGeom>
            <a:avLst/>
            <a:gdLst/>
            <a:ahLst/>
            <a:cxnLst/>
            <a:rect l="l" t="t" r="r" b="b"/>
            <a:pathLst>
              <a:path w="2651835" h="2651835">
                <a:moveTo>
                  <a:pt x="0" y="0"/>
                </a:moveTo>
                <a:lnTo>
                  <a:pt x="2651836" y="0"/>
                </a:lnTo>
                <a:lnTo>
                  <a:pt x="2651836" y="2651835"/>
                </a:lnTo>
                <a:lnTo>
                  <a:pt x="0" y="26518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6683520" y="1590911"/>
            <a:ext cx="2651835" cy="2651835"/>
          </a:xfrm>
          <a:custGeom>
            <a:avLst/>
            <a:gdLst/>
            <a:ahLst/>
            <a:cxnLst/>
            <a:rect l="l" t="t" r="r" b="b"/>
            <a:pathLst>
              <a:path w="2651835" h="2651835">
                <a:moveTo>
                  <a:pt x="0" y="0"/>
                </a:moveTo>
                <a:lnTo>
                  <a:pt x="2651835" y="0"/>
                </a:lnTo>
                <a:lnTo>
                  <a:pt x="2651835" y="2651835"/>
                </a:lnTo>
                <a:lnTo>
                  <a:pt x="0" y="26518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6150721">
            <a:off x="6080933" y="4579544"/>
            <a:ext cx="13544802" cy="1127911"/>
          </a:xfrm>
          <a:custGeom>
            <a:avLst/>
            <a:gdLst/>
            <a:ahLst/>
            <a:cxnLst/>
            <a:rect l="l" t="t" r="r" b="b"/>
            <a:pathLst>
              <a:path w="13544802" h="1127911">
                <a:moveTo>
                  <a:pt x="0" y="0"/>
                </a:moveTo>
                <a:lnTo>
                  <a:pt x="13544801" y="0"/>
                </a:lnTo>
                <a:lnTo>
                  <a:pt x="13544801" y="1127912"/>
                </a:lnTo>
                <a:lnTo>
                  <a:pt x="0" y="11279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371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834293" y="8009566"/>
            <a:ext cx="4000594" cy="1705253"/>
          </a:xfrm>
          <a:custGeom>
            <a:avLst/>
            <a:gdLst/>
            <a:ahLst/>
            <a:cxnLst/>
            <a:rect l="l" t="t" r="r" b="b"/>
            <a:pathLst>
              <a:path w="4000594" h="1705253">
                <a:moveTo>
                  <a:pt x="0" y="0"/>
                </a:moveTo>
                <a:lnTo>
                  <a:pt x="4000594" y="0"/>
                </a:lnTo>
                <a:lnTo>
                  <a:pt x="4000594" y="1705254"/>
                </a:lnTo>
                <a:lnTo>
                  <a:pt x="0" y="17052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2449242" y="279125"/>
            <a:ext cx="12987548" cy="1653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582"/>
              </a:lnSpc>
              <a:spcBef>
                <a:spcPct val="0"/>
              </a:spcBef>
            </a:pPr>
            <a:r>
              <a:rPr lang="en-US" sz="4770">
                <a:solidFill>
                  <a:srgbClr val="4BD1FB"/>
                </a:solidFill>
                <a:latin typeface="Now Bold"/>
                <a:ea typeface="Now Bold"/>
                <a:cs typeface="Now Bold"/>
                <a:sym typeface="Now Bold"/>
              </a:rPr>
              <a:t>How Jet2holidays can operate in light of business’ environment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34293" y="4118921"/>
            <a:ext cx="16619414" cy="172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 holidays, one of the biggest package holiday providers, can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operate efficiently in the current business environment by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considering the following</a:t>
            </a:r>
          </a:p>
        </p:txBody>
      </p:sp>
      <p:sp>
        <p:nvSpPr>
          <p:cNvPr id="8" name="Freeform 8"/>
          <p:cNvSpPr/>
          <p:nvPr/>
        </p:nvSpPr>
        <p:spPr>
          <a:xfrm>
            <a:off x="7046499" y="8009566"/>
            <a:ext cx="4000594" cy="1705253"/>
          </a:xfrm>
          <a:custGeom>
            <a:avLst/>
            <a:gdLst/>
            <a:ahLst/>
            <a:cxnLst/>
            <a:rect l="l" t="t" r="r" b="b"/>
            <a:pathLst>
              <a:path w="4000594" h="1705253">
                <a:moveTo>
                  <a:pt x="0" y="0"/>
                </a:moveTo>
                <a:lnTo>
                  <a:pt x="4000595" y="0"/>
                </a:lnTo>
                <a:lnTo>
                  <a:pt x="4000595" y="1705254"/>
                </a:lnTo>
                <a:lnTo>
                  <a:pt x="0" y="17052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3258706" y="8161966"/>
            <a:ext cx="4000594" cy="1705253"/>
          </a:xfrm>
          <a:custGeom>
            <a:avLst/>
            <a:gdLst/>
            <a:ahLst/>
            <a:cxnLst/>
            <a:rect l="l" t="t" r="r" b="b"/>
            <a:pathLst>
              <a:path w="4000594" h="1705253">
                <a:moveTo>
                  <a:pt x="0" y="0"/>
                </a:moveTo>
                <a:lnTo>
                  <a:pt x="4000594" y="0"/>
                </a:lnTo>
                <a:lnTo>
                  <a:pt x="4000594" y="1705254"/>
                </a:lnTo>
                <a:lnTo>
                  <a:pt x="0" y="17052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683520" y="1590911"/>
            <a:ext cx="2651835" cy="2651835"/>
          </a:xfrm>
          <a:custGeom>
            <a:avLst/>
            <a:gdLst/>
            <a:ahLst/>
            <a:cxnLst/>
            <a:rect l="l" t="t" r="r" b="b"/>
            <a:pathLst>
              <a:path w="2651835" h="2651835">
                <a:moveTo>
                  <a:pt x="0" y="0"/>
                </a:moveTo>
                <a:lnTo>
                  <a:pt x="2651835" y="0"/>
                </a:lnTo>
                <a:lnTo>
                  <a:pt x="2651835" y="2651835"/>
                </a:lnTo>
                <a:lnTo>
                  <a:pt x="0" y="26518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580253" y="5817077"/>
            <a:ext cx="16619414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By incorporating technology for online reservations, client correspondence, analytics, and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customization, Jet2holidays can enhance operational efficiency.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457595" y="8282465"/>
            <a:ext cx="16619414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Jet2holidays can expand its offerings and enhance package options for customers by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partnering with airlines, hotels, tour operators, and other travel providers.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-1550582" y="0"/>
            <a:ext cx="6578062" cy="10287000"/>
            <a:chOff x="0" y="0"/>
            <a:chExt cx="1732494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32494" cy="2709333"/>
            </a:xfrm>
            <a:custGeom>
              <a:avLst/>
              <a:gdLst/>
              <a:ahLst/>
              <a:cxnLst/>
              <a:rect l="l" t="t" r="r" b="b"/>
              <a:pathLst>
                <a:path w="1732494" h="2709333">
                  <a:moveTo>
                    <a:pt x="0" y="0"/>
                  </a:moveTo>
                  <a:lnTo>
                    <a:pt x="1732494" y="0"/>
                  </a:lnTo>
                  <a:lnTo>
                    <a:pt x="173249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6AEFF">
                <a:alpha val="74902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732494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-5767956" y="8161815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Partnerships and Alliances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-5869640" y="5788502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Technology Integration</a:t>
            </a:r>
          </a:p>
        </p:txBody>
      </p:sp>
      <p:sp>
        <p:nvSpPr>
          <p:cNvPr id="10" name="Freeform 10"/>
          <p:cNvSpPr/>
          <p:nvPr/>
        </p:nvSpPr>
        <p:spPr>
          <a:xfrm>
            <a:off x="-789475" y="-570381"/>
            <a:ext cx="2651835" cy="2651835"/>
          </a:xfrm>
          <a:custGeom>
            <a:avLst/>
            <a:gdLst/>
            <a:ahLst/>
            <a:cxnLst/>
            <a:rect l="l" t="t" r="r" b="b"/>
            <a:pathLst>
              <a:path w="2651835" h="2651835">
                <a:moveTo>
                  <a:pt x="0" y="0"/>
                </a:moveTo>
                <a:lnTo>
                  <a:pt x="2651836" y="0"/>
                </a:lnTo>
                <a:lnTo>
                  <a:pt x="2651836" y="2651835"/>
                </a:lnTo>
                <a:lnTo>
                  <a:pt x="0" y="26518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3580253" y="419939"/>
            <a:ext cx="1661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travel industry is subject to various external factors such as economic conditions,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geopolitical events, and health crises. A company like Jet2holidays would need to be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adaptable and flexiable in responding to these challenges.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-5869640" y="593590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Adaptability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-5869640" y="3087235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Customer Experience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068557" y="2788785"/>
            <a:ext cx="13642808" cy="1710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 the travel sector, it is essential for Jet2holidays to prioritize 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meeting customer expectations and creating memorable experiences to cultivate customer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loyalty. A seamless booking process and top-notch customer service are key components of a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positive customer experience.</a:t>
            </a:r>
          </a:p>
        </p:txBody>
      </p:sp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550582" y="0"/>
            <a:ext cx="6578062" cy="10287000"/>
            <a:chOff x="0" y="0"/>
            <a:chExt cx="1732494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32494" cy="2709333"/>
            </a:xfrm>
            <a:custGeom>
              <a:avLst/>
              <a:gdLst/>
              <a:ahLst/>
              <a:cxnLst/>
              <a:rect l="l" t="t" r="r" b="b"/>
              <a:pathLst>
                <a:path w="1732494" h="2709333">
                  <a:moveTo>
                    <a:pt x="0" y="0"/>
                  </a:moveTo>
                  <a:lnTo>
                    <a:pt x="1732494" y="0"/>
                  </a:lnTo>
                  <a:lnTo>
                    <a:pt x="173249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56AEFF">
                <a:alpha val="74902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732494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113941" y="4346770"/>
            <a:ext cx="1661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Jet2holidays could prioritize sustainable practices and provide eco-friendly travel options 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to attract customers who are environmentally conscious, as environmental issues gain more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recognition.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-6014453" y="4435670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Sustainability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385098" y="2272527"/>
            <a:ext cx="1661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Due to uncertainties in the travel sector, it is essential for Jet2holidays to establish strong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risk management plans to address potential issues such as cancellations, natural disasters, 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and geopolitical events.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-5912769" y="2243952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Risk Management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419118" y="217805"/>
            <a:ext cx="1661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Implementing successful marketing tactics that showcase distinctive features, 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offers, and discounts can assist Jet2holidays in attracting and retaining customers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 a competitive industry.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-5685613" y="301356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Marketing and Branding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-5801851" y="6509912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Regulatory Compliance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419118" y="6421012"/>
            <a:ext cx="1661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Ensuring compliance with local and international regulations concerning travel, safety, 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data protection, and financial transactions is crucial for Jet2holidays to operate within the bounds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of the law and uphold trust with customers.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-5801851" y="8894128"/>
            <a:ext cx="16619414" cy="60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Regulatory Compliance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419118" y="8617477"/>
            <a:ext cx="1661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Considering the affect that the COVID-19 pandemic had throughout the travel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industry, its a must, that jet2holidays prioritize the health and safety protocols ensuring </a:t>
            </a:r>
          </a:p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welfare of all their staff and customers.</a:t>
            </a:r>
          </a:p>
        </p:txBody>
      </p:sp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617591" y="152400"/>
            <a:ext cx="10264729" cy="1009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884"/>
              </a:lnSpc>
              <a:spcBef>
                <a:spcPct val="0"/>
              </a:spcBef>
            </a:pPr>
            <a:r>
              <a:rPr lang="en-US" sz="6570" u="sng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REFERENCES</a:t>
            </a:r>
          </a:p>
        </p:txBody>
      </p:sp>
      <p:sp>
        <p:nvSpPr>
          <p:cNvPr id="3" name="Freeform 3"/>
          <p:cNvSpPr/>
          <p:nvPr/>
        </p:nvSpPr>
        <p:spPr>
          <a:xfrm>
            <a:off x="900991" y="9922935"/>
            <a:ext cx="2988937" cy="570615"/>
          </a:xfrm>
          <a:custGeom>
            <a:avLst/>
            <a:gdLst/>
            <a:ahLst/>
            <a:cxnLst/>
            <a:rect l="l" t="t" r="r" b="b"/>
            <a:pathLst>
              <a:path w="2988937" h="570615">
                <a:moveTo>
                  <a:pt x="0" y="0"/>
                </a:moveTo>
                <a:lnTo>
                  <a:pt x="2988938" y="0"/>
                </a:lnTo>
                <a:lnTo>
                  <a:pt x="2988938" y="570616"/>
                </a:lnTo>
                <a:lnTo>
                  <a:pt x="0" y="570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4401306" y="-132908"/>
            <a:ext cx="2988937" cy="570615"/>
          </a:xfrm>
          <a:custGeom>
            <a:avLst/>
            <a:gdLst/>
            <a:ahLst/>
            <a:cxnLst/>
            <a:rect l="l" t="t" r="r" b="b"/>
            <a:pathLst>
              <a:path w="2988937" h="570615">
                <a:moveTo>
                  <a:pt x="0" y="0"/>
                </a:moveTo>
                <a:lnTo>
                  <a:pt x="2988938" y="0"/>
                </a:lnTo>
                <a:lnTo>
                  <a:pt x="2988938" y="570616"/>
                </a:lnTo>
                <a:lnTo>
                  <a:pt x="0" y="570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765381" y="3293387"/>
            <a:ext cx="14844945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4" tooltip="https://www.ttgmedia.com/news/jet2-ups-focus-on-value-product-to-help-agents-combat-clients-cost-of-living-worries-37137"/>
              </a:rPr>
              <a:t>Chapple, J (2022) JET2 UPS FOCUS ON VALUE PRODUCT TO HELP AGENTS COMBAT CLIENTS’ COST OF LIVING WORRIES. Available at:</a:t>
            </a: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4" tooltip="https://www.ttgmedia.com/news/jet2-ups-focus-on-value-product-to-help-agents-combat-clients-cost-of-living-worries-37137"/>
              </a:rPr>
              <a:t> https://www.ttgmedia.com/news/jet2-ups-focus-on-value-product-to-help-agents-combat-clients-cost-of-living-worries-37137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(Accessed: 8 July 2024)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65381" y="4794527"/>
            <a:ext cx="13372606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Davies, P (2021) Jet2 hit by Covid losses of up to £385m. Available at: </a:t>
            </a:r>
          </a:p>
          <a:p>
            <a:pPr algn="l">
              <a:lnSpc>
                <a:spcPts val="3359"/>
              </a:lnSpc>
            </a:pP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https://travelweekly.co.uk/news/air/jet2-hit-by-covid-losses-of-up-to-385m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(Accessed: 1 July 2024)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04349" y="9163050"/>
            <a:ext cx="9893647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Halpern,N and Graham, A. (2021). Airport marketing. London, Routledge.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2878" y="1548407"/>
            <a:ext cx="15521171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Budur, T. and Poturak, M., 2021. Employee performance and customer loyalty: Mediation effect of customer satisfaction. Middle East Journal of Management, 8(5), pp.453-474.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65381" y="7190912"/>
            <a:ext cx="17390244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George, R., 2021. Tourism Distribution. In Marketing Tourism and Hospitality: Concepts and Cases (pp. 285-315). Cham: Springer International Publishing.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0" y="5990867"/>
            <a:ext cx="14545722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Elmarzouky, M., Hussainey, K. and Abdelfattah, T., 2022. Do key audit matters signal corporate bankruptcy?. Journal of Accounting and Management Information Systems, 21(3), pp.315-334.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5381" y="2630447"/>
            <a:ext cx="9858821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Baron Martorell, O., 2018 Airline marketing mix and promotion strategies.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0" y="8500110"/>
            <a:ext cx="15047138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Griffith, S.J., 2015. Corporate governance in a era of compliance. Wm. &amp; Mary L. Rev., 57, p.2075.</a:t>
            </a:r>
          </a:p>
        </p:txBody>
      </p: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313248" y="9163050"/>
            <a:ext cx="15521171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Page, S.J., 2019. Tour operating and travel retailing. In Tourism Management (pp. 245-292). Routledge.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81189" y="7695869"/>
            <a:ext cx="15008423" cy="872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Marshall, E (2024)  Jet2 holiday warning as 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2" tooltip="https://www.express.co.uk/travel/articles/1885168/jet2-holiday-warning-flights-uk/amp"/>
              </a:rPr>
              <a:t>‘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stormy conditions’ could impact UK flights. Available at:</a:t>
            </a:r>
          </a:p>
          <a:p>
            <a:pPr algn="l">
              <a:lnSpc>
                <a:spcPts val="3359"/>
              </a:lnSpc>
            </a:pP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2" tooltip="https://www.express.co.uk/travel/articles/1885168/jet2-holiday-warning-flights-uk/amp"/>
              </a:rPr>
              <a:t>https://www.express.co.uk/travel/articles/1885168/jet2-holiday-warning-flights-uk/amp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(Accessed: 10 July 2024)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-313248" y="1158830"/>
            <a:ext cx="15521171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Hudson, S. and Hudson, L., 2022. Customer service for hospitality and tourism. Goodfellow Publishers Ltd.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81189" y="377448"/>
            <a:ext cx="11552932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Higgins, A. ed., 2020. The Civil Procedure Rules at 20. Oxford University Press, USA.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81189" y="1936070"/>
            <a:ext cx="14799211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Jet2.com, (2022-2024) A subsidiary of Jet2 PLC. Jet2 Careers. Available at: </a:t>
            </a:r>
          </a:p>
          <a:p>
            <a:pPr algn="l">
              <a:lnSpc>
                <a:spcPts val="3359"/>
              </a:lnSpc>
            </a:pP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3" tooltip="https://jet2careers.com/search-careers/"/>
              </a:rPr>
              <a:t>https://jet2careers.com/search-careers/ 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 15 July 2024)</a:t>
            </a:r>
          </a:p>
          <a:p>
            <a:pPr algn="l">
              <a:lnSpc>
                <a:spcPts val="3359"/>
              </a:lnSpc>
            </a:pPr>
            <a:endParaRPr lang="en-US"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11210" y="3132410"/>
            <a:ext cx="14799211" cy="2129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Jet2.com, (2022-2024) A subsidiary of Jet2 PLC. Jet2 Careers. HR and Legal Available at: </a:t>
            </a: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4" tooltip="https://jet2careers.com/careers-with-us/commercial-teams/head-office/#:~:text=In%20HR%20you'll%20work,throughout%20their%20time%20with%20us"/>
              </a:rPr>
              <a:t>https://jet2careers.com/careers-with-us/commercial-teams/head-office/#:~:text=In%20HR%20you'll%20work,throughout%20their%20time%20with%20us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 14 July 2024)</a:t>
            </a:r>
          </a:p>
          <a:p>
            <a:pPr algn="l">
              <a:lnSpc>
                <a:spcPts val="3359"/>
              </a:lnSpc>
            </a:pPr>
            <a:endParaRPr lang="en-US"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81189" y="5048250"/>
            <a:ext cx="14799211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 PLC (2024).  Our People. Available at: </a:t>
            </a: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5" tooltip="https://www.jet2plc.com/en/our-people"/>
              </a:rPr>
              <a:t>https://www.jet2plc.com/en/our-people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 14 July 2024)</a:t>
            </a:r>
          </a:p>
          <a:p>
            <a:pPr algn="l">
              <a:lnSpc>
                <a:spcPts val="3359"/>
              </a:lnSpc>
            </a:pPr>
            <a:endParaRPr lang="en-US"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81189" y="6244590"/>
            <a:ext cx="14799211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Jet2.com, (2024) Jet2.com Limited  - a subsidiary of Jet2 plc. Jet2.com Friendly Low Fares. Available at: </a:t>
            </a: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6" tooltip="https://www.jet2.com/en/destinations"/>
              </a:rPr>
              <a:t>https://www.jet2.com/en/destinations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 14 July 2024)</a:t>
            </a:r>
          </a:p>
          <a:p>
            <a:pPr algn="l">
              <a:lnSpc>
                <a:spcPts val="3359"/>
              </a:lnSpc>
            </a:pPr>
            <a:endParaRPr lang="en-US"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26019" y="6250791"/>
            <a:ext cx="13372606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2" tooltip="https://www.reuters.com/business/aerospace-defense/uks-jet2-says-cost-living-crisis-lifts-demand-package-holidays-2023-07-06/"/>
              </a:rPr>
              <a:t>Young, S (2023) UK’s Jet2 says cost of living crisis lifts demand for package holidays. Available at:</a:t>
            </a:r>
          </a:p>
          <a:p>
            <a:pPr algn="l">
              <a:lnSpc>
                <a:spcPts val="3359"/>
              </a:lnSpc>
            </a:pP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2" tooltip="https://www.reuters.com/business/aerospace-defense/uks-jet2-says-cost-living-crisis-lifts-demand-package-holidays-2023-07-06/"/>
              </a:rPr>
              <a:t> https://www.reuters.com/business/aerospace-defense/uks-jet2-says-cost-living-crisis-lifts-demand-package-holidays-2023-07-06/  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2" tooltip="https://www.reuters.com/business/aerospace-defense/uks-jet2-says-cost-living-crisis-lifts-demand-package-holidays-2023-07-06/"/>
              </a:rPr>
              <a:t>(Accessed: 5 July 2024)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26019" y="7966710"/>
            <a:ext cx="14799211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Lopez-Sanchez, Y. and Pulido-Fernandez, J. I., 2019. From Sustainable Tourism to Tourism For Sustainable Development: Challenges to Tourism’s contribution to Sustainable Development Goals. International Case Studies for Hospitality, Tourism and Event Management Students and Trainees, p.37.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26019" y="4820975"/>
            <a:ext cx="1633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3" tooltip="https://www.cityam.com/jet2-profits-fly-above-pre-covidlevels-due-to-enormous-surge-in-demand/"/>
              </a:rPr>
              <a:t>Taylor, G (2023) Jet2 shares slump despite soaring financial performance, as boss says he will step aside. Available at: </a:t>
            </a:r>
          </a:p>
          <a:p>
            <a:pPr algn="l">
              <a:lnSpc>
                <a:spcPts val="3359"/>
              </a:lnSpc>
            </a:pP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3" tooltip="https://www.cityam.com/jet2-profits-fly-above-pre-covidlevels-due-to-enormous-surge-in-demand/"/>
              </a:rPr>
              <a:t>https://www.cityam.com/jet2-profits-fly-above-pre-covidlevels-due-to-enormous-surge-in-demand/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(Accessed: 5 July 2024)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26019" y="4224710"/>
            <a:ext cx="11095336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Spengler,E.H and Klein, J (2017) Introduction to business. New York, Mcgraw-Hill.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26019" y="2790245"/>
            <a:ext cx="16339414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Roy, N (2024) Jet2 issues travel warning as bad weather in holiday hotspots set to cause delays. Available at: </a:t>
            </a:r>
          </a:p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</a:t>
            </a: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ttps://www.bristolpost.co.uk/whats-on/whats-on-news/jet2-issues-travel-warning-bad-9379936.amp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(Accessed 1 July2024)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03151" y="1355780"/>
            <a:ext cx="14844945" cy="1291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4" tooltip="https://www.travelgossip.co.uk/latestnews/one-in-four-plan-to-cut-holiday-spend-due-to-cost-of-living-crisis-says-survey/"/>
              </a:rPr>
              <a:t>Ranson, K (2024) One in four plan to cut holiday spend due to cost of living crisis, says survey. Available at: </a:t>
            </a:r>
          </a:p>
          <a:p>
            <a:pPr algn="l">
              <a:lnSpc>
                <a:spcPts val="3359"/>
              </a:lnSpc>
            </a:pPr>
            <a:r>
              <a:rPr lang="en-US" sz="24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4" tooltip="https://www.travelgossip.co.uk/latestnews/one-in-four-plan-to-cut-holiday-spend-due-to-cost-of-living-crisis-says-survey/"/>
              </a:rPr>
              <a:t>https://www.travelgossip.co.uk/latestnews/one-in-four-plan-to-cut-holiday-spend-due-to-cost-of-living-crisis-says-survey/ 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  <a:hlinkClick r:id="rId4" tooltip="https://www.travelgossip.co.uk/latestnews/one-in-four-plan-to-cut-holiday-spend-due-to-cost-of-living-crisis-says-survey/"/>
              </a:rPr>
              <a:t>(Accessed: 8 July 2024)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-730273" y="759515"/>
            <a:ext cx="11095434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Pooler, J.A. (2017). Hierarchical Organization in Society. Routledge.</a:t>
            </a:r>
          </a:p>
        </p:txBody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1392</Words>
  <Application>Microsoft Office PowerPoint</Application>
  <PresentationFormat>Custom</PresentationFormat>
  <Paragraphs>106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Jet2Holiday Presentation 2024</dc:title>
  <cp:lastModifiedBy>Alice Holtom</cp:lastModifiedBy>
  <cp:revision>3</cp:revision>
  <dcterms:created xsi:type="dcterms:W3CDTF">2006-08-16T00:00:00Z</dcterms:created>
  <dcterms:modified xsi:type="dcterms:W3CDTF">2024-07-20T15:38:32Z</dcterms:modified>
  <dc:identifier>DAGKkhVEVQk</dc:identifier>
</cp:coreProperties>
</file>