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Nunito Sans Condensed Medium" charset="1" panose="00000000000000000000"/>
      <p:regular r:id="rId18"/>
    </p:embeddedFont>
    <p:embeddedFont>
      <p:font typeface="Ramabhadra" charset="1" panose="02000600000000000000"/>
      <p:regular r:id="rId19"/>
    </p:embeddedFont>
    <p:embeddedFont>
      <p:font typeface="Nunito Sans Condensed" charset="1" panose="00000000000000000000"/>
      <p:regular r:id="rId20"/>
    </p:embeddedFont>
    <p:embeddedFont>
      <p:font typeface="Nunito Sans Condensed Bold" charset="1" panose="00000000000000000000"/>
      <p:regular r:id="rId21"/>
    </p:embeddedFont>
    <p:embeddedFont>
      <p:font typeface="Nunito Sans Condensed Bold Italics" charset="1" panose="000000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17.png" Type="http://schemas.openxmlformats.org/officeDocument/2006/relationships/image"/><Relationship Id="rId7" Target="../media/image18.png" Type="http://schemas.openxmlformats.org/officeDocument/2006/relationships/image"/><Relationship Id="rId8" Target="../media/image1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Relationship Id="rId3" Target="../media/image21.png" Type="http://schemas.openxmlformats.org/officeDocument/2006/relationships/image"/><Relationship Id="rId4" Target="../media/image22.svg" Type="http://schemas.openxmlformats.org/officeDocument/2006/relationships/image"/><Relationship Id="rId5" Target="../media/image23.png" Type="http://schemas.openxmlformats.org/officeDocument/2006/relationships/image"/><Relationship Id="rId6" Target="../media/image24.png" Type="http://schemas.openxmlformats.org/officeDocument/2006/relationships/image"/><Relationship Id="rId7" Target="../media/image2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26.png" Type="http://schemas.openxmlformats.org/officeDocument/2006/relationships/image"/><Relationship Id="rId7" Target="../media/image27.png" Type="http://schemas.openxmlformats.org/officeDocument/2006/relationships/image"/><Relationship Id="rId8" Target="../media/image2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30.svg" Type="http://schemas.openxmlformats.org/officeDocument/2006/relationships/image"/><Relationship Id="rId4" Target="../media/image31.png" Type="http://schemas.openxmlformats.org/officeDocument/2006/relationships/image"/><Relationship Id="rId5" Target="../media/image32.svg" Type="http://schemas.openxmlformats.org/officeDocument/2006/relationships/image"/><Relationship Id="rId6" Target="../media/image33.png" Type="http://schemas.openxmlformats.org/officeDocument/2006/relationships/image"/><Relationship Id="rId7" Target="../media/image34.svg" Type="http://schemas.openxmlformats.org/officeDocument/2006/relationships/image"/><Relationship Id="rId8" Target="../media/image3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png" Type="http://schemas.openxmlformats.org/officeDocument/2006/relationships/image"/><Relationship Id="rId8" Target="../media/image38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9.png" Type="http://schemas.openxmlformats.org/officeDocument/2006/relationships/image"/><Relationship Id="rId3" Target="../media/image40.png" Type="http://schemas.openxmlformats.org/officeDocument/2006/relationships/image"/><Relationship Id="rId4" Target="../media/image41.svg" Type="http://schemas.openxmlformats.org/officeDocument/2006/relationships/image"/><Relationship Id="rId5" Target="../media/image13.png" Type="http://schemas.openxmlformats.org/officeDocument/2006/relationships/image"/><Relationship Id="rId6" Target="../media/image14.svg" Type="http://schemas.openxmlformats.org/officeDocument/2006/relationships/image"/><Relationship Id="rId7" Target="../media/image42.png" Type="http://schemas.openxmlformats.org/officeDocument/2006/relationships/image"/><Relationship Id="rId8" Target="../media/image43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4.png" Type="http://schemas.openxmlformats.org/officeDocument/2006/relationships/image"/><Relationship Id="rId3" Target="../media/image40.png" Type="http://schemas.openxmlformats.org/officeDocument/2006/relationships/image"/><Relationship Id="rId4" Target="../media/image41.svg" Type="http://schemas.openxmlformats.org/officeDocument/2006/relationships/image"/><Relationship Id="rId5" Target="../media/image13.png" Type="http://schemas.openxmlformats.org/officeDocument/2006/relationships/image"/><Relationship Id="rId6" Target="../media/image14.svg" Type="http://schemas.openxmlformats.org/officeDocument/2006/relationships/image"/><Relationship Id="rId7" Target="../media/image42.png" Type="http://schemas.openxmlformats.org/officeDocument/2006/relationships/image"/><Relationship Id="rId8" Target="../media/image43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5.png" Type="http://schemas.openxmlformats.org/officeDocument/2006/relationships/image"/><Relationship Id="rId6" Target="../media/image46.png" Type="http://schemas.openxmlformats.org/officeDocument/2006/relationships/image"/><Relationship Id="rId7" Target="../media/image4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36C5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0800000">
            <a:off x="7135229" y="0"/>
            <a:ext cx="3268304" cy="3347425"/>
          </a:xfrm>
          <a:custGeom>
            <a:avLst/>
            <a:gdLst/>
            <a:ahLst/>
            <a:cxnLst/>
            <a:rect r="r" b="b" t="t" l="l"/>
            <a:pathLst>
              <a:path h="3347425" w="3268304">
                <a:moveTo>
                  <a:pt x="0" y="0"/>
                </a:moveTo>
                <a:lnTo>
                  <a:pt x="3268305" y="0"/>
                </a:lnTo>
                <a:lnTo>
                  <a:pt x="3268305" y="3347425"/>
                </a:lnTo>
                <a:lnTo>
                  <a:pt x="0" y="33474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3673177" y="-217555"/>
            <a:ext cx="12245863" cy="12290556"/>
          </a:xfrm>
          <a:custGeom>
            <a:avLst/>
            <a:gdLst/>
            <a:ahLst/>
            <a:cxnLst/>
            <a:rect r="r" b="b" t="t" l="l"/>
            <a:pathLst>
              <a:path h="12290556" w="12245863">
                <a:moveTo>
                  <a:pt x="0" y="0"/>
                </a:moveTo>
                <a:lnTo>
                  <a:pt x="12245863" y="0"/>
                </a:lnTo>
                <a:lnTo>
                  <a:pt x="12245863" y="12290557"/>
                </a:lnTo>
                <a:lnTo>
                  <a:pt x="0" y="122905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44126" y="-278681"/>
            <a:ext cx="7236147" cy="10844362"/>
          </a:xfrm>
          <a:custGeom>
            <a:avLst/>
            <a:gdLst/>
            <a:ahLst/>
            <a:cxnLst/>
            <a:rect r="r" b="b" t="t" l="l"/>
            <a:pathLst>
              <a:path h="10844362" w="7236147">
                <a:moveTo>
                  <a:pt x="0" y="0"/>
                </a:moveTo>
                <a:lnTo>
                  <a:pt x="7236147" y="0"/>
                </a:lnTo>
                <a:lnTo>
                  <a:pt x="7236147" y="10844362"/>
                </a:lnTo>
                <a:lnTo>
                  <a:pt x="0" y="1084436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485" t="0" r="-485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869137" y="6995527"/>
            <a:ext cx="6067399" cy="4114800"/>
          </a:xfrm>
          <a:custGeom>
            <a:avLst/>
            <a:gdLst/>
            <a:ahLst/>
            <a:cxnLst/>
            <a:rect r="r" b="b" t="t" l="l"/>
            <a:pathLst>
              <a:path h="4114800" w="6067399">
                <a:moveTo>
                  <a:pt x="0" y="0"/>
                </a:moveTo>
                <a:lnTo>
                  <a:pt x="6067400" y="0"/>
                </a:lnTo>
                <a:lnTo>
                  <a:pt x="60674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35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2430211" y="523164"/>
            <a:ext cx="4829089" cy="15884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6424"/>
              </a:lnSpc>
              <a:spcBef>
                <a:spcPct val="0"/>
              </a:spcBef>
            </a:pPr>
            <a:r>
              <a:rPr lang="en-US" b="true" sz="4588">
                <a:solidFill>
                  <a:srgbClr val="E2E4E6"/>
                </a:solidFill>
                <a:latin typeface="Nunito Sans Condensed Medium"/>
                <a:ea typeface="Nunito Sans Condensed Medium"/>
                <a:cs typeface="Nunito Sans Condensed Medium"/>
                <a:sym typeface="Nunito Sans Condensed Medium"/>
              </a:rPr>
              <a:t>Enterprise and Entrepreneurship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011480" y="3499825"/>
            <a:ext cx="9048729" cy="29583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720"/>
              </a:lnSpc>
            </a:pPr>
            <a:r>
              <a:rPr lang="en-US" sz="7720">
                <a:solidFill>
                  <a:srgbClr val="E2E4E6"/>
                </a:solidFill>
                <a:latin typeface="Ramabhadra"/>
                <a:ea typeface="Ramabhadra"/>
                <a:cs typeface="Ramabhadra"/>
                <a:sym typeface="Ramabhadra"/>
              </a:rPr>
              <a:t>RADI'S CARS: USED CAR BUSINESS PLAN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011480" y="6404143"/>
            <a:ext cx="8072006" cy="11488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34"/>
              </a:lnSpc>
              <a:spcBef>
                <a:spcPct val="0"/>
              </a:spcBef>
            </a:pPr>
            <a:r>
              <a:rPr lang="en-US" sz="3310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Presented by Radi Zdravkov (Student ID: 2509210)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135229" y="9040785"/>
            <a:ext cx="4879002" cy="4725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31"/>
              </a:lnSpc>
              <a:spcBef>
                <a:spcPct val="0"/>
              </a:spcBef>
            </a:pPr>
            <a:r>
              <a:rPr lang="en-US" sz="273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11 Aug 2026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36C5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48492">
            <a:off x="-1854525" y="-437266"/>
            <a:ext cx="4829021" cy="2414510"/>
          </a:xfrm>
          <a:custGeom>
            <a:avLst/>
            <a:gdLst/>
            <a:ahLst/>
            <a:cxnLst/>
            <a:rect r="r" b="b" t="t" l="l"/>
            <a:pathLst>
              <a:path h="2414510" w="4829021">
                <a:moveTo>
                  <a:pt x="0" y="0"/>
                </a:moveTo>
                <a:lnTo>
                  <a:pt x="4829021" y="0"/>
                </a:lnTo>
                <a:lnTo>
                  <a:pt x="4829021" y="2414511"/>
                </a:lnTo>
                <a:lnTo>
                  <a:pt x="0" y="24145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048492">
            <a:off x="1019728" y="-178555"/>
            <a:ext cx="4829021" cy="2414510"/>
          </a:xfrm>
          <a:custGeom>
            <a:avLst/>
            <a:gdLst/>
            <a:ahLst/>
            <a:cxnLst/>
            <a:rect r="r" b="b" t="t" l="l"/>
            <a:pathLst>
              <a:path h="2414510" w="4829021">
                <a:moveTo>
                  <a:pt x="0" y="0"/>
                </a:moveTo>
                <a:lnTo>
                  <a:pt x="4829021" y="0"/>
                </a:lnTo>
                <a:lnTo>
                  <a:pt x="4829021" y="2414510"/>
                </a:lnTo>
                <a:lnTo>
                  <a:pt x="0" y="24145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0">
            <a:off x="-126111" y="6271879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0" y="4114800"/>
                </a:moveTo>
                <a:lnTo>
                  <a:pt x="4116139" y="4114800"/>
                </a:lnTo>
                <a:lnTo>
                  <a:pt x="4116139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860438" y="5755781"/>
            <a:ext cx="10927982" cy="1773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3792"/>
              </a:lnSpc>
              <a:spcBef>
                <a:spcPct val="0"/>
              </a:spcBef>
            </a:pPr>
            <a:r>
              <a:rPr lang="en-US" sz="2708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Founder: Radi Zdravkov – driven by a genuine passion for cars, customer service, and honest business practices.</a:t>
            </a:r>
          </a:p>
          <a:p>
            <a:pPr algn="r" marL="0" indent="0" lvl="0">
              <a:lnSpc>
                <a:spcPts val="3372"/>
              </a:lnSpc>
              <a:spcBef>
                <a:spcPct val="0"/>
              </a:spcBef>
            </a:pPr>
            <a:r>
              <a:rPr lang="en-US" sz="2408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Core Values: Honesty in every transaction, attention to detail in vehicle presentation, and excellent service at every stage of the customer journey.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9552792">
            <a:off x="15597749" y="8150321"/>
            <a:ext cx="5376846" cy="2688423"/>
          </a:xfrm>
          <a:custGeom>
            <a:avLst/>
            <a:gdLst/>
            <a:ahLst/>
            <a:cxnLst/>
            <a:rect r="r" b="b" t="t" l="l"/>
            <a:pathLst>
              <a:path h="2688423" w="5376846">
                <a:moveTo>
                  <a:pt x="0" y="0"/>
                </a:moveTo>
                <a:lnTo>
                  <a:pt x="5376846" y="0"/>
                </a:lnTo>
                <a:lnTo>
                  <a:pt x="5376846" y="2688423"/>
                </a:lnTo>
                <a:lnTo>
                  <a:pt x="0" y="268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9552792">
            <a:off x="12419414" y="7677856"/>
            <a:ext cx="5376846" cy="2688423"/>
          </a:xfrm>
          <a:custGeom>
            <a:avLst/>
            <a:gdLst/>
            <a:ahLst/>
            <a:cxnLst/>
            <a:rect r="r" b="b" t="t" l="l"/>
            <a:pathLst>
              <a:path h="2688423" w="5376846">
                <a:moveTo>
                  <a:pt x="0" y="0"/>
                </a:moveTo>
                <a:lnTo>
                  <a:pt x="5376846" y="0"/>
                </a:lnTo>
                <a:lnTo>
                  <a:pt x="5376846" y="2688423"/>
                </a:lnTo>
                <a:lnTo>
                  <a:pt x="0" y="26884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867190" y="3483136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697750" y="4179726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5654928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07851" y="5095875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2" y="0"/>
                </a:lnTo>
                <a:lnTo>
                  <a:pt x="2407852" y="871204"/>
                </a:lnTo>
                <a:lnTo>
                  <a:pt x="0" y="8712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495311" y="722364"/>
            <a:ext cx="3877855" cy="10194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187"/>
              </a:lnSpc>
              <a:spcBef>
                <a:spcPct val="0"/>
              </a:spcBef>
            </a:pPr>
            <a:r>
              <a:rPr lang="en-US" sz="2991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BUSINESS OVERVIEW</a:t>
            </a:r>
          </a:p>
        </p:txBody>
      </p:sp>
      <p:sp>
        <p:nvSpPr>
          <p:cNvPr name="Freeform 13" id="13"/>
          <p:cNvSpPr/>
          <p:nvPr/>
        </p:nvSpPr>
        <p:spPr>
          <a:xfrm flipH="true" flipV="false" rot="0">
            <a:off x="14730351" y="-631664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4116139" y="0"/>
                </a:moveTo>
                <a:lnTo>
                  <a:pt x="0" y="0"/>
                </a:lnTo>
                <a:lnTo>
                  <a:pt x="0" y="4114800"/>
                </a:lnTo>
                <a:lnTo>
                  <a:pt x="4116139" y="4114800"/>
                </a:lnTo>
                <a:lnTo>
                  <a:pt x="4116139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047654" y="2337589"/>
            <a:ext cx="11858846" cy="2462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Business: Radi's Cars – buying quality used cars, cleaning, and reselling for profit.</a:t>
            </a:r>
          </a:p>
          <a:p>
            <a:pPr algn="just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Legal Structure: Sole Trader (with future plans to transition to a Limited Company as the business grows).</a:t>
            </a:r>
          </a:p>
          <a:p>
            <a:pPr algn="just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Business Model: Source well-maintained vehicles, professionally clean and inspect them, then resell at a competitive price.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3906500" y="8277225"/>
            <a:ext cx="5515900" cy="4955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187"/>
              </a:lnSpc>
              <a:spcBef>
                <a:spcPct val="0"/>
              </a:spcBef>
            </a:pPr>
            <a:r>
              <a:rPr lang="en-US" sz="2991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FOUNDER PROFILE</a:t>
            </a:r>
          </a:p>
        </p:txBody>
      </p:sp>
      <p:sp>
        <p:nvSpPr>
          <p:cNvPr name="AutoShape 16" id="16"/>
          <p:cNvSpPr/>
          <p:nvPr/>
        </p:nvSpPr>
        <p:spPr>
          <a:xfrm>
            <a:off x="-126111" y="4867275"/>
            <a:ext cx="11689116" cy="0"/>
          </a:xfrm>
          <a:prstGeom prst="line">
            <a:avLst/>
          </a:prstGeom>
          <a:ln cap="flat" w="57150">
            <a:solidFill>
              <a:srgbClr val="E2E4E6"/>
            </a:solidFill>
            <a:prstDash val="solid"/>
            <a:headEnd type="none" len="sm" w="sm"/>
            <a:tailEnd type="diamond" len="lg" w="lg"/>
          </a:ln>
        </p:spPr>
      </p:sp>
      <p:sp>
        <p:nvSpPr>
          <p:cNvPr name="AutoShape 17" id="17"/>
          <p:cNvSpPr/>
          <p:nvPr/>
        </p:nvSpPr>
        <p:spPr>
          <a:xfrm flipH="true">
            <a:off x="8619823" y="5193806"/>
            <a:ext cx="11689116" cy="0"/>
          </a:xfrm>
          <a:prstGeom prst="line">
            <a:avLst/>
          </a:prstGeom>
          <a:ln cap="flat" w="57150">
            <a:solidFill>
              <a:srgbClr val="E2E4E6"/>
            </a:solidFill>
            <a:prstDash val="solid"/>
            <a:headEnd type="none" len="sm" w="sm"/>
            <a:tailEnd type="diamond" len="lg" w="lg"/>
          </a:ln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097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72063" y="-80808"/>
            <a:ext cx="3079667" cy="3241284"/>
          </a:xfrm>
          <a:custGeom>
            <a:avLst/>
            <a:gdLst/>
            <a:ahLst/>
            <a:cxnLst/>
            <a:rect r="r" b="b" t="t" l="l"/>
            <a:pathLst>
              <a:path h="3241284" w="3079667">
                <a:moveTo>
                  <a:pt x="0" y="0"/>
                </a:moveTo>
                <a:lnTo>
                  <a:pt x="3079667" y="0"/>
                </a:lnTo>
                <a:lnTo>
                  <a:pt x="3079667" y="3241284"/>
                </a:lnTo>
                <a:lnTo>
                  <a:pt x="0" y="32412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0">
            <a:off x="-171691" y="6380315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0" y="4114800"/>
                </a:moveTo>
                <a:lnTo>
                  <a:pt x="4116139" y="4114800"/>
                </a:lnTo>
                <a:lnTo>
                  <a:pt x="4116139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true" rot="0">
            <a:off x="14343552" y="6380315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4116139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116139" y="0"/>
                </a:lnTo>
                <a:lnTo>
                  <a:pt x="4116139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5400000">
            <a:off x="15281593" y="-80808"/>
            <a:ext cx="3079667" cy="3241284"/>
          </a:xfrm>
          <a:custGeom>
            <a:avLst/>
            <a:gdLst/>
            <a:ahLst/>
            <a:cxnLst/>
            <a:rect r="r" b="b" t="t" l="l"/>
            <a:pathLst>
              <a:path h="3241284" w="3079667">
                <a:moveTo>
                  <a:pt x="0" y="3241284"/>
                </a:moveTo>
                <a:lnTo>
                  <a:pt x="3079667" y="3241284"/>
                </a:lnTo>
                <a:lnTo>
                  <a:pt x="3079667" y="0"/>
                </a:lnTo>
                <a:lnTo>
                  <a:pt x="0" y="0"/>
                </a:lnTo>
                <a:lnTo>
                  <a:pt x="0" y="3241284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796140" y="5540654"/>
            <a:ext cx="4349816" cy="2870878"/>
            <a:chOff x="0" y="0"/>
            <a:chExt cx="635000" cy="4191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31421" y="3429952"/>
            <a:ext cx="2329437" cy="2329437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4407618" y="4551468"/>
            <a:ext cx="1591965" cy="1293165"/>
          </a:xfrm>
          <a:custGeom>
            <a:avLst/>
            <a:gdLst/>
            <a:ahLst/>
            <a:cxnLst/>
            <a:rect r="r" b="b" t="t" l="l"/>
            <a:pathLst>
              <a:path h="1293165" w="1591965">
                <a:moveTo>
                  <a:pt x="0" y="0"/>
                </a:moveTo>
                <a:lnTo>
                  <a:pt x="1591965" y="0"/>
                </a:lnTo>
                <a:lnTo>
                  <a:pt x="1591965" y="1293165"/>
                </a:lnTo>
                <a:lnTo>
                  <a:pt x="0" y="12931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7551451" y="5678070"/>
            <a:ext cx="4349816" cy="2870878"/>
            <a:chOff x="0" y="0"/>
            <a:chExt cx="635000" cy="4191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386733" y="3429952"/>
            <a:ext cx="2329437" cy="2329437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3208065" y="5441755"/>
            <a:ext cx="4349816" cy="2870878"/>
            <a:chOff x="0" y="0"/>
            <a:chExt cx="635000" cy="4191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2142044" y="3429952"/>
            <a:ext cx="2329437" cy="2329437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10310642" y="4675725"/>
            <a:ext cx="1864607" cy="1157125"/>
          </a:xfrm>
          <a:custGeom>
            <a:avLst/>
            <a:gdLst/>
            <a:ahLst/>
            <a:cxnLst/>
            <a:rect r="r" b="b" t="t" l="l"/>
            <a:pathLst>
              <a:path h="1157125" w="1864607">
                <a:moveTo>
                  <a:pt x="0" y="0"/>
                </a:moveTo>
                <a:lnTo>
                  <a:pt x="1864607" y="0"/>
                </a:lnTo>
                <a:lnTo>
                  <a:pt x="1864607" y="1157125"/>
                </a:lnTo>
                <a:lnTo>
                  <a:pt x="0" y="115712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6364572" y="4523369"/>
            <a:ext cx="1193309" cy="1341015"/>
          </a:xfrm>
          <a:custGeom>
            <a:avLst/>
            <a:gdLst/>
            <a:ahLst/>
            <a:cxnLst/>
            <a:rect r="r" b="b" t="t" l="l"/>
            <a:pathLst>
              <a:path h="1341015" w="1193309">
                <a:moveTo>
                  <a:pt x="0" y="0"/>
                </a:moveTo>
                <a:lnTo>
                  <a:pt x="1193308" y="0"/>
                </a:lnTo>
                <a:lnTo>
                  <a:pt x="1193308" y="1341015"/>
                </a:lnTo>
                <a:lnTo>
                  <a:pt x="0" y="134101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4235293" y="818821"/>
            <a:ext cx="9332270" cy="1641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664"/>
              </a:lnSpc>
              <a:spcBef>
                <a:spcPct val="0"/>
              </a:spcBef>
            </a:pPr>
            <a:r>
              <a:rPr lang="en-US" sz="4760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BUSINESS IDEA &amp; LEGAL STRUCTURE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056939" y="5785225"/>
            <a:ext cx="3828216" cy="23341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123"/>
              </a:lnSpc>
              <a:spcBef>
                <a:spcPct val="0"/>
              </a:spcBef>
            </a:pPr>
            <a:r>
              <a:rPr lang="en-US" sz="22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Specialises in well-maintained used cars with strong market value. Every vehicle is carefully selected, inspected, and presented to the highest standard.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856780" y="4175571"/>
            <a:ext cx="1878720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72"/>
              </a:lnSpc>
            </a:pPr>
            <a:r>
              <a:rPr lang="en-US" b="true" sz="197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QUALITY VEHICLES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812251" y="5876286"/>
            <a:ext cx="3828216" cy="24363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63"/>
              </a:lnSpc>
              <a:spcBef>
                <a:spcPct val="0"/>
              </a:spcBef>
            </a:pPr>
            <a:r>
              <a:rPr lang="en-US" sz="23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Full professional cleaning, mechanical inspection, and high-quality photos with detailed, honest adverts placed on Auto Trader and social media.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6612091" y="4175571"/>
            <a:ext cx="1878720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72"/>
              </a:lnSpc>
            </a:pPr>
            <a:r>
              <a:rPr lang="en-US" b="true" sz="197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PROFESSIONAL SERVICE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567562" y="5876286"/>
            <a:ext cx="3828216" cy="20267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63"/>
              </a:lnSpc>
              <a:spcBef>
                <a:spcPct val="0"/>
              </a:spcBef>
            </a:pPr>
            <a:r>
              <a:rPr lang="en-US" sz="23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Operating as a Sole Trader for simplicity and low setup cost, with a clear plan to transition to a Limited Company as sales volume and profit grow.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2254724" y="4213671"/>
            <a:ext cx="2104078" cy="304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49"/>
              </a:lnSpc>
            </a:pPr>
            <a:r>
              <a:rPr lang="en-US" b="true" sz="195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LEGAL STRUCTURE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097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787648" y="-1592104"/>
            <a:ext cx="4674763" cy="4554235"/>
          </a:xfrm>
          <a:custGeom>
            <a:avLst/>
            <a:gdLst/>
            <a:ahLst/>
            <a:cxnLst/>
            <a:rect r="r" b="b" t="t" l="l"/>
            <a:pathLst>
              <a:path h="4554235" w="4674763">
                <a:moveTo>
                  <a:pt x="0" y="0"/>
                </a:moveTo>
                <a:lnTo>
                  <a:pt x="4674763" y="0"/>
                </a:lnTo>
                <a:lnTo>
                  <a:pt x="4674763" y="4554235"/>
                </a:lnTo>
                <a:lnTo>
                  <a:pt x="0" y="45542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0000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56766" y="2272183"/>
            <a:ext cx="11374468" cy="4407606"/>
          </a:xfrm>
          <a:custGeom>
            <a:avLst/>
            <a:gdLst/>
            <a:ahLst/>
            <a:cxnLst/>
            <a:rect r="r" b="b" t="t" l="l"/>
            <a:pathLst>
              <a:path h="4407606" w="11374468">
                <a:moveTo>
                  <a:pt x="0" y="0"/>
                </a:moveTo>
                <a:lnTo>
                  <a:pt x="11374468" y="0"/>
                </a:lnTo>
                <a:lnTo>
                  <a:pt x="11374468" y="4407607"/>
                </a:lnTo>
                <a:lnTo>
                  <a:pt x="0" y="440760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570292" y="-282165"/>
            <a:ext cx="7853922" cy="7343417"/>
          </a:xfrm>
          <a:custGeom>
            <a:avLst/>
            <a:gdLst/>
            <a:ahLst/>
            <a:cxnLst/>
            <a:rect r="r" b="b" t="t" l="l"/>
            <a:pathLst>
              <a:path h="7343417" w="7853922">
                <a:moveTo>
                  <a:pt x="0" y="0"/>
                </a:moveTo>
                <a:lnTo>
                  <a:pt x="7853921" y="0"/>
                </a:lnTo>
                <a:lnTo>
                  <a:pt x="7853921" y="7343417"/>
                </a:lnTo>
                <a:lnTo>
                  <a:pt x="0" y="734341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35000"/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157587" y="8876360"/>
            <a:ext cx="4579716" cy="1683046"/>
          </a:xfrm>
          <a:custGeom>
            <a:avLst/>
            <a:gdLst/>
            <a:ahLst/>
            <a:cxnLst/>
            <a:rect r="r" b="b" t="t" l="l"/>
            <a:pathLst>
              <a:path h="1683046" w="4579716">
                <a:moveTo>
                  <a:pt x="0" y="0"/>
                </a:moveTo>
                <a:lnTo>
                  <a:pt x="4579716" y="0"/>
                </a:lnTo>
                <a:lnTo>
                  <a:pt x="4579716" y="1683045"/>
                </a:lnTo>
                <a:lnTo>
                  <a:pt x="0" y="16830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65000"/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118532" y="755951"/>
            <a:ext cx="11417803" cy="9291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587"/>
              </a:lnSpc>
              <a:spcBef>
                <a:spcPct val="0"/>
              </a:spcBef>
            </a:pPr>
            <a:r>
              <a:rPr lang="en-US" sz="5419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UK USED CAR MARKET CONTEXT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589103" y="3996732"/>
            <a:ext cx="3766099" cy="4953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197"/>
              </a:lnSpc>
              <a:spcBef>
                <a:spcPct val="0"/>
              </a:spcBef>
            </a:pPr>
            <a:r>
              <a:rPr lang="en-US" b="true" sz="2997">
                <a:solidFill>
                  <a:srgbClr val="131614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Market Scale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290069" y="6841218"/>
            <a:ext cx="3707861" cy="563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622"/>
              </a:lnSpc>
              <a:spcBef>
                <a:spcPct val="0"/>
              </a:spcBef>
            </a:pPr>
            <a:r>
              <a:rPr lang="en-US" b="true" sz="3302">
                <a:solidFill>
                  <a:srgbClr val="131614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Monthly Sales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954770" y="3996732"/>
            <a:ext cx="3187529" cy="4953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197"/>
              </a:lnSpc>
              <a:spcBef>
                <a:spcPct val="0"/>
              </a:spcBef>
            </a:pPr>
            <a:r>
              <a:rPr lang="en-US" b="true" sz="2997">
                <a:solidFill>
                  <a:srgbClr val="131614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Online Marketplace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589103" y="4679003"/>
            <a:ext cx="3910875" cy="31802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12"/>
              </a:lnSpc>
              <a:spcBef>
                <a:spcPct val="0"/>
              </a:spcBef>
            </a:pPr>
            <a:r>
              <a:rPr lang="en-US" sz="2294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7.81 million used cars were sold in the UK in 2025 (SMMT, 2026). There are over 34 million licensed cars on UK roads (DfT, 2025), reflecting a vast and active second-hand vehicle market with strong consumer demand.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865505" y="7366887"/>
            <a:ext cx="4556990" cy="27801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12"/>
              </a:lnSpc>
              <a:spcBef>
                <a:spcPct val="0"/>
              </a:spcBef>
            </a:pPr>
            <a:r>
              <a:rPr lang="en-US" b="true" sz="2294">
                <a:solidFill>
                  <a:srgbClr val="131614"/>
                </a:solidFill>
                <a:latin typeface="Nunito Sans Condensed Medium"/>
                <a:ea typeface="Nunito Sans Condensed Medium"/>
                <a:cs typeface="Nunito Sans Condensed Medium"/>
                <a:sym typeface="Nunito Sans Condensed Medium"/>
              </a:rPr>
              <a:t>Approximately 300,000 used cars are sold every month in the UK (ONS). This consistent monthly volume highlights the resilience and scale of the used car sector, presenting a significant opportunity for small independent dealers.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581893" y="4565314"/>
            <a:ext cx="3908884" cy="31802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12"/>
              </a:lnSpc>
              <a:spcBef>
                <a:spcPct val="0"/>
              </a:spcBef>
            </a:pPr>
            <a:r>
              <a:rPr lang="en-US" sz="2294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Auto Trader dominates the UK's online used car marketplace, capturing approximately 75% of all online traffic. Digital platforms are now the primary route to market, making a strong online presence essential for success.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076731" y="2723631"/>
            <a:ext cx="968644" cy="1161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489"/>
              </a:lnSpc>
              <a:spcBef>
                <a:spcPct val="0"/>
              </a:spcBef>
            </a:pPr>
            <a:r>
              <a:rPr lang="en-US" sz="6778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1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659678" y="4583753"/>
            <a:ext cx="968644" cy="1161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489"/>
              </a:lnSpc>
              <a:spcBef>
                <a:spcPct val="0"/>
              </a:spcBef>
            </a:pPr>
            <a:r>
              <a:rPr lang="en-US" sz="6778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262226" y="2723631"/>
            <a:ext cx="968644" cy="1161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489"/>
              </a:lnSpc>
              <a:spcBef>
                <a:spcPct val="0"/>
              </a:spcBef>
            </a:pPr>
            <a:r>
              <a:rPr lang="en-US" sz="6778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3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5400000">
            <a:off x="-812709" y="7883160"/>
            <a:ext cx="4303360" cy="3706268"/>
          </a:xfrm>
          <a:custGeom>
            <a:avLst/>
            <a:gdLst/>
            <a:ahLst/>
            <a:cxnLst/>
            <a:rect r="r" b="b" t="t" l="l"/>
            <a:pathLst>
              <a:path h="3706268" w="4303360">
                <a:moveTo>
                  <a:pt x="0" y="0"/>
                </a:moveTo>
                <a:lnTo>
                  <a:pt x="4303359" y="0"/>
                </a:lnTo>
                <a:lnTo>
                  <a:pt x="4303359" y="3706269"/>
                </a:lnTo>
                <a:lnTo>
                  <a:pt x="0" y="37062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65000"/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36C5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48492">
            <a:off x="-1854525" y="-437266"/>
            <a:ext cx="4829021" cy="2414510"/>
          </a:xfrm>
          <a:custGeom>
            <a:avLst/>
            <a:gdLst/>
            <a:ahLst/>
            <a:cxnLst/>
            <a:rect r="r" b="b" t="t" l="l"/>
            <a:pathLst>
              <a:path h="2414510" w="4829021">
                <a:moveTo>
                  <a:pt x="0" y="0"/>
                </a:moveTo>
                <a:lnTo>
                  <a:pt x="4829021" y="0"/>
                </a:lnTo>
                <a:lnTo>
                  <a:pt x="4829021" y="2414511"/>
                </a:lnTo>
                <a:lnTo>
                  <a:pt x="0" y="24145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048492">
            <a:off x="1019728" y="-178555"/>
            <a:ext cx="4829021" cy="2414510"/>
          </a:xfrm>
          <a:custGeom>
            <a:avLst/>
            <a:gdLst/>
            <a:ahLst/>
            <a:cxnLst/>
            <a:rect r="r" b="b" t="t" l="l"/>
            <a:pathLst>
              <a:path h="2414510" w="4829021">
                <a:moveTo>
                  <a:pt x="0" y="0"/>
                </a:moveTo>
                <a:lnTo>
                  <a:pt x="4829021" y="0"/>
                </a:lnTo>
                <a:lnTo>
                  <a:pt x="4829021" y="2414510"/>
                </a:lnTo>
                <a:lnTo>
                  <a:pt x="0" y="24145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0">
            <a:off x="-126111" y="6271879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0" y="4114800"/>
                </a:moveTo>
                <a:lnTo>
                  <a:pt x="4116139" y="4114800"/>
                </a:lnTo>
                <a:lnTo>
                  <a:pt x="4116139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373166" y="5507051"/>
            <a:ext cx="10927982" cy="2083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Inflation and rising new car prices increase demand for affordable used cars</a:t>
            </a:r>
          </a:p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Higher interest rates make new car finance less accessible, boosting used car market</a:t>
            </a:r>
          </a:p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Cost-of-living pressures drive buyers toward budget-friendly second-hand vehicles</a:t>
            </a:r>
          </a:p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Fluctuating fuel prices influence buyer preference for fuel-efficient models</a:t>
            </a:r>
          </a:p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Strong used car market: 7.81 million units sold in 2025 (SMMT, 2026)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9552792">
            <a:off x="15597749" y="8150321"/>
            <a:ext cx="5376846" cy="2688423"/>
          </a:xfrm>
          <a:custGeom>
            <a:avLst/>
            <a:gdLst/>
            <a:ahLst/>
            <a:cxnLst/>
            <a:rect r="r" b="b" t="t" l="l"/>
            <a:pathLst>
              <a:path h="2688423" w="5376846">
                <a:moveTo>
                  <a:pt x="0" y="0"/>
                </a:moveTo>
                <a:lnTo>
                  <a:pt x="5376846" y="0"/>
                </a:lnTo>
                <a:lnTo>
                  <a:pt x="5376846" y="2688423"/>
                </a:lnTo>
                <a:lnTo>
                  <a:pt x="0" y="268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9552792">
            <a:off x="12419414" y="7677856"/>
            <a:ext cx="5376846" cy="2688423"/>
          </a:xfrm>
          <a:custGeom>
            <a:avLst/>
            <a:gdLst/>
            <a:ahLst/>
            <a:cxnLst/>
            <a:rect r="r" b="b" t="t" l="l"/>
            <a:pathLst>
              <a:path h="2688423" w="5376846">
                <a:moveTo>
                  <a:pt x="0" y="0"/>
                </a:moveTo>
                <a:lnTo>
                  <a:pt x="5376846" y="0"/>
                </a:lnTo>
                <a:lnTo>
                  <a:pt x="5376846" y="2688423"/>
                </a:lnTo>
                <a:lnTo>
                  <a:pt x="0" y="26884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867190" y="3483136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697750" y="4179726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5654928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07851" y="5095875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2" y="0"/>
                </a:lnTo>
                <a:lnTo>
                  <a:pt x="2407852" y="871204"/>
                </a:lnTo>
                <a:lnTo>
                  <a:pt x="0" y="8712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495311" y="655689"/>
            <a:ext cx="3877855" cy="986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084"/>
              </a:lnSpc>
              <a:spcBef>
                <a:spcPct val="0"/>
              </a:spcBef>
            </a:pPr>
            <a:r>
              <a:rPr lang="en-US" sz="5775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POLITICAL</a:t>
            </a:r>
          </a:p>
        </p:txBody>
      </p:sp>
      <p:sp>
        <p:nvSpPr>
          <p:cNvPr name="Freeform 13" id="13"/>
          <p:cNvSpPr/>
          <p:nvPr/>
        </p:nvSpPr>
        <p:spPr>
          <a:xfrm flipH="true" flipV="false" rot="0">
            <a:off x="14730351" y="-631664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4116139" y="0"/>
                </a:moveTo>
                <a:lnTo>
                  <a:pt x="0" y="0"/>
                </a:lnTo>
                <a:lnTo>
                  <a:pt x="0" y="4114800"/>
                </a:lnTo>
                <a:lnTo>
                  <a:pt x="4116139" y="4114800"/>
                </a:lnTo>
                <a:lnTo>
                  <a:pt x="4116139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931959" y="1756053"/>
            <a:ext cx="10926332" cy="29214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Vehicle sales regulations require compliance with UK trading standards and licensing rules</a:t>
            </a:r>
          </a:p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Consumer protection laws (Consumer Rights Act 2015) mandate accurate vehicle descriptions</a:t>
            </a:r>
          </a:p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Tax obligations: Income Tax and National Insurance as a Sole Trader</a:t>
            </a:r>
          </a:p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DVLA documentation requirements for every sale</a:t>
            </a:r>
          </a:p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Government policies on road safety and emissions standards affect stock selection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349887" y="8214979"/>
            <a:ext cx="5515900" cy="986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084"/>
              </a:lnSpc>
              <a:spcBef>
                <a:spcPct val="0"/>
              </a:spcBef>
            </a:pPr>
            <a:r>
              <a:rPr lang="en-US" sz="5775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ECONOMIC</a:t>
            </a:r>
          </a:p>
        </p:txBody>
      </p:sp>
      <p:sp>
        <p:nvSpPr>
          <p:cNvPr name="AutoShape 16" id="16"/>
          <p:cNvSpPr/>
          <p:nvPr/>
        </p:nvSpPr>
        <p:spPr>
          <a:xfrm>
            <a:off x="-126111" y="4867275"/>
            <a:ext cx="11689116" cy="0"/>
          </a:xfrm>
          <a:prstGeom prst="line">
            <a:avLst/>
          </a:prstGeom>
          <a:ln cap="flat" w="57150">
            <a:solidFill>
              <a:srgbClr val="E2E4E6"/>
            </a:solidFill>
            <a:prstDash val="solid"/>
            <a:headEnd type="none" len="sm" w="sm"/>
            <a:tailEnd type="diamond" len="lg" w="lg"/>
          </a:ln>
        </p:spPr>
      </p:sp>
      <p:sp>
        <p:nvSpPr>
          <p:cNvPr name="AutoShape 17" id="17"/>
          <p:cNvSpPr/>
          <p:nvPr/>
        </p:nvSpPr>
        <p:spPr>
          <a:xfrm flipH="true">
            <a:off x="8619823" y="5193806"/>
            <a:ext cx="11689116" cy="0"/>
          </a:xfrm>
          <a:prstGeom prst="line">
            <a:avLst/>
          </a:prstGeom>
          <a:ln cap="flat" w="57150">
            <a:solidFill>
              <a:srgbClr val="E2E4E6"/>
            </a:solidFill>
            <a:prstDash val="solid"/>
            <a:headEnd type="none" len="sm" w="sm"/>
            <a:tailEnd type="diamond" len="lg" w="lg"/>
          </a:ln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097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72063" y="-80808"/>
            <a:ext cx="3079667" cy="3241284"/>
          </a:xfrm>
          <a:custGeom>
            <a:avLst/>
            <a:gdLst/>
            <a:ahLst/>
            <a:cxnLst/>
            <a:rect r="r" b="b" t="t" l="l"/>
            <a:pathLst>
              <a:path h="3241284" w="3079667">
                <a:moveTo>
                  <a:pt x="0" y="0"/>
                </a:moveTo>
                <a:lnTo>
                  <a:pt x="3079667" y="0"/>
                </a:lnTo>
                <a:lnTo>
                  <a:pt x="3079667" y="3241284"/>
                </a:lnTo>
                <a:lnTo>
                  <a:pt x="0" y="32412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0">
            <a:off x="-171691" y="6380315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0" y="4114800"/>
                </a:moveTo>
                <a:lnTo>
                  <a:pt x="4116139" y="4114800"/>
                </a:lnTo>
                <a:lnTo>
                  <a:pt x="4116139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true" rot="0">
            <a:off x="14343552" y="6380315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4116139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116139" y="0"/>
                </a:lnTo>
                <a:lnTo>
                  <a:pt x="4116139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5400000">
            <a:off x="15281593" y="-80808"/>
            <a:ext cx="3079667" cy="3241284"/>
          </a:xfrm>
          <a:custGeom>
            <a:avLst/>
            <a:gdLst/>
            <a:ahLst/>
            <a:cxnLst/>
            <a:rect r="r" b="b" t="t" l="l"/>
            <a:pathLst>
              <a:path h="3241284" w="3079667">
                <a:moveTo>
                  <a:pt x="0" y="3241284"/>
                </a:moveTo>
                <a:lnTo>
                  <a:pt x="3079667" y="3241284"/>
                </a:lnTo>
                <a:lnTo>
                  <a:pt x="3079667" y="0"/>
                </a:lnTo>
                <a:lnTo>
                  <a:pt x="0" y="0"/>
                </a:lnTo>
                <a:lnTo>
                  <a:pt x="0" y="3241284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796140" y="5473283"/>
            <a:ext cx="4349816" cy="2870878"/>
            <a:chOff x="0" y="0"/>
            <a:chExt cx="635000" cy="4191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31421" y="3429952"/>
            <a:ext cx="2329437" cy="2329437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4469690" y="4341861"/>
            <a:ext cx="1508149" cy="1435434"/>
          </a:xfrm>
          <a:custGeom>
            <a:avLst/>
            <a:gdLst/>
            <a:ahLst/>
            <a:cxnLst/>
            <a:rect r="r" b="b" t="t" l="l"/>
            <a:pathLst>
              <a:path h="1435434" w="1508149">
                <a:moveTo>
                  <a:pt x="0" y="0"/>
                </a:moveTo>
                <a:lnTo>
                  <a:pt x="1508149" y="0"/>
                </a:lnTo>
                <a:lnTo>
                  <a:pt x="1508149" y="1435435"/>
                </a:lnTo>
                <a:lnTo>
                  <a:pt x="0" y="143543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7551451" y="5473283"/>
            <a:ext cx="4349816" cy="2870878"/>
            <a:chOff x="0" y="0"/>
            <a:chExt cx="635000" cy="4191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386733" y="3429952"/>
            <a:ext cx="2329437" cy="2329437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3164873" y="5566837"/>
            <a:ext cx="4349816" cy="2870878"/>
            <a:chOff x="0" y="0"/>
            <a:chExt cx="635000" cy="4191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2142044" y="3429952"/>
            <a:ext cx="2329437" cy="2329437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10563256" y="4533350"/>
            <a:ext cx="1137554" cy="1463620"/>
          </a:xfrm>
          <a:custGeom>
            <a:avLst/>
            <a:gdLst/>
            <a:ahLst/>
            <a:cxnLst/>
            <a:rect r="r" b="b" t="t" l="l"/>
            <a:pathLst>
              <a:path h="1463620" w="1137554">
                <a:moveTo>
                  <a:pt x="0" y="0"/>
                </a:moveTo>
                <a:lnTo>
                  <a:pt x="1137554" y="0"/>
                </a:lnTo>
                <a:lnTo>
                  <a:pt x="1137554" y="1463620"/>
                </a:lnTo>
                <a:lnTo>
                  <a:pt x="0" y="146362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6098514" y="4699561"/>
            <a:ext cx="1593815" cy="1005031"/>
          </a:xfrm>
          <a:custGeom>
            <a:avLst/>
            <a:gdLst/>
            <a:ahLst/>
            <a:cxnLst/>
            <a:rect r="r" b="b" t="t" l="l"/>
            <a:pathLst>
              <a:path h="1005031" w="1593815">
                <a:moveTo>
                  <a:pt x="0" y="0"/>
                </a:moveTo>
                <a:lnTo>
                  <a:pt x="1593815" y="0"/>
                </a:lnTo>
                <a:lnTo>
                  <a:pt x="1593815" y="1005031"/>
                </a:lnTo>
                <a:lnTo>
                  <a:pt x="0" y="100503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4477865" y="942975"/>
            <a:ext cx="9332270" cy="1641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664"/>
              </a:lnSpc>
              <a:spcBef>
                <a:spcPct val="0"/>
              </a:spcBef>
            </a:pPr>
            <a:r>
              <a:rPr lang="en-US" sz="4760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PESTEL ANALYSIS – SOCIAL &amp; TECHNOLOGICAL FACTORS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056939" y="5876286"/>
            <a:ext cx="3828216" cy="20267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63"/>
              </a:lnSpc>
              <a:spcBef>
                <a:spcPct val="0"/>
              </a:spcBef>
            </a:pPr>
            <a:r>
              <a:rPr lang="en-US" sz="23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Customers prefer quality, clean, and reliable used cars. Reputation and honest reviews are key to building trust and repeat business.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856780" y="4175571"/>
            <a:ext cx="1878720" cy="304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72"/>
              </a:lnSpc>
            </a:pPr>
            <a:r>
              <a:rPr lang="en-US" b="true" sz="197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SOCIAL FACTORS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812251" y="5876286"/>
            <a:ext cx="3828216" cy="20267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63"/>
              </a:lnSpc>
              <a:spcBef>
                <a:spcPct val="0"/>
              </a:spcBef>
            </a:pPr>
            <a:r>
              <a:rPr lang="en-US" sz="23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Trust and transparency drive purchase decisions. Professional presentation and honest descriptions set Radi's Cars apart from competitors.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6612091" y="4175571"/>
            <a:ext cx="1878720" cy="304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72"/>
              </a:lnSpc>
            </a:pPr>
            <a:r>
              <a:rPr lang="en-US" b="true" sz="197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KEY INSIGHT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567562" y="5876286"/>
            <a:ext cx="3828216" cy="24363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63"/>
              </a:lnSpc>
              <a:spcBef>
                <a:spcPct val="0"/>
              </a:spcBef>
            </a:pPr>
            <a:r>
              <a:rPr lang="en-US" sz="23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Online platforms (Auto Trader, Facebook, eBay Motors) dominate sales. High-quality photos, social media presence, and vehicle history checks are essential.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2254724" y="4223196"/>
            <a:ext cx="2104078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9"/>
              </a:lnSpc>
            </a:pPr>
            <a:r>
              <a:rPr lang="en-US" b="true" sz="175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TECHNOLOGICAL FACTORS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36C5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48492">
            <a:off x="-1854525" y="-437266"/>
            <a:ext cx="4829021" cy="2414510"/>
          </a:xfrm>
          <a:custGeom>
            <a:avLst/>
            <a:gdLst/>
            <a:ahLst/>
            <a:cxnLst/>
            <a:rect r="r" b="b" t="t" l="l"/>
            <a:pathLst>
              <a:path h="2414510" w="4829021">
                <a:moveTo>
                  <a:pt x="0" y="0"/>
                </a:moveTo>
                <a:lnTo>
                  <a:pt x="4829021" y="0"/>
                </a:lnTo>
                <a:lnTo>
                  <a:pt x="4829021" y="2414511"/>
                </a:lnTo>
                <a:lnTo>
                  <a:pt x="0" y="24145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048492">
            <a:off x="1019728" y="-178555"/>
            <a:ext cx="4829021" cy="2414510"/>
          </a:xfrm>
          <a:custGeom>
            <a:avLst/>
            <a:gdLst/>
            <a:ahLst/>
            <a:cxnLst/>
            <a:rect r="r" b="b" t="t" l="l"/>
            <a:pathLst>
              <a:path h="2414510" w="4829021">
                <a:moveTo>
                  <a:pt x="0" y="0"/>
                </a:moveTo>
                <a:lnTo>
                  <a:pt x="4829021" y="0"/>
                </a:lnTo>
                <a:lnTo>
                  <a:pt x="4829021" y="2414510"/>
                </a:lnTo>
                <a:lnTo>
                  <a:pt x="0" y="24145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true" rot="0">
            <a:off x="-126111" y="6271879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0" y="4114800"/>
                </a:moveTo>
                <a:lnTo>
                  <a:pt x="4116139" y="4114800"/>
                </a:lnTo>
                <a:lnTo>
                  <a:pt x="4116139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629867" y="5314384"/>
            <a:ext cx="10927982" cy="2083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Growing demand for fuel-efficient and low-emission vehicles</a:t>
            </a:r>
          </a:p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Extending vehicle life reduces manufacturing waste and carbon footprint</a:t>
            </a:r>
          </a:p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Used car sales support sustainability vs. new car production</a:t>
            </a:r>
          </a:p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ULEZ and clean air zones influence buyer preferences</a:t>
            </a:r>
          </a:p>
          <a:p>
            <a:pPr algn="r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Opportunity to specialise in economical, eco-friendly used cars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9552792">
            <a:off x="15597749" y="8150321"/>
            <a:ext cx="5376846" cy="2688423"/>
          </a:xfrm>
          <a:custGeom>
            <a:avLst/>
            <a:gdLst/>
            <a:ahLst/>
            <a:cxnLst/>
            <a:rect r="r" b="b" t="t" l="l"/>
            <a:pathLst>
              <a:path h="2688423" w="5376846">
                <a:moveTo>
                  <a:pt x="0" y="0"/>
                </a:moveTo>
                <a:lnTo>
                  <a:pt x="5376846" y="0"/>
                </a:lnTo>
                <a:lnTo>
                  <a:pt x="5376846" y="2688423"/>
                </a:lnTo>
                <a:lnTo>
                  <a:pt x="0" y="26884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9552792">
            <a:off x="12419414" y="7677856"/>
            <a:ext cx="5376846" cy="2688423"/>
          </a:xfrm>
          <a:custGeom>
            <a:avLst/>
            <a:gdLst/>
            <a:ahLst/>
            <a:cxnLst/>
            <a:rect r="r" b="b" t="t" l="l"/>
            <a:pathLst>
              <a:path h="2688423" w="5376846">
                <a:moveTo>
                  <a:pt x="0" y="0"/>
                </a:moveTo>
                <a:lnTo>
                  <a:pt x="5376846" y="0"/>
                </a:lnTo>
                <a:lnTo>
                  <a:pt x="5376846" y="2688423"/>
                </a:lnTo>
                <a:lnTo>
                  <a:pt x="0" y="268842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867190" y="3483136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697750" y="4179726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0" y="5654928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1" y="0"/>
                </a:lnTo>
                <a:lnTo>
                  <a:pt x="2407851" y="871205"/>
                </a:lnTo>
                <a:lnTo>
                  <a:pt x="0" y="87120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07851" y="5095875"/>
            <a:ext cx="2407851" cy="871204"/>
          </a:xfrm>
          <a:custGeom>
            <a:avLst/>
            <a:gdLst/>
            <a:ahLst/>
            <a:cxnLst/>
            <a:rect r="r" b="b" t="t" l="l"/>
            <a:pathLst>
              <a:path h="871204" w="2407851">
                <a:moveTo>
                  <a:pt x="0" y="0"/>
                </a:moveTo>
                <a:lnTo>
                  <a:pt x="2407852" y="0"/>
                </a:lnTo>
                <a:lnTo>
                  <a:pt x="2407852" y="871204"/>
                </a:lnTo>
                <a:lnTo>
                  <a:pt x="0" y="8712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6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495311" y="674739"/>
            <a:ext cx="3877855" cy="845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930"/>
              </a:lnSpc>
              <a:spcBef>
                <a:spcPct val="0"/>
              </a:spcBef>
            </a:pPr>
            <a:r>
              <a:rPr lang="en-US" sz="4950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LEGAL</a:t>
            </a:r>
          </a:p>
        </p:txBody>
      </p:sp>
      <p:sp>
        <p:nvSpPr>
          <p:cNvPr name="Freeform 13" id="13"/>
          <p:cNvSpPr/>
          <p:nvPr/>
        </p:nvSpPr>
        <p:spPr>
          <a:xfrm flipH="true" flipV="false" rot="0">
            <a:off x="14730351" y="-631664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4116139" y="0"/>
                </a:moveTo>
                <a:lnTo>
                  <a:pt x="0" y="0"/>
                </a:lnTo>
                <a:lnTo>
                  <a:pt x="0" y="4114800"/>
                </a:lnTo>
                <a:lnTo>
                  <a:pt x="4116139" y="4114800"/>
                </a:lnTo>
                <a:lnTo>
                  <a:pt x="4116139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047654" y="2347114"/>
            <a:ext cx="10926332" cy="2083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Compliance with UK vehicle sale laws and Trading Standards regulations</a:t>
            </a:r>
          </a:p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Consumer Rights Act 2015: cars must be as described, fit for purpose</a:t>
            </a:r>
          </a:p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Full documentation required: V5C logbook, MOT, service history</a:t>
            </a:r>
          </a:p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Business insurance: public liability and stock insurance essential</a:t>
            </a:r>
          </a:p>
          <a:p>
            <a:pPr algn="just" marL="0" indent="0" lvl="0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E2E4E6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Accurate advertising to avoid misrepresentation claims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349887" y="8234029"/>
            <a:ext cx="5515900" cy="845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930"/>
              </a:lnSpc>
              <a:spcBef>
                <a:spcPct val="0"/>
              </a:spcBef>
            </a:pPr>
            <a:r>
              <a:rPr lang="en-US" sz="4950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ENVIRONMENTAL</a:t>
            </a:r>
          </a:p>
        </p:txBody>
      </p:sp>
      <p:sp>
        <p:nvSpPr>
          <p:cNvPr name="AutoShape 16" id="16"/>
          <p:cNvSpPr/>
          <p:nvPr/>
        </p:nvSpPr>
        <p:spPr>
          <a:xfrm>
            <a:off x="-126111" y="4867275"/>
            <a:ext cx="11689116" cy="0"/>
          </a:xfrm>
          <a:prstGeom prst="line">
            <a:avLst/>
          </a:prstGeom>
          <a:ln cap="flat" w="57150">
            <a:solidFill>
              <a:srgbClr val="E2E4E6"/>
            </a:solidFill>
            <a:prstDash val="solid"/>
            <a:headEnd type="none" len="sm" w="sm"/>
            <a:tailEnd type="diamond" len="lg" w="lg"/>
          </a:ln>
        </p:spPr>
      </p:sp>
      <p:sp>
        <p:nvSpPr>
          <p:cNvPr name="AutoShape 17" id="17"/>
          <p:cNvSpPr/>
          <p:nvPr/>
        </p:nvSpPr>
        <p:spPr>
          <a:xfrm flipH="true">
            <a:off x="8619823" y="5193806"/>
            <a:ext cx="11689116" cy="0"/>
          </a:xfrm>
          <a:prstGeom prst="line">
            <a:avLst/>
          </a:prstGeom>
          <a:ln cap="flat" w="57150">
            <a:solidFill>
              <a:srgbClr val="E2E4E6"/>
            </a:solidFill>
            <a:prstDash val="solid"/>
            <a:headEnd type="none" len="sm" w="sm"/>
            <a:tailEnd type="diamond" len="lg" w="lg"/>
          </a:ln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2E4E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460657" y="-1598006"/>
            <a:ext cx="4544458" cy="4114800"/>
          </a:xfrm>
          <a:custGeom>
            <a:avLst/>
            <a:gdLst/>
            <a:ahLst/>
            <a:cxnLst/>
            <a:rect r="r" b="b" t="t" l="l"/>
            <a:pathLst>
              <a:path h="4114800" w="4544458">
                <a:moveTo>
                  <a:pt x="0" y="0"/>
                </a:moveTo>
                <a:lnTo>
                  <a:pt x="4544458" y="0"/>
                </a:lnTo>
                <a:lnTo>
                  <a:pt x="454445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831234" y="-533149"/>
            <a:ext cx="4532006" cy="4114800"/>
          </a:xfrm>
          <a:custGeom>
            <a:avLst/>
            <a:gdLst/>
            <a:ahLst/>
            <a:cxnLst/>
            <a:rect r="r" b="b" t="t" l="l"/>
            <a:pathLst>
              <a:path h="4114800" w="4532006">
                <a:moveTo>
                  <a:pt x="0" y="0"/>
                </a:moveTo>
                <a:lnTo>
                  <a:pt x="4532006" y="0"/>
                </a:lnTo>
                <a:lnTo>
                  <a:pt x="453200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208244" y="8890903"/>
            <a:ext cx="4280591" cy="1548795"/>
          </a:xfrm>
          <a:custGeom>
            <a:avLst/>
            <a:gdLst/>
            <a:ahLst/>
            <a:cxnLst/>
            <a:rect r="r" b="b" t="t" l="l"/>
            <a:pathLst>
              <a:path h="1548795" w="4280591">
                <a:moveTo>
                  <a:pt x="0" y="0"/>
                </a:moveTo>
                <a:lnTo>
                  <a:pt x="4280590" y="0"/>
                </a:lnTo>
                <a:lnTo>
                  <a:pt x="4280590" y="1548795"/>
                </a:lnTo>
                <a:lnTo>
                  <a:pt x="0" y="15487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65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5400000">
            <a:off x="-1325590" y="8341914"/>
            <a:ext cx="4280591" cy="1548795"/>
          </a:xfrm>
          <a:custGeom>
            <a:avLst/>
            <a:gdLst/>
            <a:ahLst/>
            <a:cxnLst/>
            <a:rect r="r" b="b" t="t" l="l"/>
            <a:pathLst>
              <a:path h="1548795" w="4280591">
                <a:moveTo>
                  <a:pt x="4280590" y="0"/>
                </a:moveTo>
                <a:lnTo>
                  <a:pt x="0" y="0"/>
                </a:lnTo>
                <a:lnTo>
                  <a:pt x="0" y="1548796"/>
                </a:lnTo>
                <a:lnTo>
                  <a:pt x="4280590" y="1548796"/>
                </a:lnTo>
                <a:lnTo>
                  <a:pt x="4280590" y="0"/>
                </a:lnTo>
                <a:close/>
              </a:path>
            </a:pathLst>
          </a:custGeom>
          <a:blipFill>
            <a:blip r:embed="rId6">
              <a:alphaModFix amt="65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6" id="6"/>
          <p:cNvSpPr/>
          <p:nvPr/>
        </p:nvSpPr>
        <p:spPr>
          <a:xfrm flipH="true">
            <a:off x="9341140" y="1499685"/>
            <a:ext cx="0" cy="2459995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oval" len="lg" w="lg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 flipH="true">
            <a:off x="9347731" y="3959680"/>
            <a:ext cx="0" cy="2459995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oval" len="lg" w="lg"/>
            <a:tailEnd type="none" len="sm" w="sm"/>
          </a:ln>
        </p:spPr>
      </p:sp>
      <p:sp>
        <p:nvSpPr>
          <p:cNvPr name="AutoShape 8" id="8"/>
          <p:cNvSpPr/>
          <p:nvPr/>
        </p:nvSpPr>
        <p:spPr>
          <a:xfrm flipH="true">
            <a:off x="9341140" y="6419674"/>
            <a:ext cx="0" cy="2459995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oval" len="lg" w="lg"/>
            <a:tailEnd type="oval" len="lg" w="lg"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8502227" y="8258367"/>
            <a:ext cx="5119533" cy="1951822"/>
          </a:xfrm>
          <a:custGeom>
            <a:avLst/>
            <a:gdLst/>
            <a:ahLst/>
            <a:cxnLst/>
            <a:rect r="r" b="b" t="t" l="l"/>
            <a:pathLst>
              <a:path h="1951822" w="5119533">
                <a:moveTo>
                  <a:pt x="0" y="0"/>
                </a:moveTo>
                <a:lnTo>
                  <a:pt x="5119533" y="0"/>
                </a:lnTo>
                <a:lnTo>
                  <a:pt x="5119533" y="1951822"/>
                </a:lnTo>
                <a:lnTo>
                  <a:pt x="0" y="195182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268327" y="2811588"/>
            <a:ext cx="5138753" cy="504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079"/>
              </a:lnSpc>
            </a:pPr>
            <a:r>
              <a:rPr lang="en-US" sz="3399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TARGET MARKET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574993" y="6937917"/>
            <a:ext cx="5209745" cy="1179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23"/>
              </a:lnSpc>
              <a:spcBef>
                <a:spcPct val="0"/>
              </a:spcBef>
            </a:pPr>
            <a:r>
              <a:rPr lang="en-US" sz="2302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Prefer quality and reliability over price. Respond well to professional service, clean vehicles, and clear documentation.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631030" y="421294"/>
            <a:ext cx="3191546" cy="798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236"/>
              </a:lnSpc>
              <a:spcBef>
                <a:spcPct val="0"/>
              </a:spcBef>
            </a:pPr>
            <a:r>
              <a:rPr lang="en-US" b="true" sz="2311" i="true">
                <a:solidFill>
                  <a:srgbClr val="1D1D1B"/>
                </a:solidFill>
                <a:latin typeface="Nunito Sans Condensed Bold Italics"/>
                <a:ea typeface="Nunito Sans Condensed Bold Italics"/>
                <a:cs typeface="Nunito Sans Condensed Bold Italics"/>
                <a:sym typeface="Nunito Sans Condensed Bold Italics"/>
              </a:rPr>
              <a:t>Ages 18–30: Students &amp; First-Time Drivers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518957" y="3163338"/>
            <a:ext cx="3749527" cy="798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236"/>
              </a:lnSpc>
              <a:spcBef>
                <a:spcPct val="0"/>
              </a:spcBef>
            </a:pPr>
            <a:r>
              <a:rPr lang="en-US" b="true" sz="2311" i="true">
                <a:solidFill>
                  <a:srgbClr val="1D1D1B"/>
                </a:solidFill>
                <a:latin typeface="Nunito Sans Condensed Bold Italics"/>
                <a:ea typeface="Nunito Sans Condensed Bold Italics"/>
                <a:cs typeface="Nunito Sans Condensed Bold Italics"/>
                <a:sym typeface="Nunito Sans Condensed Bold Italics"/>
              </a:rPr>
              <a:t>Ages 30–45: Families &amp; Professionals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574993" y="5691803"/>
            <a:ext cx="3637453" cy="798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236"/>
              </a:lnSpc>
              <a:spcBef>
                <a:spcPct val="0"/>
              </a:spcBef>
            </a:pPr>
            <a:r>
              <a:rPr lang="en-US" b="true" sz="2311" i="true">
                <a:solidFill>
                  <a:srgbClr val="1D1D1B"/>
                </a:solidFill>
                <a:latin typeface="Nunito Sans Condensed Bold Italics"/>
                <a:ea typeface="Nunito Sans Condensed Bold Italics"/>
                <a:cs typeface="Nunito Sans Condensed Bold Italics"/>
                <a:sym typeface="Nunito Sans Condensed Bold Italics"/>
              </a:rPr>
              <a:t>Ages 45–60: Experienced Buyers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631030" y="1405769"/>
            <a:ext cx="4793403" cy="1653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363"/>
              </a:lnSpc>
              <a:spcBef>
                <a:spcPct val="0"/>
              </a:spcBef>
            </a:pPr>
            <a:r>
              <a:rPr lang="en-US" sz="2402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Budget-conscious buyers seeking reliable, affordable first cars. Value honest descriptions and low running costs.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414841" y="4177928"/>
            <a:ext cx="5425934" cy="1179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23"/>
              </a:lnSpc>
              <a:spcBef>
                <a:spcPct val="0"/>
              </a:spcBef>
            </a:pPr>
            <a:r>
              <a:rPr lang="en-US" sz="2302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Looking for safe, spacious, well-maintained vehicles. Prioritise trust, quality presentation, and good value.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268327" y="5300537"/>
            <a:ext cx="5557626" cy="2957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Radi's Cars serves three key customer segments, focusing on quality, affordability, and trustworthiness. Each group benefits from professional cleaning, honest descriptions, and reliable vehicles at fair prices.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097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72063" y="-80808"/>
            <a:ext cx="3079667" cy="3241284"/>
          </a:xfrm>
          <a:custGeom>
            <a:avLst/>
            <a:gdLst/>
            <a:ahLst/>
            <a:cxnLst/>
            <a:rect r="r" b="b" t="t" l="l"/>
            <a:pathLst>
              <a:path h="3241284" w="3079667">
                <a:moveTo>
                  <a:pt x="0" y="0"/>
                </a:moveTo>
                <a:lnTo>
                  <a:pt x="3079667" y="0"/>
                </a:lnTo>
                <a:lnTo>
                  <a:pt x="3079667" y="3241284"/>
                </a:lnTo>
                <a:lnTo>
                  <a:pt x="0" y="32412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0">
            <a:off x="-171691" y="6380315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0" y="4114800"/>
                </a:moveTo>
                <a:lnTo>
                  <a:pt x="4116139" y="4114800"/>
                </a:lnTo>
                <a:lnTo>
                  <a:pt x="4116139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true" rot="0">
            <a:off x="14343552" y="6380315"/>
            <a:ext cx="4116138" cy="4114800"/>
          </a:xfrm>
          <a:custGeom>
            <a:avLst/>
            <a:gdLst/>
            <a:ahLst/>
            <a:cxnLst/>
            <a:rect r="r" b="b" t="t" l="l"/>
            <a:pathLst>
              <a:path h="4114800" w="4116138">
                <a:moveTo>
                  <a:pt x="4116139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116139" y="0"/>
                </a:lnTo>
                <a:lnTo>
                  <a:pt x="4116139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5400000">
            <a:off x="15281593" y="-80808"/>
            <a:ext cx="3079667" cy="3241284"/>
          </a:xfrm>
          <a:custGeom>
            <a:avLst/>
            <a:gdLst/>
            <a:ahLst/>
            <a:cxnLst/>
            <a:rect r="r" b="b" t="t" l="l"/>
            <a:pathLst>
              <a:path h="3241284" w="3079667">
                <a:moveTo>
                  <a:pt x="0" y="3241284"/>
                </a:moveTo>
                <a:lnTo>
                  <a:pt x="3079667" y="3241284"/>
                </a:lnTo>
                <a:lnTo>
                  <a:pt x="3079667" y="0"/>
                </a:lnTo>
                <a:lnTo>
                  <a:pt x="0" y="0"/>
                </a:lnTo>
                <a:lnTo>
                  <a:pt x="0" y="3241284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796140" y="5473283"/>
            <a:ext cx="4349816" cy="2870878"/>
            <a:chOff x="0" y="0"/>
            <a:chExt cx="635000" cy="4191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631421" y="3429952"/>
            <a:ext cx="2329437" cy="2329437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4539468" y="4638099"/>
            <a:ext cx="1377320" cy="1224769"/>
          </a:xfrm>
          <a:custGeom>
            <a:avLst/>
            <a:gdLst/>
            <a:ahLst/>
            <a:cxnLst/>
            <a:rect r="r" b="b" t="t" l="l"/>
            <a:pathLst>
              <a:path h="1224769" w="1377320">
                <a:moveTo>
                  <a:pt x="0" y="0"/>
                </a:moveTo>
                <a:lnTo>
                  <a:pt x="1377320" y="0"/>
                </a:lnTo>
                <a:lnTo>
                  <a:pt x="1377320" y="1224769"/>
                </a:lnTo>
                <a:lnTo>
                  <a:pt x="0" y="12247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7551451" y="5473283"/>
            <a:ext cx="4349816" cy="2870878"/>
            <a:chOff x="0" y="0"/>
            <a:chExt cx="635000" cy="4191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6386733" y="3429952"/>
            <a:ext cx="2329437" cy="2329437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3320322" y="5473283"/>
            <a:ext cx="4349816" cy="2870878"/>
            <a:chOff x="0" y="0"/>
            <a:chExt cx="635000" cy="4191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35000" cy="419100"/>
            </a:xfrm>
            <a:custGeom>
              <a:avLst/>
              <a:gdLst/>
              <a:ahLst/>
              <a:cxnLst/>
              <a:rect r="r" b="b" t="t" l="l"/>
              <a:pathLst>
                <a:path h="419100" w="635000">
                  <a:moveTo>
                    <a:pt x="34762" y="0"/>
                  </a:moveTo>
                  <a:lnTo>
                    <a:pt x="600238" y="0"/>
                  </a:lnTo>
                  <a:cubicBezTo>
                    <a:pt x="619436" y="0"/>
                    <a:pt x="635000" y="15564"/>
                    <a:pt x="635000" y="34762"/>
                  </a:cubicBezTo>
                  <a:lnTo>
                    <a:pt x="635000" y="384338"/>
                  </a:lnTo>
                  <a:cubicBezTo>
                    <a:pt x="635000" y="403536"/>
                    <a:pt x="619436" y="419100"/>
                    <a:pt x="600238" y="419100"/>
                  </a:cubicBezTo>
                  <a:lnTo>
                    <a:pt x="34762" y="419100"/>
                  </a:lnTo>
                  <a:cubicBezTo>
                    <a:pt x="15564" y="419100"/>
                    <a:pt x="0" y="403536"/>
                    <a:pt x="0" y="384338"/>
                  </a:cubicBezTo>
                  <a:lnTo>
                    <a:pt x="0" y="34762"/>
                  </a:lnTo>
                  <a:cubicBezTo>
                    <a:pt x="0" y="15564"/>
                    <a:pt x="15564" y="0"/>
                    <a:pt x="34762" y="0"/>
                  </a:cubicBezTo>
                  <a:close/>
                </a:path>
              </a:pathLst>
            </a:custGeom>
            <a:solidFill>
              <a:srgbClr val="E2E4E6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47625"/>
              <a:ext cx="635000" cy="4667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2142044" y="3429952"/>
            <a:ext cx="2329437" cy="2329437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2E4E6"/>
            </a:solidFill>
            <a:ln w="76200" cap="sq">
              <a:solidFill>
                <a:srgbClr val="A09786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606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10582739" y="4072468"/>
            <a:ext cx="1057729" cy="1790399"/>
          </a:xfrm>
          <a:custGeom>
            <a:avLst/>
            <a:gdLst/>
            <a:ahLst/>
            <a:cxnLst/>
            <a:rect r="r" b="b" t="t" l="l"/>
            <a:pathLst>
              <a:path h="1790399" w="1057729">
                <a:moveTo>
                  <a:pt x="0" y="0"/>
                </a:moveTo>
                <a:lnTo>
                  <a:pt x="1057728" y="0"/>
                </a:lnTo>
                <a:lnTo>
                  <a:pt x="1057728" y="1790400"/>
                </a:lnTo>
                <a:lnTo>
                  <a:pt x="0" y="17904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0">
            <a:off x="16123403" y="4398451"/>
            <a:ext cx="1546735" cy="1497402"/>
          </a:xfrm>
          <a:custGeom>
            <a:avLst/>
            <a:gdLst/>
            <a:ahLst/>
            <a:cxnLst/>
            <a:rect r="r" b="b" t="t" l="l"/>
            <a:pathLst>
              <a:path h="1497402" w="1546735">
                <a:moveTo>
                  <a:pt x="0" y="0"/>
                </a:moveTo>
                <a:lnTo>
                  <a:pt x="1546735" y="0"/>
                </a:lnTo>
                <a:lnTo>
                  <a:pt x="1546735" y="1497402"/>
                </a:lnTo>
                <a:lnTo>
                  <a:pt x="0" y="149740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4477865" y="942975"/>
            <a:ext cx="9332270" cy="803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664"/>
              </a:lnSpc>
              <a:spcBef>
                <a:spcPct val="0"/>
              </a:spcBef>
            </a:pPr>
            <a:r>
              <a:rPr lang="en-US" sz="4760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MARKETING STRATEGIES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056939" y="5876286"/>
            <a:ext cx="3828216" cy="20267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63"/>
              </a:lnSpc>
              <a:spcBef>
                <a:spcPct val="0"/>
              </a:spcBef>
            </a:pPr>
            <a:r>
              <a:rPr lang="en-US" sz="23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Auto Trader, Facebook Marketplace, and eBay Motors. Fair pricing with honest, detailed listings to attract serious buyers.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856780" y="4175571"/>
            <a:ext cx="1878720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72"/>
              </a:lnSpc>
            </a:pPr>
            <a:r>
              <a:rPr lang="en-US" b="true" sz="197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ONLINE ADVERTISING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7812251" y="5876286"/>
            <a:ext cx="3828216" cy="1617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63"/>
              </a:lnSpc>
              <a:spcBef>
                <a:spcPct val="0"/>
              </a:spcBef>
            </a:pPr>
            <a:r>
              <a:rPr lang="en-US" sz="23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Facebook, Instagram, and TikTok with high-quality photos and videos showcasing each vehicle's condition and features.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6612091" y="4175571"/>
            <a:ext cx="1878720" cy="304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72"/>
              </a:lnSpc>
            </a:pPr>
            <a:r>
              <a:rPr lang="en-US" b="true" sz="197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SOCIAL MEDIA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567562" y="5876286"/>
            <a:ext cx="3828216" cy="16171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63"/>
              </a:lnSpc>
              <a:spcBef>
                <a:spcPct val="0"/>
              </a:spcBef>
            </a:pPr>
            <a:r>
              <a:rPr lang="en-US" sz="2330">
                <a:solidFill>
                  <a:srgbClr val="1D1D1B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Professional cleaning, excellent photography, and honest descriptions to build trust and stand out from competitors.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2254724" y="4223196"/>
            <a:ext cx="2104078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9"/>
              </a:lnSpc>
            </a:pPr>
            <a:r>
              <a:rPr lang="en-US" b="true" sz="1757">
                <a:solidFill>
                  <a:srgbClr val="1D1D1B"/>
                </a:solidFill>
                <a:latin typeface="Nunito Sans Condensed Bold"/>
                <a:ea typeface="Nunito Sans Condensed Bold"/>
                <a:cs typeface="Nunito Sans Condensed Bold"/>
                <a:sym typeface="Nunito Sans Condensed Bold"/>
              </a:rPr>
              <a:t>QUALITY PRESENTATION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BCB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881547" y="-869555"/>
            <a:ext cx="16332898" cy="7121059"/>
          </a:xfrm>
          <a:prstGeom prst="rect">
            <a:avLst/>
          </a:prstGeom>
        </p:spPr>
      </p:pic>
      <p:sp>
        <p:nvSpPr>
          <p:cNvPr name="Freeform 3" id="3"/>
          <p:cNvSpPr/>
          <p:nvPr/>
        </p:nvSpPr>
        <p:spPr>
          <a:xfrm flipH="false" flipV="true" rot="0">
            <a:off x="-126111" y="6904166"/>
            <a:ext cx="3483646" cy="3482514"/>
          </a:xfrm>
          <a:custGeom>
            <a:avLst/>
            <a:gdLst/>
            <a:ahLst/>
            <a:cxnLst/>
            <a:rect r="r" b="b" t="t" l="l"/>
            <a:pathLst>
              <a:path h="3482514" w="3483646">
                <a:moveTo>
                  <a:pt x="0" y="3482513"/>
                </a:moveTo>
                <a:lnTo>
                  <a:pt x="3483647" y="3482513"/>
                </a:lnTo>
                <a:lnTo>
                  <a:pt x="3483647" y="0"/>
                </a:lnTo>
                <a:lnTo>
                  <a:pt x="0" y="0"/>
                </a:lnTo>
                <a:lnTo>
                  <a:pt x="0" y="348251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378" y="6382016"/>
            <a:ext cx="2037857" cy="737334"/>
          </a:xfrm>
          <a:custGeom>
            <a:avLst/>
            <a:gdLst/>
            <a:ahLst/>
            <a:cxnLst/>
            <a:rect r="r" b="b" t="t" l="l"/>
            <a:pathLst>
              <a:path h="737334" w="2037857">
                <a:moveTo>
                  <a:pt x="0" y="0"/>
                </a:moveTo>
                <a:lnTo>
                  <a:pt x="2037857" y="0"/>
                </a:lnTo>
                <a:lnTo>
                  <a:pt x="2037857" y="737334"/>
                </a:lnTo>
                <a:lnTo>
                  <a:pt x="0" y="73733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true" rot="0">
            <a:off x="15068645" y="6904166"/>
            <a:ext cx="3483646" cy="3482514"/>
          </a:xfrm>
          <a:custGeom>
            <a:avLst/>
            <a:gdLst/>
            <a:ahLst/>
            <a:cxnLst/>
            <a:rect r="r" b="b" t="t" l="l"/>
            <a:pathLst>
              <a:path h="3482514" w="3483646">
                <a:moveTo>
                  <a:pt x="3483646" y="3482513"/>
                </a:moveTo>
                <a:lnTo>
                  <a:pt x="0" y="3482513"/>
                </a:lnTo>
                <a:lnTo>
                  <a:pt x="0" y="0"/>
                </a:lnTo>
                <a:lnTo>
                  <a:pt x="3483646" y="0"/>
                </a:lnTo>
                <a:lnTo>
                  <a:pt x="3483646" y="348251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6011063" y="5321566"/>
            <a:ext cx="2037857" cy="737334"/>
          </a:xfrm>
          <a:custGeom>
            <a:avLst/>
            <a:gdLst/>
            <a:ahLst/>
            <a:cxnLst/>
            <a:rect r="r" b="b" t="t" l="l"/>
            <a:pathLst>
              <a:path h="737334" w="2037857">
                <a:moveTo>
                  <a:pt x="2037858" y="0"/>
                </a:moveTo>
                <a:lnTo>
                  <a:pt x="0" y="0"/>
                </a:lnTo>
                <a:lnTo>
                  <a:pt x="0" y="737334"/>
                </a:lnTo>
                <a:lnTo>
                  <a:pt x="2037858" y="737334"/>
                </a:lnTo>
                <a:lnTo>
                  <a:pt x="2037858" y="0"/>
                </a:lnTo>
                <a:close/>
              </a:path>
            </a:pathLst>
          </a:custGeom>
          <a:blipFill>
            <a:blip r:embed="rId5">
              <a:alphaModFix amt="6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866992" y="5245366"/>
            <a:ext cx="10554015" cy="638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27"/>
              </a:lnSpc>
              <a:spcBef>
                <a:spcPct val="0"/>
              </a:spcBef>
            </a:pPr>
            <a:r>
              <a:rPr lang="en-US" sz="3734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Financial Forecasts – Startup &amp; Monthly Costs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434631" y="6591566"/>
            <a:ext cx="5881910" cy="31161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Startup Costs – Total: £9,850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First Car Purchase: £7,500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Insurance: £800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Website &amp; Advertising: £300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Tools &amp; Cleaning Equipment: £150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Licenses &amp; Admin: £100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Contingency Fund: £1,000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71460" y="6591566"/>
            <a:ext cx="5881910" cy="31161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Monthly Fixed Costs – Total: £530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Business Insurance: £200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Online Advertising (Auto Trader etc.): £150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Fuel &amp; Transport: £100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• Miscellaneous Expenses: £80</a:t>
            </a:r>
          </a:p>
          <a:p>
            <a:pPr algn="just" marL="0" indent="0" lvl="0">
              <a:lnSpc>
                <a:spcPts val="3591"/>
              </a:lnSpc>
              <a:spcBef>
                <a:spcPct val="0"/>
              </a:spcBef>
            </a:pPr>
            <a:r>
              <a:rPr lang="en-US" sz="2565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Break-even achieved at approx. 1 car sold per month at £800 profit per vehicle.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6928148">
            <a:off x="-199945" y="-545504"/>
            <a:ext cx="1680399" cy="1768584"/>
          </a:xfrm>
          <a:custGeom>
            <a:avLst/>
            <a:gdLst/>
            <a:ahLst/>
            <a:cxnLst/>
            <a:rect r="r" b="b" t="t" l="l"/>
            <a:pathLst>
              <a:path h="1768584" w="1680399">
                <a:moveTo>
                  <a:pt x="0" y="0"/>
                </a:moveTo>
                <a:lnTo>
                  <a:pt x="1680399" y="0"/>
                </a:lnTo>
                <a:lnTo>
                  <a:pt x="1680399" y="1768584"/>
                </a:lnTo>
                <a:lnTo>
                  <a:pt x="0" y="17685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50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true" rot="6928148">
            <a:off x="16811156" y="-545504"/>
            <a:ext cx="1680399" cy="1768584"/>
          </a:xfrm>
          <a:custGeom>
            <a:avLst/>
            <a:gdLst/>
            <a:ahLst/>
            <a:cxnLst/>
            <a:rect r="r" b="b" t="t" l="l"/>
            <a:pathLst>
              <a:path h="1768584" w="1680399">
                <a:moveTo>
                  <a:pt x="1680400" y="1768584"/>
                </a:moveTo>
                <a:lnTo>
                  <a:pt x="0" y="1768584"/>
                </a:lnTo>
                <a:lnTo>
                  <a:pt x="0" y="0"/>
                </a:lnTo>
                <a:lnTo>
                  <a:pt x="1680400" y="0"/>
                </a:lnTo>
                <a:lnTo>
                  <a:pt x="1680400" y="1768584"/>
                </a:lnTo>
                <a:close/>
              </a:path>
            </a:pathLst>
          </a:custGeom>
          <a:blipFill>
            <a:blip r:embed="rId7">
              <a:alphaModFix amt="50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BCB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074927" y="-692600"/>
            <a:ext cx="14138146" cy="6858797"/>
          </a:xfrm>
          <a:prstGeom prst="rect">
            <a:avLst/>
          </a:prstGeom>
        </p:spPr>
      </p:pic>
      <p:sp>
        <p:nvSpPr>
          <p:cNvPr name="Freeform 3" id="3"/>
          <p:cNvSpPr/>
          <p:nvPr/>
        </p:nvSpPr>
        <p:spPr>
          <a:xfrm flipH="false" flipV="true" rot="0">
            <a:off x="-126111" y="6904166"/>
            <a:ext cx="3483646" cy="3482514"/>
          </a:xfrm>
          <a:custGeom>
            <a:avLst/>
            <a:gdLst/>
            <a:ahLst/>
            <a:cxnLst/>
            <a:rect r="r" b="b" t="t" l="l"/>
            <a:pathLst>
              <a:path h="3482514" w="3483646">
                <a:moveTo>
                  <a:pt x="0" y="3482513"/>
                </a:moveTo>
                <a:lnTo>
                  <a:pt x="3483647" y="3482513"/>
                </a:lnTo>
                <a:lnTo>
                  <a:pt x="3483647" y="0"/>
                </a:lnTo>
                <a:lnTo>
                  <a:pt x="0" y="0"/>
                </a:lnTo>
                <a:lnTo>
                  <a:pt x="0" y="348251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378" y="6382016"/>
            <a:ext cx="2037857" cy="737334"/>
          </a:xfrm>
          <a:custGeom>
            <a:avLst/>
            <a:gdLst/>
            <a:ahLst/>
            <a:cxnLst/>
            <a:rect r="r" b="b" t="t" l="l"/>
            <a:pathLst>
              <a:path h="737334" w="2037857">
                <a:moveTo>
                  <a:pt x="0" y="0"/>
                </a:moveTo>
                <a:lnTo>
                  <a:pt x="2037857" y="0"/>
                </a:lnTo>
                <a:lnTo>
                  <a:pt x="2037857" y="737334"/>
                </a:lnTo>
                <a:lnTo>
                  <a:pt x="0" y="73733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true" rot="0">
            <a:off x="15068645" y="6904166"/>
            <a:ext cx="3483646" cy="3482514"/>
          </a:xfrm>
          <a:custGeom>
            <a:avLst/>
            <a:gdLst/>
            <a:ahLst/>
            <a:cxnLst/>
            <a:rect r="r" b="b" t="t" l="l"/>
            <a:pathLst>
              <a:path h="3482514" w="3483646">
                <a:moveTo>
                  <a:pt x="3483646" y="3482513"/>
                </a:moveTo>
                <a:lnTo>
                  <a:pt x="0" y="3482513"/>
                </a:lnTo>
                <a:lnTo>
                  <a:pt x="0" y="0"/>
                </a:lnTo>
                <a:lnTo>
                  <a:pt x="3483646" y="0"/>
                </a:lnTo>
                <a:lnTo>
                  <a:pt x="3483646" y="3482513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6011063" y="5321566"/>
            <a:ext cx="2037857" cy="737334"/>
          </a:xfrm>
          <a:custGeom>
            <a:avLst/>
            <a:gdLst/>
            <a:ahLst/>
            <a:cxnLst/>
            <a:rect r="r" b="b" t="t" l="l"/>
            <a:pathLst>
              <a:path h="737334" w="2037857">
                <a:moveTo>
                  <a:pt x="2037858" y="0"/>
                </a:moveTo>
                <a:lnTo>
                  <a:pt x="0" y="0"/>
                </a:lnTo>
                <a:lnTo>
                  <a:pt x="0" y="737334"/>
                </a:lnTo>
                <a:lnTo>
                  <a:pt x="2037858" y="737334"/>
                </a:lnTo>
                <a:lnTo>
                  <a:pt x="2037858" y="0"/>
                </a:lnTo>
                <a:close/>
              </a:path>
            </a:pathLst>
          </a:custGeom>
          <a:blipFill>
            <a:blip r:embed="rId5">
              <a:alphaModFix amt="6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866992" y="5235841"/>
            <a:ext cx="10554015" cy="770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356"/>
              </a:lnSpc>
              <a:spcBef>
                <a:spcPct val="0"/>
              </a:spcBef>
            </a:pPr>
            <a:r>
              <a:rPr lang="en-US" sz="4540">
                <a:solidFill>
                  <a:srgbClr val="0B1C2D"/>
                </a:solidFill>
                <a:latin typeface="Ramabhadra"/>
                <a:ea typeface="Ramabhadra"/>
                <a:cs typeface="Ramabhadra"/>
                <a:sym typeface="Ramabhadra"/>
              </a:rPr>
              <a:t>Sales Forecast &amp; Break-even Analysis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434631" y="6591566"/>
            <a:ext cx="5881910" cy="2174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497"/>
              </a:lnSpc>
              <a:spcBef>
                <a:spcPct val="0"/>
              </a:spcBef>
            </a:pPr>
            <a:r>
              <a:rPr lang="en-US" sz="2498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Sales are projected to grow from 2 cars/month in Month 1 to 5 cars/month by Month 6. At an average profit of £800 per car, monthly net profit rises from £1,600 to £4,000 as the business scales.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971460" y="6591566"/>
            <a:ext cx="5881910" cy="2174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497"/>
              </a:lnSpc>
              <a:spcBef>
                <a:spcPct val="0"/>
              </a:spcBef>
            </a:pPr>
            <a:r>
              <a:rPr lang="en-US" sz="2498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Fixed monthly costs are £530. Break-even is achieved by selling just 1 car per month. From Month 1, the business operates profitably, with net cash flow turning strongly positive as sales volume increases.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6928148">
            <a:off x="-199945" y="-545504"/>
            <a:ext cx="1680399" cy="1768584"/>
          </a:xfrm>
          <a:custGeom>
            <a:avLst/>
            <a:gdLst/>
            <a:ahLst/>
            <a:cxnLst/>
            <a:rect r="r" b="b" t="t" l="l"/>
            <a:pathLst>
              <a:path h="1768584" w="1680399">
                <a:moveTo>
                  <a:pt x="0" y="0"/>
                </a:moveTo>
                <a:lnTo>
                  <a:pt x="1680399" y="0"/>
                </a:lnTo>
                <a:lnTo>
                  <a:pt x="1680399" y="1768584"/>
                </a:lnTo>
                <a:lnTo>
                  <a:pt x="0" y="17685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50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true" rot="6928148">
            <a:off x="16811156" y="-545504"/>
            <a:ext cx="1680399" cy="1768584"/>
          </a:xfrm>
          <a:custGeom>
            <a:avLst/>
            <a:gdLst/>
            <a:ahLst/>
            <a:cxnLst/>
            <a:rect r="r" b="b" t="t" l="l"/>
            <a:pathLst>
              <a:path h="1768584" w="1680399">
                <a:moveTo>
                  <a:pt x="1680400" y="1768584"/>
                </a:moveTo>
                <a:lnTo>
                  <a:pt x="0" y="1768584"/>
                </a:lnTo>
                <a:lnTo>
                  <a:pt x="0" y="0"/>
                </a:lnTo>
                <a:lnTo>
                  <a:pt x="1680400" y="0"/>
                </a:lnTo>
                <a:lnTo>
                  <a:pt x="1680400" y="1768584"/>
                </a:lnTo>
                <a:close/>
              </a:path>
            </a:pathLst>
          </a:custGeom>
          <a:blipFill>
            <a:blip r:embed="rId7">
              <a:alphaModFix amt="50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9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9424227" y="3787215"/>
            <a:ext cx="6224802" cy="35899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3837"/>
              </a:lnSpc>
            </a:pPr>
            <a:r>
              <a:rPr lang="en-US" sz="13837">
                <a:solidFill>
                  <a:srgbClr val="131614"/>
                </a:solidFill>
                <a:latin typeface="Ramabhadra"/>
                <a:ea typeface="Ramabhadra"/>
                <a:cs typeface="Ramabhadra"/>
                <a:sym typeface="Ramabhadra"/>
              </a:rPr>
              <a:t>THANK</a:t>
            </a:r>
          </a:p>
          <a:p>
            <a:pPr algn="l" marL="0" indent="0" lvl="0">
              <a:lnSpc>
                <a:spcPts val="13837"/>
              </a:lnSpc>
            </a:pPr>
            <a:r>
              <a:rPr lang="en-US" sz="13837">
                <a:solidFill>
                  <a:srgbClr val="131614"/>
                </a:solidFill>
                <a:latin typeface="Ramabhadra"/>
                <a:ea typeface="Ramabhadra"/>
                <a:cs typeface="Ramabhadra"/>
                <a:sym typeface="Ramabhadra"/>
              </a:rPr>
              <a:t>YOU.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-10800000">
            <a:off x="7135229" y="0"/>
            <a:ext cx="3268304" cy="3347425"/>
          </a:xfrm>
          <a:custGeom>
            <a:avLst/>
            <a:gdLst/>
            <a:ahLst/>
            <a:cxnLst/>
            <a:rect r="r" b="b" t="t" l="l"/>
            <a:pathLst>
              <a:path h="3347425" w="3268304">
                <a:moveTo>
                  <a:pt x="0" y="0"/>
                </a:moveTo>
                <a:lnTo>
                  <a:pt x="3268305" y="0"/>
                </a:lnTo>
                <a:lnTo>
                  <a:pt x="3268305" y="3347425"/>
                </a:lnTo>
                <a:lnTo>
                  <a:pt x="0" y="33474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3673177" y="-217555"/>
            <a:ext cx="12245863" cy="12290556"/>
          </a:xfrm>
          <a:custGeom>
            <a:avLst/>
            <a:gdLst/>
            <a:ahLst/>
            <a:cxnLst/>
            <a:rect r="r" b="b" t="t" l="l"/>
            <a:pathLst>
              <a:path h="12290556" w="12245863">
                <a:moveTo>
                  <a:pt x="0" y="0"/>
                </a:moveTo>
                <a:lnTo>
                  <a:pt x="12245863" y="0"/>
                </a:lnTo>
                <a:lnTo>
                  <a:pt x="12245863" y="12290557"/>
                </a:lnTo>
                <a:lnTo>
                  <a:pt x="0" y="122905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144126" y="-278681"/>
            <a:ext cx="7236147" cy="10844362"/>
          </a:xfrm>
          <a:custGeom>
            <a:avLst/>
            <a:gdLst/>
            <a:ahLst/>
            <a:cxnLst/>
            <a:rect r="r" b="b" t="t" l="l"/>
            <a:pathLst>
              <a:path h="10844362" w="7236147">
                <a:moveTo>
                  <a:pt x="0" y="0"/>
                </a:moveTo>
                <a:lnTo>
                  <a:pt x="7236147" y="0"/>
                </a:lnTo>
                <a:lnTo>
                  <a:pt x="7236147" y="10844362"/>
                </a:lnTo>
                <a:lnTo>
                  <a:pt x="0" y="1084436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485" t="0" r="-485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869137" y="6995527"/>
            <a:ext cx="6067399" cy="4114800"/>
          </a:xfrm>
          <a:custGeom>
            <a:avLst/>
            <a:gdLst/>
            <a:ahLst/>
            <a:cxnLst/>
            <a:rect r="r" b="b" t="t" l="l"/>
            <a:pathLst>
              <a:path h="4114800" w="6067399">
                <a:moveTo>
                  <a:pt x="0" y="0"/>
                </a:moveTo>
                <a:lnTo>
                  <a:pt x="6067400" y="0"/>
                </a:lnTo>
                <a:lnTo>
                  <a:pt x="60674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35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430211" y="513639"/>
            <a:ext cx="4829089" cy="27069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7249"/>
              </a:lnSpc>
              <a:spcBef>
                <a:spcPct val="0"/>
              </a:spcBef>
            </a:pPr>
            <a:r>
              <a:rPr lang="en-US" b="true" sz="5178">
                <a:solidFill>
                  <a:srgbClr val="131614"/>
                </a:solidFill>
                <a:latin typeface="Nunito Sans Condensed Medium"/>
                <a:ea typeface="Nunito Sans Condensed Medium"/>
                <a:cs typeface="Nunito Sans Condensed Medium"/>
                <a:sym typeface="Nunito Sans Condensed Medium"/>
              </a:rPr>
              <a:t>Radi Zdravkov | Student ID: 2509210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906102" y="9210675"/>
            <a:ext cx="2181286" cy="455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131614"/>
                </a:solidFill>
                <a:latin typeface="Nunito Sans Condensed"/>
                <a:ea typeface="Nunito Sans Condensed"/>
                <a:cs typeface="Nunito Sans Condensed"/>
                <a:sym typeface="Nunito Sans Condensed"/>
              </a:rPr>
              <a:t>11 Aug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DAHQraHhDdk</dc:identifier>
  <dcterms:modified xsi:type="dcterms:W3CDTF">2011-08-01T06:04:30Z</dcterms:modified>
  <cp:revision>1</cp:revision>
  <dc:title>10-Min Presentation Creation</dc:title>
</cp:coreProperties>
</file>