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4" r:id="rId3"/>
    <p:sldId id="263" r:id="rId4"/>
    <p:sldId id="259" r:id="rId5"/>
    <p:sldId id="260" r:id="rId6"/>
    <p:sldId id="261" r:id="rId7"/>
    <p:sldId id="262" r:id="rId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F18D49-4347-49C1-936F-FA87A2C06038}" v="36" dt="2026-03-31T19:23:37.9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16" autoAdjust="0"/>
    <p:restoredTop sz="94641" autoAdjust="0"/>
  </p:normalViewPr>
  <p:slideViewPr>
    <p:cSldViewPr snapToGrid="0">
      <p:cViewPr varScale="1">
        <p:scale>
          <a:sx n="78" d="100"/>
          <a:sy n="78" d="100"/>
        </p:scale>
        <p:origin x="912" y="77"/>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50" d="100"/>
          <a:sy n="150" d="100"/>
        </p:scale>
        <p:origin x="1320" y="-289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unwin" userId="a5ba1c7f42b2875b" providerId="LiveId" clId="{22410288-E7C0-4666-AA32-223777D806B7}"/>
    <pc:docChg chg="undo redo custSel addSld delSld modSld modMainMaster addSection delSection modNotesMaster">
      <pc:chgData name="sarah unwin" userId="a5ba1c7f42b2875b" providerId="LiveId" clId="{22410288-E7C0-4666-AA32-223777D806B7}" dt="2026-03-31T20:43:18.493" v="15034" actId="20577"/>
      <pc:docMkLst>
        <pc:docMk/>
      </pc:docMkLst>
      <pc:sldChg chg="addSp modSp mod setBg modNotes modNotesTx">
        <pc:chgData name="sarah unwin" userId="a5ba1c7f42b2875b" providerId="LiveId" clId="{22410288-E7C0-4666-AA32-223777D806B7}" dt="2026-03-27T08:21:50.778" v="13296" actId="790"/>
        <pc:sldMkLst>
          <pc:docMk/>
          <pc:sldMk cId="1225837266" sldId="256"/>
        </pc:sldMkLst>
        <pc:spChg chg="mod">
          <ac:chgData name="sarah unwin" userId="a5ba1c7f42b2875b" providerId="LiveId" clId="{22410288-E7C0-4666-AA32-223777D806B7}" dt="2026-03-27T08:21:50.778" v="13296" actId="790"/>
          <ac:spMkLst>
            <pc:docMk/>
            <pc:sldMk cId="1225837266" sldId="256"/>
            <ac:spMk id="2" creationId="{B4D61AF6-F2D6-9F0A-7A18-7E26F190ACEC}"/>
          </ac:spMkLst>
        </pc:spChg>
        <pc:spChg chg="mod">
          <ac:chgData name="sarah unwin" userId="a5ba1c7f42b2875b" providerId="LiveId" clId="{22410288-E7C0-4666-AA32-223777D806B7}" dt="2026-03-27T08:21:50.778" v="13296" actId="790"/>
          <ac:spMkLst>
            <pc:docMk/>
            <pc:sldMk cId="1225837266" sldId="256"/>
            <ac:spMk id="3" creationId="{1235BA4A-5CB4-F750-2069-E3ABEA734EC3}"/>
          </ac:spMkLst>
        </pc:spChg>
        <pc:spChg chg="add mod">
          <ac:chgData name="sarah unwin" userId="a5ba1c7f42b2875b" providerId="LiveId" clId="{22410288-E7C0-4666-AA32-223777D806B7}" dt="2026-03-27T08:21:50.778" v="13296" actId="790"/>
          <ac:spMkLst>
            <pc:docMk/>
            <pc:sldMk cId="1225837266" sldId="256"/>
            <ac:spMk id="8" creationId="{0E30439A-8A5B-46EC-8283-9B6B031D40D0}"/>
          </ac:spMkLst>
        </pc:spChg>
        <pc:spChg chg="add mod">
          <ac:chgData name="sarah unwin" userId="a5ba1c7f42b2875b" providerId="LiveId" clId="{22410288-E7C0-4666-AA32-223777D806B7}" dt="2026-03-27T08:21:50.778" v="13296" actId="790"/>
          <ac:spMkLst>
            <pc:docMk/>
            <pc:sldMk cId="1225837266" sldId="256"/>
            <ac:spMk id="10" creationId="{5CEAD642-85CF-4750-8432-7C80C901F001}"/>
          </ac:spMkLst>
        </pc:spChg>
        <pc:spChg chg="add mod">
          <ac:chgData name="sarah unwin" userId="a5ba1c7f42b2875b" providerId="LiveId" clId="{22410288-E7C0-4666-AA32-223777D806B7}" dt="2026-03-27T08:21:50.778" v="13296" actId="790"/>
          <ac:spMkLst>
            <pc:docMk/>
            <pc:sldMk cId="1225837266" sldId="256"/>
            <ac:spMk id="12" creationId="{FA33EEAE-15D5-4119-8C1E-89D943F911EF}"/>
          </ac:spMkLst>
        </pc:spChg>
        <pc:spChg chg="add mod">
          <ac:chgData name="sarah unwin" userId="a5ba1c7f42b2875b" providerId="LiveId" clId="{22410288-E7C0-4666-AA32-223777D806B7}" dt="2026-03-27T08:21:50.778" v="13296" actId="790"/>
          <ac:spMkLst>
            <pc:docMk/>
            <pc:sldMk cId="1225837266" sldId="256"/>
            <ac:spMk id="14" creationId="{730D8B3B-9B80-4025-B934-26DC7D7CD231}"/>
          </ac:spMkLst>
        </pc:spChg>
        <pc:spChg chg="add mod">
          <ac:chgData name="sarah unwin" userId="a5ba1c7f42b2875b" providerId="LiveId" clId="{22410288-E7C0-4666-AA32-223777D806B7}" dt="2026-03-27T08:21:50.778" v="13296" actId="790"/>
          <ac:spMkLst>
            <pc:docMk/>
            <pc:sldMk cId="1225837266" sldId="256"/>
            <ac:spMk id="16" creationId="{B5A1B09C-1565-46F8-B70F-621C5EB48A09}"/>
          </ac:spMkLst>
        </pc:spChg>
        <pc:spChg chg="add mod">
          <ac:chgData name="sarah unwin" userId="a5ba1c7f42b2875b" providerId="LiveId" clId="{22410288-E7C0-4666-AA32-223777D806B7}" dt="2026-03-27T08:21:50.778" v="13296" actId="790"/>
          <ac:spMkLst>
            <pc:docMk/>
            <pc:sldMk cId="1225837266" sldId="256"/>
            <ac:spMk id="18" creationId="{8C516CC8-80AC-446C-A56E-9F54B7210402}"/>
          </ac:spMkLst>
        </pc:spChg>
        <pc:spChg chg="add mod">
          <ac:chgData name="sarah unwin" userId="a5ba1c7f42b2875b" providerId="LiveId" clId="{22410288-E7C0-4666-AA32-223777D806B7}" dt="2026-03-27T08:21:50.778" v="13296" actId="790"/>
          <ac:spMkLst>
            <pc:docMk/>
            <pc:sldMk cId="1225837266" sldId="256"/>
            <ac:spMk id="20" creationId="{53947E58-F088-49F1-A3D1-DEA690192E84}"/>
          </ac:spMkLst>
        </pc:spChg>
      </pc:sldChg>
      <pc:sldChg chg="addSp delSp modSp new mod setBg setClrOvrMap modNotes">
        <pc:chgData name="sarah unwin" userId="a5ba1c7f42b2875b" providerId="LiveId" clId="{22410288-E7C0-4666-AA32-223777D806B7}" dt="2026-03-28T09:25:47.682" v="13870"/>
        <pc:sldMkLst>
          <pc:docMk/>
          <pc:sldMk cId="1394742453" sldId="259"/>
        </pc:sldMkLst>
        <pc:spChg chg="mod ord">
          <ac:chgData name="sarah unwin" userId="a5ba1c7f42b2875b" providerId="LiveId" clId="{22410288-E7C0-4666-AA32-223777D806B7}" dt="2026-03-27T08:21:50.778" v="13296" actId="790"/>
          <ac:spMkLst>
            <pc:docMk/>
            <pc:sldMk cId="1394742453" sldId="259"/>
            <ac:spMk id="2" creationId="{1E5ED6D5-2C2E-ABD9-2603-465E18C93F3F}"/>
          </ac:spMkLst>
        </pc:spChg>
        <pc:spChg chg="add mod">
          <ac:chgData name="sarah unwin" userId="a5ba1c7f42b2875b" providerId="LiveId" clId="{22410288-E7C0-4666-AA32-223777D806B7}" dt="2026-03-27T08:21:50.778" v="13296" actId="790"/>
          <ac:spMkLst>
            <pc:docMk/>
            <pc:sldMk cId="1394742453" sldId="259"/>
            <ac:spMk id="17" creationId="{9657FC79-CF9B-B37A-E637-A2D75C72A3CD}"/>
          </ac:spMkLst>
        </pc:spChg>
        <pc:spChg chg="add mod">
          <ac:chgData name="sarah unwin" userId="a5ba1c7f42b2875b" providerId="LiveId" clId="{22410288-E7C0-4666-AA32-223777D806B7}" dt="2026-03-27T08:21:50.778" v="13296" actId="790"/>
          <ac:spMkLst>
            <pc:docMk/>
            <pc:sldMk cId="1394742453" sldId="259"/>
            <ac:spMk id="18" creationId="{0534E818-2217-36F9-4E38-034F9F791ABA}"/>
          </ac:spMkLst>
        </pc:spChg>
        <pc:spChg chg="add mod">
          <ac:chgData name="sarah unwin" userId="a5ba1c7f42b2875b" providerId="LiveId" clId="{22410288-E7C0-4666-AA32-223777D806B7}" dt="2026-03-27T08:21:50.778" v="13296" actId="790"/>
          <ac:spMkLst>
            <pc:docMk/>
            <pc:sldMk cId="1394742453" sldId="259"/>
            <ac:spMk id="49" creationId="{A3C210E6-A35A-4F68-8D60-801A019C75B8}"/>
          </ac:spMkLst>
        </pc:spChg>
        <pc:spChg chg="add mod">
          <ac:chgData name="sarah unwin" userId="a5ba1c7f42b2875b" providerId="LiveId" clId="{22410288-E7C0-4666-AA32-223777D806B7}" dt="2026-03-27T08:21:50.778" v="13296" actId="790"/>
          <ac:spMkLst>
            <pc:docMk/>
            <pc:sldMk cId="1394742453" sldId="259"/>
            <ac:spMk id="51" creationId="{AC0D06B0-F19C-459E-B221-A34B506FB5E3}"/>
          </ac:spMkLst>
        </pc:spChg>
        <pc:spChg chg="add mod">
          <ac:chgData name="sarah unwin" userId="a5ba1c7f42b2875b" providerId="LiveId" clId="{22410288-E7C0-4666-AA32-223777D806B7}" dt="2026-03-27T08:21:50.778" v="13296" actId="790"/>
          <ac:spMkLst>
            <pc:docMk/>
            <pc:sldMk cId="1394742453" sldId="259"/>
            <ac:spMk id="53" creationId="{345B26DA-1C6B-4C66-81C9-9C1877FC2DB1}"/>
          </ac:spMkLst>
        </pc:spChg>
        <pc:spChg chg="add mod">
          <ac:chgData name="sarah unwin" userId="a5ba1c7f42b2875b" providerId="LiveId" clId="{22410288-E7C0-4666-AA32-223777D806B7}" dt="2026-03-27T08:21:50.778" v="13296" actId="790"/>
          <ac:spMkLst>
            <pc:docMk/>
            <pc:sldMk cId="1394742453" sldId="259"/>
            <ac:spMk id="55" creationId="{98DE6C44-43F8-4DE4-AB81-66853FFEA09A}"/>
          </ac:spMkLst>
        </pc:spChg>
        <pc:spChg chg="add mod">
          <ac:chgData name="sarah unwin" userId="a5ba1c7f42b2875b" providerId="LiveId" clId="{22410288-E7C0-4666-AA32-223777D806B7}" dt="2026-03-27T08:21:50.778" v="13296" actId="790"/>
          <ac:spMkLst>
            <pc:docMk/>
            <pc:sldMk cId="1394742453" sldId="259"/>
            <ac:spMk id="57" creationId="{2409529B-9B56-4F10-BE4D-F934DB89E57E}"/>
          </ac:spMkLst>
        </pc:spChg>
        <pc:picChg chg="mod ord">
          <ac:chgData name="sarah unwin" userId="a5ba1c7f42b2875b" providerId="LiveId" clId="{22410288-E7C0-4666-AA32-223777D806B7}" dt="2026-03-15T09:12:56.295" v="3039" actId="16037"/>
          <ac:picMkLst>
            <pc:docMk/>
            <pc:sldMk cId="1394742453" sldId="259"/>
            <ac:picMk id="13" creationId="{DF504CE6-8A5B-AC35-8498-0A79AAEA8035}"/>
          </ac:picMkLst>
        </pc:picChg>
        <pc:picChg chg="mod ord">
          <ac:chgData name="sarah unwin" userId="a5ba1c7f42b2875b" providerId="LiveId" clId="{22410288-E7C0-4666-AA32-223777D806B7}" dt="2026-03-15T09:06:28.298" v="3038" actId="26606"/>
          <ac:picMkLst>
            <pc:docMk/>
            <pc:sldMk cId="1394742453" sldId="259"/>
            <ac:picMk id="14" creationId="{26280A5F-954B-86E5-AF83-740ACB2329C9}"/>
          </ac:picMkLst>
        </pc:picChg>
        <pc:picChg chg="mod ord">
          <ac:chgData name="sarah unwin" userId="a5ba1c7f42b2875b" providerId="LiveId" clId="{22410288-E7C0-4666-AA32-223777D806B7}" dt="2026-03-15T09:06:28.298" v="3038" actId="26606"/>
          <ac:picMkLst>
            <pc:docMk/>
            <pc:sldMk cId="1394742453" sldId="259"/>
            <ac:picMk id="15" creationId="{7DEB9247-142E-DDA9-BE9B-7892DB002AB6}"/>
          </ac:picMkLst>
        </pc:picChg>
        <pc:picChg chg="mod">
          <ac:chgData name="sarah unwin" userId="a5ba1c7f42b2875b" providerId="LiveId" clId="{22410288-E7C0-4666-AA32-223777D806B7}" dt="2026-03-15T09:06:28.298" v="3038" actId="26606"/>
          <ac:picMkLst>
            <pc:docMk/>
            <pc:sldMk cId="1394742453" sldId="259"/>
            <ac:picMk id="16" creationId="{C835C6E0-DC4B-3C34-59B9-936F5DC09455}"/>
          </ac:picMkLst>
        </pc:picChg>
      </pc:sldChg>
      <pc:sldChg chg="addSp delSp modSp new mod setBg chgLayout modNotes">
        <pc:chgData name="sarah unwin" userId="a5ba1c7f42b2875b" providerId="LiveId" clId="{22410288-E7C0-4666-AA32-223777D806B7}" dt="2026-03-28T17:25:13.980" v="14314" actId="20577"/>
        <pc:sldMkLst>
          <pc:docMk/>
          <pc:sldMk cId="522307459" sldId="260"/>
        </pc:sldMkLst>
        <pc:spChg chg="mod ord">
          <ac:chgData name="sarah unwin" userId="a5ba1c7f42b2875b" providerId="LiveId" clId="{22410288-E7C0-4666-AA32-223777D806B7}" dt="2026-03-27T08:21:50.778" v="13296" actId="790"/>
          <ac:spMkLst>
            <pc:docMk/>
            <pc:sldMk cId="522307459" sldId="260"/>
            <ac:spMk id="2" creationId="{B7C25996-6279-1EC6-5697-06064C2EE169}"/>
          </ac:spMkLst>
        </pc:spChg>
        <pc:spChg chg="add mod">
          <ac:chgData name="sarah unwin" userId="a5ba1c7f42b2875b" providerId="LiveId" clId="{22410288-E7C0-4666-AA32-223777D806B7}" dt="2026-03-27T08:21:50.778" v="13296" actId="790"/>
          <ac:spMkLst>
            <pc:docMk/>
            <pc:sldMk cId="522307459" sldId="260"/>
            <ac:spMk id="18" creationId="{21C9FE86-FCC3-4A31-AA1C-C882262B7FE7}"/>
          </ac:spMkLst>
        </pc:spChg>
        <pc:spChg chg="add mod">
          <ac:chgData name="sarah unwin" userId="a5ba1c7f42b2875b" providerId="LiveId" clId="{22410288-E7C0-4666-AA32-223777D806B7}" dt="2026-03-27T08:21:50.778" v="13296" actId="790"/>
          <ac:spMkLst>
            <pc:docMk/>
            <pc:sldMk cId="522307459" sldId="260"/>
            <ac:spMk id="20" creationId="{7D96243B-ECED-4B71-8E06-AE9A285EAD20}"/>
          </ac:spMkLst>
        </pc:spChg>
        <pc:spChg chg="add mod">
          <ac:chgData name="sarah unwin" userId="a5ba1c7f42b2875b" providerId="LiveId" clId="{22410288-E7C0-4666-AA32-223777D806B7}" dt="2026-03-27T08:21:50.778" v="13296" actId="790"/>
          <ac:spMkLst>
            <pc:docMk/>
            <pc:sldMk cId="522307459" sldId="260"/>
            <ac:spMk id="31" creationId="{DEE2AD96-B495-4E06-9291-B71706F728CB}"/>
          </ac:spMkLst>
        </pc:spChg>
        <pc:spChg chg="add mod">
          <ac:chgData name="sarah unwin" userId="a5ba1c7f42b2875b" providerId="LiveId" clId="{22410288-E7C0-4666-AA32-223777D806B7}" dt="2026-03-27T08:21:50.778" v="13296" actId="790"/>
          <ac:spMkLst>
            <pc:docMk/>
            <pc:sldMk cId="522307459" sldId="260"/>
            <ac:spMk id="32" creationId="{53CF6D67-C5A8-4ADD-9E8E-1E38CA1D3166}"/>
          </ac:spMkLst>
        </pc:spChg>
        <pc:spChg chg="add mod">
          <ac:chgData name="sarah unwin" userId="a5ba1c7f42b2875b" providerId="LiveId" clId="{22410288-E7C0-4666-AA32-223777D806B7}" dt="2026-03-27T08:21:50.778" v="13296" actId="790"/>
          <ac:spMkLst>
            <pc:docMk/>
            <pc:sldMk cId="522307459" sldId="260"/>
            <ac:spMk id="33" creationId="{86909FA0-B515-4681-B7A8-FA281D133B94}"/>
          </ac:spMkLst>
        </pc:spChg>
        <pc:spChg chg="add mod">
          <ac:chgData name="sarah unwin" userId="a5ba1c7f42b2875b" providerId="LiveId" clId="{22410288-E7C0-4666-AA32-223777D806B7}" dt="2026-03-27T08:21:50.778" v="13296" actId="790"/>
          <ac:spMkLst>
            <pc:docMk/>
            <pc:sldMk cId="522307459" sldId="260"/>
            <ac:spMk id="34" creationId="{A09989E4-EFDC-4A90-A633-E0525FB4139E}"/>
          </ac:spMkLst>
        </pc:spChg>
        <pc:spChg chg="add mod">
          <ac:chgData name="sarah unwin" userId="a5ba1c7f42b2875b" providerId="LiveId" clId="{22410288-E7C0-4666-AA32-223777D806B7}" dt="2026-03-27T08:21:50.778" v="13296" actId="790"/>
          <ac:spMkLst>
            <pc:docMk/>
            <pc:sldMk cId="522307459" sldId="260"/>
            <ac:spMk id="35" creationId="{744215C3-C363-2150-FD97-E501D0D02175}"/>
          </ac:spMkLst>
        </pc:spChg>
      </pc:sldChg>
      <pc:sldChg chg="addSp delSp modSp new mod modNotes">
        <pc:chgData name="sarah unwin" userId="a5ba1c7f42b2875b" providerId="LiveId" clId="{22410288-E7C0-4666-AA32-223777D806B7}" dt="2026-03-31T20:43:18.493" v="15034" actId="20577"/>
        <pc:sldMkLst>
          <pc:docMk/>
          <pc:sldMk cId="4034440281" sldId="261"/>
        </pc:sldMkLst>
        <pc:spChg chg="mod">
          <ac:chgData name="sarah unwin" userId="a5ba1c7f42b2875b" providerId="LiveId" clId="{22410288-E7C0-4666-AA32-223777D806B7}" dt="2026-03-29T10:41:29.685" v="14769" actId="20577"/>
          <ac:spMkLst>
            <pc:docMk/>
            <pc:sldMk cId="4034440281" sldId="261"/>
            <ac:spMk id="2" creationId="{6AD8B203-D776-A893-624D-04790D72D7FE}"/>
          </ac:spMkLst>
        </pc:spChg>
        <pc:graphicFrameChg chg="add mod modGraphic">
          <ac:chgData name="sarah unwin" userId="a5ba1c7f42b2875b" providerId="LiveId" clId="{22410288-E7C0-4666-AA32-223777D806B7}" dt="2026-03-31T20:43:18.493" v="15034" actId="20577"/>
          <ac:graphicFrameMkLst>
            <pc:docMk/>
            <pc:sldMk cId="4034440281" sldId="261"/>
            <ac:graphicFrameMk id="12" creationId="{9EDC4069-E64B-A4B2-86A2-A30C2BF90627}"/>
          </ac:graphicFrameMkLst>
        </pc:graphicFrameChg>
      </pc:sldChg>
      <pc:sldChg chg="addSp delSp modSp new mod">
        <pc:chgData name="sarah unwin" userId="a5ba1c7f42b2875b" providerId="LiveId" clId="{22410288-E7C0-4666-AA32-223777D806B7}" dt="2026-03-29T10:47:56.812" v="14906" actId="1076"/>
        <pc:sldMkLst>
          <pc:docMk/>
          <pc:sldMk cId="695709618" sldId="262"/>
        </pc:sldMkLst>
        <pc:spChg chg="mod">
          <ac:chgData name="sarah unwin" userId="a5ba1c7f42b2875b" providerId="LiveId" clId="{22410288-E7C0-4666-AA32-223777D806B7}" dt="2026-03-27T08:21:50.778" v="13296" actId="790"/>
          <ac:spMkLst>
            <pc:docMk/>
            <pc:sldMk cId="695709618" sldId="262"/>
            <ac:spMk id="2" creationId="{7713AEF3-B4FF-C1FE-AE18-4D8FCE9B40FB}"/>
          </ac:spMkLst>
        </pc:spChg>
        <pc:spChg chg="add mod">
          <ac:chgData name="sarah unwin" userId="a5ba1c7f42b2875b" providerId="LiveId" clId="{22410288-E7C0-4666-AA32-223777D806B7}" dt="2026-03-29T10:47:56.812" v="14906" actId="1076"/>
          <ac:spMkLst>
            <pc:docMk/>
            <pc:sldMk cId="695709618" sldId="262"/>
            <ac:spMk id="4" creationId="{95D021E4-F062-783D-C9FF-2347EA7ECABE}"/>
          </ac:spMkLst>
        </pc:spChg>
      </pc:sldChg>
      <pc:sldChg chg="addSp delSp modSp add mod setBg modNotes">
        <pc:chgData name="sarah unwin" userId="a5ba1c7f42b2875b" providerId="LiveId" clId="{22410288-E7C0-4666-AA32-223777D806B7}" dt="2026-03-28T17:30:47.924" v="14318" actId="20577"/>
        <pc:sldMkLst>
          <pc:docMk/>
          <pc:sldMk cId="2297867231" sldId="263"/>
        </pc:sldMkLst>
        <pc:spChg chg="mod">
          <ac:chgData name="sarah unwin" userId="a5ba1c7f42b2875b" providerId="LiveId" clId="{22410288-E7C0-4666-AA32-223777D806B7}" dt="2026-03-27T08:21:50.778" v="13296" actId="790"/>
          <ac:spMkLst>
            <pc:docMk/>
            <pc:sldMk cId="2297867231" sldId="263"/>
            <ac:spMk id="2" creationId="{B38868F8-8383-A80D-47E9-D5B804B18149}"/>
          </ac:spMkLst>
        </pc:spChg>
        <pc:spChg chg="add del mod">
          <ac:chgData name="sarah unwin" userId="a5ba1c7f42b2875b" providerId="LiveId" clId="{22410288-E7C0-4666-AA32-223777D806B7}" dt="2026-03-27T08:21:50.778" v="13296" actId="790"/>
          <ac:spMkLst>
            <pc:docMk/>
            <pc:sldMk cId="2297867231" sldId="263"/>
            <ac:spMk id="3" creationId="{2D5CA2A9-3B47-389B-B2F4-12522187CE07}"/>
          </ac:spMkLst>
        </pc:spChg>
        <pc:spChg chg="add mod">
          <ac:chgData name="sarah unwin" userId="a5ba1c7f42b2875b" providerId="LiveId" clId="{22410288-E7C0-4666-AA32-223777D806B7}" dt="2026-03-27T08:21:50.778" v="13296" actId="790"/>
          <ac:spMkLst>
            <pc:docMk/>
            <pc:sldMk cId="2297867231" sldId="263"/>
            <ac:spMk id="26" creationId="{C2554CA6-288E-4202-BC52-2E5A8F0C0AED}"/>
          </ac:spMkLst>
        </pc:spChg>
        <pc:spChg chg="mod">
          <ac:chgData name="sarah unwin" userId="a5ba1c7f42b2875b" providerId="LiveId" clId="{22410288-E7C0-4666-AA32-223777D806B7}" dt="2026-03-27T08:21:50.778" v="13296" actId="790"/>
          <ac:spMkLst>
            <pc:docMk/>
            <pc:sldMk cId="2297867231" sldId="263"/>
            <ac:spMk id="28" creationId="{B10BB131-AC8E-4A8E-A5D1-36260F720C3B}"/>
          </ac:spMkLst>
        </pc:spChg>
        <pc:spChg chg="add mod">
          <ac:chgData name="sarah unwin" userId="a5ba1c7f42b2875b" providerId="LiveId" clId="{22410288-E7C0-4666-AA32-223777D806B7}" dt="2026-03-27T08:21:50.778" v="13296" actId="790"/>
          <ac:spMkLst>
            <pc:docMk/>
            <pc:sldMk cId="2297867231" sldId="263"/>
            <ac:spMk id="30" creationId="{5B7778FC-632E-4DCA-A7CB-0D7731CCF970}"/>
          </ac:spMkLst>
        </pc:spChg>
        <pc:spChg chg="add mod">
          <ac:chgData name="sarah unwin" userId="a5ba1c7f42b2875b" providerId="LiveId" clId="{22410288-E7C0-4666-AA32-223777D806B7}" dt="2026-03-27T08:21:50.778" v="13296" actId="790"/>
          <ac:spMkLst>
            <pc:docMk/>
            <pc:sldMk cId="2297867231" sldId="263"/>
            <ac:spMk id="32" creationId="{FA23A907-97FB-4A8F-880A-DD77401C4296}"/>
          </ac:spMkLst>
        </pc:spChg>
      </pc:sldChg>
      <pc:sldChg chg="addSp delSp modSp new mod setBg modNotes modNotesTx">
        <pc:chgData name="sarah unwin" userId="a5ba1c7f42b2875b" providerId="LiveId" clId="{22410288-E7C0-4666-AA32-223777D806B7}" dt="2026-03-28T09:25:47.682" v="13870"/>
        <pc:sldMkLst>
          <pc:docMk/>
          <pc:sldMk cId="3078963945" sldId="264"/>
        </pc:sldMkLst>
        <pc:spChg chg="mod">
          <ac:chgData name="sarah unwin" userId="a5ba1c7f42b2875b" providerId="LiveId" clId="{22410288-E7C0-4666-AA32-223777D806B7}" dt="2026-03-27T08:21:50.778" v="13296" actId="790"/>
          <ac:spMkLst>
            <pc:docMk/>
            <pc:sldMk cId="3078963945" sldId="264"/>
            <ac:spMk id="2" creationId="{86F9861B-1007-A251-D905-42986E6E0C7F}"/>
          </ac:spMkLst>
        </pc:spChg>
        <pc:spChg chg="add mod">
          <ac:chgData name="sarah unwin" userId="a5ba1c7f42b2875b" providerId="LiveId" clId="{22410288-E7C0-4666-AA32-223777D806B7}" dt="2026-03-27T08:21:50.778" v="13296" actId="790"/>
          <ac:spMkLst>
            <pc:docMk/>
            <pc:sldMk cId="3078963945" sldId="264"/>
            <ac:spMk id="9" creationId="{E428C7FD-4801-C1FE-E426-171BE29CF060}"/>
          </ac:spMkLst>
        </pc:spChg>
        <pc:spChg chg="add del mod">
          <ac:chgData name="sarah unwin" userId="a5ba1c7f42b2875b" providerId="LiveId" clId="{22410288-E7C0-4666-AA32-223777D806B7}" dt="2026-03-27T08:21:50.778" v="13296" actId="790"/>
          <ac:spMkLst>
            <pc:docMk/>
            <pc:sldMk cId="3078963945" sldId="264"/>
            <ac:spMk id="10" creationId="{BACC6370-2D7E-4714-9D71-7542949D7D5D}"/>
          </ac:spMkLst>
        </pc:spChg>
        <pc:spChg chg="add del mod">
          <ac:chgData name="sarah unwin" userId="a5ba1c7f42b2875b" providerId="LiveId" clId="{22410288-E7C0-4666-AA32-223777D806B7}" dt="2026-03-27T08:21:50.778" v="13296" actId="790"/>
          <ac:spMkLst>
            <pc:docMk/>
            <pc:sldMk cId="3078963945" sldId="264"/>
            <ac:spMk id="12" creationId="{F68B3F68-107C-434F-AA38-110D5EA91B85}"/>
          </ac:spMkLst>
        </pc:spChg>
        <pc:spChg chg="add del mod">
          <ac:chgData name="sarah unwin" userId="a5ba1c7f42b2875b" providerId="LiveId" clId="{22410288-E7C0-4666-AA32-223777D806B7}" dt="2026-03-27T08:21:50.778" v="13296" actId="790"/>
          <ac:spMkLst>
            <pc:docMk/>
            <pc:sldMk cId="3078963945" sldId="264"/>
            <ac:spMk id="14" creationId="{AAD0DBB9-1A4B-4391-81D4-CB19F9AB918A}"/>
          </ac:spMkLst>
        </pc:spChg>
        <pc:spChg chg="add del mod">
          <ac:chgData name="sarah unwin" userId="a5ba1c7f42b2875b" providerId="LiveId" clId="{22410288-E7C0-4666-AA32-223777D806B7}" dt="2026-03-27T08:21:50.778" v="13296" actId="790"/>
          <ac:spMkLst>
            <pc:docMk/>
            <pc:sldMk cId="3078963945" sldId="264"/>
            <ac:spMk id="16" creationId="{063BBA22-50EA-4C4D-BE05-F1CE4E63AA56}"/>
          </ac:spMkLst>
        </pc:spChg>
        <pc:graphicFrameChg chg="add mod modGraphic">
          <ac:chgData name="sarah unwin" userId="a5ba1c7f42b2875b" providerId="LiveId" clId="{22410288-E7C0-4666-AA32-223777D806B7}" dt="2026-03-27T08:21:50.778" v="13296" actId="790"/>
          <ac:graphicFrameMkLst>
            <pc:docMk/>
            <pc:sldMk cId="3078963945" sldId="264"/>
            <ac:graphicFrameMk id="7" creationId="{0129331C-3DC4-C7DC-548F-7212AFFF9112}"/>
          </ac:graphicFrameMkLst>
        </pc:graphicFrameChg>
      </pc:sldChg>
      <pc:sldMasterChg chg="setBg">
        <pc:chgData name="sarah unwin" userId="a5ba1c7f42b2875b" providerId="LiveId" clId="{22410288-E7C0-4666-AA32-223777D806B7}" dt="2026-03-15T10:14:05.030" v="3361"/>
        <pc:sldMasterMkLst>
          <pc:docMk/>
          <pc:sldMasterMk cId="2456889165" sldId="2147483648"/>
        </pc:sldMasterMkLst>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7FAFB8-58F8-42A1-B6EE-A8366C8DE16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6DEFD19-0E75-4E31-B8FC-E15929F71A90}">
      <dgm:prSet/>
      <dgm:spPr/>
      <dgm:t>
        <a:bodyPr/>
        <a:lstStyle/>
        <a:p>
          <a:pPr>
            <a:lnSpc>
              <a:spcPct val="100000"/>
            </a:lnSpc>
          </a:pPr>
          <a:r>
            <a:rPr lang="en-GB" noProof="0" dirty="0"/>
            <a:t>Sunday Schools</a:t>
          </a:r>
        </a:p>
      </dgm:t>
    </dgm:pt>
    <dgm:pt modelId="{DF5FCCDF-3DBD-4D8D-A0AC-741B10EB2045}" type="parTrans" cxnId="{98842388-13E7-4EE5-8209-6DC479A84D2F}">
      <dgm:prSet/>
      <dgm:spPr/>
      <dgm:t>
        <a:bodyPr/>
        <a:lstStyle/>
        <a:p>
          <a:endParaRPr lang="en-US"/>
        </a:p>
      </dgm:t>
    </dgm:pt>
    <dgm:pt modelId="{244D84F6-36E2-4577-8CF1-CC6AC88968A4}" type="sibTrans" cxnId="{98842388-13E7-4EE5-8209-6DC479A84D2F}">
      <dgm:prSet/>
      <dgm:spPr/>
      <dgm:t>
        <a:bodyPr/>
        <a:lstStyle/>
        <a:p>
          <a:pPr>
            <a:lnSpc>
              <a:spcPct val="100000"/>
            </a:lnSpc>
          </a:pPr>
          <a:endParaRPr lang="en-US"/>
        </a:p>
      </dgm:t>
    </dgm:pt>
    <dgm:pt modelId="{7CDB0B91-E861-4298-8E60-B44D99C08E6D}">
      <dgm:prSet/>
      <dgm:spPr/>
      <dgm:t>
        <a:bodyPr/>
        <a:lstStyle/>
        <a:p>
          <a:pPr>
            <a:lnSpc>
              <a:spcPct val="100000"/>
            </a:lnSpc>
          </a:pPr>
          <a:r>
            <a:rPr lang="en-GB" noProof="0" dirty="0"/>
            <a:t>Ragged Schools </a:t>
          </a:r>
        </a:p>
      </dgm:t>
    </dgm:pt>
    <dgm:pt modelId="{3AB152E2-30D7-4DEB-A0E7-78FCF0266CE8}" type="parTrans" cxnId="{B4F0F059-DF5D-4004-B682-FCAA42C428D1}">
      <dgm:prSet/>
      <dgm:spPr/>
      <dgm:t>
        <a:bodyPr/>
        <a:lstStyle/>
        <a:p>
          <a:endParaRPr lang="en-US"/>
        </a:p>
      </dgm:t>
    </dgm:pt>
    <dgm:pt modelId="{63BDED37-B9AF-4298-9AA9-871FC653FE27}" type="sibTrans" cxnId="{B4F0F059-DF5D-4004-B682-FCAA42C428D1}">
      <dgm:prSet/>
      <dgm:spPr/>
      <dgm:t>
        <a:bodyPr/>
        <a:lstStyle/>
        <a:p>
          <a:pPr>
            <a:lnSpc>
              <a:spcPct val="100000"/>
            </a:lnSpc>
          </a:pPr>
          <a:endParaRPr lang="en-US"/>
        </a:p>
      </dgm:t>
    </dgm:pt>
    <dgm:pt modelId="{9FDCE106-09CE-42FD-94C3-39FDAB579232}">
      <dgm:prSet/>
      <dgm:spPr/>
      <dgm:t>
        <a:bodyPr/>
        <a:lstStyle/>
        <a:p>
          <a:pPr>
            <a:lnSpc>
              <a:spcPct val="100000"/>
            </a:lnSpc>
          </a:pPr>
          <a:r>
            <a:rPr lang="en-GB" noProof="0" dirty="0"/>
            <a:t>Young Men’s Christian Associations (YMCA)</a:t>
          </a:r>
        </a:p>
      </dgm:t>
    </dgm:pt>
    <dgm:pt modelId="{F599813C-DC08-45F0-8F7D-1285A81C02D5}" type="parTrans" cxnId="{2E7D9061-CC82-430C-851D-A75615D09CCD}">
      <dgm:prSet/>
      <dgm:spPr/>
      <dgm:t>
        <a:bodyPr/>
        <a:lstStyle/>
        <a:p>
          <a:endParaRPr lang="en-US"/>
        </a:p>
      </dgm:t>
    </dgm:pt>
    <dgm:pt modelId="{139D3FFD-3D94-4154-AA1D-1888C794931B}" type="sibTrans" cxnId="{2E7D9061-CC82-430C-851D-A75615D09CCD}">
      <dgm:prSet/>
      <dgm:spPr/>
      <dgm:t>
        <a:bodyPr/>
        <a:lstStyle/>
        <a:p>
          <a:pPr>
            <a:lnSpc>
              <a:spcPct val="100000"/>
            </a:lnSpc>
          </a:pPr>
          <a:endParaRPr lang="en-US"/>
        </a:p>
      </dgm:t>
    </dgm:pt>
    <dgm:pt modelId="{77B72A2E-A372-485D-AD92-5605FCE918B6}">
      <dgm:prSet/>
      <dgm:spPr/>
      <dgm:t>
        <a:bodyPr/>
        <a:lstStyle/>
        <a:p>
          <a:pPr>
            <a:lnSpc>
              <a:spcPct val="100000"/>
            </a:lnSpc>
          </a:pPr>
          <a:r>
            <a:rPr lang="en-GB" noProof="0" dirty="0"/>
            <a:t>Uniformed Organisations </a:t>
          </a:r>
        </a:p>
      </dgm:t>
    </dgm:pt>
    <dgm:pt modelId="{D1C702CE-9B5E-4385-B794-2FD3ED81E559}" type="parTrans" cxnId="{54D59A1E-D19C-434C-BFB0-01C3C43A03C2}">
      <dgm:prSet/>
      <dgm:spPr/>
      <dgm:t>
        <a:bodyPr/>
        <a:lstStyle/>
        <a:p>
          <a:endParaRPr lang="en-US"/>
        </a:p>
      </dgm:t>
    </dgm:pt>
    <dgm:pt modelId="{DBAC7E99-84B8-46DB-95CB-D32D45BBB9B6}" type="sibTrans" cxnId="{54D59A1E-D19C-434C-BFB0-01C3C43A03C2}">
      <dgm:prSet/>
      <dgm:spPr/>
      <dgm:t>
        <a:bodyPr/>
        <a:lstStyle/>
        <a:p>
          <a:endParaRPr lang="en-US"/>
        </a:p>
      </dgm:t>
    </dgm:pt>
    <dgm:pt modelId="{7B7AF933-B248-4A9E-852B-A5ABAA66E684}" type="pres">
      <dgm:prSet presAssocID="{227FAFB8-58F8-42A1-B6EE-A8366C8DE161}" presName="root" presStyleCnt="0">
        <dgm:presLayoutVars>
          <dgm:dir/>
          <dgm:resizeHandles val="exact"/>
        </dgm:presLayoutVars>
      </dgm:prSet>
      <dgm:spPr/>
    </dgm:pt>
    <dgm:pt modelId="{A6371DB1-EFD4-4426-BD1F-E84A8AE29300}" type="pres">
      <dgm:prSet presAssocID="{227FAFB8-58F8-42A1-B6EE-A8366C8DE161}" presName="container" presStyleCnt="0">
        <dgm:presLayoutVars>
          <dgm:dir/>
          <dgm:resizeHandles val="exact"/>
        </dgm:presLayoutVars>
      </dgm:prSet>
      <dgm:spPr/>
    </dgm:pt>
    <dgm:pt modelId="{9FBFC499-FE96-483C-9334-DA1AE4ACBEBD}" type="pres">
      <dgm:prSet presAssocID="{A6DEFD19-0E75-4E31-B8FC-E15929F71A90}" presName="compNode" presStyleCnt="0"/>
      <dgm:spPr/>
    </dgm:pt>
    <dgm:pt modelId="{C46C42DD-81AE-4680-B791-FA69AD68A9A7}" type="pres">
      <dgm:prSet presAssocID="{A6DEFD19-0E75-4E31-B8FC-E15929F71A90}" presName="iconBgRect" presStyleLbl="bgShp" presStyleIdx="0" presStyleCnt="4"/>
      <dgm:spPr/>
    </dgm:pt>
    <dgm:pt modelId="{8A07E4D7-9857-4B97-9382-1B2FADA4A65D}" type="pres">
      <dgm:prSet presAssocID="{A6DEFD19-0E75-4E31-B8FC-E15929F71A9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E96DF74F-2BF5-4E00-9E56-5D484695BAF8}" type="pres">
      <dgm:prSet presAssocID="{A6DEFD19-0E75-4E31-B8FC-E15929F71A90}" presName="spaceRect" presStyleCnt="0"/>
      <dgm:spPr/>
    </dgm:pt>
    <dgm:pt modelId="{D284C774-D1B0-43B1-8800-A3B8DD4729A0}" type="pres">
      <dgm:prSet presAssocID="{A6DEFD19-0E75-4E31-B8FC-E15929F71A90}" presName="textRect" presStyleLbl="revTx" presStyleIdx="0" presStyleCnt="4">
        <dgm:presLayoutVars>
          <dgm:chMax val="1"/>
          <dgm:chPref val="1"/>
        </dgm:presLayoutVars>
      </dgm:prSet>
      <dgm:spPr/>
    </dgm:pt>
    <dgm:pt modelId="{EA805BFF-89C5-4812-8291-6B1DE68BE2EC}" type="pres">
      <dgm:prSet presAssocID="{244D84F6-36E2-4577-8CF1-CC6AC88968A4}" presName="sibTrans" presStyleLbl="sibTrans2D1" presStyleIdx="0" presStyleCnt="0"/>
      <dgm:spPr/>
    </dgm:pt>
    <dgm:pt modelId="{50D74F6D-DD13-47CE-B82D-8DFAB2EBB949}" type="pres">
      <dgm:prSet presAssocID="{7CDB0B91-E861-4298-8E60-B44D99C08E6D}" presName="compNode" presStyleCnt="0"/>
      <dgm:spPr/>
    </dgm:pt>
    <dgm:pt modelId="{2655CF58-2834-4B83-9497-4E28406FDAA9}" type="pres">
      <dgm:prSet presAssocID="{7CDB0B91-E861-4298-8E60-B44D99C08E6D}" presName="iconBgRect" presStyleLbl="bgShp" presStyleIdx="1" presStyleCnt="4"/>
      <dgm:spPr/>
    </dgm:pt>
    <dgm:pt modelId="{14ED9322-AF7D-4095-A32C-E896549A6370}" type="pres">
      <dgm:prSet presAssocID="{7CDB0B91-E861-4298-8E60-B44D99C08E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2BFA5F9-08ED-4247-8ED0-05C6B92C2E52}" type="pres">
      <dgm:prSet presAssocID="{7CDB0B91-E861-4298-8E60-B44D99C08E6D}" presName="spaceRect" presStyleCnt="0"/>
      <dgm:spPr/>
    </dgm:pt>
    <dgm:pt modelId="{3F0CF1C3-40A3-4FAB-A5F0-F61449E50412}" type="pres">
      <dgm:prSet presAssocID="{7CDB0B91-E861-4298-8E60-B44D99C08E6D}" presName="textRect" presStyleLbl="revTx" presStyleIdx="1" presStyleCnt="4">
        <dgm:presLayoutVars>
          <dgm:chMax val="1"/>
          <dgm:chPref val="1"/>
        </dgm:presLayoutVars>
      </dgm:prSet>
      <dgm:spPr/>
    </dgm:pt>
    <dgm:pt modelId="{8326936D-C7A2-4838-A87C-75C6120AA9BD}" type="pres">
      <dgm:prSet presAssocID="{63BDED37-B9AF-4298-9AA9-871FC653FE27}" presName="sibTrans" presStyleLbl="sibTrans2D1" presStyleIdx="0" presStyleCnt="0"/>
      <dgm:spPr/>
    </dgm:pt>
    <dgm:pt modelId="{297320FA-D6C8-43CD-A621-BBF9ED7A130E}" type="pres">
      <dgm:prSet presAssocID="{9FDCE106-09CE-42FD-94C3-39FDAB579232}" presName="compNode" presStyleCnt="0"/>
      <dgm:spPr/>
    </dgm:pt>
    <dgm:pt modelId="{199642E4-8395-44AA-887B-FD23C8BE8FD4}" type="pres">
      <dgm:prSet presAssocID="{9FDCE106-09CE-42FD-94C3-39FDAB579232}" presName="iconBgRect" presStyleLbl="bgShp" presStyleIdx="2" presStyleCnt="4"/>
      <dgm:spPr/>
    </dgm:pt>
    <dgm:pt modelId="{DF33FA88-6AD1-4FEF-8D46-DA9A6953B455}" type="pres">
      <dgm:prSet presAssocID="{9FDCE106-09CE-42FD-94C3-39FDAB5792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ort Balls"/>
        </a:ext>
      </dgm:extLst>
    </dgm:pt>
    <dgm:pt modelId="{ED0B6F5C-6280-490A-A87A-853C36EEFD56}" type="pres">
      <dgm:prSet presAssocID="{9FDCE106-09CE-42FD-94C3-39FDAB579232}" presName="spaceRect" presStyleCnt="0"/>
      <dgm:spPr/>
    </dgm:pt>
    <dgm:pt modelId="{9F1872DC-95E5-4E2A-AD0C-3A5437965DA3}" type="pres">
      <dgm:prSet presAssocID="{9FDCE106-09CE-42FD-94C3-39FDAB579232}" presName="textRect" presStyleLbl="revTx" presStyleIdx="2" presStyleCnt="4">
        <dgm:presLayoutVars>
          <dgm:chMax val="1"/>
          <dgm:chPref val="1"/>
        </dgm:presLayoutVars>
      </dgm:prSet>
      <dgm:spPr/>
    </dgm:pt>
    <dgm:pt modelId="{D1ECC3F1-5FE7-4337-A7F0-0C66B66D6301}" type="pres">
      <dgm:prSet presAssocID="{139D3FFD-3D94-4154-AA1D-1888C794931B}" presName="sibTrans" presStyleLbl="sibTrans2D1" presStyleIdx="0" presStyleCnt="0"/>
      <dgm:spPr/>
    </dgm:pt>
    <dgm:pt modelId="{CCF08040-9730-4973-A58F-C33EC1511331}" type="pres">
      <dgm:prSet presAssocID="{77B72A2E-A372-485D-AD92-5605FCE918B6}" presName="compNode" presStyleCnt="0"/>
      <dgm:spPr/>
    </dgm:pt>
    <dgm:pt modelId="{B27F81F0-13A6-4AD5-8D9C-772F3D1ED7B0}" type="pres">
      <dgm:prSet presAssocID="{77B72A2E-A372-485D-AD92-5605FCE918B6}" presName="iconBgRect" presStyleLbl="bgShp" presStyleIdx="3" presStyleCnt="4"/>
      <dgm:spPr/>
    </dgm:pt>
    <dgm:pt modelId="{ACB52257-4019-4A4E-8497-E2DA1BE03D6C}" type="pres">
      <dgm:prSet presAssocID="{77B72A2E-A372-485D-AD92-5605FCE918B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irplane"/>
        </a:ext>
      </dgm:extLst>
    </dgm:pt>
    <dgm:pt modelId="{35116910-F653-46F4-A04F-AC3234B968C6}" type="pres">
      <dgm:prSet presAssocID="{77B72A2E-A372-485D-AD92-5605FCE918B6}" presName="spaceRect" presStyleCnt="0"/>
      <dgm:spPr/>
    </dgm:pt>
    <dgm:pt modelId="{DD79A3B5-F585-4639-BAF4-847545EEF440}" type="pres">
      <dgm:prSet presAssocID="{77B72A2E-A372-485D-AD92-5605FCE918B6}" presName="textRect" presStyleLbl="revTx" presStyleIdx="3" presStyleCnt="4">
        <dgm:presLayoutVars>
          <dgm:chMax val="1"/>
          <dgm:chPref val="1"/>
        </dgm:presLayoutVars>
      </dgm:prSet>
      <dgm:spPr/>
    </dgm:pt>
  </dgm:ptLst>
  <dgm:cxnLst>
    <dgm:cxn modelId="{54D59A1E-D19C-434C-BFB0-01C3C43A03C2}" srcId="{227FAFB8-58F8-42A1-B6EE-A8366C8DE161}" destId="{77B72A2E-A372-485D-AD92-5605FCE918B6}" srcOrd="3" destOrd="0" parTransId="{D1C702CE-9B5E-4385-B794-2FD3ED81E559}" sibTransId="{DBAC7E99-84B8-46DB-95CB-D32D45BBB9B6}"/>
    <dgm:cxn modelId="{821CE32A-8E23-40C4-9A30-05F4B92F2A5D}" type="presOf" srcId="{77B72A2E-A372-485D-AD92-5605FCE918B6}" destId="{DD79A3B5-F585-4639-BAF4-847545EEF440}" srcOrd="0" destOrd="0" presId="urn:microsoft.com/office/officeart/2018/2/layout/IconCircleList"/>
    <dgm:cxn modelId="{2E7D9061-CC82-430C-851D-A75615D09CCD}" srcId="{227FAFB8-58F8-42A1-B6EE-A8366C8DE161}" destId="{9FDCE106-09CE-42FD-94C3-39FDAB579232}" srcOrd="2" destOrd="0" parTransId="{F599813C-DC08-45F0-8F7D-1285A81C02D5}" sibTransId="{139D3FFD-3D94-4154-AA1D-1888C794931B}"/>
    <dgm:cxn modelId="{8BA3996B-885A-4FE3-9877-15D8DBD9AE45}" type="presOf" srcId="{9FDCE106-09CE-42FD-94C3-39FDAB579232}" destId="{9F1872DC-95E5-4E2A-AD0C-3A5437965DA3}" srcOrd="0" destOrd="0" presId="urn:microsoft.com/office/officeart/2018/2/layout/IconCircleList"/>
    <dgm:cxn modelId="{B4F0F059-DF5D-4004-B682-FCAA42C428D1}" srcId="{227FAFB8-58F8-42A1-B6EE-A8366C8DE161}" destId="{7CDB0B91-E861-4298-8E60-B44D99C08E6D}" srcOrd="1" destOrd="0" parTransId="{3AB152E2-30D7-4DEB-A0E7-78FCF0266CE8}" sibTransId="{63BDED37-B9AF-4298-9AA9-871FC653FE27}"/>
    <dgm:cxn modelId="{98842388-13E7-4EE5-8209-6DC479A84D2F}" srcId="{227FAFB8-58F8-42A1-B6EE-A8366C8DE161}" destId="{A6DEFD19-0E75-4E31-B8FC-E15929F71A90}" srcOrd="0" destOrd="0" parTransId="{DF5FCCDF-3DBD-4D8D-A0AC-741B10EB2045}" sibTransId="{244D84F6-36E2-4577-8CF1-CC6AC88968A4}"/>
    <dgm:cxn modelId="{DACF6890-7C62-4BEA-BA85-780F24C913AB}" type="presOf" srcId="{7CDB0B91-E861-4298-8E60-B44D99C08E6D}" destId="{3F0CF1C3-40A3-4FAB-A5F0-F61449E50412}" srcOrd="0" destOrd="0" presId="urn:microsoft.com/office/officeart/2018/2/layout/IconCircleList"/>
    <dgm:cxn modelId="{66D4BD90-A16E-4FE7-B6A6-06266D4560DE}" type="presOf" srcId="{244D84F6-36E2-4577-8CF1-CC6AC88968A4}" destId="{EA805BFF-89C5-4812-8291-6B1DE68BE2EC}" srcOrd="0" destOrd="0" presId="urn:microsoft.com/office/officeart/2018/2/layout/IconCircleList"/>
    <dgm:cxn modelId="{C2361F99-AC79-48DD-9805-676F9610BF35}" type="presOf" srcId="{63BDED37-B9AF-4298-9AA9-871FC653FE27}" destId="{8326936D-C7A2-4838-A87C-75C6120AA9BD}" srcOrd="0" destOrd="0" presId="urn:microsoft.com/office/officeart/2018/2/layout/IconCircleList"/>
    <dgm:cxn modelId="{1BE1FCD8-FEEB-4DC5-BE80-BF8BA416005E}" type="presOf" srcId="{227FAFB8-58F8-42A1-B6EE-A8366C8DE161}" destId="{7B7AF933-B248-4A9E-852B-A5ABAA66E684}" srcOrd="0" destOrd="0" presId="urn:microsoft.com/office/officeart/2018/2/layout/IconCircleList"/>
    <dgm:cxn modelId="{54503EF1-8A1C-42D7-A9EE-E6FB515AF2AA}" type="presOf" srcId="{A6DEFD19-0E75-4E31-B8FC-E15929F71A90}" destId="{D284C774-D1B0-43B1-8800-A3B8DD4729A0}" srcOrd="0" destOrd="0" presId="urn:microsoft.com/office/officeart/2018/2/layout/IconCircleList"/>
    <dgm:cxn modelId="{3E3CDDFE-470F-40A3-87DF-A379D221BC93}" type="presOf" srcId="{139D3FFD-3D94-4154-AA1D-1888C794931B}" destId="{D1ECC3F1-5FE7-4337-A7F0-0C66B66D6301}" srcOrd="0" destOrd="0" presId="urn:microsoft.com/office/officeart/2018/2/layout/IconCircleList"/>
    <dgm:cxn modelId="{B9295C47-58CB-40CC-81E6-603A23ACD7FE}" type="presParOf" srcId="{7B7AF933-B248-4A9E-852B-A5ABAA66E684}" destId="{A6371DB1-EFD4-4426-BD1F-E84A8AE29300}" srcOrd="0" destOrd="0" presId="urn:microsoft.com/office/officeart/2018/2/layout/IconCircleList"/>
    <dgm:cxn modelId="{79EC6AAA-A036-4D21-A880-C43CE8ACA858}" type="presParOf" srcId="{A6371DB1-EFD4-4426-BD1F-E84A8AE29300}" destId="{9FBFC499-FE96-483C-9334-DA1AE4ACBEBD}" srcOrd="0" destOrd="0" presId="urn:microsoft.com/office/officeart/2018/2/layout/IconCircleList"/>
    <dgm:cxn modelId="{6F3F1320-831F-4AE6-B3D9-E9F1B4F21E92}" type="presParOf" srcId="{9FBFC499-FE96-483C-9334-DA1AE4ACBEBD}" destId="{C46C42DD-81AE-4680-B791-FA69AD68A9A7}" srcOrd="0" destOrd="0" presId="urn:microsoft.com/office/officeart/2018/2/layout/IconCircleList"/>
    <dgm:cxn modelId="{74C0B85D-A201-4DA0-8B77-8C4320D624B0}" type="presParOf" srcId="{9FBFC499-FE96-483C-9334-DA1AE4ACBEBD}" destId="{8A07E4D7-9857-4B97-9382-1B2FADA4A65D}" srcOrd="1" destOrd="0" presId="urn:microsoft.com/office/officeart/2018/2/layout/IconCircleList"/>
    <dgm:cxn modelId="{E3ED2FE9-3391-45CB-B99F-355815D509BF}" type="presParOf" srcId="{9FBFC499-FE96-483C-9334-DA1AE4ACBEBD}" destId="{E96DF74F-2BF5-4E00-9E56-5D484695BAF8}" srcOrd="2" destOrd="0" presId="urn:microsoft.com/office/officeart/2018/2/layout/IconCircleList"/>
    <dgm:cxn modelId="{02FD21CB-C6FD-410F-8106-BD619575998C}" type="presParOf" srcId="{9FBFC499-FE96-483C-9334-DA1AE4ACBEBD}" destId="{D284C774-D1B0-43B1-8800-A3B8DD4729A0}" srcOrd="3" destOrd="0" presId="urn:microsoft.com/office/officeart/2018/2/layout/IconCircleList"/>
    <dgm:cxn modelId="{4AC04652-A2DA-4F6C-A387-292C56095FC9}" type="presParOf" srcId="{A6371DB1-EFD4-4426-BD1F-E84A8AE29300}" destId="{EA805BFF-89C5-4812-8291-6B1DE68BE2EC}" srcOrd="1" destOrd="0" presId="urn:microsoft.com/office/officeart/2018/2/layout/IconCircleList"/>
    <dgm:cxn modelId="{4B900F17-3B6A-422B-80FD-29CDA82EFB1B}" type="presParOf" srcId="{A6371DB1-EFD4-4426-BD1F-E84A8AE29300}" destId="{50D74F6D-DD13-47CE-B82D-8DFAB2EBB949}" srcOrd="2" destOrd="0" presId="urn:microsoft.com/office/officeart/2018/2/layout/IconCircleList"/>
    <dgm:cxn modelId="{7B09C1FC-0AD2-413C-98BF-6C8602BA2A4D}" type="presParOf" srcId="{50D74F6D-DD13-47CE-B82D-8DFAB2EBB949}" destId="{2655CF58-2834-4B83-9497-4E28406FDAA9}" srcOrd="0" destOrd="0" presId="urn:microsoft.com/office/officeart/2018/2/layout/IconCircleList"/>
    <dgm:cxn modelId="{72515972-133F-407A-A6E5-5D48F9855F54}" type="presParOf" srcId="{50D74F6D-DD13-47CE-B82D-8DFAB2EBB949}" destId="{14ED9322-AF7D-4095-A32C-E896549A6370}" srcOrd="1" destOrd="0" presId="urn:microsoft.com/office/officeart/2018/2/layout/IconCircleList"/>
    <dgm:cxn modelId="{1475D65D-36A2-4C21-B0D1-A8BF7DCAD6E5}" type="presParOf" srcId="{50D74F6D-DD13-47CE-B82D-8DFAB2EBB949}" destId="{F2BFA5F9-08ED-4247-8ED0-05C6B92C2E52}" srcOrd="2" destOrd="0" presId="urn:microsoft.com/office/officeart/2018/2/layout/IconCircleList"/>
    <dgm:cxn modelId="{DF8061AC-A30A-435B-90B7-AA1F4CC9AAB2}" type="presParOf" srcId="{50D74F6D-DD13-47CE-B82D-8DFAB2EBB949}" destId="{3F0CF1C3-40A3-4FAB-A5F0-F61449E50412}" srcOrd="3" destOrd="0" presId="urn:microsoft.com/office/officeart/2018/2/layout/IconCircleList"/>
    <dgm:cxn modelId="{BEB41AA7-DAEB-41DD-92DA-DA2608079BE3}" type="presParOf" srcId="{A6371DB1-EFD4-4426-BD1F-E84A8AE29300}" destId="{8326936D-C7A2-4838-A87C-75C6120AA9BD}" srcOrd="3" destOrd="0" presId="urn:microsoft.com/office/officeart/2018/2/layout/IconCircleList"/>
    <dgm:cxn modelId="{5F5D7857-9772-46F9-9453-AA7AABF29569}" type="presParOf" srcId="{A6371DB1-EFD4-4426-BD1F-E84A8AE29300}" destId="{297320FA-D6C8-43CD-A621-BBF9ED7A130E}" srcOrd="4" destOrd="0" presId="urn:microsoft.com/office/officeart/2018/2/layout/IconCircleList"/>
    <dgm:cxn modelId="{8908AFD2-3B4E-41D3-A3B4-656497970308}" type="presParOf" srcId="{297320FA-D6C8-43CD-A621-BBF9ED7A130E}" destId="{199642E4-8395-44AA-887B-FD23C8BE8FD4}" srcOrd="0" destOrd="0" presId="urn:microsoft.com/office/officeart/2018/2/layout/IconCircleList"/>
    <dgm:cxn modelId="{4ADE5FBF-471D-4C4A-8484-5D7D4F6F9EFC}" type="presParOf" srcId="{297320FA-D6C8-43CD-A621-BBF9ED7A130E}" destId="{DF33FA88-6AD1-4FEF-8D46-DA9A6953B455}" srcOrd="1" destOrd="0" presId="urn:microsoft.com/office/officeart/2018/2/layout/IconCircleList"/>
    <dgm:cxn modelId="{DF9A46EC-9391-488B-BFE5-86F13D643EA7}" type="presParOf" srcId="{297320FA-D6C8-43CD-A621-BBF9ED7A130E}" destId="{ED0B6F5C-6280-490A-A87A-853C36EEFD56}" srcOrd="2" destOrd="0" presId="urn:microsoft.com/office/officeart/2018/2/layout/IconCircleList"/>
    <dgm:cxn modelId="{1B4B893C-10E2-4276-9370-0AF9F9228023}" type="presParOf" srcId="{297320FA-D6C8-43CD-A621-BBF9ED7A130E}" destId="{9F1872DC-95E5-4E2A-AD0C-3A5437965DA3}" srcOrd="3" destOrd="0" presId="urn:microsoft.com/office/officeart/2018/2/layout/IconCircleList"/>
    <dgm:cxn modelId="{7751BF62-2D46-4E8C-A6E8-B143ED7AFB5E}" type="presParOf" srcId="{A6371DB1-EFD4-4426-BD1F-E84A8AE29300}" destId="{D1ECC3F1-5FE7-4337-A7F0-0C66B66D6301}" srcOrd="5" destOrd="0" presId="urn:microsoft.com/office/officeart/2018/2/layout/IconCircleList"/>
    <dgm:cxn modelId="{4964E80F-084D-4245-8F61-7D80BB5F31B7}" type="presParOf" srcId="{A6371DB1-EFD4-4426-BD1F-E84A8AE29300}" destId="{CCF08040-9730-4973-A58F-C33EC1511331}" srcOrd="6" destOrd="0" presId="urn:microsoft.com/office/officeart/2018/2/layout/IconCircleList"/>
    <dgm:cxn modelId="{FBE90FBC-CAC1-4227-90BE-050C6C7FD096}" type="presParOf" srcId="{CCF08040-9730-4973-A58F-C33EC1511331}" destId="{B27F81F0-13A6-4AD5-8D9C-772F3D1ED7B0}" srcOrd="0" destOrd="0" presId="urn:microsoft.com/office/officeart/2018/2/layout/IconCircleList"/>
    <dgm:cxn modelId="{ACC711DE-C7E0-409A-B5F9-D49D05B4A5F9}" type="presParOf" srcId="{CCF08040-9730-4973-A58F-C33EC1511331}" destId="{ACB52257-4019-4A4E-8497-E2DA1BE03D6C}" srcOrd="1" destOrd="0" presId="urn:microsoft.com/office/officeart/2018/2/layout/IconCircleList"/>
    <dgm:cxn modelId="{09E86CEA-487B-46F9-A92A-BDDA82B26C70}" type="presParOf" srcId="{CCF08040-9730-4973-A58F-C33EC1511331}" destId="{35116910-F653-46F4-A04F-AC3234B968C6}" srcOrd="2" destOrd="0" presId="urn:microsoft.com/office/officeart/2018/2/layout/IconCircleList"/>
    <dgm:cxn modelId="{B3500F40-8083-4DB6-9586-3E2BC1976340}" type="presParOf" srcId="{CCF08040-9730-4973-A58F-C33EC1511331}" destId="{DD79A3B5-F585-4639-BAF4-847545EEF4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C42DD-81AE-4680-B791-FA69AD68A9A7}">
      <dsp:nvSpPr>
        <dsp:cNvPr id="0" name=""/>
        <dsp:cNvSpPr/>
      </dsp:nvSpPr>
      <dsp:spPr>
        <a:xfrm>
          <a:off x="571970" y="50414"/>
          <a:ext cx="1295266" cy="12952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7E4D7-9857-4B97-9382-1B2FADA4A65D}">
      <dsp:nvSpPr>
        <dsp:cNvPr id="0" name=""/>
        <dsp:cNvSpPr/>
      </dsp:nvSpPr>
      <dsp:spPr>
        <a:xfrm>
          <a:off x="843976" y="322420"/>
          <a:ext cx="751254" cy="7512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4C774-D1B0-43B1-8800-A3B8DD4729A0}">
      <dsp:nvSpPr>
        <dsp:cNvPr id="0" name=""/>
        <dsp:cNvSpPr/>
      </dsp:nvSpPr>
      <dsp:spPr>
        <a:xfrm>
          <a:off x="2144794" y="50414"/>
          <a:ext cx="3053128" cy="1295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t>Sunday Schools</a:t>
          </a:r>
        </a:p>
      </dsp:txBody>
      <dsp:txXfrm>
        <a:off x="2144794" y="50414"/>
        <a:ext cx="3053128" cy="1295266"/>
      </dsp:txXfrm>
    </dsp:sp>
    <dsp:sp modelId="{2655CF58-2834-4B83-9497-4E28406FDAA9}">
      <dsp:nvSpPr>
        <dsp:cNvPr id="0" name=""/>
        <dsp:cNvSpPr/>
      </dsp:nvSpPr>
      <dsp:spPr>
        <a:xfrm>
          <a:off x="5729906" y="50414"/>
          <a:ext cx="1295266" cy="129526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D9322-AF7D-4095-A32C-E896549A6370}">
      <dsp:nvSpPr>
        <dsp:cNvPr id="0" name=""/>
        <dsp:cNvSpPr/>
      </dsp:nvSpPr>
      <dsp:spPr>
        <a:xfrm>
          <a:off x="6001912" y="322420"/>
          <a:ext cx="751254" cy="7512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0CF1C3-40A3-4FAB-A5F0-F61449E50412}">
      <dsp:nvSpPr>
        <dsp:cNvPr id="0" name=""/>
        <dsp:cNvSpPr/>
      </dsp:nvSpPr>
      <dsp:spPr>
        <a:xfrm>
          <a:off x="7302730" y="50414"/>
          <a:ext cx="3053128" cy="1295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t>Ragged Schools </a:t>
          </a:r>
        </a:p>
      </dsp:txBody>
      <dsp:txXfrm>
        <a:off x="7302730" y="50414"/>
        <a:ext cx="3053128" cy="1295266"/>
      </dsp:txXfrm>
    </dsp:sp>
    <dsp:sp modelId="{199642E4-8395-44AA-887B-FD23C8BE8FD4}">
      <dsp:nvSpPr>
        <dsp:cNvPr id="0" name=""/>
        <dsp:cNvSpPr/>
      </dsp:nvSpPr>
      <dsp:spPr>
        <a:xfrm>
          <a:off x="571970" y="1896924"/>
          <a:ext cx="1295266" cy="129526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3FA88-6AD1-4FEF-8D46-DA9A6953B455}">
      <dsp:nvSpPr>
        <dsp:cNvPr id="0" name=""/>
        <dsp:cNvSpPr/>
      </dsp:nvSpPr>
      <dsp:spPr>
        <a:xfrm>
          <a:off x="843976" y="2168930"/>
          <a:ext cx="751254" cy="7512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872DC-95E5-4E2A-AD0C-3A5437965DA3}">
      <dsp:nvSpPr>
        <dsp:cNvPr id="0" name=""/>
        <dsp:cNvSpPr/>
      </dsp:nvSpPr>
      <dsp:spPr>
        <a:xfrm>
          <a:off x="2144794" y="1896924"/>
          <a:ext cx="3053128" cy="1295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t>Young Men’s Christian Associations (YMCA)</a:t>
          </a:r>
        </a:p>
      </dsp:txBody>
      <dsp:txXfrm>
        <a:off x="2144794" y="1896924"/>
        <a:ext cx="3053128" cy="1295266"/>
      </dsp:txXfrm>
    </dsp:sp>
    <dsp:sp modelId="{B27F81F0-13A6-4AD5-8D9C-772F3D1ED7B0}">
      <dsp:nvSpPr>
        <dsp:cNvPr id="0" name=""/>
        <dsp:cNvSpPr/>
      </dsp:nvSpPr>
      <dsp:spPr>
        <a:xfrm>
          <a:off x="5729906" y="1896924"/>
          <a:ext cx="1295266" cy="129526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52257-4019-4A4E-8497-E2DA1BE03D6C}">
      <dsp:nvSpPr>
        <dsp:cNvPr id="0" name=""/>
        <dsp:cNvSpPr/>
      </dsp:nvSpPr>
      <dsp:spPr>
        <a:xfrm>
          <a:off x="6001912" y="2168930"/>
          <a:ext cx="751254" cy="7512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79A3B5-F585-4639-BAF4-847545EEF440}">
      <dsp:nvSpPr>
        <dsp:cNvPr id="0" name=""/>
        <dsp:cNvSpPr/>
      </dsp:nvSpPr>
      <dsp:spPr>
        <a:xfrm>
          <a:off x="7302730" y="1896924"/>
          <a:ext cx="3053128" cy="12952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noProof="0" dirty="0"/>
            <a:t>Uniformed Organisations </a:t>
          </a:r>
        </a:p>
      </dsp:txBody>
      <dsp:txXfrm>
        <a:off x="7302730" y="1896924"/>
        <a:ext cx="3053128" cy="129526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986D9528-316B-4D2E-AAA6-2459AC6A242F}" type="datetimeFigureOut">
              <a:rPr lang="en-US" smtClean="0"/>
              <a:t>3/31/2026</a:t>
            </a:fld>
            <a:endParaRPr lang="en-US"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A4851719-B912-445E-9468-1F13F6D3B682}" type="slidenum">
              <a:rPr lang="en-US" smtClean="0"/>
              <a:t>‹#›</a:t>
            </a:fld>
            <a:endParaRPr lang="en-US" dirty="0"/>
          </a:p>
        </p:txBody>
      </p:sp>
    </p:spTree>
    <p:extLst>
      <p:ext uri="{BB962C8B-B14F-4D97-AF65-F5344CB8AC3E}">
        <p14:creationId xmlns:p14="http://schemas.microsoft.com/office/powerpoint/2010/main" val="3955543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ipd.org/globalassets/media/knowledge/knowledge-hub/reports/2024-pdfs/8735-changing-face-of-the-youth-labour-market-web.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In my presentation I will be exploring the Key milestones throughout history, that have shaped the youth work we practice today. </a:t>
            </a:r>
          </a:p>
          <a:p>
            <a:endParaRPr lang="en-GB" dirty="0"/>
          </a:p>
          <a:p>
            <a:r>
              <a:rPr lang="en-GB" dirty="0"/>
              <a:t>I will be looking how the lives of young people in the sixties compare with young people today. The society they live in, the barrier they face and the issues that impact their lives. </a:t>
            </a:r>
          </a:p>
        </p:txBody>
      </p:sp>
      <p:sp>
        <p:nvSpPr>
          <p:cNvPr id="4" name="Slide Number Placeholder 3"/>
          <p:cNvSpPr>
            <a:spLocks noGrp="1"/>
          </p:cNvSpPr>
          <p:nvPr>
            <p:ph type="sldNum" sz="quarter" idx="5"/>
          </p:nvPr>
        </p:nvSpPr>
        <p:spPr/>
        <p:txBody>
          <a:bodyPr/>
          <a:lstStyle/>
          <a:p>
            <a:fld id="{A4851719-B912-445E-9468-1F13F6D3B682}" type="slidenum">
              <a:rPr lang="en-US" smtClean="0"/>
              <a:t>1</a:t>
            </a:fld>
            <a:endParaRPr lang="en-US" dirty="0"/>
          </a:p>
        </p:txBody>
      </p:sp>
    </p:spTree>
    <p:extLst>
      <p:ext uri="{BB962C8B-B14F-4D97-AF65-F5344CB8AC3E}">
        <p14:creationId xmlns:p14="http://schemas.microsoft.com/office/powerpoint/2010/main" val="1438577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noProof="0" dirty="0"/>
          </a:p>
        </p:txBody>
      </p:sp>
      <p:sp>
        <p:nvSpPr>
          <p:cNvPr id="3" name="Notes Placeholder 2"/>
          <p:cNvSpPr>
            <a:spLocks noGrp="1"/>
          </p:cNvSpPr>
          <p:nvPr>
            <p:ph type="body" idx="1"/>
          </p:nvPr>
        </p:nvSpPr>
        <p:spPr>
          <a:xfrm>
            <a:off x="685800" y="4786363"/>
            <a:ext cx="5486400" cy="4910683"/>
          </a:xfrm>
        </p:spPr>
        <p:txBody>
          <a:bodyPr/>
          <a:lstStyle/>
          <a:p>
            <a:r>
              <a:rPr lang="en-GB" noProof="0" dirty="0"/>
              <a:t>To understand where </a:t>
            </a:r>
            <a:r>
              <a:rPr lang="en-GB" dirty="0"/>
              <a:t>youth work is</a:t>
            </a:r>
            <a:r>
              <a:rPr lang="en-GB" noProof="0" dirty="0"/>
              <a:t> now, it is important for us to look back and reflect on where Youth Work started!</a:t>
            </a:r>
          </a:p>
          <a:p>
            <a:r>
              <a:rPr lang="en-GB" noProof="0" dirty="0"/>
              <a:t>The foundations of Youth work were established in voluntary organisations set up to support working class young people with their spiritual, moral, and physical welfare. </a:t>
            </a:r>
          </a:p>
          <a:p>
            <a:pPr marL="171450" indent="-171450">
              <a:buFont typeface="Arial" panose="020B0604020202020204" pitchFamily="34" charset="0"/>
              <a:buChar char="•"/>
            </a:pPr>
            <a:r>
              <a:rPr lang="en-GB" dirty="0"/>
              <a:t>Sunday schools were set up to support children working in factories with basic reading and writing skills and instil Christian values on their only day off with the hope it would reduce crime and improve their lives. </a:t>
            </a:r>
          </a:p>
          <a:p>
            <a:pPr marL="171450" indent="-171450">
              <a:buFont typeface="Arial" panose="020B0604020202020204" pitchFamily="34" charset="0"/>
              <a:buChar char="•"/>
            </a:pPr>
            <a:r>
              <a:rPr lang="en-GB" noProof="0" dirty="0"/>
              <a:t>Ragged schools movement had </a:t>
            </a:r>
            <a:r>
              <a:rPr lang="en-GB" dirty="0"/>
              <a:t>one </a:t>
            </a:r>
            <a:r>
              <a:rPr lang="en-GB" noProof="0" dirty="0"/>
              <a:t> key purpose that was to provide free education and supporting the basic need</a:t>
            </a:r>
            <a:r>
              <a:rPr lang="en-GB" dirty="0"/>
              <a:t>s of destitute children. They focused of the “4 R’s” </a:t>
            </a:r>
            <a:r>
              <a:rPr lang="en-US" dirty="0"/>
              <a:t>(Reading, Writing, Arithmetic, and Religion).</a:t>
            </a:r>
          </a:p>
          <a:p>
            <a:pPr marL="171450" indent="-171450">
              <a:buFont typeface="Arial" panose="020B0604020202020204" pitchFamily="34" charset="0"/>
              <a:buChar char="•"/>
            </a:pPr>
            <a:r>
              <a:rPr lang="en-US" noProof="0" dirty="0"/>
              <a:t>YMCA was founded to </a:t>
            </a:r>
            <a:r>
              <a:rPr lang="en-US" dirty="0"/>
              <a:t>improve the spiritual, social, and physical condition of young men during the Industrial Revolution. The main aim was to support the growing numbers of young men moving to cities for work who often struggled with loneliness and lack of support. The YMCA promoted more wholesome activities for these young men to engage with and develop a healthy spirit, mind and body. Helping keep them out of taverns and brothels.</a:t>
            </a:r>
          </a:p>
          <a:p>
            <a:pPr marL="171450" indent="-171450">
              <a:buFont typeface="Arial" panose="020B0604020202020204" pitchFamily="34" charset="0"/>
              <a:buChar char="•"/>
            </a:pPr>
            <a:r>
              <a:rPr lang="en-US" dirty="0"/>
              <a:t>Uniformed </a:t>
            </a:r>
            <a:r>
              <a:rPr lang="en-GB" noProof="0" dirty="0"/>
              <a:t>organisations</a:t>
            </a:r>
            <a:r>
              <a:rPr lang="en-US" dirty="0"/>
              <a:t> like Boy Scouts, Girlguiding and armed forces Cadets, focused on developing character, integrity, respect and duty. Being a good citizen, obedient and loyal to king and community and helping others. </a:t>
            </a:r>
          </a:p>
          <a:p>
            <a:pPr marL="171450" indent="-171450">
              <a:buFont typeface="Arial" panose="020B0604020202020204" pitchFamily="34" charset="0"/>
              <a:buChar char="•"/>
            </a:pPr>
            <a:endParaRPr lang="en-US" dirty="0"/>
          </a:p>
          <a:p>
            <a:endParaRPr lang="en-US" dirty="0"/>
          </a:p>
          <a:p>
            <a:pPr marL="171450" indent="-171450">
              <a:buFont typeface="Arial" panose="020B0604020202020204" pitchFamily="34" charset="0"/>
              <a:buChar char="•"/>
            </a:pPr>
            <a:endParaRPr lang="en-US" dirty="0"/>
          </a:p>
          <a:p>
            <a:endParaRPr lang="en-GB" noProof="0" dirty="0"/>
          </a:p>
          <a:p>
            <a:endParaRPr lang="en-GB" noProof="0" dirty="0"/>
          </a:p>
          <a:p>
            <a:endParaRPr lang="en-GB" noProof="0" dirty="0"/>
          </a:p>
          <a:p>
            <a:endParaRPr lang="en-GB" noProof="0" dirty="0"/>
          </a:p>
        </p:txBody>
      </p:sp>
      <p:sp>
        <p:nvSpPr>
          <p:cNvPr id="4" name="Slide Number Placeholder 3"/>
          <p:cNvSpPr>
            <a:spLocks noGrp="1"/>
          </p:cNvSpPr>
          <p:nvPr>
            <p:ph type="sldNum" sz="quarter" idx="5"/>
          </p:nvPr>
        </p:nvSpPr>
        <p:spPr/>
        <p:txBody>
          <a:bodyPr/>
          <a:lstStyle/>
          <a:p>
            <a:fld id="{A4851719-B912-445E-9468-1F13F6D3B682}" type="slidenum">
              <a:rPr lang="en-GB" noProof="0" smtClean="0"/>
              <a:t>2</a:t>
            </a:fld>
            <a:endParaRPr lang="en-GB" noProof="0" dirty="0"/>
          </a:p>
        </p:txBody>
      </p:sp>
    </p:spTree>
    <p:extLst>
      <p:ext uri="{BB962C8B-B14F-4D97-AF65-F5344CB8AC3E}">
        <p14:creationId xmlns:p14="http://schemas.microsoft.com/office/powerpoint/2010/main" val="1216071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786362"/>
            <a:ext cx="5486400" cy="4827804"/>
          </a:xfrm>
        </p:spPr>
        <p:txBody>
          <a:bodyPr/>
          <a:lstStyle/>
          <a:p>
            <a:r>
              <a:rPr lang="en-GB" dirty="0"/>
              <a:t>On this slide you can see some key points I would like to highlight in the time line of the events, laws and policies that shaped the Youth Service and that led to the </a:t>
            </a:r>
            <a:r>
              <a:rPr lang="en-GB" dirty="0" err="1"/>
              <a:t>Albermarie</a:t>
            </a:r>
            <a:r>
              <a:rPr lang="en-GB" dirty="0"/>
              <a:t> report being published.  </a:t>
            </a:r>
          </a:p>
          <a:p>
            <a:endParaRPr lang="en-GB" dirty="0"/>
          </a:p>
          <a:p>
            <a:pPr marL="285750" indent="-228600">
              <a:lnSpc>
                <a:spcPct val="90000"/>
              </a:lnSpc>
              <a:spcAft>
                <a:spcPts val="600"/>
              </a:spcAft>
              <a:buFont typeface="Arial" panose="020B0604020202020204" pitchFamily="34" charset="0"/>
              <a:buChar char="•"/>
            </a:pPr>
            <a:r>
              <a:rPr lang="en-GB" dirty="0"/>
              <a:t>1914 to 1918: World War 1 </a:t>
            </a:r>
          </a:p>
          <a:p>
            <a:pPr marL="285750" indent="-228600">
              <a:lnSpc>
                <a:spcPct val="90000"/>
              </a:lnSpc>
              <a:spcAft>
                <a:spcPts val="600"/>
              </a:spcAft>
              <a:buFont typeface="Arial" panose="020B0604020202020204" pitchFamily="34" charset="0"/>
              <a:buChar char="•"/>
            </a:pPr>
            <a:r>
              <a:rPr lang="en-GB" dirty="0"/>
              <a:t>1916: National and Local Juvenile Organisations’ Committee </a:t>
            </a:r>
            <a:r>
              <a:rPr lang="en-US" dirty="0"/>
              <a:t>established ‘to concern themselves with the physical and moral welfare of the young in time of war.’ The setting up of the ‘Juvenile </a:t>
            </a:r>
            <a:r>
              <a:rPr lang="en-US" dirty="0" err="1"/>
              <a:t>Organising</a:t>
            </a:r>
            <a:r>
              <a:rPr lang="en-US" dirty="0"/>
              <a:t> Committee’ was the start of the  government intervention and the development of a policy for youth work. They were not successful in combating delinquency.</a:t>
            </a:r>
            <a:r>
              <a:rPr lang="en-GB" dirty="0"/>
              <a:t>   </a:t>
            </a:r>
          </a:p>
          <a:p>
            <a:pPr marL="228600" indent="-171450">
              <a:lnSpc>
                <a:spcPct val="90000"/>
              </a:lnSpc>
              <a:spcAft>
                <a:spcPts val="600"/>
              </a:spcAft>
              <a:buFont typeface="Arial" panose="020B0604020202020204" pitchFamily="34" charset="0"/>
              <a:buChar char="•"/>
            </a:pPr>
            <a:r>
              <a:rPr lang="en-GB" dirty="0"/>
              <a:t>  1939 to 1945: World War 2, during this time there was a rapid growth of     Young people attending voluntary organisations to access support.</a:t>
            </a:r>
          </a:p>
          <a:p>
            <a:pPr marL="285750" indent="-228600">
              <a:lnSpc>
                <a:spcPct val="90000"/>
              </a:lnSpc>
              <a:spcAft>
                <a:spcPts val="600"/>
              </a:spcAft>
              <a:buFont typeface="Arial" panose="020B0604020202020204" pitchFamily="34" charset="0"/>
              <a:buChar char="•"/>
            </a:pPr>
            <a:r>
              <a:rPr lang="en-GB" dirty="0"/>
              <a:t>1939: Board of Education Circular 1486 'In Service of Youth’ </a:t>
            </a:r>
            <a:r>
              <a:rPr lang="en-US" i="1" dirty="0"/>
              <a:t>marked the beginning of the youth service in England and Wales</a:t>
            </a:r>
            <a:endParaRPr lang="en-GB" dirty="0"/>
          </a:p>
          <a:p>
            <a:pPr marL="285750" indent="-228600">
              <a:lnSpc>
                <a:spcPct val="90000"/>
              </a:lnSpc>
              <a:spcAft>
                <a:spcPts val="600"/>
              </a:spcAft>
              <a:buFont typeface="Arial" panose="020B0604020202020204" pitchFamily="34" charset="0"/>
              <a:buChar char="•"/>
            </a:pPr>
            <a:r>
              <a:rPr lang="en-GB" dirty="0"/>
              <a:t>1940: Board of Education Circular 1516 The Challenge of Youth’ gave the first guidance on the aims and purpose of the youth service, a lot of which is still relevant today.</a:t>
            </a:r>
          </a:p>
          <a:p>
            <a:pPr marL="285750" indent="-228600">
              <a:lnSpc>
                <a:spcPct val="90000"/>
              </a:lnSpc>
              <a:spcAft>
                <a:spcPts val="600"/>
              </a:spcAft>
              <a:buFont typeface="Arial" panose="020B0604020202020204" pitchFamily="34" charset="0"/>
              <a:buChar char="•"/>
            </a:pPr>
            <a:r>
              <a:rPr lang="en-GB" dirty="0"/>
              <a:t>1944: Education Act</a:t>
            </a:r>
            <a:r>
              <a:rPr lang="en-US" dirty="0"/>
              <a:t> “Government intention is to become a full and active partner in the provision of facilities for youth work..... no longer willing to entrust the social education of the adolescent population solely to existing voluntary </a:t>
            </a:r>
            <a:r>
              <a:rPr lang="en-US" dirty="0" err="1"/>
              <a:t>organisations</a:t>
            </a:r>
            <a:r>
              <a:rPr lang="en-US" dirty="0"/>
              <a:t> staffed overwhelmingly by well-meaning amateurs.”</a:t>
            </a:r>
            <a:endParaRPr lang="en-GB" dirty="0"/>
          </a:p>
          <a:p>
            <a:pPr marL="285750" indent="-228600">
              <a:lnSpc>
                <a:spcPct val="90000"/>
              </a:lnSpc>
              <a:spcAft>
                <a:spcPts val="600"/>
              </a:spcAft>
              <a:buFont typeface="Arial" panose="020B0604020202020204" pitchFamily="34" charset="0"/>
              <a:buChar char="•"/>
            </a:pPr>
            <a:r>
              <a:rPr lang="en-GB" dirty="0"/>
              <a:t>1958: Albemarle' Committee appointed and 1960 The Albemarle Report released, a landmark report </a:t>
            </a:r>
          </a:p>
          <a:p>
            <a:endParaRPr lang="en-GB" dirty="0"/>
          </a:p>
        </p:txBody>
      </p:sp>
      <p:sp>
        <p:nvSpPr>
          <p:cNvPr id="4" name="Slide Number Placeholder 3"/>
          <p:cNvSpPr>
            <a:spLocks noGrp="1"/>
          </p:cNvSpPr>
          <p:nvPr>
            <p:ph type="sldNum" sz="quarter" idx="5"/>
          </p:nvPr>
        </p:nvSpPr>
        <p:spPr/>
        <p:txBody>
          <a:bodyPr/>
          <a:lstStyle/>
          <a:p>
            <a:fld id="{A4851719-B912-445E-9468-1F13F6D3B682}" type="slidenum">
              <a:rPr lang="en-US" smtClean="0"/>
              <a:t>3</a:t>
            </a:fld>
            <a:endParaRPr lang="en-US" dirty="0"/>
          </a:p>
        </p:txBody>
      </p:sp>
    </p:spTree>
    <p:extLst>
      <p:ext uri="{BB962C8B-B14F-4D97-AF65-F5344CB8AC3E}">
        <p14:creationId xmlns:p14="http://schemas.microsoft.com/office/powerpoint/2010/main" val="3005933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786362"/>
            <a:ext cx="5486400" cy="4876557"/>
          </a:xfrm>
        </p:spPr>
        <p:txBody>
          <a:bodyPr/>
          <a:lstStyle/>
          <a:p>
            <a:r>
              <a:rPr lang="en-GB" dirty="0"/>
              <a:t>Often the sixties is a decade described as the “Swinging sixties, a time of the ‘peace, love and rock and roll . Driven by pop culture, political views and rebellion. It was a time that empowered a generation to want more from their lives. </a:t>
            </a:r>
          </a:p>
          <a:p>
            <a:r>
              <a:rPr lang="en-GB" dirty="0"/>
              <a:t>When we look at the key aspects of youth culture in the sixties, it is important to understand that this was the first generation free from National service. This gave them more freedom, time and more opportunities for financial independence unlike their parents had. The post war era saw increased numbers in the population resulting in this generation being named the Baby Boomers. </a:t>
            </a:r>
          </a:p>
          <a:p>
            <a:pPr marL="285750" indent="-228600">
              <a:lnSpc>
                <a:spcPct val="90000"/>
              </a:lnSpc>
              <a:spcAft>
                <a:spcPts val="600"/>
              </a:spcAft>
              <a:buFont typeface="Arial" panose="020B0604020202020204" pitchFamily="34" charset="0"/>
              <a:buChar char="•"/>
            </a:pPr>
            <a:r>
              <a:rPr lang="en-US" dirty="0"/>
              <a:t>Music and Identity – The youth culture in this time was defined by the fashion and music that this is where young people of this time found identity and self expression. Bands and artists like the Beatles, The Who, The Kinks, The Rolling Stones, and Hendrix soundtracked a generation and inspired the fashion. The shift from conservative fashion to bold style trends influenced by designers and models  like Mary Quant and Twiggy emerged. The Mini skirt, Go-Go boots and shift dresses were a few examples of this influence. The sixties </a:t>
            </a:r>
          </a:p>
          <a:p>
            <a:pPr marL="285750" indent="-228600">
              <a:lnSpc>
                <a:spcPct val="90000"/>
              </a:lnSpc>
              <a:spcAft>
                <a:spcPts val="600"/>
              </a:spcAft>
              <a:buFont typeface="Arial" panose="020B0604020202020204" pitchFamily="34" charset="0"/>
              <a:buChar char="•"/>
            </a:pPr>
            <a:r>
              <a:rPr lang="en-US" dirty="0"/>
              <a:t>Subcultures – During this time a number of new subcultures evolved in the youth scene. From Mod to Rockers and Hippies. Each had their own unique style and identity. It was a time of rivalry between these group of young people which lead to large group clashes ……………………</a:t>
            </a:r>
          </a:p>
          <a:p>
            <a:pPr marL="285750" indent="-228600">
              <a:lnSpc>
                <a:spcPct val="90000"/>
              </a:lnSpc>
              <a:spcAft>
                <a:spcPts val="600"/>
              </a:spcAft>
              <a:buFont typeface="Arial" panose="020B0604020202020204" pitchFamily="34" charset="0"/>
              <a:buChar char="•"/>
            </a:pPr>
            <a:r>
              <a:rPr lang="en-US" dirty="0"/>
              <a:t>Social changes - </a:t>
            </a:r>
          </a:p>
          <a:p>
            <a:pPr marL="285750" indent="-228600">
              <a:lnSpc>
                <a:spcPct val="90000"/>
              </a:lnSpc>
              <a:spcAft>
                <a:spcPts val="600"/>
              </a:spcAft>
              <a:buFont typeface="Arial" panose="020B0604020202020204" pitchFamily="34" charset="0"/>
              <a:buChar char="•"/>
            </a:pPr>
            <a:r>
              <a:rPr lang="en-US" dirty="0"/>
              <a:t>Education and Gender shift </a:t>
            </a:r>
          </a:p>
          <a:p>
            <a:endParaRPr lang="en-GB" dirty="0"/>
          </a:p>
        </p:txBody>
      </p:sp>
      <p:sp>
        <p:nvSpPr>
          <p:cNvPr id="4" name="Slide Number Placeholder 3"/>
          <p:cNvSpPr>
            <a:spLocks noGrp="1"/>
          </p:cNvSpPr>
          <p:nvPr>
            <p:ph type="sldNum" sz="quarter" idx="5"/>
          </p:nvPr>
        </p:nvSpPr>
        <p:spPr/>
        <p:txBody>
          <a:bodyPr/>
          <a:lstStyle/>
          <a:p>
            <a:fld id="{A4851719-B912-445E-9468-1F13F6D3B682}" type="slidenum">
              <a:rPr lang="en-US" smtClean="0"/>
              <a:t>4</a:t>
            </a:fld>
            <a:endParaRPr lang="en-US" dirty="0"/>
          </a:p>
        </p:txBody>
      </p:sp>
    </p:spTree>
    <p:extLst>
      <p:ext uri="{BB962C8B-B14F-4D97-AF65-F5344CB8AC3E}">
        <p14:creationId xmlns:p14="http://schemas.microsoft.com/office/powerpoint/2010/main" val="469127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Albemarle Report, published in 1960, is considered a significant milestone in the development of youth work in England and Wales, and led to the expansion and professionalization of the sector.</a:t>
            </a:r>
          </a:p>
          <a:p>
            <a:r>
              <a:rPr lang="en-US" dirty="0"/>
              <a:t>The report was a response to concerns about adolescent and teenage delinquency, the emergence of a distinct teenage culture, and the growing significance of teenage consumption.</a:t>
            </a:r>
          </a:p>
          <a:p>
            <a:r>
              <a:rPr lang="en-US" dirty="0"/>
              <a:t>The Committee found that the Youth Service was in a state of acute depression, with workers feeling neglected and undervalued.</a:t>
            </a:r>
          </a:p>
          <a:p>
            <a:r>
              <a:rPr lang="en-US" dirty="0"/>
              <a:t> </a:t>
            </a:r>
            <a:endParaRPr lang="en-GB" dirty="0"/>
          </a:p>
        </p:txBody>
      </p:sp>
      <p:sp>
        <p:nvSpPr>
          <p:cNvPr id="4" name="Slide Number Placeholder 3"/>
          <p:cNvSpPr>
            <a:spLocks noGrp="1"/>
          </p:cNvSpPr>
          <p:nvPr>
            <p:ph type="sldNum" sz="quarter" idx="5"/>
          </p:nvPr>
        </p:nvSpPr>
        <p:spPr/>
        <p:txBody>
          <a:bodyPr/>
          <a:lstStyle/>
          <a:p>
            <a:fld id="{A4851719-B912-445E-9468-1F13F6D3B682}" type="slidenum">
              <a:rPr lang="en-US" smtClean="0"/>
              <a:t>5</a:t>
            </a:fld>
            <a:endParaRPr lang="en-US" dirty="0"/>
          </a:p>
        </p:txBody>
      </p:sp>
    </p:spTree>
    <p:extLst>
      <p:ext uri="{BB962C8B-B14F-4D97-AF65-F5344CB8AC3E}">
        <p14:creationId xmlns:p14="http://schemas.microsoft.com/office/powerpoint/2010/main" val="1555528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98575"/>
            <a:ext cx="5969000" cy="3357563"/>
          </a:xfrm>
        </p:spPr>
      </p:sp>
      <p:sp>
        <p:nvSpPr>
          <p:cNvPr id="3" name="Notes Placeholder 2"/>
          <p:cNvSpPr>
            <a:spLocks noGrp="1"/>
          </p:cNvSpPr>
          <p:nvPr>
            <p:ph type="body" idx="1"/>
          </p:nvPr>
        </p:nvSpPr>
        <p:spPr/>
        <p:txBody>
          <a:bodyPr/>
          <a:lstStyle/>
          <a:p>
            <a:pPr fontAlgn="t"/>
            <a:endParaRPr lang="en-GB" dirty="0"/>
          </a:p>
          <a:p>
            <a:pPr marL="171450" indent="-171450" fontAlgn="t">
              <a:buFont typeface="Arial" panose="020B0604020202020204" pitchFamily="34" charset="0"/>
              <a:buChar char="•"/>
            </a:pPr>
            <a:r>
              <a:rPr lang="en-GB" dirty="0"/>
              <a:t>Employment: </a:t>
            </a:r>
            <a:r>
              <a:rPr lang="en-US" dirty="0"/>
              <a:t>High employment rates for young people, often leaving school at 15 or 16 and immediately joining the workforce, particularly in manufacturing. Where as present day we have significantly lower employment rates. According to the </a:t>
            </a:r>
            <a:r>
              <a:rPr lang="en-US" dirty="0">
                <a:hlinkClick r:id="rId3"/>
              </a:rPr>
              <a:t>CIPD</a:t>
            </a:r>
            <a:r>
              <a:rPr lang="en-US" dirty="0"/>
              <a:t>, youth employment (16–24) fell from 62% in 1992 to ~50% in 2024, mainly because young people stay in full-time education longer.</a:t>
            </a:r>
          </a:p>
          <a:p>
            <a:pPr marL="171450" indent="-171450" fontAlgn="t">
              <a:buFont typeface="Arial" panose="020B0604020202020204" pitchFamily="34" charset="0"/>
              <a:buChar char="•"/>
            </a:pPr>
            <a:r>
              <a:rPr lang="en-GB" dirty="0"/>
              <a:t>Housing </a:t>
            </a:r>
            <a:endParaRPr lang="en-US" dirty="0"/>
          </a:p>
          <a:p>
            <a:pPr marL="171450" indent="-171450" fontAlgn="t">
              <a:buFont typeface="Arial" panose="020B0604020202020204" pitchFamily="34" charset="0"/>
              <a:buChar char="•"/>
            </a:pPr>
            <a:r>
              <a:rPr lang="en-GB" dirty="0"/>
              <a:t>Education </a:t>
            </a:r>
            <a:endParaRPr lang="en-US" dirty="0"/>
          </a:p>
          <a:p>
            <a:pPr marL="171450" indent="-171450" fontAlgn="t">
              <a:buFont typeface="Arial" panose="020B0604020202020204" pitchFamily="34" charset="0"/>
              <a:buChar char="•"/>
            </a:pPr>
            <a:r>
              <a:rPr lang="en-GB" dirty="0"/>
              <a:t>Politics </a:t>
            </a:r>
            <a:endParaRPr lang="en-US" dirty="0"/>
          </a:p>
          <a:p>
            <a:pPr marL="171450" indent="-171450" fontAlgn="t">
              <a:buFont typeface="Arial" panose="020B0604020202020204" pitchFamily="34" charset="0"/>
              <a:buChar char="•"/>
            </a:pPr>
            <a:r>
              <a:rPr lang="en-GB" dirty="0"/>
              <a:t>Social issues </a:t>
            </a:r>
            <a:endParaRPr lang="en-US" dirty="0"/>
          </a:p>
          <a:p>
            <a:endParaRPr lang="en-GB" dirty="0"/>
          </a:p>
        </p:txBody>
      </p:sp>
      <p:sp>
        <p:nvSpPr>
          <p:cNvPr id="4" name="Slide Number Placeholder 3"/>
          <p:cNvSpPr>
            <a:spLocks noGrp="1"/>
          </p:cNvSpPr>
          <p:nvPr>
            <p:ph type="sldNum" sz="quarter" idx="5"/>
          </p:nvPr>
        </p:nvSpPr>
        <p:spPr/>
        <p:txBody>
          <a:bodyPr/>
          <a:lstStyle/>
          <a:p>
            <a:fld id="{A4851719-B912-445E-9468-1F13F6D3B682}" type="slidenum">
              <a:rPr lang="en-US" smtClean="0"/>
              <a:t>6</a:t>
            </a:fld>
            <a:endParaRPr lang="en-US" dirty="0"/>
          </a:p>
        </p:txBody>
      </p:sp>
    </p:spTree>
    <p:extLst>
      <p:ext uri="{BB962C8B-B14F-4D97-AF65-F5344CB8AC3E}">
        <p14:creationId xmlns:p14="http://schemas.microsoft.com/office/powerpoint/2010/main" val="1868488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4851719-B912-445E-9468-1F13F6D3B682}" type="slidenum">
              <a:rPr lang="en-US" smtClean="0"/>
              <a:t>7</a:t>
            </a:fld>
            <a:endParaRPr lang="en-US" dirty="0"/>
          </a:p>
        </p:txBody>
      </p:sp>
    </p:spTree>
    <p:extLst>
      <p:ext uri="{BB962C8B-B14F-4D97-AF65-F5344CB8AC3E}">
        <p14:creationId xmlns:p14="http://schemas.microsoft.com/office/powerpoint/2010/main" val="2113458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C246A-9464-218C-8377-0EE9D2D67B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CE6F88B-5AB4-7E1E-D117-6FE023EC4E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C3E590-ED1B-36C8-D720-6713858D8294}"/>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5" name="Footer Placeholder 4">
            <a:extLst>
              <a:ext uri="{FF2B5EF4-FFF2-40B4-BE49-F238E27FC236}">
                <a16:creationId xmlns:a16="http://schemas.microsoft.com/office/drawing/2014/main" id="{E3CD3C0B-372D-B291-7FF1-EF75084DC8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7412C2-0263-B108-5A71-C7F4072E15A2}"/>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3565098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83F9F-7317-5B2C-1FF9-AF84E602F2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AFB161E-F139-0B88-CBAE-54F2FA5F80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C8DECF-CBF3-0CA2-C103-FD8D18625429}"/>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5" name="Footer Placeholder 4">
            <a:extLst>
              <a:ext uri="{FF2B5EF4-FFF2-40B4-BE49-F238E27FC236}">
                <a16:creationId xmlns:a16="http://schemas.microsoft.com/office/drawing/2014/main" id="{95D44014-631A-7D19-8105-6823D7FAAFE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6503D19-3EB1-6D63-C385-B73703C3F57A}"/>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3114872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1341-128F-9D49-5F30-1C09737B58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C4B297E-F82F-DB56-3D03-D6CF598317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F1872B-4E3C-66A9-EB59-25BBF6A346AB}"/>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5" name="Footer Placeholder 4">
            <a:extLst>
              <a:ext uri="{FF2B5EF4-FFF2-40B4-BE49-F238E27FC236}">
                <a16:creationId xmlns:a16="http://schemas.microsoft.com/office/drawing/2014/main" id="{0D87660B-8B73-078D-E2B4-52CA5C61CDB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E3172C2-1367-D8FB-7E33-F21FB68F1A4B}"/>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223980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FF76A-3AB9-1724-C160-088462208E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244E1-A613-537B-B235-44D5CBE382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0EB3A9A-551D-A300-9D37-61D085291A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0D463D9-7C47-6A12-6BC8-D64DE77FFBF2}"/>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6" name="Footer Placeholder 5">
            <a:extLst>
              <a:ext uri="{FF2B5EF4-FFF2-40B4-BE49-F238E27FC236}">
                <a16:creationId xmlns:a16="http://schemas.microsoft.com/office/drawing/2014/main" id="{83A50E5C-8B8B-094D-F7DF-EE64F4A3BF9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85FF649-F0C4-5250-AF05-C186229B86B1}"/>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1906380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F417-DE23-1415-8500-07C9E116994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BE5CBC7-D1C0-F682-9595-BD257B339E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97B7EE-3FDE-840A-EEE5-34543FD0CF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16052E9-6A35-E75D-5049-903C263C43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A15E6D-6D93-4728-7638-20524178AC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108683-EB39-7760-394F-FDE759B6681A}"/>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8" name="Footer Placeholder 7">
            <a:extLst>
              <a:ext uri="{FF2B5EF4-FFF2-40B4-BE49-F238E27FC236}">
                <a16:creationId xmlns:a16="http://schemas.microsoft.com/office/drawing/2014/main" id="{0470DF09-149E-C9B2-70FD-27D32468789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90ED12F-51F7-4975-2B2F-BEB064CFFBC1}"/>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4170628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81E12-69BD-787F-537D-E358E642B55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76F50BC-24A3-41CA-E6F3-6B2DF2688079}"/>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4" name="Footer Placeholder 3">
            <a:extLst>
              <a:ext uri="{FF2B5EF4-FFF2-40B4-BE49-F238E27FC236}">
                <a16:creationId xmlns:a16="http://schemas.microsoft.com/office/drawing/2014/main" id="{0841B298-0495-F242-0B6F-75067E5723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12017A2-C8E0-0652-188A-CF2E80D08969}"/>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3646591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59F575-BE35-BB07-04FA-A6C9039C37AA}"/>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3" name="Footer Placeholder 2">
            <a:extLst>
              <a:ext uri="{FF2B5EF4-FFF2-40B4-BE49-F238E27FC236}">
                <a16:creationId xmlns:a16="http://schemas.microsoft.com/office/drawing/2014/main" id="{BE14894C-0429-FD89-1287-573E054F02B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BEA7114-5CFC-D6CF-9DC6-DA002D1B56C6}"/>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3313528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51EB-91B5-BF81-4B7C-A7783B33C7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6EFB616-E07A-5E02-C3DF-AA42E98DBD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7405EB-B595-7CD6-1363-0D17A76178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42DE8A-1C30-0841-A7FA-D24D46250B3D}"/>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6" name="Footer Placeholder 5">
            <a:extLst>
              <a:ext uri="{FF2B5EF4-FFF2-40B4-BE49-F238E27FC236}">
                <a16:creationId xmlns:a16="http://schemas.microsoft.com/office/drawing/2014/main" id="{4817EBE5-0DA2-F809-D9B6-F0FE899014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38E76A9-CDA8-8C53-360B-822E70C555C8}"/>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2382434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1B58D-8510-8232-EA71-EA13A6315F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F70B718-A8C7-0797-7324-6BBF8B450A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8D69E429-13A8-E519-830D-73AC00741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B7EE03-3EED-B8D0-CD70-BE9184B644DA}"/>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6" name="Footer Placeholder 5">
            <a:extLst>
              <a:ext uri="{FF2B5EF4-FFF2-40B4-BE49-F238E27FC236}">
                <a16:creationId xmlns:a16="http://schemas.microsoft.com/office/drawing/2014/main" id="{D82C392E-443A-9A26-8250-8D962D64AC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3E5743-23C8-A1AC-4F43-889A22307D2B}"/>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1423723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5F77E-3225-3727-4FA1-94D83B9A5CB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5810C02-9340-2D2C-3DB4-13161F329A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70534E-B458-4217-AE0D-98ED1EE2954E}"/>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5" name="Footer Placeholder 4">
            <a:extLst>
              <a:ext uri="{FF2B5EF4-FFF2-40B4-BE49-F238E27FC236}">
                <a16:creationId xmlns:a16="http://schemas.microsoft.com/office/drawing/2014/main" id="{E6D7615C-C846-26F1-E4BA-D43C9B6235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074916-DCCD-45B3-4FEE-62F1D0B95408}"/>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679817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03A2AF-6104-4046-F3B9-DF5BE8C1C82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A4B752-CDCC-1E38-775D-BC73E3D724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4BEE9F-3707-19EE-CB6C-5F684406E86F}"/>
              </a:ext>
            </a:extLst>
          </p:cNvPr>
          <p:cNvSpPr>
            <a:spLocks noGrp="1"/>
          </p:cNvSpPr>
          <p:nvPr>
            <p:ph type="dt" sz="half" idx="10"/>
          </p:nvPr>
        </p:nvSpPr>
        <p:spPr/>
        <p:txBody>
          <a:bodyPr/>
          <a:lstStyle/>
          <a:p>
            <a:fld id="{6348FB36-4914-4439-B034-F6FD8187E905}" type="datetimeFigureOut">
              <a:rPr lang="en-US" smtClean="0"/>
              <a:t>3/31/2026</a:t>
            </a:fld>
            <a:endParaRPr lang="en-US" dirty="0"/>
          </a:p>
        </p:txBody>
      </p:sp>
      <p:sp>
        <p:nvSpPr>
          <p:cNvPr id="5" name="Footer Placeholder 4">
            <a:extLst>
              <a:ext uri="{FF2B5EF4-FFF2-40B4-BE49-F238E27FC236}">
                <a16:creationId xmlns:a16="http://schemas.microsoft.com/office/drawing/2014/main" id="{300F61D5-F1BA-4B9E-4D8D-08D0F617D1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5902CE-556D-6D01-324F-2D5066E44A8E}"/>
              </a:ext>
            </a:extLst>
          </p:cNvPr>
          <p:cNvSpPr>
            <a:spLocks noGrp="1"/>
          </p:cNvSpPr>
          <p:nvPr>
            <p:ph type="sldNum" sz="quarter" idx="12"/>
          </p:nvPr>
        </p:nvSpPr>
        <p:spPr/>
        <p:txBody>
          <a:bodyPr/>
          <a:lstStyle/>
          <a:p>
            <a:fld id="{5670BB47-00F4-4942-8230-9A08D8F80EF1}" type="slidenum">
              <a:rPr lang="en-US" smtClean="0"/>
              <a:t>‹#›</a:t>
            </a:fld>
            <a:endParaRPr lang="en-US" dirty="0"/>
          </a:p>
        </p:txBody>
      </p:sp>
    </p:spTree>
    <p:extLst>
      <p:ext uri="{BB962C8B-B14F-4D97-AF65-F5344CB8AC3E}">
        <p14:creationId xmlns:p14="http://schemas.microsoft.com/office/powerpoint/2010/main" val="3168406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EBCAA3-AC33-AA22-1B95-0322609F64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45870DA-CA65-B51E-B58E-C2D9441C9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321C64-AFF3-1E5F-B01E-73C9A21CA9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48FB36-4914-4439-B034-F6FD8187E905}" type="datetimeFigureOut">
              <a:rPr lang="en-US" smtClean="0"/>
              <a:t>3/31/2026</a:t>
            </a:fld>
            <a:endParaRPr lang="en-US" dirty="0"/>
          </a:p>
        </p:txBody>
      </p:sp>
      <p:sp>
        <p:nvSpPr>
          <p:cNvPr id="5" name="Footer Placeholder 4">
            <a:extLst>
              <a:ext uri="{FF2B5EF4-FFF2-40B4-BE49-F238E27FC236}">
                <a16:creationId xmlns:a16="http://schemas.microsoft.com/office/drawing/2014/main" id="{BD4475E3-773D-5900-01EA-FDD977D92C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B1AD57F9-05DB-185A-3425-3D8B1EFE7F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70BB47-00F4-4942-8230-9A08D8F80EF1}" type="slidenum">
              <a:rPr lang="en-US" smtClean="0"/>
              <a:t>‹#›</a:t>
            </a:fld>
            <a:endParaRPr lang="en-US" dirty="0"/>
          </a:p>
        </p:txBody>
      </p:sp>
    </p:spTree>
    <p:extLst>
      <p:ext uri="{BB962C8B-B14F-4D97-AF65-F5344CB8AC3E}">
        <p14:creationId xmlns:p14="http://schemas.microsoft.com/office/powerpoint/2010/main" val="2456889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hworkwales.org.uk/wp-content/uploads/2017/11/History-of-Youth-Service.pdf" TargetMode="External"/><Relationship Id="rId7" Type="http://schemas.openxmlformats.org/officeDocument/2006/relationships/hyperlink" Target="https://www.barnardos.org.uk/sites/default/files/uploads/KCL%20%26%20Barnardo%27s%20QPS%20report.pdf"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hyperlink" Target="https://www.cipd.org/globalassets/media/knowledge/knowledge-hub/reports/2024-pdfs/8735-changing-face-of-the-youth-labour-market-web.pdf" TargetMode="External"/><Relationship Id="rId5" Type="http://schemas.openxmlformats.org/officeDocument/2006/relationships/hyperlink" Target="https://sixtiescity.net/Culture/culture.htm" TargetMode="External"/><Relationship Id="rId4" Type="http://schemas.openxmlformats.org/officeDocument/2006/relationships/hyperlink" Target="https://www.youthworkwales.org.uk/wp-content/uploads/2020/10/Youth-Policy-in-Wales-20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4D61AF6-F2D6-9F0A-7A18-7E26F190ACEC}"/>
              </a:ext>
            </a:extLst>
          </p:cNvPr>
          <p:cNvSpPr>
            <a:spLocks noGrp="1"/>
          </p:cNvSpPr>
          <p:nvPr>
            <p:ph type="ctrTitle"/>
          </p:nvPr>
        </p:nvSpPr>
        <p:spPr>
          <a:xfrm>
            <a:off x="1386865" y="818984"/>
            <a:ext cx="6596245" cy="3268520"/>
          </a:xfrm>
        </p:spPr>
        <p:txBody>
          <a:bodyPr>
            <a:normAutofit/>
          </a:bodyPr>
          <a:lstStyle/>
          <a:p>
            <a:pPr algn="r"/>
            <a:r>
              <a:rPr lang="en-GB" sz="4800" noProof="0" dirty="0">
                <a:solidFill>
                  <a:srgbClr val="FFFFFF"/>
                </a:solidFill>
              </a:rPr>
              <a:t>How have key historical milestones shaped Youth Work today? </a:t>
            </a:r>
            <a:br>
              <a:rPr lang="en-GB" sz="4800" noProof="0" dirty="0">
                <a:solidFill>
                  <a:srgbClr val="FFFFFF"/>
                </a:solidFill>
              </a:rPr>
            </a:br>
            <a:endParaRPr lang="en-GB" sz="4800" noProof="0" dirty="0">
              <a:solidFill>
                <a:srgbClr val="FFFFFF"/>
              </a:solidFill>
            </a:endParaRP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Subtitle 2">
            <a:extLst>
              <a:ext uri="{FF2B5EF4-FFF2-40B4-BE49-F238E27FC236}">
                <a16:creationId xmlns:a16="http://schemas.microsoft.com/office/drawing/2014/main" id="{1235BA4A-5CB4-F750-2069-E3ABEA734EC3}"/>
              </a:ext>
            </a:extLst>
          </p:cNvPr>
          <p:cNvSpPr>
            <a:spLocks noGrp="1"/>
          </p:cNvSpPr>
          <p:nvPr>
            <p:ph type="subTitle" idx="1"/>
          </p:nvPr>
        </p:nvSpPr>
        <p:spPr>
          <a:xfrm>
            <a:off x="1931874" y="4797188"/>
            <a:ext cx="6051236" cy="1241828"/>
          </a:xfrm>
        </p:spPr>
        <p:txBody>
          <a:bodyPr>
            <a:normAutofit/>
          </a:bodyPr>
          <a:lstStyle/>
          <a:p>
            <a:pPr algn="r"/>
            <a:r>
              <a:rPr lang="en-GB" sz="2000" b="1" noProof="0" dirty="0">
                <a:solidFill>
                  <a:srgbClr val="FFFFFF"/>
                </a:solidFill>
              </a:rPr>
              <a:t>ECYW4013 Foundations of Youth Work</a:t>
            </a:r>
          </a:p>
          <a:p>
            <a:pPr algn="r"/>
            <a:r>
              <a:rPr lang="en-GB" sz="2000" b="1" noProof="0" dirty="0">
                <a:solidFill>
                  <a:srgbClr val="FFFFFF"/>
                </a:solidFill>
              </a:rPr>
              <a:t>Sarah Unwin 2521068</a:t>
            </a:r>
          </a:p>
          <a:p>
            <a:pPr algn="r"/>
            <a:r>
              <a:rPr lang="en-GB" sz="2000" b="1" noProof="0" dirty="0">
                <a:solidFill>
                  <a:srgbClr val="FFFFFF"/>
                </a:solidFill>
              </a:rPr>
              <a:t> </a:t>
            </a:r>
            <a:endParaRPr lang="en-GB" sz="2000" noProof="0" dirty="0">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1225837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6F9861B-1007-A251-D905-42986E6E0C7F}"/>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GB" sz="4000" kern="1200" noProof="0" dirty="0">
                <a:solidFill>
                  <a:srgbClr val="FFFFFF"/>
                </a:solidFill>
                <a:latin typeface="+mj-lt"/>
                <a:ea typeface="+mj-ea"/>
                <a:cs typeface="+mj-cs"/>
              </a:rPr>
              <a:t>Where did Youth Work start?</a:t>
            </a:r>
          </a:p>
        </p:txBody>
      </p:sp>
      <p:graphicFrame>
        <p:nvGraphicFramePr>
          <p:cNvPr id="7" name="Text Placeholder 3">
            <a:extLst>
              <a:ext uri="{FF2B5EF4-FFF2-40B4-BE49-F238E27FC236}">
                <a16:creationId xmlns:a16="http://schemas.microsoft.com/office/drawing/2014/main" id="{0129331C-3DC4-C7DC-548F-7212AFFF9112}"/>
              </a:ext>
            </a:extLst>
          </p:cNvPr>
          <p:cNvGraphicFramePr/>
          <p:nvPr>
            <p:extLst>
              <p:ext uri="{D42A27DB-BD31-4B8C-83A1-F6EECF244321}">
                <p14:modId xmlns:p14="http://schemas.microsoft.com/office/powerpoint/2010/main" val="3803227158"/>
              </p:ext>
            </p:extLst>
          </p:nvPr>
        </p:nvGraphicFramePr>
        <p:xfrm>
          <a:off x="632085" y="1769191"/>
          <a:ext cx="10927829" cy="32426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E428C7FD-4801-C1FE-E426-171BE29CF060}"/>
              </a:ext>
            </a:extLst>
          </p:cNvPr>
          <p:cNvSpPr txBox="1"/>
          <p:nvPr/>
        </p:nvSpPr>
        <p:spPr>
          <a:xfrm>
            <a:off x="416559" y="5057735"/>
            <a:ext cx="11358880" cy="1754326"/>
          </a:xfrm>
          <a:prstGeom prst="rect">
            <a:avLst/>
          </a:prstGeom>
          <a:noFill/>
        </p:spPr>
        <p:txBody>
          <a:bodyPr wrap="square" rtlCol="0">
            <a:spAutoFit/>
          </a:bodyPr>
          <a:lstStyle/>
          <a:p>
            <a:r>
              <a:rPr lang="en-GB" noProof="0" dirty="0"/>
              <a:t>“Government intention is to become a full and active partner in the provision of facilities for youth work..... no longer willing to entrust the social education of the adolescent population solely to existing voluntary organisations staffed overwhelmingly by well-meaning amateurs.”</a:t>
            </a:r>
          </a:p>
          <a:p>
            <a:endParaRPr lang="en-GB" noProof="0" dirty="0"/>
          </a:p>
          <a:p>
            <a:r>
              <a:rPr lang="en-GB" noProof="0" dirty="0"/>
              <a:t>(Roses,2020)</a:t>
            </a:r>
          </a:p>
          <a:p>
            <a:endParaRPr lang="en-GB" noProof="0" dirty="0"/>
          </a:p>
        </p:txBody>
      </p:sp>
    </p:spTree>
    <p:extLst>
      <p:ext uri="{BB962C8B-B14F-4D97-AF65-F5344CB8AC3E}">
        <p14:creationId xmlns:p14="http://schemas.microsoft.com/office/powerpoint/2010/main" val="3078963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D5134-1E4F-1CD5-5F80-F031851318F6}"/>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8" name="Oval 2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38868F8-8383-A80D-47E9-D5B804B18149}"/>
              </a:ext>
            </a:extLst>
          </p:cNvPr>
          <p:cNvSpPr>
            <a:spLocks noGrp="1"/>
          </p:cNvSpPr>
          <p:nvPr>
            <p:ph type="title"/>
          </p:nvPr>
        </p:nvSpPr>
        <p:spPr>
          <a:xfrm>
            <a:off x="1171074" y="1396686"/>
            <a:ext cx="3240506" cy="4064628"/>
          </a:xfrm>
        </p:spPr>
        <p:txBody>
          <a:bodyPr vert="horz" lIns="91440" tIns="45720" rIns="91440" bIns="45720" rtlCol="0" anchor="ctr">
            <a:normAutofit/>
          </a:bodyPr>
          <a:lstStyle/>
          <a:p>
            <a:r>
              <a:rPr lang="en-GB" kern="1200" noProof="0" dirty="0">
                <a:solidFill>
                  <a:srgbClr val="FFFFFF"/>
                </a:solidFill>
                <a:latin typeface="+mj-lt"/>
                <a:ea typeface="+mj-ea"/>
                <a:cs typeface="+mj-cs"/>
              </a:rPr>
              <a:t>World and UK Events that shaped the Youth Service  </a:t>
            </a:r>
          </a:p>
        </p:txBody>
      </p:sp>
      <p:sp>
        <p:nvSpPr>
          <p:cNvPr id="30" name="Arc 2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32" name="Oval 3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D5CA2A9-3B47-389B-B2F4-12522187CE07}"/>
              </a:ext>
            </a:extLst>
          </p:cNvPr>
          <p:cNvSpPr txBox="1"/>
          <p:nvPr/>
        </p:nvSpPr>
        <p:spPr>
          <a:xfrm>
            <a:off x="5370153" y="1526033"/>
            <a:ext cx="5536397" cy="43929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GB" sz="1400" noProof="0" dirty="0"/>
          </a:p>
          <a:p>
            <a:pPr marL="285750" indent="-228600">
              <a:lnSpc>
                <a:spcPct val="90000"/>
              </a:lnSpc>
              <a:spcAft>
                <a:spcPts val="600"/>
              </a:spcAft>
              <a:buFont typeface="Arial" panose="020B0604020202020204" pitchFamily="34" charset="0"/>
              <a:buChar char="•"/>
            </a:pPr>
            <a:r>
              <a:rPr lang="en-GB" sz="1400" noProof="0" dirty="0"/>
              <a:t>1914 to 1918: : World War 1 </a:t>
            </a:r>
          </a:p>
          <a:p>
            <a:pPr marL="285750" indent="-228600">
              <a:lnSpc>
                <a:spcPct val="90000"/>
              </a:lnSpc>
              <a:spcAft>
                <a:spcPts val="600"/>
              </a:spcAft>
              <a:buFont typeface="Arial" panose="020B0604020202020204" pitchFamily="34" charset="0"/>
              <a:buChar char="•"/>
            </a:pPr>
            <a:r>
              <a:rPr lang="en-GB" sz="1400" noProof="0" dirty="0"/>
              <a:t>1916: National and Local Juvenile Organisations’ Committee established</a:t>
            </a:r>
          </a:p>
          <a:p>
            <a:pPr marL="285750" indent="-228600">
              <a:lnSpc>
                <a:spcPct val="90000"/>
              </a:lnSpc>
              <a:spcAft>
                <a:spcPts val="600"/>
              </a:spcAft>
              <a:buFont typeface="Arial" panose="020B0604020202020204" pitchFamily="34" charset="0"/>
              <a:buChar char="•"/>
            </a:pPr>
            <a:r>
              <a:rPr lang="en-GB" sz="1400" noProof="0" dirty="0"/>
              <a:t>1930: The Children and Young Person’s Act was Introduced   </a:t>
            </a:r>
          </a:p>
          <a:p>
            <a:pPr marL="285750" indent="-228600">
              <a:lnSpc>
                <a:spcPct val="90000"/>
              </a:lnSpc>
              <a:spcAft>
                <a:spcPts val="600"/>
              </a:spcAft>
              <a:buFont typeface="Arial" panose="020B0604020202020204" pitchFamily="34" charset="0"/>
              <a:buChar char="•"/>
            </a:pPr>
            <a:r>
              <a:rPr lang="en-GB" sz="1400" noProof="0" dirty="0"/>
              <a:t>1936: Standing Conference of National Voluntary Youth Organisations (SCNVYO) is set up </a:t>
            </a:r>
          </a:p>
          <a:p>
            <a:pPr marL="285750" indent="-228600">
              <a:lnSpc>
                <a:spcPct val="90000"/>
              </a:lnSpc>
              <a:spcAft>
                <a:spcPts val="600"/>
              </a:spcAft>
              <a:buFont typeface="Arial" panose="020B0604020202020204" pitchFamily="34" charset="0"/>
              <a:buChar char="•"/>
            </a:pPr>
            <a:r>
              <a:rPr lang="en-GB" sz="1400" noProof="0" dirty="0"/>
              <a:t>1939 to 1945: World War 2 </a:t>
            </a:r>
          </a:p>
          <a:p>
            <a:pPr marL="285750" indent="-228600">
              <a:lnSpc>
                <a:spcPct val="90000"/>
              </a:lnSpc>
              <a:spcAft>
                <a:spcPts val="600"/>
              </a:spcAft>
              <a:buFont typeface="Arial" panose="020B0604020202020204" pitchFamily="34" charset="0"/>
              <a:buChar char="•"/>
            </a:pPr>
            <a:r>
              <a:rPr lang="en-GB" sz="1400" noProof="0" dirty="0"/>
              <a:t>Board of Education Circular 1486 'In Service of Youth’</a:t>
            </a:r>
          </a:p>
          <a:p>
            <a:pPr marL="285750" indent="-228600">
              <a:lnSpc>
                <a:spcPct val="90000"/>
              </a:lnSpc>
              <a:spcAft>
                <a:spcPts val="600"/>
              </a:spcAft>
              <a:buFont typeface="Arial" panose="020B0604020202020204" pitchFamily="34" charset="0"/>
              <a:buChar char="•"/>
            </a:pPr>
            <a:r>
              <a:rPr lang="en-GB" sz="1400" noProof="0" dirty="0"/>
              <a:t>1940: Board of Education Circular 1516 The Challenge of Youth’ </a:t>
            </a:r>
          </a:p>
          <a:p>
            <a:pPr marL="285750" indent="-228600">
              <a:lnSpc>
                <a:spcPct val="90000"/>
              </a:lnSpc>
              <a:spcAft>
                <a:spcPts val="600"/>
              </a:spcAft>
              <a:buFont typeface="Arial" panose="020B0604020202020204" pitchFamily="34" charset="0"/>
              <a:buChar char="•"/>
            </a:pPr>
            <a:r>
              <a:rPr lang="en-GB" sz="1400" noProof="0" dirty="0"/>
              <a:t>1942: Wartime registration of all young people 16-18</a:t>
            </a:r>
          </a:p>
          <a:p>
            <a:pPr marL="285750" indent="-228600">
              <a:lnSpc>
                <a:spcPct val="90000"/>
              </a:lnSpc>
              <a:spcAft>
                <a:spcPts val="600"/>
              </a:spcAft>
              <a:buFont typeface="Arial" panose="020B0604020202020204" pitchFamily="34" charset="0"/>
              <a:buChar char="•"/>
            </a:pPr>
            <a:r>
              <a:rPr lang="en-GB" sz="1400" noProof="0" dirty="0"/>
              <a:t>1944: Education Act </a:t>
            </a:r>
          </a:p>
          <a:p>
            <a:pPr marL="285750" indent="-228600">
              <a:lnSpc>
                <a:spcPct val="90000"/>
              </a:lnSpc>
              <a:spcAft>
                <a:spcPts val="600"/>
              </a:spcAft>
              <a:buFont typeface="Arial" panose="020B0604020202020204" pitchFamily="34" charset="0"/>
              <a:buChar char="•"/>
            </a:pPr>
            <a:r>
              <a:rPr lang="en-GB" sz="1400" noProof="0" dirty="0"/>
              <a:t>1958: Albemarle' Committee appointed</a:t>
            </a:r>
          </a:p>
          <a:p>
            <a:pPr marL="285750" indent="-228600">
              <a:lnSpc>
                <a:spcPct val="90000"/>
              </a:lnSpc>
              <a:spcAft>
                <a:spcPts val="600"/>
              </a:spcAft>
              <a:buFont typeface="Arial" panose="020B0604020202020204" pitchFamily="34" charset="0"/>
              <a:buChar char="•"/>
            </a:pPr>
            <a:r>
              <a:rPr lang="en-GB" sz="1400" noProof="0" dirty="0"/>
              <a:t>1960: Albemarle Report released, a landmark report </a:t>
            </a:r>
          </a:p>
          <a:p>
            <a:pPr marL="57150">
              <a:lnSpc>
                <a:spcPct val="90000"/>
              </a:lnSpc>
              <a:spcAft>
                <a:spcPts val="600"/>
              </a:spcAft>
            </a:pPr>
            <a:r>
              <a:rPr lang="en-GB" sz="1400" noProof="0" dirty="0"/>
              <a:t>(Rose,2020)</a:t>
            </a:r>
          </a:p>
          <a:p>
            <a:pPr marL="285750" indent="-228600">
              <a:lnSpc>
                <a:spcPct val="90000"/>
              </a:lnSpc>
              <a:spcAft>
                <a:spcPts val="600"/>
              </a:spcAft>
              <a:buFont typeface="Arial" panose="020B0604020202020204" pitchFamily="34" charset="0"/>
              <a:buChar char="•"/>
            </a:pPr>
            <a:endParaRPr lang="en-GB" sz="1400" noProof="0" dirty="0"/>
          </a:p>
          <a:p>
            <a:pPr marL="57150" indent="-228600">
              <a:lnSpc>
                <a:spcPct val="90000"/>
              </a:lnSpc>
              <a:spcAft>
                <a:spcPts val="600"/>
              </a:spcAft>
              <a:buFont typeface="Arial" panose="020B0604020202020204" pitchFamily="34" charset="0"/>
              <a:buChar char="•"/>
            </a:pPr>
            <a:endParaRPr lang="en-GB" sz="1400" noProof="0" dirty="0"/>
          </a:p>
        </p:txBody>
      </p:sp>
    </p:spTree>
    <p:extLst>
      <p:ext uri="{BB962C8B-B14F-4D97-AF65-F5344CB8AC3E}">
        <p14:creationId xmlns:p14="http://schemas.microsoft.com/office/powerpoint/2010/main" val="2297867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3" name="Picture 12" descr="Sixties City - Rockers">
            <a:extLst>
              <a:ext uri="{FF2B5EF4-FFF2-40B4-BE49-F238E27FC236}">
                <a16:creationId xmlns:a16="http://schemas.microsoft.com/office/drawing/2014/main" id="{DF504CE6-8A5B-AC35-8498-0A79AAEA8035}"/>
              </a:ext>
            </a:extLst>
          </p:cNvPr>
          <p:cNvPicPr>
            <a:picLocks noChangeAspect="1"/>
          </p:cNvPicPr>
          <p:nvPr/>
        </p:nvPicPr>
        <p:blipFill>
          <a:blip r:embed="rId3"/>
          <a:srcRect b="13709"/>
          <a:stretch>
            <a:fillRect/>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15" name="Picture 14" descr="Sixties City - Hippies">
            <a:extLst>
              <a:ext uri="{FF2B5EF4-FFF2-40B4-BE49-F238E27FC236}">
                <a16:creationId xmlns:a16="http://schemas.microsoft.com/office/drawing/2014/main" id="{7DEB9247-142E-DDA9-BE9B-7892DB002AB6}"/>
              </a:ext>
            </a:extLst>
          </p:cNvPr>
          <p:cNvPicPr>
            <a:picLocks noChangeAspect="1"/>
          </p:cNvPicPr>
          <p:nvPr/>
        </p:nvPicPr>
        <p:blipFill>
          <a:blip r:embed="rId4"/>
          <a:srcRect r="1" b="10678"/>
          <a:stretch>
            <a:fillRect/>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14" name="Picture 13" descr="Sixties City - Mods">
            <a:extLst>
              <a:ext uri="{FF2B5EF4-FFF2-40B4-BE49-F238E27FC236}">
                <a16:creationId xmlns:a16="http://schemas.microsoft.com/office/drawing/2014/main" id="{26280A5F-954B-86E5-AF83-740ACB2329C9}"/>
              </a:ext>
            </a:extLst>
          </p:cNvPr>
          <p:cNvPicPr>
            <a:picLocks noChangeAspect="1"/>
          </p:cNvPicPr>
          <p:nvPr/>
        </p:nvPicPr>
        <p:blipFill>
          <a:blip r:embed="rId5"/>
          <a:srcRect t="12766" r="-1" b="-1"/>
          <a:stretch>
            <a:fillRect/>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51" name="Freeform: Shape 50">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53" name="Freeform: Shape 52">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5ED6D5-2C2E-ABD9-2603-465E18C93F3F}"/>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GB" sz="2800" b="1" kern="1200" noProof="0" dirty="0">
                <a:solidFill>
                  <a:schemeClr val="tx1"/>
                </a:solidFill>
                <a:latin typeface="+mj-lt"/>
                <a:ea typeface="+mj-ea"/>
                <a:cs typeface="+mj-cs"/>
              </a:rPr>
              <a:t>Key Aspects of 1960s UK Youth Culture:</a:t>
            </a:r>
            <a:r>
              <a:rPr lang="en-GB" sz="2800" kern="1200" noProof="0" dirty="0">
                <a:solidFill>
                  <a:schemeClr val="tx1"/>
                </a:solidFill>
                <a:latin typeface="+mj-lt"/>
                <a:ea typeface="+mj-ea"/>
                <a:cs typeface="+mj-cs"/>
              </a:rPr>
              <a:t>   </a:t>
            </a:r>
          </a:p>
        </p:txBody>
      </p:sp>
      <p:sp>
        <p:nvSpPr>
          <p:cNvPr id="55" name="Rectangle 5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9657FC79-CF9B-B37A-E637-A2D75C72A3CD}"/>
              </a:ext>
            </a:extLst>
          </p:cNvPr>
          <p:cNvSpPr txBox="1"/>
          <p:nvPr/>
        </p:nvSpPr>
        <p:spPr>
          <a:xfrm>
            <a:off x="437086" y="2186807"/>
            <a:ext cx="2807208" cy="392277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GB" sz="2400" noProof="0" dirty="0"/>
              <a:t>Music and Identity </a:t>
            </a:r>
          </a:p>
          <a:p>
            <a:pPr marL="57150">
              <a:lnSpc>
                <a:spcPct val="90000"/>
              </a:lnSpc>
              <a:spcAft>
                <a:spcPts val="600"/>
              </a:spcAft>
            </a:pPr>
            <a:endParaRPr lang="en-GB" sz="2400" noProof="0" dirty="0"/>
          </a:p>
          <a:p>
            <a:pPr marL="285750" indent="-228600">
              <a:lnSpc>
                <a:spcPct val="90000"/>
              </a:lnSpc>
              <a:spcAft>
                <a:spcPts val="600"/>
              </a:spcAft>
              <a:buFont typeface="Arial" panose="020B0604020202020204" pitchFamily="34" charset="0"/>
              <a:buChar char="•"/>
            </a:pPr>
            <a:r>
              <a:rPr lang="en-GB" sz="2400" noProof="0" dirty="0"/>
              <a:t>Subcultures</a:t>
            </a:r>
          </a:p>
          <a:p>
            <a:pPr marL="57150">
              <a:lnSpc>
                <a:spcPct val="90000"/>
              </a:lnSpc>
              <a:spcAft>
                <a:spcPts val="600"/>
              </a:spcAft>
            </a:pPr>
            <a:endParaRPr lang="en-GB" sz="2400" noProof="0" dirty="0"/>
          </a:p>
          <a:p>
            <a:pPr marL="285750" indent="-228600">
              <a:lnSpc>
                <a:spcPct val="90000"/>
              </a:lnSpc>
              <a:spcAft>
                <a:spcPts val="600"/>
              </a:spcAft>
              <a:buFont typeface="Arial" panose="020B0604020202020204" pitchFamily="34" charset="0"/>
              <a:buChar char="•"/>
            </a:pPr>
            <a:r>
              <a:rPr lang="en-GB" sz="2400" noProof="0" dirty="0"/>
              <a:t>Social changes</a:t>
            </a:r>
          </a:p>
          <a:p>
            <a:pPr marL="57150">
              <a:lnSpc>
                <a:spcPct val="90000"/>
              </a:lnSpc>
              <a:spcAft>
                <a:spcPts val="600"/>
              </a:spcAft>
            </a:pPr>
            <a:endParaRPr lang="en-GB" sz="2400" noProof="0" dirty="0"/>
          </a:p>
          <a:p>
            <a:pPr marL="285750" indent="-228600">
              <a:lnSpc>
                <a:spcPct val="90000"/>
              </a:lnSpc>
              <a:spcAft>
                <a:spcPts val="600"/>
              </a:spcAft>
              <a:buFont typeface="Arial" panose="020B0604020202020204" pitchFamily="34" charset="0"/>
              <a:buChar char="•"/>
            </a:pPr>
            <a:r>
              <a:rPr lang="en-GB" sz="2400" noProof="0" dirty="0"/>
              <a:t>Education and Gender shift </a:t>
            </a:r>
          </a:p>
          <a:p>
            <a:pPr marL="285750" indent="-228600">
              <a:lnSpc>
                <a:spcPct val="90000"/>
              </a:lnSpc>
              <a:spcAft>
                <a:spcPts val="600"/>
              </a:spcAft>
              <a:buFont typeface="Arial" panose="020B0604020202020204" pitchFamily="34" charset="0"/>
              <a:buChar char="•"/>
            </a:pPr>
            <a:endParaRPr lang="en-GB" sz="1700" noProof="0" dirty="0"/>
          </a:p>
        </p:txBody>
      </p:sp>
      <p:pic>
        <p:nvPicPr>
          <p:cNvPr id="16" name="Picture 15">
            <a:extLst>
              <a:ext uri="{FF2B5EF4-FFF2-40B4-BE49-F238E27FC236}">
                <a16:creationId xmlns:a16="http://schemas.microsoft.com/office/drawing/2014/main" id="{C835C6E0-DC4B-3C34-59B9-936F5DC09455}"/>
              </a:ext>
            </a:extLst>
          </p:cNvPr>
          <p:cNvPicPr>
            <a:picLocks noChangeAspect="1"/>
          </p:cNvPicPr>
          <p:nvPr/>
        </p:nvPicPr>
        <p:blipFill>
          <a:blip r:embed="rId6"/>
          <a:srcRect t="80" b="10174"/>
          <a:stretch>
            <a:fillRect/>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
        <p:nvSpPr>
          <p:cNvPr id="18" name="TextBox 17">
            <a:extLst>
              <a:ext uri="{FF2B5EF4-FFF2-40B4-BE49-F238E27FC236}">
                <a16:creationId xmlns:a16="http://schemas.microsoft.com/office/drawing/2014/main" id="{0534E818-2217-36F9-4E38-034F9F791ABA}"/>
              </a:ext>
            </a:extLst>
          </p:cNvPr>
          <p:cNvSpPr txBox="1"/>
          <p:nvPr/>
        </p:nvSpPr>
        <p:spPr>
          <a:xfrm>
            <a:off x="271780" y="5731518"/>
            <a:ext cx="3159760" cy="1200329"/>
          </a:xfrm>
          <a:prstGeom prst="rect">
            <a:avLst/>
          </a:prstGeom>
          <a:noFill/>
        </p:spPr>
        <p:txBody>
          <a:bodyPr wrap="square" rtlCol="0">
            <a:spAutoFit/>
          </a:bodyPr>
          <a:lstStyle/>
          <a:p>
            <a:r>
              <a:rPr lang="en-GB" noProof="0" dirty="0"/>
              <a:t>(</a:t>
            </a:r>
            <a:r>
              <a:rPr lang="en-GB" i="1" noProof="0" dirty="0"/>
              <a:t>Sixties City - Youth Culture, Sixties Dance Crazes, Op and Pop Art</a:t>
            </a:r>
            <a:r>
              <a:rPr lang="en-GB" noProof="0" dirty="0"/>
              <a:t>, no date)</a:t>
            </a:r>
          </a:p>
          <a:p>
            <a:endParaRPr lang="en-GB" noProof="0" dirty="0"/>
          </a:p>
        </p:txBody>
      </p:sp>
    </p:spTree>
    <p:extLst>
      <p:ext uri="{BB962C8B-B14F-4D97-AF65-F5344CB8AC3E}">
        <p14:creationId xmlns:p14="http://schemas.microsoft.com/office/powerpoint/2010/main" val="1394742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2" name="Rectangle 3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3" name="Rectangle 3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Rectangle 1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 name="Rectangle 1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4" name="Oval 33">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7C25996-6279-1EC6-5697-06064C2EE169}"/>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GB" sz="4000" kern="1200" noProof="0" dirty="0">
                <a:solidFill>
                  <a:srgbClr val="FFFFFF"/>
                </a:solidFill>
                <a:latin typeface="+mj-lt"/>
                <a:ea typeface="+mj-ea"/>
                <a:cs typeface="+mj-cs"/>
              </a:rPr>
              <a:t>What the Albemarle Report did for Youth Work </a:t>
            </a:r>
          </a:p>
        </p:txBody>
      </p:sp>
      <p:sp>
        <p:nvSpPr>
          <p:cNvPr id="35" name="TextBox 34">
            <a:extLst>
              <a:ext uri="{FF2B5EF4-FFF2-40B4-BE49-F238E27FC236}">
                <a16:creationId xmlns:a16="http://schemas.microsoft.com/office/drawing/2014/main" id="{744215C3-C363-2150-FD97-E501D0D02175}"/>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marL="57150">
              <a:lnSpc>
                <a:spcPct val="90000"/>
              </a:lnSpc>
              <a:spcAft>
                <a:spcPts val="600"/>
              </a:spcAft>
            </a:pPr>
            <a:r>
              <a:rPr lang="en-GB" sz="1600" noProof="0" dirty="0"/>
              <a:t>Albemarle Committee Report (HMSO 1960) leads to expansion within the youth service. </a:t>
            </a:r>
          </a:p>
          <a:p>
            <a:pPr>
              <a:lnSpc>
                <a:spcPct val="90000"/>
              </a:lnSpc>
              <a:spcAft>
                <a:spcPts val="600"/>
              </a:spcAft>
            </a:pPr>
            <a:r>
              <a:rPr lang="en-GB" sz="1600" noProof="0" dirty="0"/>
              <a:t> •  building programme of </a:t>
            </a:r>
            <a:r>
              <a:rPr lang="en-GB" sz="1600" noProof="0" dirty="0" err="1"/>
              <a:t>purposebuilt</a:t>
            </a:r>
            <a:r>
              <a:rPr lang="en-GB" sz="1600" noProof="0" dirty="0"/>
              <a:t> centres </a:t>
            </a:r>
          </a:p>
          <a:p>
            <a:pPr>
              <a:lnSpc>
                <a:spcPct val="90000"/>
              </a:lnSpc>
              <a:spcAft>
                <a:spcPts val="600"/>
              </a:spcAft>
            </a:pPr>
            <a:r>
              <a:rPr lang="en-GB" sz="1600" noProof="0" dirty="0"/>
              <a:t>• Full-time workers </a:t>
            </a:r>
          </a:p>
          <a:p>
            <a:pPr>
              <a:lnSpc>
                <a:spcPct val="90000"/>
              </a:lnSpc>
              <a:spcAft>
                <a:spcPts val="600"/>
              </a:spcAft>
            </a:pPr>
            <a:r>
              <a:rPr lang="en-GB" sz="1600" noProof="0" dirty="0"/>
              <a:t>• National College for the Training of Youth Leaders set up in Leicester </a:t>
            </a:r>
          </a:p>
          <a:p>
            <a:pPr marL="285750" indent="-285750">
              <a:lnSpc>
                <a:spcPct val="90000"/>
              </a:lnSpc>
              <a:spcAft>
                <a:spcPts val="600"/>
              </a:spcAft>
              <a:buFont typeface="Arial" panose="020B0604020202020204" pitchFamily="34" charset="0"/>
              <a:buChar char="•"/>
            </a:pPr>
            <a:r>
              <a:rPr lang="en-GB" sz="1600" noProof="0" dirty="0"/>
              <a:t>Setting up of Youth Service Development Council  </a:t>
            </a:r>
          </a:p>
          <a:p>
            <a:pPr>
              <a:lnSpc>
                <a:spcPct val="90000"/>
              </a:lnSpc>
              <a:spcAft>
                <a:spcPts val="600"/>
              </a:spcAft>
            </a:pPr>
            <a:endParaRPr lang="en-GB" sz="1600" noProof="0" dirty="0"/>
          </a:p>
          <a:p>
            <a:pPr>
              <a:lnSpc>
                <a:spcPct val="90000"/>
              </a:lnSpc>
              <a:spcAft>
                <a:spcPts val="600"/>
              </a:spcAft>
            </a:pPr>
            <a:r>
              <a:rPr lang="en-GB" sz="1600" noProof="0" dirty="0"/>
              <a:t>The new National Training College which had no previous existing tradition upon which to establish itself, began to develop a particular style and philosophy of youth work which was often at variance with the values of the voluntary organisations.  </a:t>
            </a:r>
          </a:p>
          <a:p>
            <a:pPr indent="-228600">
              <a:lnSpc>
                <a:spcPct val="90000"/>
              </a:lnSpc>
              <a:spcAft>
                <a:spcPts val="600"/>
              </a:spcAft>
              <a:buFont typeface="Arial" panose="020B0604020202020204" pitchFamily="34" charset="0"/>
              <a:buChar char="•"/>
            </a:pPr>
            <a:endParaRPr lang="en-GB" sz="1600" noProof="0" dirty="0"/>
          </a:p>
          <a:p>
            <a:pPr>
              <a:lnSpc>
                <a:spcPct val="90000"/>
              </a:lnSpc>
              <a:spcAft>
                <a:spcPts val="600"/>
              </a:spcAft>
            </a:pPr>
            <a:r>
              <a:rPr lang="en-GB" sz="1600" noProof="0" dirty="0"/>
              <a:t> • Professional ethos of non-directiveness, non-judgementalism, acceptance  This led to a gap between the ‘professional statutory’ sector and the ‘voluntary’ sector.</a:t>
            </a:r>
          </a:p>
          <a:p>
            <a:pPr>
              <a:lnSpc>
                <a:spcPct val="90000"/>
              </a:lnSpc>
              <a:spcAft>
                <a:spcPts val="600"/>
              </a:spcAft>
            </a:pPr>
            <a:r>
              <a:rPr lang="en-GB" sz="1600" noProof="0" dirty="0"/>
              <a:t>(Rose,1997)</a:t>
            </a:r>
          </a:p>
        </p:txBody>
      </p:sp>
    </p:spTree>
    <p:extLst>
      <p:ext uri="{BB962C8B-B14F-4D97-AF65-F5344CB8AC3E}">
        <p14:creationId xmlns:p14="http://schemas.microsoft.com/office/powerpoint/2010/main" val="522307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8B203-D776-A893-624D-04790D72D7FE}"/>
              </a:ext>
            </a:extLst>
          </p:cNvPr>
          <p:cNvSpPr>
            <a:spLocks noGrp="1"/>
          </p:cNvSpPr>
          <p:nvPr>
            <p:ph type="title"/>
          </p:nvPr>
        </p:nvSpPr>
        <p:spPr>
          <a:xfrm>
            <a:off x="504395" y="-248579"/>
            <a:ext cx="10515600" cy="1325563"/>
          </a:xfrm>
        </p:spPr>
        <p:txBody>
          <a:bodyPr>
            <a:normAutofit/>
          </a:bodyPr>
          <a:lstStyle/>
          <a:p>
            <a:r>
              <a:rPr lang="en-GB" sz="3200" noProof="0" dirty="0"/>
              <a:t>Issues facing Young people  - Then and Now  </a:t>
            </a:r>
          </a:p>
        </p:txBody>
      </p:sp>
      <p:graphicFrame>
        <p:nvGraphicFramePr>
          <p:cNvPr id="12" name="Table 11">
            <a:extLst>
              <a:ext uri="{FF2B5EF4-FFF2-40B4-BE49-F238E27FC236}">
                <a16:creationId xmlns:a16="http://schemas.microsoft.com/office/drawing/2014/main" id="{9EDC4069-E64B-A4B2-86A2-A30C2BF90627}"/>
              </a:ext>
            </a:extLst>
          </p:cNvPr>
          <p:cNvGraphicFramePr>
            <a:graphicFrameLocks noGrp="1"/>
          </p:cNvGraphicFramePr>
          <p:nvPr>
            <p:extLst>
              <p:ext uri="{D42A27DB-BD31-4B8C-83A1-F6EECF244321}">
                <p14:modId xmlns:p14="http://schemas.microsoft.com/office/powerpoint/2010/main" val="3069500487"/>
              </p:ext>
            </p:extLst>
          </p:nvPr>
        </p:nvGraphicFramePr>
        <p:xfrm>
          <a:off x="425737" y="928471"/>
          <a:ext cx="11078005" cy="5842760"/>
        </p:xfrm>
        <a:graphic>
          <a:graphicData uri="http://schemas.openxmlformats.org/drawingml/2006/table">
            <a:tbl>
              <a:tblPr firstRow="1" bandRow="1">
                <a:tableStyleId>{5C22544A-7EE6-4342-B048-85BDC9FD1C3A}</a:tableStyleId>
              </a:tblPr>
              <a:tblGrid>
                <a:gridCol w="2944116">
                  <a:extLst>
                    <a:ext uri="{9D8B030D-6E8A-4147-A177-3AD203B41FA5}">
                      <a16:colId xmlns:a16="http://schemas.microsoft.com/office/drawing/2014/main" val="1236017607"/>
                    </a:ext>
                  </a:extLst>
                </a:gridCol>
                <a:gridCol w="3801709">
                  <a:extLst>
                    <a:ext uri="{9D8B030D-6E8A-4147-A177-3AD203B41FA5}">
                      <a16:colId xmlns:a16="http://schemas.microsoft.com/office/drawing/2014/main" val="2625445950"/>
                    </a:ext>
                  </a:extLst>
                </a:gridCol>
                <a:gridCol w="4332180">
                  <a:extLst>
                    <a:ext uri="{9D8B030D-6E8A-4147-A177-3AD203B41FA5}">
                      <a16:colId xmlns:a16="http://schemas.microsoft.com/office/drawing/2014/main" val="519066027"/>
                    </a:ext>
                  </a:extLst>
                </a:gridCol>
              </a:tblGrid>
              <a:tr h="339457">
                <a:tc>
                  <a:txBody>
                    <a:bodyPr/>
                    <a:lstStyle/>
                    <a:p>
                      <a:r>
                        <a:rPr lang="en-GB" noProof="0" dirty="0"/>
                        <a:t>Issues </a:t>
                      </a:r>
                    </a:p>
                  </a:txBody>
                  <a:tcPr/>
                </a:tc>
                <a:tc>
                  <a:txBody>
                    <a:bodyPr/>
                    <a:lstStyle/>
                    <a:p>
                      <a:r>
                        <a:rPr lang="en-GB" noProof="0" dirty="0"/>
                        <a:t>1960’s</a:t>
                      </a:r>
                    </a:p>
                  </a:txBody>
                  <a:tcPr/>
                </a:tc>
                <a:tc>
                  <a:txBody>
                    <a:bodyPr/>
                    <a:lstStyle/>
                    <a:p>
                      <a:r>
                        <a:rPr lang="en-GB" noProof="0" dirty="0"/>
                        <a:t>2020’s</a:t>
                      </a:r>
                    </a:p>
                  </a:txBody>
                  <a:tcPr/>
                </a:tc>
                <a:extLst>
                  <a:ext uri="{0D108BD9-81ED-4DB2-BD59-A6C34878D82A}">
                    <a16:rowId xmlns:a16="http://schemas.microsoft.com/office/drawing/2014/main" val="829989066"/>
                  </a:ext>
                </a:extLst>
              </a:tr>
              <a:tr h="1216388">
                <a:tc>
                  <a:txBody>
                    <a:bodyPr/>
                    <a:lstStyle/>
                    <a:p>
                      <a:pPr marL="285750" indent="-285750">
                        <a:buFont typeface="Arial" panose="020B0604020202020204" pitchFamily="34" charset="0"/>
                        <a:buChar char="•"/>
                      </a:pPr>
                      <a:r>
                        <a:rPr lang="en-GB" sz="1600" noProof="0" dirty="0"/>
                        <a:t>Employment and Education</a:t>
                      </a:r>
                    </a:p>
                    <a:p>
                      <a:pPr marL="0" indent="0">
                        <a:buFont typeface="Arial" panose="020B0604020202020204" pitchFamily="34" charset="0"/>
                        <a:buNone/>
                      </a:pPr>
                      <a:endParaRPr lang="en-GB" sz="1600" noProof="0" dirty="0"/>
                    </a:p>
                  </a:txBody>
                  <a:tcPr/>
                </a:tc>
                <a:tc>
                  <a:txBody>
                    <a:bodyPr/>
                    <a:lstStyle/>
                    <a:p>
                      <a:r>
                        <a:rPr lang="en-US" sz="1600" dirty="0"/>
                        <a:t>High employment rate, particularly in manufacturing.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noProof="0" dirty="0">
                          <a:solidFill>
                            <a:schemeClr val="dk1"/>
                          </a:solidFill>
                          <a:effectLst/>
                          <a:latin typeface="+mn-lt"/>
                          <a:ea typeface="+mn-ea"/>
                          <a:cs typeface="+mn-cs"/>
                        </a:rPr>
                        <a:t>The number of young people attending university doubled during the 1960s. </a:t>
                      </a:r>
                      <a:endParaRPr lang="en-GB" sz="1600" noProof="0" dirty="0"/>
                    </a:p>
                    <a:p>
                      <a:endParaRPr lang="en-GB" sz="1600" noProof="0" dirty="0"/>
                    </a:p>
                  </a:txBody>
                  <a:tcPr/>
                </a:tc>
                <a:tc>
                  <a:txBody>
                    <a:bodyPr/>
                    <a:lstStyle/>
                    <a:p>
                      <a:r>
                        <a:rPr lang="en-US" sz="1600" dirty="0"/>
                        <a:t>Lower employment rates. youth employment (16–24) fell from 62% in 1992 to ~50% in 2024</a:t>
                      </a:r>
                    </a:p>
                    <a:p>
                      <a:r>
                        <a:rPr lang="en-US" sz="1600" dirty="0"/>
                        <a:t>(Crowley, L. 2024)</a:t>
                      </a:r>
                      <a:endParaRPr lang="en-GB" sz="1600" noProof="0" dirty="0"/>
                    </a:p>
                  </a:txBody>
                  <a:tcPr/>
                </a:tc>
                <a:extLst>
                  <a:ext uri="{0D108BD9-81ED-4DB2-BD59-A6C34878D82A}">
                    <a16:rowId xmlns:a16="http://schemas.microsoft.com/office/drawing/2014/main" val="640354344"/>
                  </a:ext>
                </a:extLst>
              </a:tr>
              <a:tr h="1103236">
                <a:tc>
                  <a:txBody>
                    <a:bodyPr/>
                    <a:lstStyle/>
                    <a:p>
                      <a:pPr marL="285750" indent="-285750">
                        <a:buFont typeface="Arial" panose="020B0604020202020204" pitchFamily="34" charset="0"/>
                        <a:buChar char="•"/>
                      </a:pPr>
                      <a:r>
                        <a:rPr lang="en-GB" sz="1600" noProof="0" dirty="0"/>
                        <a:t>Housing and Finance </a:t>
                      </a:r>
                    </a:p>
                    <a:p>
                      <a:pPr marL="0" indent="0">
                        <a:buFont typeface="Arial" panose="020B0604020202020204" pitchFamily="34" charset="0"/>
                        <a:buNone/>
                      </a:pPr>
                      <a:endParaRPr lang="en-GB" sz="1600" noProof="0" dirty="0"/>
                    </a:p>
                  </a:txBody>
                  <a:tcPr/>
                </a:tc>
                <a:tc>
                  <a:txBody>
                    <a:bodyPr/>
                    <a:lstStyle/>
                    <a:p>
                      <a:r>
                        <a:rPr lang="en-GB" sz="1600" noProof="0" dirty="0"/>
                        <a:t>High availability, poor quality, increased boost in social housing </a:t>
                      </a:r>
                    </a:p>
                    <a:p>
                      <a:r>
                        <a:rPr lang="en-GB" sz="1600" noProof="0" dirty="0"/>
                        <a:t>More disposable income </a:t>
                      </a:r>
                    </a:p>
                  </a:txBody>
                  <a:tcPr/>
                </a:tc>
                <a:tc>
                  <a:txBody>
                    <a:bodyPr/>
                    <a:lstStyle/>
                    <a:p>
                      <a:r>
                        <a:rPr lang="en-US" sz="1800" b="0" i="0" kern="1200" dirty="0">
                          <a:solidFill>
                            <a:schemeClr val="dk1"/>
                          </a:solidFill>
                          <a:effectLst/>
                          <a:latin typeface="+mn-lt"/>
                          <a:ea typeface="+mn-ea"/>
                          <a:cs typeface="+mn-cs"/>
                        </a:rPr>
                        <a:t>Record-high rents, unattainable homeownership, and a lack of affordable social housing</a:t>
                      </a:r>
                    </a:p>
                    <a:p>
                      <a:r>
                        <a:rPr lang="en-US" sz="1800" b="0" i="0" kern="1200" noProof="0" dirty="0">
                          <a:solidFill>
                            <a:schemeClr val="dk1"/>
                          </a:solidFill>
                          <a:effectLst/>
                          <a:latin typeface="+mn-lt"/>
                          <a:ea typeface="+mn-ea"/>
                          <a:cs typeface="+mn-cs"/>
                        </a:rPr>
                        <a:t>Cost of living crisis </a:t>
                      </a:r>
                      <a:endParaRPr lang="en-GB" sz="1600" noProof="0" dirty="0"/>
                    </a:p>
                  </a:txBody>
                  <a:tcPr/>
                </a:tc>
                <a:extLst>
                  <a:ext uri="{0D108BD9-81ED-4DB2-BD59-A6C34878D82A}">
                    <a16:rowId xmlns:a16="http://schemas.microsoft.com/office/drawing/2014/main" val="3402993780"/>
                  </a:ext>
                </a:extLst>
              </a:tr>
              <a:tr h="2121607">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noProof="0" dirty="0"/>
                        <a:t>Social issues </a:t>
                      </a:r>
                    </a:p>
                    <a:p>
                      <a:pPr marL="0" indent="0">
                        <a:buFont typeface="Arial" panose="020B0604020202020204" pitchFamily="34" charset="0"/>
                        <a:buNone/>
                      </a:pPr>
                      <a:endParaRPr lang="en-GB" sz="1600" noProof="0" dirty="0"/>
                    </a:p>
                  </a:txBody>
                  <a:tcPr/>
                </a:tc>
                <a:tc>
                  <a:txBody>
                    <a:bodyPr/>
                    <a:lstStyle/>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Racism against immigrants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 Poverty </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Severe housing crisis</a:t>
                      </a:r>
                    </a:p>
                    <a:p>
                      <a:pPr marL="285750" indent="-285750">
                        <a:buFont typeface="Arial" panose="020B0604020202020204" pitchFamily="34" charset="0"/>
                        <a:buChar char="•"/>
                      </a:pPr>
                      <a:r>
                        <a:rPr lang="en-US" sz="1800" b="0" i="0" kern="1200" dirty="0">
                          <a:solidFill>
                            <a:schemeClr val="dk1"/>
                          </a:solidFill>
                          <a:effectLst/>
                          <a:latin typeface="+mn-lt"/>
                          <a:ea typeface="+mn-ea"/>
                          <a:cs typeface="+mn-cs"/>
                        </a:rPr>
                        <a:t>P</a:t>
                      </a:r>
                      <a:r>
                        <a:rPr lang="en-US" sz="1800" b="0" i="0" kern="1200">
                          <a:solidFill>
                            <a:schemeClr val="dk1"/>
                          </a:solidFill>
                          <a:effectLst/>
                          <a:latin typeface="+mn-lt"/>
                          <a:ea typeface="+mn-ea"/>
                          <a:cs typeface="+mn-cs"/>
                        </a:rPr>
                        <a:t>ersistent </a:t>
                      </a:r>
                      <a:r>
                        <a:rPr lang="en-US" sz="1800" b="0" i="0" kern="1200" dirty="0">
                          <a:solidFill>
                            <a:schemeClr val="dk1"/>
                          </a:solidFill>
                          <a:effectLst/>
                          <a:latin typeface="+mn-lt"/>
                          <a:ea typeface="+mn-ea"/>
                          <a:cs typeface="+mn-cs"/>
                        </a:rPr>
                        <a:t>gender inequality</a:t>
                      </a:r>
                    </a:p>
                    <a:p>
                      <a:pPr marL="0" indent="0">
                        <a:buFont typeface="Arial" panose="020B0604020202020204" pitchFamily="34" charset="0"/>
                        <a:buNone/>
                      </a:pPr>
                      <a:endParaRPr lang="en-GB" sz="1600" b="0" noProof="0"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i="0" kern="1200" dirty="0">
                          <a:solidFill>
                            <a:schemeClr val="dk1"/>
                          </a:solidFill>
                          <a:effectLst/>
                          <a:latin typeface="+mn-lt"/>
                          <a:ea typeface="+mn-ea"/>
                          <a:cs typeface="+mn-cs"/>
                        </a:rPr>
                        <a:t>Mental health issues and insufficient support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i="0" kern="1200" dirty="0">
                          <a:solidFill>
                            <a:schemeClr val="dk1"/>
                          </a:solidFill>
                          <a:effectLst/>
                          <a:latin typeface="+mn-lt"/>
                          <a:ea typeface="+mn-ea"/>
                          <a:cs typeface="+mn-cs"/>
                        </a:rPr>
                        <a:t>Poverty, financial instability, and inequality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i="0" kern="1200" dirty="0">
                          <a:solidFill>
                            <a:schemeClr val="dk1"/>
                          </a:solidFill>
                          <a:effectLst/>
                          <a:latin typeface="+mn-lt"/>
                          <a:ea typeface="+mn-ea"/>
                          <a:cs typeface="+mn-cs"/>
                        </a:rPr>
                        <a:t> Potential exposure to sexual exploitation and online abuse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i="0" kern="1200" dirty="0">
                          <a:solidFill>
                            <a:schemeClr val="dk1"/>
                          </a:solidFill>
                          <a:effectLst/>
                          <a:latin typeface="+mn-lt"/>
                          <a:ea typeface="+mn-ea"/>
                          <a:cs typeface="+mn-cs"/>
                        </a:rPr>
                        <a:t>Lack of safety and cohesion in the home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600" b="0" i="0" kern="1200" dirty="0">
                          <a:solidFill>
                            <a:schemeClr val="dk1"/>
                          </a:solidFill>
                          <a:effectLst/>
                          <a:latin typeface="+mn-lt"/>
                          <a:ea typeface="+mn-ea"/>
                          <a:cs typeface="+mn-cs"/>
                        </a:rPr>
                        <a:t>Poor transition between services for young people</a:t>
                      </a:r>
                    </a:p>
                    <a:p>
                      <a:r>
                        <a:rPr lang="en-GB" sz="1600" noProof="0" dirty="0"/>
                        <a:t>(</a:t>
                      </a:r>
                      <a:r>
                        <a:rPr lang="en-US" sz="1600" dirty="0"/>
                        <a:t>Barnardo’s, 2022)</a:t>
                      </a:r>
                      <a:endParaRPr lang="en-GB" sz="1600" noProof="0" dirty="0"/>
                    </a:p>
                  </a:txBody>
                  <a:tcPr/>
                </a:tc>
                <a:extLst>
                  <a:ext uri="{0D108BD9-81ED-4DB2-BD59-A6C34878D82A}">
                    <a16:rowId xmlns:a16="http://schemas.microsoft.com/office/drawing/2014/main" val="1925574767"/>
                  </a:ext>
                </a:extLst>
              </a:tr>
              <a:tr h="691640">
                <a:tc>
                  <a:txBody>
                    <a:bodyPr/>
                    <a:lstStyle/>
                    <a:p>
                      <a:pPr marL="285750" indent="-285750">
                        <a:buFont typeface="Arial" panose="020B0604020202020204" pitchFamily="34" charset="0"/>
                        <a:buChar char="•"/>
                      </a:pPr>
                      <a:endParaRPr lang="en-GB" sz="1600" noProof="0" dirty="0"/>
                    </a:p>
                  </a:txBody>
                  <a:tcPr/>
                </a:tc>
                <a:tc>
                  <a:txBody>
                    <a:bodyPr/>
                    <a:lstStyle/>
                    <a:p>
                      <a:endParaRPr lang="en-GB" sz="1600" noProof="0" dirty="0"/>
                    </a:p>
                  </a:txBody>
                  <a:tcPr/>
                </a:tc>
                <a:tc>
                  <a:txBody>
                    <a:bodyPr/>
                    <a:lstStyle/>
                    <a:p>
                      <a:endParaRPr lang="en-GB" sz="1600" noProof="0" dirty="0"/>
                    </a:p>
                  </a:txBody>
                  <a:tcPr/>
                </a:tc>
                <a:extLst>
                  <a:ext uri="{0D108BD9-81ED-4DB2-BD59-A6C34878D82A}">
                    <a16:rowId xmlns:a16="http://schemas.microsoft.com/office/drawing/2014/main" val="479769053"/>
                  </a:ext>
                </a:extLst>
              </a:tr>
            </a:tbl>
          </a:graphicData>
        </a:graphic>
      </p:graphicFrame>
    </p:spTree>
    <p:extLst>
      <p:ext uri="{BB962C8B-B14F-4D97-AF65-F5344CB8AC3E}">
        <p14:creationId xmlns:p14="http://schemas.microsoft.com/office/powerpoint/2010/main" val="4034440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AEF3-B4FF-C1FE-AE18-4D8FCE9B40FB}"/>
              </a:ext>
            </a:extLst>
          </p:cNvPr>
          <p:cNvSpPr>
            <a:spLocks noGrp="1"/>
          </p:cNvSpPr>
          <p:nvPr>
            <p:ph type="title"/>
          </p:nvPr>
        </p:nvSpPr>
        <p:spPr/>
        <p:txBody>
          <a:bodyPr/>
          <a:lstStyle/>
          <a:p>
            <a:r>
              <a:rPr lang="en-GB" noProof="0" dirty="0"/>
              <a:t>Reference page</a:t>
            </a:r>
          </a:p>
        </p:txBody>
      </p:sp>
      <p:sp>
        <p:nvSpPr>
          <p:cNvPr id="4" name="TextBox 3">
            <a:extLst>
              <a:ext uri="{FF2B5EF4-FFF2-40B4-BE49-F238E27FC236}">
                <a16:creationId xmlns:a16="http://schemas.microsoft.com/office/drawing/2014/main" id="{95D021E4-F062-783D-C9FF-2347EA7ECABE}"/>
              </a:ext>
            </a:extLst>
          </p:cNvPr>
          <p:cNvSpPr txBox="1"/>
          <p:nvPr/>
        </p:nvSpPr>
        <p:spPr>
          <a:xfrm>
            <a:off x="838200" y="1414562"/>
            <a:ext cx="11024554" cy="5078313"/>
          </a:xfrm>
          <a:prstGeom prst="rect">
            <a:avLst/>
          </a:prstGeom>
          <a:noFill/>
        </p:spPr>
        <p:txBody>
          <a:bodyPr wrap="square" rtlCol="0">
            <a:spAutoFit/>
          </a:bodyPr>
          <a:lstStyle/>
          <a:p>
            <a:r>
              <a:rPr lang="en-GB" noProof="0" dirty="0"/>
              <a:t>Rose, J. (1997) ‘The Historical Development of the Youth Service’. Available at: </a:t>
            </a:r>
            <a:r>
              <a:rPr lang="en-GB" noProof="0" dirty="0">
                <a:hlinkClick r:id="rId3"/>
              </a:rPr>
              <a:t>History of Youth Service</a:t>
            </a:r>
            <a:r>
              <a:rPr lang="en-GB" noProof="0" dirty="0"/>
              <a:t> Accessed on 14</a:t>
            </a:r>
            <a:r>
              <a:rPr lang="en-GB" baseline="30000" noProof="0" dirty="0"/>
              <a:t>th</a:t>
            </a:r>
            <a:r>
              <a:rPr lang="en-GB" noProof="0" dirty="0"/>
              <a:t> March 2026</a:t>
            </a:r>
          </a:p>
          <a:p>
            <a:endParaRPr lang="en-GB" noProof="0" dirty="0"/>
          </a:p>
          <a:p>
            <a:r>
              <a:rPr lang="en-GB" noProof="0" dirty="0"/>
              <a:t>Rose, J.(2020) ‘Summary of national policy for the provision of services to young people in Wales 1844-2020’ Available at: </a:t>
            </a:r>
            <a:r>
              <a:rPr lang="en-GB" noProof="0" dirty="0">
                <a:hlinkClick r:id="rId4"/>
              </a:rPr>
              <a:t>Youth-Policy-in-Wales-2020-1.pdf</a:t>
            </a:r>
            <a:r>
              <a:rPr lang="en-GB" noProof="0" dirty="0"/>
              <a:t> Accessed on 14</a:t>
            </a:r>
            <a:r>
              <a:rPr lang="en-GB" baseline="30000" noProof="0" dirty="0"/>
              <a:t>th</a:t>
            </a:r>
            <a:r>
              <a:rPr lang="en-GB" noProof="0" dirty="0"/>
              <a:t> March 2026</a:t>
            </a:r>
          </a:p>
          <a:p>
            <a:endParaRPr lang="en-GB" noProof="0" dirty="0"/>
          </a:p>
          <a:p>
            <a:r>
              <a:rPr lang="en-GB" noProof="0" dirty="0"/>
              <a:t> (</a:t>
            </a:r>
            <a:r>
              <a:rPr lang="en-GB" i="1" noProof="0" dirty="0"/>
              <a:t>Sixties City - Youth Culture, Sixties Dance Crazes, Op and Pop Art</a:t>
            </a:r>
            <a:r>
              <a:rPr lang="en-GB" noProof="0" dirty="0"/>
              <a:t>, no date). Available at:</a:t>
            </a:r>
          </a:p>
          <a:p>
            <a:r>
              <a:rPr lang="en-GB" noProof="0" dirty="0">
                <a:hlinkClick r:id="rId5"/>
              </a:rPr>
              <a:t>Sixties City - Youth Culture, Sixties Dance Crazes, Op and Pop Art</a:t>
            </a:r>
            <a:r>
              <a:rPr lang="en-GB" noProof="0" dirty="0"/>
              <a:t> Accessed on 21</a:t>
            </a:r>
            <a:r>
              <a:rPr lang="en-GB" baseline="30000" noProof="0" dirty="0"/>
              <a:t>st</a:t>
            </a:r>
            <a:r>
              <a:rPr lang="en-GB" noProof="0" dirty="0"/>
              <a:t> March 2026</a:t>
            </a:r>
          </a:p>
          <a:p>
            <a:endParaRPr lang="en-GB" noProof="0" dirty="0"/>
          </a:p>
          <a:p>
            <a:r>
              <a:rPr lang="en-US" dirty="0"/>
              <a:t>Crowley, L. (2024) The changing face of the youth </a:t>
            </a:r>
            <a:r>
              <a:rPr lang="en-US" dirty="0" err="1"/>
              <a:t>labour</a:t>
            </a:r>
            <a:r>
              <a:rPr lang="en-US" dirty="0"/>
              <a:t> market. London: Chartered Institute of Personnel and Development. Available at :</a:t>
            </a:r>
            <a:r>
              <a:rPr lang="en-US" dirty="0">
                <a:hlinkClick r:id="rId6"/>
              </a:rPr>
              <a:t> CIPD</a:t>
            </a:r>
            <a:r>
              <a:rPr lang="en-US" dirty="0"/>
              <a:t> Accessed on 21</a:t>
            </a:r>
            <a:r>
              <a:rPr lang="en-US" baseline="30000" dirty="0"/>
              <a:t>st</a:t>
            </a:r>
            <a:r>
              <a:rPr lang="en-US" dirty="0"/>
              <a:t> March 2026</a:t>
            </a:r>
          </a:p>
          <a:p>
            <a:endParaRPr lang="en-US" dirty="0"/>
          </a:p>
          <a:p>
            <a:r>
              <a:rPr lang="en-US" dirty="0"/>
              <a:t> King’s College London &amp; Barnardo's (2022)‘KCL &amp; Barnardo's QPS report.pdf’ Available at: </a:t>
            </a:r>
            <a:r>
              <a:rPr lang="en-US" dirty="0">
                <a:hlinkClick r:id="rId7"/>
              </a:rPr>
              <a:t>https://www.barnardos.org.uk/sites/default/files/uploads/KCL%20%26%20Barnardo%27s%20QPS%20report.pdf</a:t>
            </a:r>
            <a:r>
              <a:rPr lang="en-US" dirty="0"/>
              <a:t> Accessed on : 22</a:t>
            </a:r>
            <a:r>
              <a:rPr lang="en-US" baseline="30000" dirty="0"/>
              <a:t>nd</a:t>
            </a:r>
            <a:r>
              <a:rPr lang="en-US" dirty="0"/>
              <a:t> March 2026</a:t>
            </a:r>
          </a:p>
          <a:p>
            <a:endParaRPr lang="en-US" dirty="0"/>
          </a:p>
          <a:p>
            <a:endParaRPr lang="en-US" noProof="0" dirty="0"/>
          </a:p>
          <a:p>
            <a:endParaRPr lang="en-GB" noProof="0" dirty="0"/>
          </a:p>
        </p:txBody>
      </p:sp>
    </p:spTree>
    <p:extLst>
      <p:ext uri="{BB962C8B-B14F-4D97-AF65-F5344CB8AC3E}">
        <p14:creationId xmlns:p14="http://schemas.microsoft.com/office/powerpoint/2010/main" val="695709618"/>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24711</TotalTime>
  <Words>1726</Words>
  <Application>Microsoft Office PowerPoint</Application>
  <PresentationFormat>Widescreen</PresentationFormat>
  <Paragraphs>129</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How have key historical milestones shaped Youth Work today?  </vt:lpstr>
      <vt:lpstr>Where did Youth Work start?</vt:lpstr>
      <vt:lpstr>World and UK Events that shaped the Youth Service  </vt:lpstr>
      <vt:lpstr>Key Aspects of 1960s UK Youth Culture:   </vt:lpstr>
      <vt:lpstr>What the Albemarle Report did for Youth Work </vt:lpstr>
      <vt:lpstr>Issues facing Young people  - Then and Now  </vt:lpstr>
      <vt:lpstr>Reference page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unwin</dc:creator>
  <cp:lastModifiedBy>sarah unwin</cp:lastModifiedBy>
  <cp:revision>1</cp:revision>
  <cp:lastPrinted>2026-03-28T09:25:50Z</cp:lastPrinted>
  <dcterms:created xsi:type="dcterms:W3CDTF">2026-03-07T19:02:43Z</dcterms:created>
  <dcterms:modified xsi:type="dcterms:W3CDTF">2026-03-31T20:43:26Z</dcterms:modified>
</cp:coreProperties>
</file>