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56"/>
            <a:ext cx="9144000" cy="68558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432303" y="2448305"/>
            <a:ext cx="4279392" cy="5283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85845" y="3697985"/>
            <a:ext cx="2972308" cy="9036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56"/>
            <a:ext cx="9144000" cy="685584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417315" y="570103"/>
            <a:ext cx="2309368" cy="5283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553082"/>
            <a:ext cx="8072119" cy="2705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034">
              <a:lnSpc>
                <a:spcPct val="100000"/>
              </a:lnSpc>
              <a:spcBef>
                <a:spcPts val="100"/>
              </a:spcBef>
            </a:pPr>
            <a:r>
              <a:rPr spc="-150" dirty="0"/>
              <a:t>KINESIOLOGY</a:t>
            </a:r>
            <a:r>
              <a:rPr spc="-365" dirty="0"/>
              <a:t> </a:t>
            </a:r>
            <a:r>
              <a:rPr spc="-175" dirty="0"/>
              <a:t>TAPING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59785" y="570103"/>
            <a:ext cx="34251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Quick</a:t>
            </a:r>
            <a:r>
              <a:rPr spc="-60" dirty="0"/>
              <a:t> </a:t>
            </a:r>
            <a:r>
              <a:rPr spc="-5" dirty="0"/>
              <a:t>Disclaimer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6234"/>
            <a:ext cx="8037195" cy="2879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10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dirty="0">
                <a:latin typeface="Arial"/>
                <a:cs typeface="Arial"/>
              </a:rPr>
              <a:t>This </a:t>
            </a:r>
            <a:r>
              <a:rPr sz="2400" spc="-5" dirty="0">
                <a:latin typeface="Arial"/>
                <a:cs typeface="Arial"/>
              </a:rPr>
              <a:t>is not </a:t>
            </a:r>
            <a:r>
              <a:rPr sz="2400" dirty="0">
                <a:latin typeface="Arial"/>
                <a:cs typeface="Arial"/>
              </a:rPr>
              <a:t>a KT1, 2 </a:t>
            </a:r>
            <a:r>
              <a:rPr sz="2400" spc="-5" dirty="0">
                <a:latin typeface="Arial"/>
                <a:cs typeface="Arial"/>
              </a:rPr>
              <a:t>or </a:t>
            </a:r>
            <a:r>
              <a:rPr sz="2400" dirty="0">
                <a:latin typeface="Arial"/>
                <a:cs typeface="Arial"/>
              </a:rPr>
              <a:t>3 </a:t>
            </a:r>
            <a:r>
              <a:rPr sz="2400" spc="-5" dirty="0">
                <a:latin typeface="Arial"/>
                <a:cs typeface="Arial"/>
              </a:rPr>
              <a:t>‘course’ or ‘qualification’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session.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3500">
              <a:latin typeface="Arial"/>
              <a:cs typeface="Arial"/>
            </a:endParaRPr>
          </a:p>
          <a:p>
            <a:pPr marL="269875" marR="817244" indent="-257810">
              <a:lnSpc>
                <a:spcPct val="100000"/>
              </a:lnSpc>
              <a:buChar char="•"/>
              <a:tabLst>
                <a:tab pos="269875" algn="l"/>
                <a:tab pos="270510" algn="l"/>
              </a:tabLst>
            </a:pPr>
            <a:r>
              <a:rPr sz="2400" dirty="0">
                <a:latin typeface="Arial"/>
                <a:cs typeface="Arial"/>
              </a:rPr>
              <a:t>This content </a:t>
            </a:r>
            <a:r>
              <a:rPr sz="2400" spc="-5" dirty="0">
                <a:latin typeface="Arial"/>
                <a:cs typeface="Arial"/>
              </a:rPr>
              <a:t>is purely </a:t>
            </a:r>
            <a:r>
              <a:rPr sz="2400" dirty="0">
                <a:latin typeface="Arial"/>
                <a:cs typeface="Arial"/>
              </a:rPr>
              <a:t>for </a:t>
            </a:r>
            <a:r>
              <a:rPr sz="2400" spc="-5" dirty="0">
                <a:latin typeface="Arial"/>
                <a:cs typeface="Arial"/>
              </a:rPr>
              <a:t>educational purposes  surrounding elasticated </a:t>
            </a:r>
            <a:r>
              <a:rPr sz="2400" dirty="0">
                <a:latin typeface="Arial"/>
                <a:cs typeface="Arial"/>
              </a:rPr>
              <a:t>therapeutic </a:t>
            </a:r>
            <a:r>
              <a:rPr sz="2400" spc="-5" dirty="0">
                <a:latin typeface="Arial"/>
                <a:cs typeface="Arial"/>
              </a:rPr>
              <a:t>tape in</a:t>
            </a:r>
            <a:r>
              <a:rPr sz="2400" spc="16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general.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3500">
              <a:latin typeface="Arial"/>
              <a:cs typeface="Arial"/>
            </a:endParaRPr>
          </a:p>
          <a:p>
            <a:pPr marL="269875" marR="5080" indent="-257810">
              <a:lnSpc>
                <a:spcPct val="100000"/>
              </a:lnSpc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Please do </a:t>
            </a:r>
            <a:r>
              <a:rPr sz="2400" dirty="0">
                <a:latin typeface="Arial"/>
                <a:cs typeface="Arial"/>
              </a:rPr>
              <a:t>not </a:t>
            </a:r>
            <a:r>
              <a:rPr sz="2400" spc="-5" dirty="0">
                <a:latin typeface="Arial"/>
                <a:cs typeface="Arial"/>
              </a:rPr>
              <a:t>reproduce, change or share </a:t>
            </a:r>
            <a:r>
              <a:rPr sz="2400" dirty="0">
                <a:latin typeface="Arial"/>
                <a:cs typeface="Arial"/>
              </a:rPr>
              <a:t>this content </a:t>
            </a:r>
            <a:r>
              <a:rPr sz="2400" spc="-5" dirty="0">
                <a:latin typeface="Arial"/>
                <a:cs typeface="Arial"/>
              </a:rPr>
              <a:t>as  </a:t>
            </a:r>
            <a:r>
              <a:rPr sz="2400" dirty="0">
                <a:latin typeface="Arial"/>
                <a:cs typeface="Arial"/>
              </a:rPr>
              <a:t>you may inadvertently breach terms of</a:t>
            </a:r>
            <a:r>
              <a:rPr sz="2400" spc="-5" dirty="0">
                <a:latin typeface="Arial"/>
                <a:cs typeface="Arial"/>
              </a:rPr>
              <a:t> copyright.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57652" y="570103"/>
            <a:ext cx="403225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Learning</a:t>
            </a:r>
            <a:r>
              <a:rPr spc="-100" dirty="0"/>
              <a:t> </a:t>
            </a:r>
            <a:r>
              <a:rPr dirty="0"/>
              <a:t>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2"/>
            <a:ext cx="7937500" cy="334581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dirty="0">
                <a:latin typeface="Arial"/>
                <a:cs typeface="Arial"/>
              </a:rPr>
              <a:t>By the </a:t>
            </a:r>
            <a:r>
              <a:rPr sz="2400" spc="-5" dirty="0">
                <a:latin typeface="Arial"/>
                <a:cs typeface="Arial"/>
              </a:rPr>
              <a:t>end </a:t>
            </a:r>
            <a:r>
              <a:rPr sz="2400" dirty="0">
                <a:latin typeface="Arial"/>
                <a:cs typeface="Arial"/>
              </a:rPr>
              <a:t>of todays </a:t>
            </a:r>
            <a:r>
              <a:rPr sz="2400" spc="-5" dirty="0">
                <a:latin typeface="Arial"/>
                <a:cs typeface="Arial"/>
              </a:rPr>
              <a:t>session, you </a:t>
            </a:r>
            <a:r>
              <a:rPr sz="2400" dirty="0">
                <a:latin typeface="Arial"/>
                <a:cs typeface="Arial"/>
              </a:rPr>
              <a:t>should </a:t>
            </a:r>
            <a:r>
              <a:rPr sz="2400" spc="-5" dirty="0">
                <a:latin typeface="Arial"/>
                <a:cs typeface="Arial"/>
              </a:rPr>
              <a:t>be able</a:t>
            </a:r>
            <a:r>
              <a:rPr sz="2400" spc="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Understand </a:t>
            </a:r>
            <a:r>
              <a:rPr sz="2100" dirty="0">
                <a:latin typeface="Arial"/>
                <a:cs typeface="Arial"/>
              </a:rPr>
              <a:t>the </a:t>
            </a:r>
            <a:r>
              <a:rPr sz="2100" spc="-5" dirty="0">
                <a:latin typeface="Arial"/>
                <a:cs typeface="Arial"/>
              </a:rPr>
              <a:t>background </a:t>
            </a:r>
            <a:r>
              <a:rPr sz="2100" dirty="0">
                <a:latin typeface="Arial"/>
                <a:cs typeface="Arial"/>
              </a:rPr>
              <a:t>of </a:t>
            </a:r>
            <a:r>
              <a:rPr sz="2100" spc="-5" dirty="0">
                <a:latin typeface="Arial"/>
                <a:cs typeface="Arial"/>
              </a:rPr>
              <a:t>kinesiology</a:t>
            </a:r>
            <a:r>
              <a:rPr sz="2100" spc="-6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taping.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Identify pathologies/conditions </a:t>
            </a:r>
            <a:r>
              <a:rPr sz="2100" dirty="0">
                <a:latin typeface="Arial"/>
                <a:cs typeface="Arial"/>
              </a:rPr>
              <a:t>contra/indicated to</a:t>
            </a:r>
            <a:r>
              <a:rPr sz="2100" spc="-55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kinesiology</a:t>
            </a:r>
            <a:endParaRPr sz="2100">
              <a:latin typeface="Arial"/>
              <a:cs typeface="Arial"/>
            </a:endParaRPr>
          </a:p>
          <a:p>
            <a:pPr marL="570230">
              <a:lnSpc>
                <a:spcPct val="100000"/>
              </a:lnSpc>
            </a:pPr>
            <a:r>
              <a:rPr sz="2100" spc="-5" dirty="0">
                <a:latin typeface="Arial"/>
                <a:cs typeface="Arial"/>
              </a:rPr>
              <a:t>taping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Understand </a:t>
            </a:r>
            <a:r>
              <a:rPr sz="2100" dirty="0">
                <a:latin typeface="Arial"/>
                <a:cs typeface="Arial"/>
              </a:rPr>
              <a:t>the </a:t>
            </a:r>
            <a:r>
              <a:rPr sz="2100" spc="-5" dirty="0">
                <a:latin typeface="Arial"/>
                <a:cs typeface="Arial"/>
              </a:rPr>
              <a:t>proposed mechanisms </a:t>
            </a:r>
            <a:r>
              <a:rPr sz="2100" dirty="0">
                <a:latin typeface="Arial"/>
                <a:cs typeface="Arial"/>
              </a:rPr>
              <a:t>of</a:t>
            </a:r>
            <a:r>
              <a:rPr sz="2100" spc="-4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effect.</a:t>
            </a:r>
            <a:endParaRPr sz="2100">
              <a:latin typeface="Arial"/>
              <a:cs typeface="Arial"/>
            </a:endParaRPr>
          </a:p>
          <a:p>
            <a:pPr marL="570230" marR="9652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Differentiate between application methods and </a:t>
            </a:r>
            <a:r>
              <a:rPr sz="2100" dirty="0">
                <a:latin typeface="Arial"/>
                <a:cs typeface="Arial"/>
              </a:rPr>
              <a:t>the</a:t>
            </a:r>
            <a:r>
              <a:rPr sz="2100" spc="-5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associated  </a:t>
            </a:r>
            <a:r>
              <a:rPr sz="2100" spc="-5" dirty="0">
                <a:latin typeface="Arial"/>
                <a:cs typeface="Arial"/>
              </a:rPr>
              <a:t>aims </a:t>
            </a:r>
            <a:r>
              <a:rPr sz="2100" dirty="0">
                <a:latin typeface="Arial"/>
                <a:cs typeface="Arial"/>
              </a:rPr>
              <a:t>of</a:t>
            </a:r>
            <a:r>
              <a:rPr sz="2100" spc="-1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application.</a:t>
            </a:r>
            <a:endParaRPr sz="2100">
              <a:latin typeface="Arial"/>
              <a:cs typeface="Arial"/>
            </a:endParaRPr>
          </a:p>
          <a:p>
            <a:pPr marL="570230" marR="508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Critically evaluate </a:t>
            </a:r>
            <a:r>
              <a:rPr sz="2100" dirty="0">
                <a:latin typeface="Arial"/>
                <a:cs typeface="Arial"/>
              </a:rPr>
              <a:t>the </a:t>
            </a:r>
            <a:r>
              <a:rPr sz="2100" spc="-5" dirty="0">
                <a:latin typeface="Arial"/>
                <a:cs typeface="Arial"/>
              </a:rPr>
              <a:t>current literature base </a:t>
            </a:r>
            <a:r>
              <a:rPr sz="2100" dirty="0">
                <a:latin typeface="Arial"/>
                <a:cs typeface="Arial"/>
              </a:rPr>
              <a:t>to </a:t>
            </a:r>
            <a:r>
              <a:rPr sz="2100" spc="-5" dirty="0">
                <a:latin typeface="Arial"/>
                <a:cs typeface="Arial"/>
              </a:rPr>
              <a:t>make evidence  based </a:t>
            </a:r>
            <a:r>
              <a:rPr sz="2100" dirty="0">
                <a:latin typeface="Arial"/>
                <a:cs typeface="Arial"/>
              </a:rPr>
              <a:t>clinical</a:t>
            </a:r>
            <a:r>
              <a:rPr sz="2100" spc="-4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decisions.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24025" y="570103"/>
            <a:ext cx="569404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What is </a:t>
            </a:r>
            <a:r>
              <a:rPr spc="-10" dirty="0"/>
              <a:t>it </a:t>
            </a:r>
            <a:r>
              <a:rPr spc="-5" dirty="0"/>
              <a:t>Kinesiology</a:t>
            </a:r>
            <a:r>
              <a:rPr spc="-65" dirty="0"/>
              <a:t> </a:t>
            </a:r>
            <a:r>
              <a:rPr spc="-50" dirty="0"/>
              <a:t>Tape?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8493"/>
            <a:ext cx="7678420" cy="36855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95"/>
              </a:spcBef>
              <a:buChar char="•"/>
              <a:tabLst>
                <a:tab pos="269875" algn="l"/>
                <a:tab pos="270510" algn="l"/>
              </a:tabLst>
            </a:pPr>
            <a:r>
              <a:rPr sz="2200" spc="-5" dirty="0">
                <a:latin typeface="Arial"/>
                <a:cs typeface="Arial"/>
              </a:rPr>
              <a:t>Dr Kenzo Kase – </a:t>
            </a:r>
            <a:r>
              <a:rPr sz="2200" dirty="0">
                <a:latin typeface="Arial"/>
                <a:cs typeface="Arial"/>
              </a:rPr>
              <a:t>Kinesio® </a:t>
            </a:r>
            <a:r>
              <a:rPr sz="2200" spc="-65" dirty="0">
                <a:latin typeface="Arial"/>
                <a:cs typeface="Arial"/>
              </a:rPr>
              <a:t>Tape </a:t>
            </a:r>
            <a:r>
              <a:rPr sz="2200" spc="-5" dirty="0">
                <a:latin typeface="Arial"/>
                <a:cs typeface="Arial"/>
              </a:rPr>
              <a:t>– Original</a:t>
            </a:r>
            <a:r>
              <a:rPr sz="2200" spc="120" dirty="0">
                <a:latin typeface="Arial"/>
                <a:cs typeface="Arial"/>
              </a:rPr>
              <a:t> </a:t>
            </a:r>
            <a:r>
              <a:rPr sz="2200" spc="-5" dirty="0">
                <a:latin typeface="Arial"/>
                <a:cs typeface="Arial"/>
              </a:rPr>
              <a:t>Method/Concept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23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buChar char="•"/>
              <a:tabLst>
                <a:tab pos="269875" algn="l"/>
                <a:tab pos="270510" algn="l"/>
              </a:tabLst>
            </a:pPr>
            <a:r>
              <a:rPr sz="2200" spc="-5" dirty="0">
                <a:latin typeface="Arial"/>
                <a:cs typeface="Arial"/>
              </a:rPr>
              <a:t>Construction:</a:t>
            </a:r>
            <a:endParaRPr sz="22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10"/>
              </a:spcBef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100% cotton and elastic</a:t>
            </a:r>
            <a:r>
              <a:rPr sz="1900" spc="85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fibres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latex free, medical grade adhesive that is heat</a:t>
            </a:r>
            <a:r>
              <a:rPr sz="1900" spc="175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activated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"/>
              </a:spcBef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Non</a:t>
            </a:r>
            <a:r>
              <a:rPr sz="1900" spc="5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medicinal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10% stretch applied during</a:t>
            </a:r>
            <a:r>
              <a:rPr sz="1900" spc="105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manufacture</a:t>
            </a:r>
            <a:endParaRPr sz="19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25"/>
              </a:spcBef>
              <a:buFont typeface="Arial"/>
              <a:buChar char="–"/>
            </a:pPr>
            <a:endParaRPr sz="195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buChar char="•"/>
              <a:tabLst>
                <a:tab pos="269875" algn="l"/>
                <a:tab pos="270510" algn="l"/>
              </a:tabLst>
            </a:pPr>
            <a:r>
              <a:rPr sz="2200" dirty="0">
                <a:latin typeface="Arial"/>
                <a:cs typeface="Arial"/>
              </a:rPr>
              <a:t>Properties:</a:t>
            </a:r>
            <a:endParaRPr sz="22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15"/>
              </a:spcBef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Mimic skin in weight and</a:t>
            </a:r>
            <a:r>
              <a:rPr sz="1900" spc="100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thickness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Stretches longitudinally (dynamic tape is</a:t>
            </a:r>
            <a:r>
              <a:rPr sz="1900" spc="135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different)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Long wear-ability</a:t>
            </a:r>
            <a:r>
              <a:rPr sz="1900" spc="80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(relative)</a:t>
            </a:r>
            <a:endParaRPr sz="1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96464" y="570103"/>
            <a:ext cx="475170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Why the </a:t>
            </a:r>
            <a:r>
              <a:rPr spc="-5" dirty="0"/>
              <a:t>fancy</a:t>
            </a:r>
            <a:r>
              <a:rPr spc="-90" dirty="0"/>
              <a:t> </a:t>
            </a:r>
            <a:r>
              <a:rPr dirty="0"/>
              <a:t>colours?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6234"/>
            <a:ext cx="27444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10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Colour </a:t>
            </a:r>
            <a:r>
              <a:rPr sz="2400" dirty="0">
                <a:latin typeface="Arial"/>
                <a:cs typeface="Arial"/>
              </a:rPr>
              <a:t>therapy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(?)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5945" y="570103"/>
            <a:ext cx="391096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What is </a:t>
            </a:r>
            <a:r>
              <a:rPr spc="-10" dirty="0"/>
              <a:t>it </a:t>
            </a:r>
            <a:r>
              <a:rPr dirty="0"/>
              <a:t>used</a:t>
            </a:r>
            <a:r>
              <a:rPr spc="-100" dirty="0"/>
              <a:t> </a:t>
            </a:r>
            <a:r>
              <a:rPr dirty="0"/>
              <a:t>for?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2"/>
            <a:ext cx="7534275" cy="386651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Is 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treatment – 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requires diagnosis before</a:t>
            </a:r>
            <a:r>
              <a:rPr sz="2400" u="heavy" spc="6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application.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Muscle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imbalance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Inhibition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Facilitation</a:t>
            </a:r>
            <a:endParaRPr sz="21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dirty="0">
                <a:latin typeface="Arial"/>
                <a:cs typeface="Arial"/>
              </a:rPr>
              <a:t>Postural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correction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Circulatory/Lymphatic</a:t>
            </a:r>
            <a:r>
              <a:rPr sz="2400" spc="2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facilitation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Adhesions/spacing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Neurological</a:t>
            </a:r>
            <a:r>
              <a:rPr sz="2400" spc="4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conditions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Pathological </a:t>
            </a:r>
            <a:r>
              <a:rPr sz="2400" dirty="0">
                <a:latin typeface="Arial"/>
                <a:cs typeface="Arial"/>
              </a:rPr>
              <a:t>movement</a:t>
            </a:r>
            <a:r>
              <a:rPr sz="2400" spc="4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patterns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5460" y="570103"/>
            <a:ext cx="405511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What does </a:t>
            </a:r>
            <a:r>
              <a:rPr spc="-5" dirty="0"/>
              <a:t>it</a:t>
            </a:r>
            <a:r>
              <a:rPr spc="-95" dirty="0"/>
              <a:t> </a:t>
            </a:r>
            <a:r>
              <a:rPr dirty="0"/>
              <a:t>target?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2"/>
            <a:ext cx="3576954" cy="23850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5 Physiological</a:t>
            </a:r>
            <a:r>
              <a:rPr sz="2400" spc="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Systems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dirty="0">
                <a:latin typeface="Arial"/>
                <a:cs typeface="Arial"/>
              </a:rPr>
              <a:t>Skin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dirty="0">
                <a:latin typeface="Arial"/>
                <a:cs typeface="Arial"/>
              </a:rPr>
              <a:t>Fascia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0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Circulatory/Lymphatic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9"/>
              </a:spcBef>
              <a:buChar char="–"/>
              <a:tabLst>
                <a:tab pos="570865" algn="l"/>
              </a:tabLst>
            </a:pPr>
            <a:r>
              <a:rPr sz="2100" dirty="0">
                <a:latin typeface="Arial"/>
                <a:cs typeface="Arial"/>
              </a:rPr>
              <a:t>Muscle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0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Joint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77489" y="570103"/>
            <a:ext cx="358775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Contraindications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8493"/>
            <a:ext cx="4261485" cy="3594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95"/>
              </a:spcBef>
              <a:buChar char="•"/>
              <a:tabLst>
                <a:tab pos="269875" algn="l"/>
                <a:tab pos="270510" algn="l"/>
              </a:tabLst>
            </a:pPr>
            <a:r>
              <a:rPr sz="2200" dirty="0">
                <a:latin typeface="Arial"/>
                <a:cs typeface="Arial"/>
              </a:rPr>
              <a:t>Local</a:t>
            </a:r>
            <a:endParaRPr sz="22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15"/>
              </a:spcBef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Malignancy</a:t>
            </a:r>
            <a:r>
              <a:rPr sz="1900" spc="45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sites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Cellulitis or other skin</a:t>
            </a:r>
            <a:r>
              <a:rPr sz="1900" spc="70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infection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Open</a:t>
            </a:r>
            <a:r>
              <a:rPr sz="1900" spc="5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wounds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DVT</a:t>
            </a:r>
            <a:endParaRPr sz="19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Char char="–"/>
            </a:pPr>
            <a:endParaRPr sz="195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buChar char="•"/>
              <a:tabLst>
                <a:tab pos="269875" algn="l"/>
                <a:tab pos="270510" algn="l"/>
              </a:tabLst>
            </a:pPr>
            <a:r>
              <a:rPr sz="2200" spc="-5" dirty="0">
                <a:latin typeface="Arial"/>
                <a:cs typeface="Arial"/>
              </a:rPr>
              <a:t>Global</a:t>
            </a:r>
            <a:r>
              <a:rPr sz="2200" spc="-10" dirty="0">
                <a:latin typeface="Arial"/>
                <a:cs typeface="Arial"/>
              </a:rPr>
              <a:t> </a:t>
            </a:r>
            <a:r>
              <a:rPr sz="2200" spc="-5" dirty="0">
                <a:latin typeface="Arial"/>
                <a:cs typeface="Arial"/>
              </a:rPr>
              <a:t>Precautions</a:t>
            </a:r>
            <a:endParaRPr sz="22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10"/>
              </a:spcBef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Diabetes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Kidney</a:t>
            </a:r>
            <a:r>
              <a:rPr sz="1900" spc="15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Disease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"/>
              </a:spcBef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Congestive Heart</a:t>
            </a:r>
            <a:r>
              <a:rPr sz="1900" spc="55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Failure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CAD or Bruits in the Carotid</a:t>
            </a:r>
            <a:r>
              <a:rPr sz="1900" spc="-40" dirty="0">
                <a:latin typeface="Arial"/>
                <a:cs typeface="Arial"/>
              </a:rPr>
              <a:t> </a:t>
            </a:r>
            <a:r>
              <a:rPr sz="1900" spc="-5" dirty="0">
                <a:latin typeface="Arial"/>
                <a:cs typeface="Arial"/>
              </a:rPr>
              <a:t>Artery</a:t>
            </a:r>
            <a:endParaRPr sz="19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1900" spc="-5" dirty="0">
                <a:latin typeface="Arial"/>
                <a:cs typeface="Arial"/>
              </a:rPr>
              <a:t>Pregnancy</a:t>
            </a:r>
            <a:endParaRPr sz="1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2"/>
            <a:ext cx="7760970" cy="383032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70" dirty="0">
                <a:latin typeface="Arial"/>
                <a:cs typeface="Arial"/>
              </a:rPr>
              <a:t>Test </a:t>
            </a:r>
            <a:r>
              <a:rPr sz="2400" spc="-5" dirty="0">
                <a:latin typeface="Arial"/>
                <a:cs typeface="Arial"/>
              </a:rPr>
              <a:t>patch &gt;24hr</a:t>
            </a:r>
            <a:r>
              <a:rPr sz="2400" spc="8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prior.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Anchor always without</a:t>
            </a:r>
            <a:r>
              <a:rPr sz="2400" spc="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stretch</a:t>
            </a:r>
            <a:endParaRPr sz="2400">
              <a:latin typeface="Arial"/>
              <a:cs typeface="Arial"/>
            </a:endParaRPr>
          </a:p>
          <a:p>
            <a:pPr marL="269875" marR="5080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70" dirty="0">
                <a:latin typeface="Arial"/>
                <a:cs typeface="Arial"/>
              </a:rPr>
              <a:t>Tear </a:t>
            </a:r>
            <a:r>
              <a:rPr sz="2400" dirty="0">
                <a:latin typeface="Arial"/>
                <a:cs typeface="Arial"/>
              </a:rPr>
              <a:t>substrate </a:t>
            </a:r>
            <a:r>
              <a:rPr sz="2400" spc="-5" dirty="0">
                <a:latin typeface="Arial"/>
                <a:cs typeface="Arial"/>
              </a:rPr>
              <a:t>paper </a:t>
            </a:r>
            <a:r>
              <a:rPr sz="2400" dirty="0">
                <a:latin typeface="Arial"/>
                <a:cs typeface="Arial"/>
              </a:rPr>
              <a:t>to </a:t>
            </a:r>
            <a:r>
              <a:rPr sz="2400" spc="-5" dirty="0">
                <a:latin typeface="Arial"/>
                <a:cs typeface="Arial"/>
              </a:rPr>
              <a:t>reveal an anchor </a:t>
            </a:r>
            <a:r>
              <a:rPr sz="2400" dirty="0">
                <a:latin typeface="Arial"/>
                <a:cs typeface="Arial"/>
              </a:rPr>
              <a:t>for </a:t>
            </a:r>
            <a:r>
              <a:rPr sz="2400" spc="-5" dirty="0">
                <a:latin typeface="Arial"/>
                <a:cs typeface="Arial"/>
              </a:rPr>
              <a:t>application  in isolation.</a:t>
            </a:r>
            <a:endParaRPr sz="2400">
              <a:latin typeface="Arial"/>
              <a:cs typeface="Arial"/>
            </a:endParaRPr>
          </a:p>
          <a:p>
            <a:pPr marL="269875" marR="421640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70" dirty="0">
                <a:latin typeface="Arial"/>
                <a:cs typeface="Arial"/>
              </a:rPr>
              <a:t>Tear </a:t>
            </a:r>
            <a:r>
              <a:rPr sz="2400" spc="-5" dirty="0">
                <a:latin typeface="Arial"/>
                <a:cs typeface="Arial"/>
              </a:rPr>
              <a:t>paper and leave in </a:t>
            </a:r>
            <a:r>
              <a:rPr sz="2400" dirty="0">
                <a:latin typeface="Arial"/>
                <a:cs typeface="Arial"/>
              </a:rPr>
              <a:t>situ to </a:t>
            </a:r>
            <a:r>
              <a:rPr sz="2400" spc="-5" dirty="0">
                <a:latin typeface="Arial"/>
                <a:cs typeface="Arial"/>
              </a:rPr>
              <a:t>distinguish a base </a:t>
            </a:r>
            <a:r>
              <a:rPr sz="2400" dirty="0">
                <a:latin typeface="Arial"/>
                <a:cs typeface="Arial"/>
              </a:rPr>
              <a:t>for  </a:t>
            </a:r>
            <a:r>
              <a:rPr sz="2400" spc="-5" dirty="0">
                <a:latin typeface="Arial"/>
                <a:cs typeface="Arial"/>
              </a:rPr>
              <a:t>clear boundary </a:t>
            </a:r>
            <a:r>
              <a:rPr sz="2400" dirty="0">
                <a:latin typeface="Arial"/>
                <a:cs typeface="Arial"/>
              </a:rPr>
              <a:t>of </a:t>
            </a:r>
            <a:r>
              <a:rPr sz="2400" spc="-5" dirty="0">
                <a:latin typeface="Arial"/>
                <a:cs typeface="Arial"/>
              </a:rPr>
              <a:t>therapeutic</a:t>
            </a:r>
            <a:r>
              <a:rPr sz="2400" spc="5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zone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Round </a:t>
            </a:r>
            <a:r>
              <a:rPr sz="2400" dirty="0">
                <a:latin typeface="Arial"/>
                <a:cs typeface="Arial"/>
              </a:rPr>
              <a:t>edges for longevity/prevent </a:t>
            </a:r>
            <a:r>
              <a:rPr sz="2400" spc="-5" dirty="0">
                <a:latin typeface="Arial"/>
                <a:cs typeface="Arial"/>
              </a:rPr>
              <a:t>pealing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fraying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Apply </a:t>
            </a:r>
            <a:r>
              <a:rPr sz="2400" dirty="0">
                <a:latin typeface="Arial"/>
                <a:cs typeface="Arial"/>
              </a:rPr>
              <a:t>to stretched target </a:t>
            </a:r>
            <a:r>
              <a:rPr sz="2400" spc="-5" dirty="0">
                <a:latin typeface="Arial"/>
                <a:cs typeface="Arial"/>
              </a:rPr>
              <a:t>tissue where</a:t>
            </a:r>
            <a:r>
              <a:rPr sz="2400" spc="4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possible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75" dirty="0">
                <a:latin typeface="Arial"/>
                <a:cs typeface="Arial"/>
              </a:rPr>
              <a:t>ALWAYS</a:t>
            </a:r>
            <a:r>
              <a:rPr sz="2400" spc="-5" dirty="0">
                <a:latin typeface="Arial"/>
                <a:cs typeface="Arial"/>
              </a:rPr>
              <a:t> REASSESS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6234"/>
            <a:ext cx="7233920" cy="2293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9875" marR="5080" indent="-257810">
              <a:lnSpc>
                <a:spcPct val="100000"/>
              </a:lnSpc>
              <a:spcBef>
                <a:spcPts val="10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Dependent on desired </a:t>
            </a:r>
            <a:r>
              <a:rPr sz="2400" spc="-10" dirty="0">
                <a:latin typeface="Arial"/>
                <a:cs typeface="Arial"/>
              </a:rPr>
              <a:t>effect, </a:t>
            </a:r>
            <a:r>
              <a:rPr sz="2400" dirty="0">
                <a:latin typeface="Arial"/>
                <a:cs typeface="Arial"/>
              </a:rPr>
              <a:t>Practitioner </a:t>
            </a:r>
            <a:r>
              <a:rPr sz="2400" spc="-5" dirty="0">
                <a:latin typeface="Arial"/>
                <a:cs typeface="Arial"/>
              </a:rPr>
              <a:t>makes an  </a:t>
            </a:r>
            <a:r>
              <a:rPr sz="2400" dirty="0">
                <a:latin typeface="Arial"/>
                <a:cs typeface="Arial"/>
              </a:rPr>
              <a:t>informed </a:t>
            </a:r>
            <a:r>
              <a:rPr sz="2400" spc="-5" dirty="0">
                <a:latin typeface="Arial"/>
                <a:cs typeface="Arial"/>
              </a:rPr>
              <a:t>decision</a:t>
            </a:r>
            <a:r>
              <a:rPr sz="2400" spc="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on: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Shape </a:t>
            </a:r>
            <a:r>
              <a:rPr sz="2100" dirty="0">
                <a:latin typeface="Arial"/>
                <a:cs typeface="Arial"/>
              </a:rPr>
              <a:t>of</a:t>
            </a:r>
            <a:r>
              <a:rPr sz="2100" spc="-1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tape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0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Location </a:t>
            </a:r>
            <a:r>
              <a:rPr sz="2100" dirty="0">
                <a:latin typeface="Arial"/>
                <a:cs typeface="Arial"/>
              </a:rPr>
              <a:t>of</a:t>
            </a:r>
            <a:r>
              <a:rPr sz="2100" spc="-2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application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9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% </a:t>
            </a:r>
            <a:r>
              <a:rPr sz="2100" dirty="0">
                <a:latin typeface="Arial"/>
                <a:cs typeface="Arial"/>
              </a:rPr>
              <a:t>stretch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0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Direction </a:t>
            </a:r>
            <a:r>
              <a:rPr sz="2100" dirty="0">
                <a:latin typeface="Arial"/>
                <a:cs typeface="Arial"/>
              </a:rPr>
              <a:t>of</a:t>
            </a:r>
            <a:r>
              <a:rPr sz="2100" spc="-2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application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3189" y="570103"/>
            <a:ext cx="381952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Application:</a:t>
            </a:r>
            <a:r>
              <a:rPr spc="-110" dirty="0"/>
              <a:t> </a:t>
            </a:r>
            <a:r>
              <a:rPr dirty="0"/>
              <a:t>Shape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6234"/>
            <a:ext cx="7912734" cy="29343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9875" marR="833119" indent="-257810">
              <a:lnSpc>
                <a:spcPct val="100000"/>
              </a:lnSpc>
              <a:spcBef>
                <a:spcPts val="10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Dependent on desired </a:t>
            </a:r>
            <a:r>
              <a:rPr sz="2400" spc="-10" dirty="0">
                <a:latin typeface="Arial"/>
                <a:cs typeface="Arial"/>
              </a:rPr>
              <a:t>effect </a:t>
            </a:r>
            <a:r>
              <a:rPr sz="2400" spc="-5" dirty="0">
                <a:latin typeface="Arial"/>
                <a:cs typeface="Arial"/>
              </a:rPr>
              <a:t>and underlying tissue  </a:t>
            </a:r>
            <a:r>
              <a:rPr sz="2400" dirty="0">
                <a:latin typeface="Arial"/>
                <a:cs typeface="Arial"/>
              </a:rPr>
              <a:t>orientation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570865" algn="l"/>
              </a:tabLst>
            </a:pPr>
            <a:r>
              <a:rPr sz="2100" b="1" dirty="0">
                <a:latin typeface="Arial"/>
                <a:cs typeface="Arial"/>
              </a:rPr>
              <a:t>I Strip: </a:t>
            </a:r>
            <a:r>
              <a:rPr sz="2100" spc="-5" dirty="0">
                <a:latin typeface="Arial"/>
                <a:cs typeface="Arial"/>
              </a:rPr>
              <a:t>tension is focused directly over target</a:t>
            </a:r>
            <a:r>
              <a:rPr sz="2100" spc="-1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tissue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0"/>
              </a:spcBef>
              <a:buFont typeface="Arial"/>
              <a:buChar char="–"/>
              <a:tabLst>
                <a:tab pos="570865" algn="l"/>
              </a:tabLst>
            </a:pPr>
            <a:r>
              <a:rPr sz="2100" b="1" dirty="0">
                <a:latin typeface="Arial"/>
                <a:cs typeface="Arial"/>
              </a:rPr>
              <a:t>Y Strip: </a:t>
            </a:r>
            <a:r>
              <a:rPr sz="2100" spc="-5" dirty="0">
                <a:latin typeface="Arial"/>
                <a:cs typeface="Arial"/>
              </a:rPr>
              <a:t>tension </a:t>
            </a:r>
            <a:r>
              <a:rPr sz="2100" dirty="0">
                <a:latin typeface="Arial"/>
                <a:cs typeface="Arial"/>
              </a:rPr>
              <a:t>is </a:t>
            </a:r>
            <a:r>
              <a:rPr sz="2100" spc="-5" dirty="0">
                <a:latin typeface="Arial"/>
                <a:cs typeface="Arial"/>
              </a:rPr>
              <a:t>dispersed through/between </a:t>
            </a:r>
            <a:r>
              <a:rPr sz="2100" dirty="0">
                <a:latin typeface="Arial"/>
                <a:cs typeface="Arial"/>
              </a:rPr>
              <a:t>two</a:t>
            </a:r>
            <a:r>
              <a:rPr sz="2100" spc="-95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tails</a:t>
            </a:r>
            <a:endParaRPr sz="2100">
              <a:latin typeface="Arial"/>
              <a:cs typeface="Arial"/>
            </a:endParaRPr>
          </a:p>
          <a:p>
            <a:pPr marL="570230" marR="892810" lvl="1" indent="-21526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570865" algn="l"/>
              </a:tabLst>
            </a:pPr>
            <a:r>
              <a:rPr sz="2100" b="1" dirty="0">
                <a:latin typeface="Arial"/>
                <a:cs typeface="Arial"/>
              </a:rPr>
              <a:t>X </a:t>
            </a:r>
            <a:r>
              <a:rPr sz="2100" b="1" spc="-5" dirty="0">
                <a:latin typeface="Arial"/>
                <a:cs typeface="Arial"/>
              </a:rPr>
              <a:t>Cut: </a:t>
            </a:r>
            <a:r>
              <a:rPr sz="2100" spc="-5" dirty="0">
                <a:latin typeface="Arial"/>
                <a:cs typeface="Arial"/>
              </a:rPr>
              <a:t>tension </a:t>
            </a:r>
            <a:r>
              <a:rPr sz="2100" dirty="0">
                <a:latin typeface="Arial"/>
                <a:cs typeface="Arial"/>
              </a:rPr>
              <a:t>focussed </a:t>
            </a:r>
            <a:r>
              <a:rPr sz="2100" spc="-5" dirty="0">
                <a:latin typeface="Arial"/>
                <a:cs typeface="Arial"/>
              </a:rPr>
              <a:t>directly over target </a:t>
            </a:r>
            <a:r>
              <a:rPr sz="2100" dirty="0">
                <a:latin typeface="Arial"/>
                <a:cs typeface="Arial"/>
              </a:rPr>
              <a:t>tissue </a:t>
            </a:r>
            <a:r>
              <a:rPr sz="2100" spc="-5" dirty="0">
                <a:latin typeface="Arial"/>
                <a:cs typeface="Arial"/>
              </a:rPr>
              <a:t>with  dispersion through</a:t>
            </a:r>
            <a:r>
              <a:rPr sz="2100" spc="-4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tails</a:t>
            </a:r>
            <a:endParaRPr sz="2100">
              <a:latin typeface="Arial"/>
              <a:cs typeface="Arial"/>
            </a:endParaRPr>
          </a:p>
          <a:p>
            <a:pPr marL="570230" marR="5080" lvl="1" indent="-215265">
              <a:lnSpc>
                <a:spcPct val="100000"/>
              </a:lnSpc>
              <a:spcBef>
                <a:spcPts val="500"/>
              </a:spcBef>
              <a:buFont typeface="Arial"/>
              <a:buChar char="–"/>
              <a:tabLst>
                <a:tab pos="570865" algn="l"/>
              </a:tabLst>
            </a:pPr>
            <a:r>
              <a:rPr sz="2100" b="1" dirty="0">
                <a:latin typeface="Arial"/>
                <a:cs typeface="Arial"/>
              </a:rPr>
              <a:t>Fan Cut: </a:t>
            </a:r>
            <a:r>
              <a:rPr sz="2100" spc="-5" dirty="0">
                <a:latin typeface="Arial"/>
                <a:cs typeface="Arial"/>
              </a:rPr>
              <a:t>tension dispersed over target </a:t>
            </a:r>
            <a:r>
              <a:rPr sz="2100" dirty="0">
                <a:latin typeface="Arial"/>
                <a:cs typeface="Arial"/>
              </a:rPr>
              <a:t>tissue </a:t>
            </a:r>
            <a:r>
              <a:rPr sz="2100" spc="-5" dirty="0">
                <a:latin typeface="Arial"/>
                <a:cs typeface="Arial"/>
              </a:rPr>
              <a:t>through multiple  </a:t>
            </a:r>
            <a:r>
              <a:rPr sz="2100" dirty="0">
                <a:latin typeface="Arial"/>
                <a:cs typeface="Arial"/>
              </a:rPr>
              <a:t>tails.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24480" y="570103"/>
            <a:ext cx="449580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Application: </a:t>
            </a:r>
            <a:r>
              <a:rPr spc="-5" dirty="0"/>
              <a:t>%</a:t>
            </a:r>
            <a:r>
              <a:rPr spc="-75" dirty="0"/>
              <a:t> </a:t>
            </a:r>
            <a:r>
              <a:rPr spc="-5" dirty="0"/>
              <a:t>Stretch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3"/>
            <a:ext cx="3081655" cy="36474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38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Anchor and </a:t>
            </a:r>
            <a:r>
              <a:rPr sz="2400" dirty="0">
                <a:latin typeface="Arial"/>
                <a:cs typeface="Arial"/>
              </a:rPr>
              <a:t>End: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0%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29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Super Light:</a:t>
            </a:r>
            <a:r>
              <a:rPr sz="24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0-10%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28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Paper </a:t>
            </a:r>
            <a:r>
              <a:rPr sz="2400" spc="-15" dirty="0">
                <a:latin typeface="Arial"/>
                <a:cs typeface="Arial"/>
              </a:rPr>
              <a:t>off: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10-15%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29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Light:</a:t>
            </a:r>
            <a:r>
              <a:rPr sz="24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15-25%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29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dirty="0">
                <a:latin typeface="Arial"/>
                <a:cs typeface="Arial"/>
              </a:rPr>
              <a:t>Moderate: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25-35%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29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dirty="0">
                <a:latin typeface="Arial"/>
                <a:cs typeface="Arial"/>
              </a:rPr>
              <a:t>Severe: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50-75%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28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Full: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75-100%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400" spc="-5" dirty="0">
                <a:latin typeface="Arial"/>
                <a:cs typeface="Arial"/>
              </a:rPr>
              <a:t>*Less is </a:t>
            </a:r>
            <a:r>
              <a:rPr sz="2400" dirty="0">
                <a:latin typeface="Arial"/>
                <a:cs typeface="Arial"/>
              </a:rPr>
              <a:t>more*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2"/>
            <a:ext cx="7849234" cy="391223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Recoil </a:t>
            </a:r>
            <a:r>
              <a:rPr sz="2400" dirty="0">
                <a:latin typeface="Arial"/>
                <a:cs typeface="Arial"/>
              </a:rPr>
              <a:t>= Therapeutic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Direction</a:t>
            </a:r>
            <a:endParaRPr sz="2400">
              <a:latin typeface="Arial"/>
              <a:cs typeface="Arial"/>
            </a:endParaRPr>
          </a:p>
          <a:p>
            <a:pPr marL="570230" marR="49657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65" dirty="0">
                <a:latin typeface="Arial"/>
                <a:cs typeface="Arial"/>
              </a:rPr>
              <a:t>Tape </a:t>
            </a:r>
            <a:r>
              <a:rPr sz="2100" spc="-5" dirty="0">
                <a:latin typeface="Arial"/>
                <a:cs typeface="Arial"/>
              </a:rPr>
              <a:t>is either inhibiting or </a:t>
            </a:r>
            <a:r>
              <a:rPr sz="2100" dirty="0">
                <a:latin typeface="Arial"/>
                <a:cs typeface="Arial"/>
              </a:rPr>
              <a:t>facilitating the </a:t>
            </a:r>
            <a:r>
              <a:rPr sz="2100" spc="-5" dirty="0">
                <a:latin typeface="Arial"/>
                <a:cs typeface="Arial"/>
              </a:rPr>
              <a:t>underlying target  </a:t>
            </a:r>
            <a:r>
              <a:rPr sz="2100" dirty="0">
                <a:latin typeface="Arial"/>
                <a:cs typeface="Arial"/>
              </a:rPr>
              <a:t>tissue.</a:t>
            </a:r>
            <a:r>
              <a:rPr sz="2100" spc="-25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But…</a:t>
            </a:r>
            <a:endParaRPr sz="21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5"/>
              </a:spcBef>
              <a:buFont typeface="Arial"/>
              <a:buChar char="–"/>
            </a:pPr>
            <a:endParaRPr sz="31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Convolutions occur regardless </a:t>
            </a:r>
            <a:r>
              <a:rPr sz="2400" dirty="0">
                <a:latin typeface="Arial"/>
                <a:cs typeface="Arial"/>
              </a:rPr>
              <a:t>of </a:t>
            </a:r>
            <a:r>
              <a:rPr sz="2400" spc="-5" dirty="0">
                <a:latin typeface="Arial"/>
                <a:cs typeface="Arial"/>
              </a:rPr>
              <a:t>direction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2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application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Creates space in underlying target</a:t>
            </a:r>
            <a:r>
              <a:rPr sz="2100" spc="-25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tissue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dirty="0">
                <a:latin typeface="Arial"/>
                <a:cs typeface="Arial"/>
              </a:rPr>
              <a:t>Lift </a:t>
            </a:r>
            <a:r>
              <a:rPr sz="2100" spc="-5" dirty="0">
                <a:latin typeface="Arial"/>
                <a:cs typeface="Arial"/>
              </a:rPr>
              <a:t>epidermis </a:t>
            </a:r>
            <a:r>
              <a:rPr sz="2100" dirty="0">
                <a:latin typeface="Arial"/>
                <a:cs typeface="Arial"/>
              </a:rPr>
              <a:t>from</a:t>
            </a:r>
            <a:r>
              <a:rPr sz="2100" spc="-2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fascia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Decrease extracellular pressure/areas </a:t>
            </a:r>
            <a:r>
              <a:rPr sz="2100" dirty="0">
                <a:latin typeface="Arial"/>
                <a:cs typeface="Arial"/>
              </a:rPr>
              <a:t>of </a:t>
            </a:r>
            <a:r>
              <a:rPr sz="2100" spc="-5" dirty="0">
                <a:latin typeface="Arial"/>
                <a:cs typeface="Arial"/>
              </a:rPr>
              <a:t>varying pressure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Cause vessel lumen</a:t>
            </a:r>
            <a:r>
              <a:rPr sz="2100" spc="-3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dilation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Reduce oedema/Reduce</a:t>
            </a:r>
            <a:r>
              <a:rPr sz="2100" spc="-2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adhesions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7290" y="570103"/>
            <a:ext cx="7188834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Application: </a:t>
            </a:r>
            <a:r>
              <a:rPr spc="-5" dirty="0"/>
              <a:t>Inhibition &amp;</a:t>
            </a:r>
            <a:r>
              <a:rPr spc="-55" dirty="0"/>
              <a:t> </a:t>
            </a:r>
            <a:r>
              <a:rPr spc="-5" dirty="0"/>
              <a:t>Facilitation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8612" y="1553082"/>
            <a:ext cx="2772410" cy="359219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675"/>
              </a:spcBef>
              <a:buChar char="•"/>
              <a:tabLst>
                <a:tab pos="355600" algn="l"/>
                <a:tab pos="356235" algn="l"/>
              </a:tabLst>
            </a:pPr>
            <a:r>
              <a:rPr sz="2400" spc="-5" dirty="0">
                <a:latin typeface="Arial"/>
                <a:cs typeface="Arial"/>
              </a:rPr>
              <a:t>Inhibit</a:t>
            </a:r>
            <a:endParaRPr sz="2400">
              <a:latin typeface="Arial"/>
              <a:cs typeface="Arial"/>
            </a:endParaRPr>
          </a:p>
          <a:p>
            <a:pPr marL="655955" lvl="1" indent="-344170">
              <a:lnSpc>
                <a:spcPct val="100000"/>
              </a:lnSpc>
              <a:spcBef>
                <a:spcPts val="505"/>
              </a:spcBef>
              <a:buChar char="–"/>
              <a:tabLst>
                <a:tab pos="655955" algn="l"/>
                <a:tab pos="656590" algn="l"/>
              </a:tabLst>
            </a:pPr>
            <a:r>
              <a:rPr sz="2100" dirty="0">
                <a:latin typeface="Arial"/>
                <a:cs typeface="Arial"/>
              </a:rPr>
              <a:t>Distal to</a:t>
            </a:r>
            <a:r>
              <a:rPr sz="2100" spc="-7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Proximal</a:t>
            </a:r>
            <a:endParaRPr sz="2100">
              <a:latin typeface="Arial"/>
              <a:cs typeface="Arial"/>
            </a:endParaRPr>
          </a:p>
          <a:p>
            <a:pPr marL="655955" lvl="1" indent="-344170">
              <a:lnSpc>
                <a:spcPct val="100000"/>
              </a:lnSpc>
              <a:spcBef>
                <a:spcPts val="505"/>
              </a:spcBef>
              <a:buChar char="–"/>
              <a:tabLst>
                <a:tab pos="655955" algn="l"/>
                <a:tab pos="656590" algn="l"/>
              </a:tabLst>
            </a:pPr>
            <a:r>
              <a:rPr sz="2100" spc="-5" dirty="0">
                <a:latin typeface="Arial"/>
                <a:cs typeface="Arial"/>
              </a:rPr>
              <a:t>Insertion </a:t>
            </a:r>
            <a:r>
              <a:rPr sz="2100" dirty="0">
                <a:latin typeface="Arial"/>
                <a:cs typeface="Arial"/>
              </a:rPr>
              <a:t>to</a:t>
            </a:r>
            <a:r>
              <a:rPr sz="2100" spc="-4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Origin</a:t>
            </a:r>
            <a:endParaRPr sz="2100">
              <a:latin typeface="Arial"/>
              <a:cs typeface="Arial"/>
            </a:endParaRPr>
          </a:p>
          <a:p>
            <a:pPr marL="655955" lvl="1" indent="-344170">
              <a:lnSpc>
                <a:spcPct val="100000"/>
              </a:lnSpc>
              <a:spcBef>
                <a:spcPts val="500"/>
              </a:spcBef>
              <a:buChar char="–"/>
              <a:tabLst>
                <a:tab pos="655955" algn="l"/>
                <a:tab pos="656590" algn="l"/>
              </a:tabLst>
            </a:pPr>
            <a:r>
              <a:rPr sz="2100" spc="-5" dirty="0">
                <a:latin typeface="Arial"/>
                <a:cs typeface="Arial"/>
              </a:rPr>
              <a:t>15-25%</a:t>
            </a:r>
            <a:r>
              <a:rPr sz="2100" spc="-2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stretch</a:t>
            </a:r>
            <a:endParaRPr sz="21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0"/>
              </a:spcBef>
              <a:buFont typeface="Arial"/>
              <a:buChar char="–"/>
            </a:pPr>
            <a:endParaRPr sz="3100">
              <a:latin typeface="Arial"/>
              <a:cs typeface="Arial"/>
            </a:endParaRPr>
          </a:p>
          <a:p>
            <a:pPr marL="355600" indent="-343535">
              <a:lnSpc>
                <a:spcPct val="100000"/>
              </a:lnSpc>
              <a:buChar char="•"/>
              <a:tabLst>
                <a:tab pos="355600" algn="l"/>
                <a:tab pos="356235" algn="l"/>
              </a:tabLst>
            </a:pPr>
            <a:r>
              <a:rPr sz="2400" spc="-5" dirty="0">
                <a:latin typeface="Arial"/>
                <a:cs typeface="Arial"/>
              </a:rPr>
              <a:t>Facilitate</a:t>
            </a:r>
            <a:endParaRPr sz="2400">
              <a:latin typeface="Arial"/>
              <a:cs typeface="Arial"/>
            </a:endParaRPr>
          </a:p>
          <a:p>
            <a:pPr marL="655955" lvl="1" indent="-344170">
              <a:lnSpc>
                <a:spcPct val="100000"/>
              </a:lnSpc>
              <a:spcBef>
                <a:spcPts val="505"/>
              </a:spcBef>
              <a:buChar char="–"/>
              <a:tabLst>
                <a:tab pos="655955" algn="l"/>
                <a:tab pos="656590" algn="l"/>
              </a:tabLst>
            </a:pPr>
            <a:r>
              <a:rPr sz="2100" spc="-5" dirty="0">
                <a:latin typeface="Arial"/>
                <a:cs typeface="Arial"/>
              </a:rPr>
              <a:t>Proximal </a:t>
            </a:r>
            <a:r>
              <a:rPr sz="2100" dirty="0">
                <a:latin typeface="Arial"/>
                <a:cs typeface="Arial"/>
              </a:rPr>
              <a:t>to</a:t>
            </a:r>
            <a:r>
              <a:rPr sz="2100" spc="-6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Distal</a:t>
            </a:r>
            <a:endParaRPr sz="2100">
              <a:latin typeface="Arial"/>
              <a:cs typeface="Arial"/>
            </a:endParaRPr>
          </a:p>
          <a:p>
            <a:pPr marL="655955" lvl="1" indent="-344170">
              <a:lnSpc>
                <a:spcPct val="100000"/>
              </a:lnSpc>
              <a:spcBef>
                <a:spcPts val="505"/>
              </a:spcBef>
              <a:buChar char="–"/>
              <a:tabLst>
                <a:tab pos="655955" algn="l"/>
                <a:tab pos="656590" algn="l"/>
              </a:tabLst>
            </a:pPr>
            <a:r>
              <a:rPr sz="2100" spc="-5" dirty="0">
                <a:latin typeface="Arial"/>
                <a:cs typeface="Arial"/>
              </a:rPr>
              <a:t>Origin </a:t>
            </a:r>
            <a:r>
              <a:rPr sz="2100" dirty="0">
                <a:latin typeface="Arial"/>
                <a:cs typeface="Arial"/>
              </a:rPr>
              <a:t>to</a:t>
            </a:r>
            <a:r>
              <a:rPr sz="2100" spc="-5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Insertion</a:t>
            </a:r>
            <a:endParaRPr sz="2100">
              <a:latin typeface="Arial"/>
              <a:cs typeface="Arial"/>
            </a:endParaRPr>
          </a:p>
          <a:p>
            <a:pPr marL="655955" lvl="1" indent="-344170">
              <a:lnSpc>
                <a:spcPct val="100000"/>
              </a:lnSpc>
              <a:spcBef>
                <a:spcPts val="505"/>
              </a:spcBef>
              <a:buChar char="–"/>
              <a:tabLst>
                <a:tab pos="655955" algn="l"/>
                <a:tab pos="656590" algn="l"/>
              </a:tabLst>
            </a:pPr>
            <a:r>
              <a:rPr sz="2100" spc="-5" dirty="0">
                <a:latin typeface="Arial"/>
                <a:cs typeface="Arial"/>
              </a:rPr>
              <a:t>15-35%</a:t>
            </a:r>
            <a:r>
              <a:rPr sz="2100" spc="-2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stretch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4346" y="570103"/>
            <a:ext cx="705612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Application: Mechanical</a:t>
            </a:r>
            <a:r>
              <a:rPr spc="-125" dirty="0"/>
              <a:t> </a:t>
            </a:r>
            <a:r>
              <a:rPr dirty="0"/>
              <a:t>Correction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2"/>
            <a:ext cx="6208395" cy="320865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Shape dependent on desired level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16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stimuli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Low: </a:t>
            </a:r>
            <a:r>
              <a:rPr sz="2100" dirty="0">
                <a:latin typeface="Arial"/>
                <a:cs typeface="Arial"/>
              </a:rPr>
              <a:t>Y Strip </a:t>
            </a:r>
            <a:r>
              <a:rPr sz="2100" spc="-5" dirty="0">
                <a:latin typeface="Arial"/>
                <a:cs typeface="Arial"/>
              </a:rPr>
              <a:t>with tail</a:t>
            </a:r>
            <a:r>
              <a:rPr sz="2100" spc="-10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tension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dirty="0">
                <a:latin typeface="Arial"/>
                <a:cs typeface="Arial"/>
              </a:rPr>
              <a:t>Mod: Y Strip </a:t>
            </a:r>
            <a:r>
              <a:rPr sz="2100" spc="-5" dirty="0">
                <a:latin typeface="Arial"/>
                <a:cs typeface="Arial"/>
              </a:rPr>
              <a:t>with base</a:t>
            </a:r>
            <a:r>
              <a:rPr sz="2100" spc="-10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tension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0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High: </a:t>
            </a:r>
            <a:r>
              <a:rPr sz="2100" dirty="0">
                <a:latin typeface="Arial"/>
                <a:cs typeface="Arial"/>
              </a:rPr>
              <a:t>I</a:t>
            </a:r>
            <a:r>
              <a:rPr sz="2100" spc="-5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Strip</a:t>
            </a:r>
            <a:endParaRPr sz="21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0"/>
              </a:spcBef>
              <a:buFont typeface="Arial"/>
              <a:buChar char="–"/>
            </a:pPr>
            <a:endParaRPr sz="31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‘Positional</a:t>
            </a:r>
            <a:r>
              <a:rPr sz="2400" spc="3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Hold’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50-75% </a:t>
            </a:r>
            <a:r>
              <a:rPr sz="2100" dirty="0">
                <a:latin typeface="Arial"/>
                <a:cs typeface="Arial"/>
              </a:rPr>
              <a:t>stretch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dirty="0">
                <a:latin typeface="Arial"/>
                <a:cs typeface="Arial"/>
              </a:rPr>
              <a:t>Positional stimulus for </a:t>
            </a:r>
            <a:r>
              <a:rPr sz="2100" spc="-5" dirty="0">
                <a:latin typeface="Arial"/>
                <a:cs typeface="Arial"/>
              </a:rPr>
              <a:t>desired resting</a:t>
            </a:r>
            <a:r>
              <a:rPr sz="2100" spc="-8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position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21333" y="570103"/>
            <a:ext cx="610171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Application: Fascia</a:t>
            </a:r>
            <a:r>
              <a:rPr spc="-114" dirty="0"/>
              <a:t> </a:t>
            </a:r>
            <a:r>
              <a:rPr dirty="0"/>
              <a:t>Correction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2"/>
            <a:ext cx="6030595" cy="28803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‘Oscillating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Tissue’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10-50% </a:t>
            </a:r>
            <a:r>
              <a:rPr sz="2100" dirty="0">
                <a:latin typeface="Arial"/>
                <a:cs typeface="Arial"/>
              </a:rPr>
              <a:t>stretch</a:t>
            </a:r>
            <a:endParaRPr sz="2100">
              <a:latin typeface="Arial"/>
              <a:cs typeface="Arial"/>
            </a:endParaRPr>
          </a:p>
          <a:p>
            <a:pPr marL="870585" lvl="2" indent="-172720">
              <a:lnSpc>
                <a:spcPct val="100000"/>
              </a:lnSpc>
              <a:spcBef>
                <a:spcPts val="445"/>
              </a:spcBef>
              <a:buChar char="•"/>
              <a:tabLst>
                <a:tab pos="871219" algn="l"/>
              </a:tabLst>
            </a:pPr>
            <a:r>
              <a:rPr sz="1800" spc="-5" dirty="0">
                <a:latin typeface="Arial"/>
                <a:cs typeface="Arial"/>
              </a:rPr>
              <a:t>10-25%</a:t>
            </a:r>
            <a:r>
              <a:rPr sz="1800" dirty="0"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Superficial</a:t>
            </a:r>
            <a:endParaRPr sz="1800">
              <a:latin typeface="Arial"/>
              <a:cs typeface="Arial"/>
            </a:endParaRPr>
          </a:p>
          <a:p>
            <a:pPr marL="870585" lvl="2" indent="-172720">
              <a:lnSpc>
                <a:spcPct val="100000"/>
              </a:lnSpc>
              <a:spcBef>
                <a:spcPts val="430"/>
              </a:spcBef>
              <a:buChar char="•"/>
              <a:tabLst>
                <a:tab pos="871219" algn="l"/>
              </a:tabLst>
            </a:pPr>
            <a:r>
              <a:rPr sz="1800" spc="-10" dirty="0">
                <a:latin typeface="Arial"/>
                <a:cs typeface="Arial"/>
              </a:rPr>
              <a:t>25-50%</a:t>
            </a:r>
            <a:r>
              <a:rPr sz="180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Deep</a:t>
            </a:r>
            <a:endParaRPr sz="1800">
              <a:latin typeface="Arial"/>
              <a:cs typeface="Arial"/>
            </a:endParaRPr>
          </a:p>
          <a:p>
            <a:pPr lvl="2"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265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"/>
              </a:spcBef>
              <a:buChar char="–"/>
              <a:tabLst>
                <a:tab pos="570865" algn="l"/>
              </a:tabLst>
            </a:pPr>
            <a:r>
              <a:rPr sz="2100" dirty="0">
                <a:latin typeface="Arial"/>
                <a:cs typeface="Arial"/>
              </a:rPr>
              <a:t>Oscillate </a:t>
            </a:r>
            <a:r>
              <a:rPr sz="2100" spc="-5" dirty="0">
                <a:latin typeface="Arial"/>
                <a:cs typeface="Arial"/>
              </a:rPr>
              <a:t>tape throughout </a:t>
            </a:r>
            <a:r>
              <a:rPr sz="2100" dirty="0">
                <a:latin typeface="Arial"/>
                <a:cs typeface="Arial"/>
              </a:rPr>
              <a:t>the </a:t>
            </a:r>
            <a:r>
              <a:rPr sz="2100" spc="-5" dirty="0">
                <a:latin typeface="Arial"/>
                <a:cs typeface="Arial"/>
              </a:rPr>
              <a:t>therapeutic</a:t>
            </a:r>
            <a:r>
              <a:rPr sz="2100" spc="-5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zone</a:t>
            </a:r>
            <a:endParaRPr sz="2100">
              <a:latin typeface="Arial"/>
              <a:cs typeface="Arial"/>
            </a:endParaRPr>
          </a:p>
          <a:p>
            <a:pPr marL="870585" lvl="2" indent="-172720">
              <a:lnSpc>
                <a:spcPct val="100000"/>
              </a:lnSpc>
              <a:spcBef>
                <a:spcPts val="440"/>
              </a:spcBef>
              <a:buChar char="•"/>
              <a:tabLst>
                <a:tab pos="871219" algn="l"/>
              </a:tabLst>
            </a:pPr>
            <a:r>
              <a:rPr sz="1800" spc="-5" dirty="0">
                <a:latin typeface="Arial"/>
                <a:cs typeface="Arial"/>
              </a:rPr>
              <a:t>Side-to-side</a:t>
            </a:r>
            <a:endParaRPr sz="1800">
              <a:latin typeface="Arial"/>
              <a:cs typeface="Arial"/>
            </a:endParaRPr>
          </a:p>
          <a:p>
            <a:pPr marL="870585" lvl="2" indent="-172720">
              <a:lnSpc>
                <a:spcPct val="100000"/>
              </a:lnSpc>
              <a:spcBef>
                <a:spcPts val="434"/>
              </a:spcBef>
              <a:buChar char="•"/>
              <a:tabLst>
                <a:tab pos="871219" algn="l"/>
              </a:tabLst>
            </a:pPr>
            <a:r>
              <a:rPr sz="1800" spc="-25" dirty="0">
                <a:latin typeface="Arial"/>
                <a:cs typeface="Arial"/>
              </a:rPr>
              <a:t>To-and-Fro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6385" y="570103"/>
            <a:ext cx="603186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Application: Space</a:t>
            </a:r>
            <a:r>
              <a:rPr spc="-114" dirty="0"/>
              <a:t> </a:t>
            </a:r>
            <a:r>
              <a:rPr dirty="0"/>
              <a:t>Correction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2"/>
            <a:ext cx="4560570" cy="39217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‘Lifting’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10-35% centre</a:t>
            </a:r>
            <a:r>
              <a:rPr sz="2100" spc="-2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stretch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Recoil and </a:t>
            </a:r>
            <a:r>
              <a:rPr sz="2100" dirty="0">
                <a:latin typeface="Arial"/>
                <a:cs typeface="Arial"/>
              </a:rPr>
              <a:t>lift </a:t>
            </a:r>
            <a:r>
              <a:rPr sz="2100" spc="-10" dirty="0">
                <a:latin typeface="Arial"/>
                <a:cs typeface="Arial"/>
              </a:rPr>
              <a:t>over </a:t>
            </a:r>
            <a:r>
              <a:rPr sz="2100" spc="-5" dirty="0">
                <a:latin typeface="Arial"/>
                <a:cs typeface="Arial"/>
              </a:rPr>
              <a:t>target</a:t>
            </a:r>
            <a:r>
              <a:rPr sz="2100" spc="-1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tissue</a:t>
            </a:r>
            <a:endParaRPr sz="21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20"/>
              </a:spcBef>
              <a:buFont typeface="Arial"/>
              <a:buChar char="–"/>
            </a:pPr>
            <a:endParaRPr sz="305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</a:pPr>
            <a:r>
              <a:rPr sz="2100" dirty="0">
                <a:latin typeface="Arial"/>
                <a:cs typeface="Arial"/>
              </a:rPr>
              <a:t>– I Strip:</a:t>
            </a:r>
            <a:r>
              <a:rPr sz="2100" spc="-7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25-35%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Donut </a:t>
            </a:r>
            <a:r>
              <a:rPr sz="2100" dirty="0">
                <a:latin typeface="Arial"/>
                <a:cs typeface="Arial"/>
              </a:rPr>
              <a:t>X </a:t>
            </a:r>
            <a:r>
              <a:rPr sz="2100" spc="-5" dirty="0">
                <a:latin typeface="Arial"/>
                <a:cs typeface="Arial"/>
              </a:rPr>
              <a:t>Cut:</a:t>
            </a:r>
            <a:r>
              <a:rPr sz="210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15-25%</a:t>
            </a:r>
            <a:endParaRPr sz="210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  <a:spcBef>
                <a:spcPts val="505"/>
              </a:spcBef>
            </a:pPr>
            <a:r>
              <a:rPr sz="2100" dirty="0">
                <a:latin typeface="Arial"/>
                <a:cs typeface="Arial"/>
              </a:rPr>
              <a:t>– </a:t>
            </a:r>
            <a:r>
              <a:rPr sz="2100" spc="-15" dirty="0">
                <a:latin typeface="Arial"/>
                <a:cs typeface="Arial"/>
              </a:rPr>
              <a:t>Web </a:t>
            </a:r>
            <a:r>
              <a:rPr sz="2100" spc="-5" dirty="0">
                <a:latin typeface="Arial"/>
                <a:cs typeface="Arial"/>
              </a:rPr>
              <a:t>Cut:</a:t>
            </a:r>
            <a:r>
              <a:rPr sz="2100" spc="-6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10-20%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05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Lumbar </a:t>
            </a:r>
            <a:r>
              <a:rPr sz="2100" dirty="0">
                <a:latin typeface="Arial"/>
                <a:cs typeface="Arial"/>
              </a:rPr>
              <a:t>Star: </a:t>
            </a:r>
            <a:r>
              <a:rPr sz="2100" spc="-5" dirty="0">
                <a:latin typeface="Arial"/>
                <a:cs typeface="Arial"/>
              </a:rPr>
              <a:t>4 </a:t>
            </a:r>
            <a:r>
              <a:rPr sz="2100" dirty="0">
                <a:latin typeface="Arial"/>
                <a:cs typeface="Arial"/>
              </a:rPr>
              <a:t>I Strips,</a:t>
            </a:r>
            <a:r>
              <a:rPr sz="2100" spc="-45" dirty="0">
                <a:latin typeface="Arial"/>
                <a:cs typeface="Arial"/>
              </a:rPr>
              <a:t> </a:t>
            </a:r>
            <a:r>
              <a:rPr sz="2100" spc="-10" dirty="0">
                <a:latin typeface="Arial"/>
                <a:cs typeface="Arial"/>
              </a:rPr>
              <a:t>25-35%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15" dirty="0">
                <a:latin typeface="Arial"/>
                <a:cs typeface="Arial"/>
              </a:rPr>
              <a:t>Web </a:t>
            </a:r>
            <a:r>
              <a:rPr sz="2100" dirty="0">
                <a:latin typeface="Arial"/>
                <a:cs typeface="Arial"/>
              </a:rPr>
              <a:t>Cut: </a:t>
            </a:r>
            <a:r>
              <a:rPr sz="2100" spc="-5" dirty="0">
                <a:latin typeface="Arial"/>
                <a:cs typeface="Arial"/>
              </a:rPr>
              <a:t>4-6 folded </a:t>
            </a:r>
            <a:r>
              <a:rPr sz="2100" dirty="0">
                <a:latin typeface="Arial"/>
                <a:cs typeface="Arial"/>
              </a:rPr>
              <a:t>tails,</a:t>
            </a:r>
            <a:r>
              <a:rPr sz="2100" spc="-7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10-20%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9433" y="318642"/>
            <a:ext cx="602424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52625" marR="5080" indent="-194056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Application:</a:t>
            </a:r>
            <a:r>
              <a:rPr spc="-55" dirty="0"/>
              <a:t> </a:t>
            </a:r>
            <a:r>
              <a:rPr spc="-20" dirty="0"/>
              <a:t>Ligament/Tendon  </a:t>
            </a:r>
            <a:r>
              <a:rPr dirty="0"/>
              <a:t>Correction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3"/>
            <a:ext cx="7439025" cy="364871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38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‘Proprioceptive’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254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Stimulation of mechanoreceptors. </a:t>
            </a:r>
            <a:r>
              <a:rPr sz="2100" spc="-10" dirty="0">
                <a:latin typeface="Arial"/>
                <a:cs typeface="Arial"/>
              </a:rPr>
              <a:t>Relays </a:t>
            </a:r>
            <a:r>
              <a:rPr sz="2100" spc="-5" dirty="0">
                <a:latin typeface="Arial"/>
                <a:cs typeface="Arial"/>
              </a:rPr>
              <a:t>‘normal’</a:t>
            </a:r>
            <a:r>
              <a:rPr sz="2100" spc="-15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tension.</a:t>
            </a:r>
            <a:endParaRPr sz="21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Char char="–"/>
            </a:pPr>
            <a:endParaRPr sz="26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Ligament:</a:t>
            </a:r>
            <a:r>
              <a:rPr sz="2100" spc="-1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75-100%</a:t>
            </a:r>
            <a:endParaRPr sz="2100">
              <a:latin typeface="Arial"/>
              <a:cs typeface="Arial"/>
            </a:endParaRPr>
          </a:p>
          <a:p>
            <a:pPr marL="870585" lvl="2" indent="-172720">
              <a:lnSpc>
                <a:spcPct val="100000"/>
              </a:lnSpc>
              <a:spcBef>
                <a:spcPts val="229"/>
              </a:spcBef>
              <a:buChar char="•"/>
              <a:tabLst>
                <a:tab pos="871219" algn="l"/>
              </a:tabLst>
            </a:pPr>
            <a:r>
              <a:rPr sz="1800" spc="-5" dirty="0">
                <a:latin typeface="Arial"/>
                <a:cs typeface="Arial"/>
              </a:rPr>
              <a:t>Perception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support</a:t>
            </a:r>
            <a:endParaRPr sz="1800">
              <a:latin typeface="Arial"/>
              <a:cs typeface="Arial"/>
            </a:endParaRPr>
          </a:p>
          <a:p>
            <a:pPr marL="870585" lvl="2" indent="-172720">
              <a:lnSpc>
                <a:spcPct val="100000"/>
              </a:lnSpc>
              <a:spcBef>
                <a:spcPts val="215"/>
              </a:spcBef>
              <a:buChar char="•"/>
              <a:tabLst>
                <a:tab pos="871219" algn="l"/>
              </a:tabLst>
            </a:pPr>
            <a:r>
              <a:rPr sz="1800" spc="-5" dirty="0">
                <a:latin typeface="Arial"/>
                <a:cs typeface="Arial"/>
              </a:rPr>
              <a:t>Primary support </a:t>
            </a:r>
            <a:r>
              <a:rPr sz="1800" dirty="0">
                <a:latin typeface="Arial"/>
                <a:cs typeface="Arial"/>
              </a:rPr>
              <a:t>to </a:t>
            </a:r>
            <a:r>
              <a:rPr sz="1800" spc="-5" dirty="0">
                <a:latin typeface="Arial"/>
                <a:cs typeface="Arial"/>
              </a:rPr>
              <a:t>injured</a:t>
            </a:r>
            <a:r>
              <a:rPr sz="1800" spc="25" dirty="0"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tissue</a:t>
            </a:r>
            <a:endParaRPr sz="1800">
              <a:latin typeface="Arial"/>
              <a:cs typeface="Arial"/>
            </a:endParaRPr>
          </a:p>
          <a:p>
            <a:pPr marL="870585" lvl="2" indent="-172720">
              <a:lnSpc>
                <a:spcPct val="100000"/>
              </a:lnSpc>
              <a:spcBef>
                <a:spcPts val="215"/>
              </a:spcBef>
              <a:buChar char="•"/>
              <a:tabLst>
                <a:tab pos="871219" algn="l"/>
              </a:tabLst>
            </a:pPr>
            <a:r>
              <a:rPr sz="1800" spc="-5" dirty="0">
                <a:latin typeface="Arial"/>
                <a:cs typeface="Arial"/>
              </a:rPr>
              <a:t>No </a:t>
            </a:r>
            <a:r>
              <a:rPr sz="1800" dirty="0">
                <a:latin typeface="Arial"/>
                <a:cs typeface="Arial"/>
              </a:rPr>
              <a:t>stretch </a:t>
            </a:r>
            <a:r>
              <a:rPr sz="1800" spc="-5" dirty="0">
                <a:latin typeface="Arial"/>
                <a:cs typeface="Arial"/>
              </a:rPr>
              <a:t>on target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tissue</a:t>
            </a:r>
            <a:endParaRPr sz="1800">
              <a:latin typeface="Arial"/>
              <a:cs typeface="Arial"/>
            </a:endParaRPr>
          </a:p>
          <a:p>
            <a:pPr lvl="2"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225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</a:pPr>
            <a:r>
              <a:rPr sz="2100" dirty="0">
                <a:latin typeface="Arial"/>
                <a:cs typeface="Arial"/>
              </a:rPr>
              <a:t>– </a:t>
            </a:r>
            <a:r>
              <a:rPr sz="2100" spc="-40" dirty="0">
                <a:latin typeface="Arial"/>
                <a:cs typeface="Arial"/>
              </a:rPr>
              <a:t>Tendon:</a:t>
            </a:r>
            <a:r>
              <a:rPr sz="2100" spc="-75" dirty="0">
                <a:latin typeface="Arial"/>
                <a:cs typeface="Arial"/>
              </a:rPr>
              <a:t> </a:t>
            </a:r>
            <a:r>
              <a:rPr sz="2100" spc="-10" dirty="0">
                <a:latin typeface="Arial"/>
                <a:cs typeface="Arial"/>
              </a:rPr>
              <a:t>50-75%</a:t>
            </a:r>
            <a:endParaRPr sz="2100">
              <a:latin typeface="Arial"/>
              <a:cs typeface="Arial"/>
            </a:endParaRPr>
          </a:p>
          <a:p>
            <a:pPr marL="870585" lvl="2" indent="-172720">
              <a:lnSpc>
                <a:spcPct val="100000"/>
              </a:lnSpc>
              <a:spcBef>
                <a:spcPts val="229"/>
              </a:spcBef>
              <a:buChar char="•"/>
              <a:tabLst>
                <a:tab pos="871219" algn="l"/>
              </a:tabLst>
            </a:pPr>
            <a:r>
              <a:rPr sz="1800" spc="-5" dirty="0">
                <a:latin typeface="Arial"/>
                <a:cs typeface="Arial"/>
              </a:rPr>
              <a:t>Stimulate </a:t>
            </a:r>
            <a:r>
              <a:rPr sz="1800" spc="-10" dirty="0">
                <a:latin typeface="Arial"/>
                <a:cs typeface="Arial"/>
              </a:rPr>
              <a:t>GTO </a:t>
            </a:r>
            <a:r>
              <a:rPr sz="1800" dirty="0">
                <a:latin typeface="Arial"/>
                <a:cs typeface="Arial"/>
              </a:rPr>
              <a:t>for </a:t>
            </a:r>
            <a:r>
              <a:rPr sz="1800" spc="-5" dirty="0">
                <a:latin typeface="Arial"/>
                <a:cs typeface="Arial"/>
              </a:rPr>
              <a:t>joint</a:t>
            </a:r>
            <a:r>
              <a:rPr sz="1800" dirty="0"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protection</a:t>
            </a:r>
            <a:endParaRPr sz="1800">
              <a:latin typeface="Arial"/>
              <a:cs typeface="Arial"/>
            </a:endParaRPr>
          </a:p>
          <a:p>
            <a:pPr marL="870585" lvl="2" indent="-172720">
              <a:lnSpc>
                <a:spcPct val="100000"/>
              </a:lnSpc>
              <a:spcBef>
                <a:spcPts val="215"/>
              </a:spcBef>
              <a:buChar char="•"/>
              <a:tabLst>
                <a:tab pos="871219" algn="l"/>
              </a:tabLst>
            </a:pPr>
            <a:r>
              <a:rPr sz="1800" dirty="0">
                <a:latin typeface="Arial"/>
                <a:cs typeface="Arial"/>
              </a:rPr>
              <a:t>Stretch </a:t>
            </a:r>
            <a:r>
              <a:rPr sz="1800" spc="-5" dirty="0">
                <a:latin typeface="Arial"/>
                <a:cs typeface="Arial"/>
              </a:rPr>
              <a:t>target</a:t>
            </a:r>
            <a:r>
              <a:rPr sz="1800" dirty="0"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tissue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5974" y="570103"/>
            <a:ext cx="691324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Application: Functional</a:t>
            </a:r>
            <a:r>
              <a:rPr spc="-145" dirty="0"/>
              <a:t> </a:t>
            </a:r>
            <a:r>
              <a:rPr dirty="0"/>
              <a:t>Correction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2"/>
            <a:ext cx="5149215" cy="23850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‘Spring </a:t>
            </a:r>
            <a:r>
              <a:rPr sz="2400" dirty="0">
                <a:latin typeface="Arial"/>
                <a:cs typeface="Arial"/>
              </a:rPr>
              <a:t>Assist </a:t>
            </a:r>
            <a:r>
              <a:rPr sz="2400" spc="-5" dirty="0">
                <a:latin typeface="Arial"/>
                <a:cs typeface="Arial"/>
              </a:rPr>
              <a:t>or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Limit’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50%+ proximal</a:t>
            </a:r>
            <a:r>
              <a:rPr sz="2100" spc="-1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end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Neutral </a:t>
            </a:r>
            <a:r>
              <a:rPr sz="2100" dirty="0">
                <a:latin typeface="Arial"/>
                <a:cs typeface="Arial"/>
              </a:rPr>
              <a:t>start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0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Bridge </a:t>
            </a:r>
            <a:r>
              <a:rPr sz="2100" dirty="0">
                <a:latin typeface="Arial"/>
                <a:cs typeface="Arial"/>
              </a:rPr>
              <a:t>to </a:t>
            </a:r>
            <a:r>
              <a:rPr sz="2100" spc="-5" dirty="0">
                <a:latin typeface="Arial"/>
                <a:cs typeface="Arial"/>
              </a:rPr>
              <a:t>proximal</a:t>
            </a:r>
            <a:r>
              <a:rPr sz="2100" spc="-3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end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9"/>
              </a:spcBef>
              <a:buChar char="–"/>
              <a:tabLst>
                <a:tab pos="570865" algn="l"/>
              </a:tabLst>
            </a:pPr>
            <a:r>
              <a:rPr sz="2100" dirty="0">
                <a:latin typeface="Arial"/>
                <a:cs typeface="Arial"/>
              </a:rPr>
              <a:t>Active ROM to </a:t>
            </a:r>
            <a:r>
              <a:rPr sz="2100" spc="-5" dirty="0">
                <a:latin typeface="Arial"/>
                <a:cs typeface="Arial"/>
              </a:rPr>
              <a:t>further </a:t>
            </a:r>
            <a:r>
              <a:rPr sz="2100" dirty="0">
                <a:latin typeface="Arial"/>
                <a:cs typeface="Arial"/>
              </a:rPr>
              <a:t>stretch </a:t>
            </a:r>
            <a:r>
              <a:rPr sz="2100" spc="-5" dirty="0">
                <a:latin typeface="Arial"/>
                <a:cs typeface="Arial"/>
              </a:rPr>
              <a:t>and</a:t>
            </a:r>
            <a:r>
              <a:rPr sz="2100" spc="-8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stick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0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Resultant recoil </a:t>
            </a:r>
            <a:r>
              <a:rPr sz="2100" dirty="0">
                <a:latin typeface="Arial"/>
                <a:cs typeface="Arial"/>
              </a:rPr>
              <a:t>= </a:t>
            </a:r>
            <a:r>
              <a:rPr sz="2100" spc="-5" dirty="0">
                <a:latin typeface="Arial"/>
                <a:cs typeface="Arial"/>
              </a:rPr>
              <a:t>spring</a:t>
            </a:r>
            <a:r>
              <a:rPr sz="2100" spc="-25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assist.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5494" y="570103"/>
            <a:ext cx="697230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Application:</a:t>
            </a:r>
            <a:r>
              <a:rPr spc="-30" dirty="0"/>
              <a:t> </a:t>
            </a:r>
            <a:r>
              <a:rPr spc="-10" dirty="0"/>
              <a:t>Circulatory/Lymphatic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3082"/>
            <a:ext cx="7624445" cy="270510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698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‘Channelling’</a:t>
            </a:r>
            <a:endParaRPr sz="24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0-20% </a:t>
            </a:r>
            <a:r>
              <a:rPr sz="2100" dirty="0">
                <a:latin typeface="Arial"/>
                <a:cs typeface="Arial"/>
              </a:rPr>
              <a:t>for </a:t>
            </a:r>
            <a:r>
              <a:rPr sz="2100" spc="-5" dirty="0">
                <a:latin typeface="Arial"/>
                <a:cs typeface="Arial"/>
              </a:rPr>
              <a:t>haematoma and</a:t>
            </a:r>
            <a:r>
              <a:rPr sz="2100" spc="-1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odema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5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Double</a:t>
            </a:r>
            <a:r>
              <a:rPr sz="2100" spc="-2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fan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0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Anchor near proximal, healthy and patent lymph</a:t>
            </a:r>
            <a:r>
              <a:rPr sz="2100" spc="-3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node</a:t>
            </a:r>
            <a:endParaRPr sz="2100">
              <a:latin typeface="Arial"/>
              <a:cs typeface="Arial"/>
            </a:endParaRPr>
          </a:p>
          <a:p>
            <a:pPr marL="570230" lvl="1" indent="-215265">
              <a:lnSpc>
                <a:spcPct val="100000"/>
              </a:lnSpc>
              <a:spcBef>
                <a:spcPts val="509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Apply tails over congested</a:t>
            </a:r>
            <a:r>
              <a:rPr sz="2100" spc="-35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area</a:t>
            </a:r>
            <a:endParaRPr sz="2100">
              <a:latin typeface="Arial"/>
              <a:cs typeface="Arial"/>
            </a:endParaRPr>
          </a:p>
          <a:p>
            <a:pPr marL="570230" marR="5080" lvl="1" indent="-215265">
              <a:lnSpc>
                <a:spcPct val="100000"/>
              </a:lnSpc>
              <a:spcBef>
                <a:spcPts val="500"/>
              </a:spcBef>
              <a:buChar char="–"/>
              <a:tabLst>
                <a:tab pos="570865" algn="l"/>
              </a:tabLst>
            </a:pPr>
            <a:r>
              <a:rPr sz="2100" spc="-5" dirty="0">
                <a:latin typeface="Arial"/>
                <a:cs typeface="Arial"/>
              </a:rPr>
              <a:t>Recoil allows exudate </a:t>
            </a:r>
            <a:r>
              <a:rPr sz="2100" dirty="0">
                <a:latin typeface="Arial"/>
                <a:cs typeface="Arial"/>
              </a:rPr>
              <a:t>to </a:t>
            </a:r>
            <a:r>
              <a:rPr sz="2100" spc="-5" dirty="0">
                <a:latin typeface="Arial"/>
                <a:cs typeface="Arial"/>
              </a:rPr>
              <a:t>travel through superficial lymphatic  pathways.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764</Words>
  <Application>Microsoft Office PowerPoint</Application>
  <PresentationFormat>On-screen Show (4:3)</PresentationFormat>
  <Paragraphs>165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KINESIOLOGY TAPING</vt:lpstr>
      <vt:lpstr>Quick Disclaimer</vt:lpstr>
      <vt:lpstr>Learning Objectives</vt:lpstr>
      <vt:lpstr>What is it Kinesiology Tape?</vt:lpstr>
      <vt:lpstr>Why the fancy colours?</vt:lpstr>
      <vt:lpstr>What is it used for?</vt:lpstr>
      <vt:lpstr>What does it target?</vt:lpstr>
      <vt:lpstr>Contraindications</vt:lpstr>
      <vt:lpstr>Application</vt:lpstr>
      <vt:lpstr>Application</vt:lpstr>
      <vt:lpstr>Application: Shape</vt:lpstr>
      <vt:lpstr>Application: % Stretch</vt:lpstr>
      <vt:lpstr>Application</vt:lpstr>
      <vt:lpstr>Application: Inhibition &amp; Facilitation</vt:lpstr>
      <vt:lpstr>Application: Mechanical Correction</vt:lpstr>
      <vt:lpstr>Application: Fascia Correction</vt:lpstr>
      <vt:lpstr>Application: Space Correction</vt:lpstr>
      <vt:lpstr>Application: Ligament/Tendon  Correction</vt:lpstr>
      <vt:lpstr>Application: Functional Correction</vt:lpstr>
      <vt:lpstr>Application: Circulatory/Lymphatic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template</dc:title>
  <dc:creator>Kate L Williams</dc:creator>
  <cp:lastModifiedBy>Kerry Nicholas</cp:lastModifiedBy>
  <cp:revision>1</cp:revision>
  <dcterms:created xsi:type="dcterms:W3CDTF">2023-09-14T12:26:06Z</dcterms:created>
  <dcterms:modified xsi:type="dcterms:W3CDTF">2023-09-14T12:30:35Z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2020-01-27T00:00:00Z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2023-09-14T00:00:00Z</vt:filetime>
  </property>
</Properties>
</file>