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hyperlink" Target="https://www.salesforce.com/" TargetMode="External"/><Relationship Id="rId2" Type="http://schemas.openxmlformats.org/officeDocument/2006/relationships/hyperlink" Target="https://www.marriott.com/" TargetMode="External"/><Relationship Id="rId1" Type="http://schemas.openxmlformats.org/officeDocument/2006/relationships/hyperlink" Target="https://www.patagonia.com/" TargetMode="External"/><Relationship Id="rId4" Type="http://schemas.openxmlformats.org/officeDocument/2006/relationships/hyperlink" Target="https://www.ikea.com/"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salesforce.com/" TargetMode="External"/><Relationship Id="rId2" Type="http://schemas.openxmlformats.org/officeDocument/2006/relationships/hyperlink" Target="https://www.marriott.com/" TargetMode="External"/><Relationship Id="rId1" Type="http://schemas.openxmlformats.org/officeDocument/2006/relationships/hyperlink" Target="https://www.patagonia.com/" TargetMode="External"/><Relationship Id="rId4" Type="http://schemas.openxmlformats.org/officeDocument/2006/relationships/hyperlink" Target="https://www.ikea.com/"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4F193B-1450-4D18-A868-D8176EDF8D4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7BBE5F1-F2E7-41B8-B43D-0F4B5317C11A}">
      <dgm:prSet/>
      <dgm:spPr/>
      <dgm:t>
        <a:bodyPr/>
        <a:lstStyle/>
        <a:p>
          <a:r>
            <a:rPr lang="en-GB" baseline="0"/>
            <a:t>Ashkanasy, N.M. and Daus, C.S. (2005) ‘Rumours of the death of emotional intelligence in organizational behaviour are vastly exaggerated’, </a:t>
          </a:r>
          <a:r>
            <a:rPr lang="en-GB" i="1" baseline="0"/>
            <a:t>Journal of Organizational Behavior</a:t>
          </a:r>
          <a:r>
            <a:rPr lang="en-GB" baseline="0"/>
            <a:t>, 26(4), pp. 441–452.</a:t>
          </a:r>
          <a:endParaRPr lang="en-US"/>
        </a:p>
      </dgm:t>
    </dgm:pt>
    <dgm:pt modelId="{16E374EF-3ED8-4316-AC48-7A49D0F4D37D}" type="parTrans" cxnId="{6D190B6C-D929-4843-A489-26242F631F1D}">
      <dgm:prSet/>
      <dgm:spPr/>
      <dgm:t>
        <a:bodyPr/>
        <a:lstStyle/>
        <a:p>
          <a:endParaRPr lang="en-US"/>
        </a:p>
      </dgm:t>
    </dgm:pt>
    <dgm:pt modelId="{9D2AEEEA-FEE7-429E-8387-8233496B7860}" type="sibTrans" cxnId="{6D190B6C-D929-4843-A489-26242F631F1D}">
      <dgm:prSet/>
      <dgm:spPr/>
      <dgm:t>
        <a:bodyPr/>
        <a:lstStyle/>
        <a:p>
          <a:endParaRPr lang="en-US"/>
        </a:p>
      </dgm:t>
    </dgm:pt>
    <dgm:pt modelId="{D53FFC55-33F7-4B42-BC88-96CF8A0177B7}">
      <dgm:prSet/>
      <dgm:spPr/>
      <dgm:t>
        <a:bodyPr/>
        <a:lstStyle/>
        <a:p>
          <a:r>
            <a:rPr lang="en-GB" baseline="0"/>
            <a:t>Bass, B.M. and Avolio, B.J. (1994) </a:t>
          </a:r>
          <a:r>
            <a:rPr lang="en-GB" i="1" baseline="0"/>
            <a:t>Improving Organizational Effectiveness Through Transformational Leadership</a:t>
          </a:r>
          <a:r>
            <a:rPr lang="en-GB" baseline="0"/>
            <a:t>. Thousand Oaks, CA: Sage Publications.</a:t>
          </a:r>
          <a:endParaRPr lang="en-US"/>
        </a:p>
      </dgm:t>
    </dgm:pt>
    <dgm:pt modelId="{56456FBD-84AE-4D6C-8982-C5C166461207}" type="parTrans" cxnId="{A32D53F3-CE54-4FFD-82CD-2DC15052C495}">
      <dgm:prSet/>
      <dgm:spPr/>
      <dgm:t>
        <a:bodyPr/>
        <a:lstStyle/>
        <a:p>
          <a:endParaRPr lang="en-US"/>
        </a:p>
      </dgm:t>
    </dgm:pt>
    <dgm:pt modelId="{52F4FC17-D4B9-4127-8247-069940F8CCF7}" type="sibTrans" cxnId="{A32D53F3-CE54-4FFD-82CD-2DC15052C495}">
      <dgm:prSet/>
      <dgm:spPr/>
      <dgm:t>
        <a:bodyPr/>
        <a:lstStyle/>
        <a:p>
          <a:endParaRPr lang="en-US"/>
        </a:p>
      </dgm:t>
    </dgm:pt>
    <dgm:pt modelId="{DCED8702-FC9A-4B7E-AD5C-7C66CE3CBBE3}">
      <dgm:prSet/>
      <dgm:spPr/>
      <dgm:t>
        <a:bodyPr/>
        <a:lstStyle/>
        <a:p>
          <a:r>
            <a:rPr lang="en-GB" baseline="0"/>
            <a:t>Goleman, D. (1998) </a:t>
          </a:r>
          <a:r>
            <a:rPr lang="en-GB" i="1" baseline="0"/>
            <a:t>Working with Emotional Intelligence</a:t>
          </a:r>
          <a:r>
            <a:rPr lang="en-GB" baseline="0"/>
            <a:t>. New York: Bantam Books.</a:t>
          </a:r>
          <a:endParaRPr lang="en-US"/>
        </a:p>
      </dgm:t>
    </dgm:pt>
    <dgm:pt modelId="{D3B39B05-C84A-4FDB-9358-8C94B0419B7E}" type="parTrans" cxnId="{B101317C-58AE-44F3-B6CD-C3805363257A}">
      <dgm:prSet/>
      <dgm:spPr/>
      <dgm:t>
        <a:bodyPr/>
        <a:lstStyle/>
        <a:p>
          <a:endParaRPr lang="en-US"/>
        </a:p>
      </dgm:t>
    </dgm:pt>
    <dgm:pt modelId="{A751FCD8-2C30-4795-8BCF-01F2C7DDD9A0}" type="sibTrans" cxnId="{B101317C-58AE-44F3-B6CD-C3805363257A}">
      <dgm:prSet/>
      <dgm:spPr/>
      <dgm:t>
        <a:bodyPr/>
        <a:lstStyle/>
        <a:p>
          <a:endParaRPr lang="en-US"/>
        </a:p>
      </dgm:t>
    </dgm:pt>
    <dgm:pt modelId="{3256B996-3F64-48C4-B087-8C27ED42E77C}">
      <dgm:prSet/>
      <dgm:spPr/>
      <dgm:t>
        <a:bodyPr/>
        <a:lstStyle/>
        <a:p>
          <a:r>
            <a:rPr lang="en-GB" baseline="0"/>
            <a:t>Landy, F.J. (2005) ‘Some historical and scientific issues related to research on emotional intelligence’, </a:t>
          </a:r>
          <a:r>
            <a:rPr lang="en-GB" i="1" baseline="0"/>
            <a:t>Journal of Organizational Behavior</a:t>
          </a:r>
          <a:r>
            <a:rPr lang="en-GB" baseline="0"/>
            <a:t>, 26(4), pp. 411–424.</a:t>
          </a:r>
          <a:endParaRPr lang="en-US"/>
        </a:p>
      </dgm:t>
    </dgm:pt>
    <dgm:pt modelId="{973EC7B0-F7DB-4923-B9FC-1DFA9680D57A}" type="parTrans" cxnId="{92C9C71C-C049-4C5F-B048-E699201DC6CA}">
      <dgm:prSet/>
      <dgm:spPr/>
      <dgm:t>
        <a:bodyPr/>
        <a:lstStyle/>
        <a:p>
          <a:endParaRPr lang="en-US"/>
        </a:p>
      </dgm:t>
    </dgm:pt>
    <dgm:pt modelId="{A936DBC1-EDF9-44B9-81AF-5FCE1454D616}" type="sibTrans" cxnId="{92C9C71C-C049-4C5F-B048-E699201DC6CA}">
      <dgm:prSet/>
      <dgm:spPr/>
      <dgm:t>
        <a:bodyPr/>
        <a:lstStyle/>
        <a:p>
          <a:endParaRPr lang="en-US"/>
        </a:p>
      </dgm:t>
    </dgm:pt>
    <dgm:pt modelId="{235B46DA-3D4A-4E29-B5CA-21935EFAB9A7}">
      <dgm:prSet/>
      <dgm:spPr/>
      <dgm:t>
        <a:bodyPr/>
        <a:lstStyle/>
        <a:p>
          <a:r>
            <a:rPr lang="en-GB" baseline="0"/>
            <a:t>Patagonia (2024) </a:t>
          </a:r>
          <a:r>
            <a:rPr lang="en-GB" i="1" baseline="0"/>
            <a:t>Our Company and Values</a:t>
          </a:r>
          <a:r>
            <a:rPr lang="en-GB" baseline="0"/>
            <a:t>. Available at: </a:t>
          </a:r>
          <a:r>
            <a:rPr lang="en-GB" baseline="0">
              <a:hlinkClick xmlns:r="http://schemas.openxmlformats.org/officeDocument/2006/relationships" r:id="rId1"/>
            </a:rPr>
            <a:t>https://www.patagonia.com</a:t>
          </a:r>
          <a:r>
            <a:rPr lang="en-GB" baseline="0"/>
            <a:t> </a:t>
          </a:r>
          <a:endParaRPr lang="en-US"/>
        </a:p>
      </dgm:t>
    </dgm:pt>
    <dgm:pt modelId="{30EA907E-4FA5-42CB-AD9A-8BD46B30FBBE}" type="parTrans" cxnId="{9629C7D2-81BE-4031-B9FF-97300CC551CA}">
      <dgm:prSet/>
      <dgm:spPr/>
      <dgm:t>
        <a:bodyPr/>
        <a:lstStyle/>
        <a:p>
          <a:endParaRPr lang="en-US"/>
        </a:p>
      </dgm:t>
    </dgm:pt>
    <dgm:pt modelId="{5BA91583-E45F-44D5-AF95-8B46EC1850CD}" type="sibTrans" cxnId="{9629C7D2-81BE-4031-B9FF-97300CC551CA}">
      <dgm:prSet/>
      <dgm:spPr/>
      <dgm:t>
        <a:bodyPr/>
        <a:lstStyle/>
        <a:p>
          <a:endParaRPr lang="en-US"/>
        </a:p>
      </dgm:t>
    </dgm:pt>
    <dgm:pt modelId="{0746A11A-C4DB-47AE-B985-C7B30AD74B03}">
      <dgm:prSet/>
      <dgm:spPr/>
      <dgm:t>
        <a:bodyPr/>
        <a:lstStyle/>
        <a:p>
          <a:r>
            <a:rPr lang="en-GB" baseline="0"/>
            <a:t>Marriott International (2024) </a:t>
          </a:r>
          <a:r>
            <a:rPr lang="en-GB" i="1" baseline="0"/>
            <a:t>Diversity, Equity and Inclusion Report</a:t>
          </a:r>
          <a:r>
            <a:rPr lang="en-GB" baseline="0"/>
            <a:t>. Available at: </a:t>
          </a:r>
          <a:r>
            <a:rPr lang="en-GB" baseline="0">
              <a:hlinkClick xmlns:r="http://schemas.openxmlformats.org/officeDocument/2006/relationships" r:id="rId2"/>
            </a:rPr>
            <a:t>https://www.marriott.com</a:t>
          </a:r>
          <a:r>
            <a:rPr lang="en-GB" baseline="0"/>
            <a:t> </a:t>
          </a:r>
          <a:endParaRPr lang="en-US"/>
        </a:p>
      </dgm:t>
    </dgm:pt>
    <dgm:pt modelId="{E03F65D2-7F20-4604-8E3D-30D7DE4B4D83}" type="parTrans" cxnId="{04DA682E-7EF4-46D8-95AF-DE0A2F6624E2}">
      <dgm:prSet/>
      <dgm:spPr/>
      <dgm:t>
        <a:bodyPr/>
        <a:lstStyle/>
        <a:p>
          <a:endParaRPr lang="en-US"/>
        </a:p>
      </dgm:t>
    </dgm:pt>
    <dgm:pt modelId="{87C57166-5923-41E7-9FD6-237D3ECB3D93}" type="sibTrans" cxnId="{04DA682E-7EF4-46D8-95AF-DE0A2F6624E2}">
      <dgm:prSet/>
      <dgm:spPr/>
      <dgm:t>
        <a:bodyPr/>
        <a:lstStyle/>
        <a:p>
          <a:endParaRPr lang="en-US"/>
        </a:p>
      </dgm:t>
    </dgm:pt>
    <dgm:pt modelId="{B26958CA-EAA7-4FFB-BC42-64B6C4A8E401}">
      <dgm:prSet/>
      <dgm:spPr/>
      <dgm:t>
        <a:bodyPr/>
        <a:lstStyle/>
        <a:p>
          <a:r>
            <a:rPr lang="en-GB" baseline="0"/>
            <a:t>Salesforce (2024) </a:t>
          </a:r>
          <a:r>
            <a:rPr lang="en-GB" i="1" baseline="0"/>
            <a:t>Equality and Workplace Culture</a:t>
          </a:r>
          <a:r>
            <a:rPr lang="en-GB" baseline="0"/>
            <a:t>. Available at: </a:t>
          </a:r>
          <a:r>
            <a:rPr lang="en-GB" baseline="0">
              <a:hlinkClick xmlns:r="http://schemas.openxmlformats.org/officeDocument/2006/relationships" r:id="rId3"/>
            </a:rPr>
            <a:t>https://www.salesforce.com</a:t>
          </a:r>
          <a:r>
            <a:rPr lang="en-GB" baseline="0"/>
            <a:t> </a:t>
          </a:r>
          <a:endParaRPr lang="en-US"/>
        </a:p>
      </dgm:t>
    </dgm:pt>
    <dgm:pt modelId="{2512B3D0-44E6-49DD-8A5E-193512835C9C}" type="parTrans" cxnId="{0145F30B-260A-4FFD-881F-EFBA29CB6C85}">
      <dgm:prSet/>
      <dgm:spPr/>
      <dgm:t>
        <a:bodyPr/>
        <a:lstStyle/>
        <a:p>
          <a:endParaRPr lang="en-US"/>
        </a:p>
      </dgm:t>
    </dgm:pt>
    <dgm:pt modelId="{DED4C26D-287D-4BE5-9602-222285C5B2DB}" type="sibTrans" cxnId="{0145F30B-260A-4FFD-881F-EFBA29CB6C85}">
      <dgm:prSet/>
      <dgm:spPr/>
      <dgm:t>
        <a:bodyPr/>
        <a:lstStyle/>
        <a:p>
          <a:endParaRPr lang="en-US"/>
        </a:p>
      </dgm:t>
    </dgm:pt>
    <dgm:pt modelId="{A53C1796-D908-4E9F-92E8-2734B434FF5D}">
      <dgm:prSet/>
      <dgm:spPr/>
      <dgm:t>
        <a:bodyPr/>
        <a:lstStyle/>
        <a:p>
          <a:r>
            <a:rPr lang="en-GB" baseline="0"/>
            <a:t>IKEA (2024) </a:t>
          </a:r>
          <a:r>
            <a:rPr lang="en-GB" i="1" baseline="0"/>
            <a:t>People and Culture Report</a:t>
          </a:r>
          <a:r>
            <a:rPr lang="en-GB" baseline="0"/>
            <a:t>. Available at: </a:t>
          </a:r>
          <a:r>
            <a:rPr lang="en-GB" baseline="0">
              <a:hlinkClick xmlns:r="http://schemas.openxmlformats.org/officeDocument/2006/relationships" r:id="rId4"/>
            </a:rPr>
            <a:t>https://www.ikea.com</a:t>
          </a:r>
          <a:r>
            <a:rPr lang="en-GB" baseline="0"/>
            <a:t> </a:t>
          </a:r>
          <a:endParaRPr lang="en-US"/>
        </a:p>
      </dgm:t>
    </dgm:pt>
    <dgm:pt modelId="{7AACB617-5E27-4ACC-A22F-02A347000483}" type="parTrans" cxnId="{ACBAD0E2-C8AE-419E-BBEB-22311B7CDED0}">
      <dgm:prSet/>
      <dgm:spPr/>
      <dgm:t>
        <a:bodyPr/>
        <a:lstStyle/>
        <a:p>
          <a:endParaRPr lang="en-US"/>
        </a:p>
      </dgm:t>
    </dgm:pt>
    <dgm:pt modelId="{A59D62FE-CAAB-4551-A781-9D9A6B507D5A}" type="sibTrans" cxnId="{ACBAD0E2-C8AE-419E-BBEB-22311B7CDED0}">
      <dgm:prSet/>
      <dgm:spPr/>
      <dgm:t>
        <a:bodyPr/>
        <a:lstStyle/>
        <a:p>
          <a:endParaRPr lang="en-US"/>
        </a:p>
      </dgm:t>
    </dgm:pt>
    <dgm:pt modelId="{FAFD3A32-E4FB-495B-A60B-78E1086F7153}" type="pres">
      <dgm:prSet presAssocID="{CE4F193B-1450-4D18-A868-D8176EDF8D41}" presName="linear" presStyleCnt="0">
        <dgm:presLayoutVars>
          <dgm:animLvl val="lvl"/>
          <dgm:resizeHandles val="exact"/>
        </dgm:presLayoutVars>
      </dgm:prSet>
      <dgm:spPr/>
    </dgm:pt>
    <dgm:pt modelId="{8371839D-4C16-449F-AAA5-C462746C7B71}" type="pres">
      <dgm:prSet presAssocID="{87BBE5F1-F2E7-41B8-B43D-0F4B5317C11A}" presName="parentText" presStyleLbl="node1" presStyleIdx="0" presStyleCnt="8">
        <dgm:presLayoutVars>
          <dgm:chMax val="0"/>
          <dgm:bulletEnabled val="1"/>
        </dgm:presLayoutVars>
      </dgm:prSet>
      <dgm:spPr/>
    </dgm:pt>
    <dgm:pt modelId="{A494F96B-A91D-4949-9521-523BA65F1494}" type="pres">
      <dgm:prSet presAssocID="{9D2AEEEA-FEE7-429E-8387-8233496B7860}" presName="spacer" presStyleCnt="0"/>
      <dgm:spPr/>
    </dgm:pt>
    <dgm:pt modelId="{3BA563E1-2F21-4064-8F41-E20D7A1E33B3}" type="pres">
      <dgm:prSet presAssocID="{D53FFC55-33F7-4B42-BC88-96CF8A0177B7}" presName="parentText" presStyleLbl="node1" presStyleIdx="1" presStyleCnt="8">
        <dgm:presLayoutVars>
          <dgm:chMax val="0"/>
          <dgm:bulletEnabled val="1"/>
        </dgm:presLayoutVars>
      </dgm:prSet>
      <dgm:spPr/>
    </dgm:pt>
    <dgm:pt modelId="{7495E745-C05C-482B-BCC7-08BDD5BD8E8A}" type="pres">
      <dgm:prSet presAssocID="{52F4FC17-D4B9-4127-8247-069940F8CCF7}" presName="spacer" presStyleCnt="0"/>
      <dgm:spPr/>
    </dgm:pt>
    <dgm:pt modelId="{520215E7-9E67-4AA2-8AAD-0D44E8B2E453}" type="pres">
      <dgm:prSet presAssocID="{DCED8702-FC9A-4B7E-AD5C-7C66CE3CBBE3}" presName="parentText" presStyleLbl="node1" presStyleIdx="2" presStyleCnt="8">
        <dgm:presLayoutVars>
          <dgm:chMax val="0"/>
          <dgm:bulletEnabled val="1"/>
        </dgm:presLayoutVars>
      </dgm:prSet>
      <dgm:spPr/>
    </dgm:pt>
    <dgm:pt modelId="{288CB759-650D-4F82-BCD6-B02C82F656EF}" type="pres">
      <dgm:prSet presAssocID="{A751FCD8-2C30-4795-8BCF-01F2C7DDD9A0}" presName="spacer" presStyleCnt="0"/>
      <dgm:spPr/>
    </dgm:pt>
    <dgm:pt modelId="{602F93B1-B907-4B49-8FA2-A388284824F9}" type="pres">
      <dgm:prSet presAssocID="{3256B996-3F64-48C4-B087-8C27ED42E77C}" presName="parentText" presStyleLbl="node1" presStyleIdx="3" presStyleCnt="8">
        <dgm:presLayoutVars>
          <dgm:chMax val="0"/>
          <dgm:bulletEnabled val="1"/>
        </dgm:presLayoutVars>
      </dgm:prSet>
      <dgm:spPr/>
    </dgm:pt>
    <dgm:pt modelId="{2AD2F86B-A3FB-41B5-8B97-F935139DB95E}" type="pres">
      <dgm:prSet presAssocID="{A936DBC1-EDF9-44B9-81AF-5FCE1454D616}" presName="spacer" presStyleCnt="0"/>
      <dgm:spPr/>
    </dgm:pt>
    <dgm:pt modelId="{E208279D-AC26-4B49-A881-A84D0C1E6220}" type="pres">
      <dgm:prSet presAssocID="{235B46DA-3D4A-4E29-B5CA-21935EFAB9A7}" presName="parentText" presStyleLbl="node1" presStyleIdx="4" presStyleCnt="8">
        <dgm:presLayoutVars>
          <dgm:chMax val="0"/>
          <dgm:bulletEnabled val="1"/>
        </dgm:presLayoutVars>
      </dgm:prSet>
      <dgm:spPr/>
    </dgm:pt>
    <dgm:pt modelId="{3FD9F079-7FC1-473A-91ED-88F959D92DFF}" type="pres">
      <dgm:prSet presAssocID="{5BA91583-E45F-44D5-AF95-8B46EC1850CD}" presName="spacer" presStyleCnt="0"/>
      <dgm:spPr/>
    </dgm:pt>
    <dgm:pt modelId="{C3FE00BB-2E18-4092-BBB8-2B1C41A562D4}" type="pres">
      <dgm:prSet presAssocID="{0746A11A-C4DB-47AE-B985-C7B30AD74B03}" presName="parentText" presStyleLbl="node1" presStyleIdx="5" presStyleCnt="8">
        <dgm:presLayoutVars>
          <dgm:chMax val="0"/>
          <dgm:bulletEnabled val="1"/>
        </dgm:presLayoutVars>
      </dgm:prSet>
      <dgm:spPr/>
    </dgm:pt>
    <dgm:pt modelId="{B29DEB1D-4CD4-4594-B6AA-E20987810E33}" type="pres">
      <dgm:prSet presAssocID="{87C57166-5923-41E7-9FD6-237D3ECB3D93}" presName="spacer" presStyleCnt="0"/>
      <dgm:spPr/>
    </dgm:pt>
    <dgm:pt modelId="{61484C20-A149-46DD-9D68-95D506AFB50A}" type="pres">
      <dgm:prSet presAssocID="{B26958CA-EAA7-4FFB-BC42-64B6C4A8E401}" presName="parentText" presStyleLbl="node1" presStyleIdx="6" presStyleCnt="8">
        <dgm:presLayoutVars>
          <dgm:chMax val="0"/>
          <dgm:bulletEnabled val="1"/>
        </dgm:presLayoutVars>
      </dgm:prSet>
      <dgm:spPr/>
    </dgm:pt>
    <dgm:pt modelId="{972B83F6-785F-4FE9-8062-C753675CB452}" type="pres">
      <dgm:prSet presAssocID="{DED4C26D-287D-4BE5-9602-222285C5B2DB}" presName="spacer" presStyleCnt="0"/>
      <dgm:spPr/>
    </dgm:pt>
    <dgm:pt modelId="{44FEBB6F-7F52-40D9-9C6D-B08314775729}" type="pres">
      <dgm:prSet presAssocID="{A53C1796-D908-4E9F-92E8-2734B434FF5D}" presName="parentText" presStyleLbl="node1" presStyleIdx="7" presStyleCnt="8">
        <dgm:presLayoutVars>
          <dgm:chMax val="0"/>
          <dgm:bulletEnabled val="1"/>
        </dgm:presLayoutVars>
      </dgm:prSet>
      <dgm:spPr/>
    </dgm:pt>
  </dgm:ptLst>
  <dgm:cxnLst>
    <dgm:cxn modelId="{0145F30B-260A-4FFD-881F-EFBA29CB6C85}" srcId="{CE4F193B-1450-4D18-A868-D8176EDF8D41}" destId="{B26958CA-EAA7-4FFB-BC42-64B6C4A8E401}" srcOrd="6" destOrd="0" parTransId="{2512B3D0-44E6-49DD-8A5E-193512835C9C}" sibTransId="{DED4C26D-287D-4BE5-9602-222285C5B2DB}"/>
    <dgm:cxn modelId="{92C9C71C-C049-4C5F-B048-E699201DC6CA}" srcId="{CE4F193B-1450-4D18-A868-D8176EDF8D41}" destId="{3256B996-3F64-48C4-B087-8C27ED42E77C}" srcOrd="3" destOrd="0" parTransId="{973EC7B0-F7DB-4923-B9FC-1DFA9680D57A}" sibTransId="{A936DBC1-EDF9-44B9-81AF-5FCE1454D616}"/>
    <dgm:cxn modelId="{04DA682E-7EF4-46D8-95AF-DE0A2F6624E2}" srcId="{CE4F193B-1450-4D18-A868-D8176EDF8D41}" destId="{0746A11A-C4DB-47AE-B985-C7B30AD74B03}" srcOrd="5" destOrd="0" parTransId="{E03F65D2-7F20-4604-8E3D-30D7DE4B4D83}" sibTransId="{87C57166-5923-41E7-9FD6-237D3ECB3D93}"/>
    <dgm:cxn modelId="{55BE2168-3121-4508-8CC5-8B85141E91AF}" type="presOf" srcId="{3256B996-3F64-48C4-B087-8C27ED42E77C}" destId="{602F93B1-B907-4B49-8FA2-A388284824F9}" srcOrd="0" destOrd="0" presId="urn:microsoft.com/office/officeart/2005/8/layout/vList2"/>
    <dgm:cxn modelId="{6D190B6C-D929-4843-A489-26242F631F1D}" srcId="{CE4F193B-1450-4D18-A868-D8176EDF8D41}" destId="{87BBE5F1-F2E7-41B8-B43D-0F4B5317C11A}" srcOrd="0" destOrd="0" parTransId="{16E374EF-3ED8-4316-AC48-7A49D0F4D37D}" sibTransId="{9D2AEEEA-FEE7-429E-8387-8233496B7860}"/>
    <dgm:cxn modelId="{E18ECB59-6E49-4662-AB97-6E3929177B5D}" type="presOf" srcId="{235B46DA-3D4A-4E29-B5CA-21935EFAB9A7}" destId="{E208279D-AC26-4B49-A881-A84D0C1E6220}" srcOrd="0" destOrd="0" presId="urn:microsoft.com/office/officeart/2005/8/layout/vList2"/>
    <dgm:cxn modelId="{B101317C-58AE-44F3-B6CD-C3805363257A}" srcId="{CE4F193B-1450-4D18-A868-D8176EDF8D41}" destId="{DCED8702-FC9A-4B7E-AD5C-7C66CE3CBBE3}" srcOrd="2" destOrd="0" parTransId="{D3B39B05-C84A-4FDB-9358-8C94B0419B7E}" sibTransId="{A751FCD8-2C30-4795-8BCF-01F2C7DDD9A0}"/>
    <dgm:cxn modelId="{33EAA289-100E-4C12-BCE4-835312DB3FE6}" type="presOf" srcId="{B26958CA-EAA7-4FFB-BC42-64B6C4A8E401}" destId="{61484C20-A149-46DD-9D68-95D506AFB50A}" srcOrd="0" destOrd="0" presId="urn:microsoft.com/office/officeart/2005/8/layout/vList2"/>
    <dgm:cxn modelId="{DFB48B8A-AE1D-4D32-A786-1F15E234585E}" type="presOf" srcId="{A53C1796-D908-4E9F-92E8-2734B434FF5D}" destId="{44FEBB6F-7F52-40D9-9C6D-B08314775729}" srcOrd="0" destOrd="0" presId="urn:microsoft.com/office/officeart/2005/8/layout/vList2"/>
    <dgm:cxn modelId="{3198428B-8F17-463E-8737-6AAE16B4D1CC}" type="presOf" srcId="{DCED8702-FC9A-4B7E-AD5C-7C66CE3CBBE3}" destId="{520215E7-9E67-4AA2-8AAD-0D44E8B2E453}" srcOrd="0" destOrd="0" presId="urn:microsoft.com/office/officeart/2005/8/layout/vList2"/>
    <dgm:cxn modelId="{AB1A309A-1E08-450B-BAB8-6BDC3C745282}" type="presOf" srcId="{D53FFC55-33F7-4B42-BC88-96CF8A0177B7}" destId="{3BA563E1-2F21-4064-8F41-E20D7A1E33B3}" srcOrd="0" destOrd="0" presId="urn:microsoft.com/office/officeart/2005/8/layout/vList2"/>
    <dgm:cxn modelId="{6B944DA6-66BF-4D49-B61D-4645148DB895}" type="presOf" srcId="{87BBE5F1-F2E7-41B8-B43D-0F4B5317C11A}" destId="{8371839D-4C16-449F-AAA5-C462746C7B71}" srcOrd="0" destOrd="0" presId="urn:microsoft.com/office/officeart/2005/8/layout/vList2"/>
    <dgm:cxn modelId="{9629C7D2-81BE-4031-B9FF-97300CC551CA}" srcId="{CE4F193B-1450-4D18-A868-D8176EDF8D41}" destId="{235B46DA-3D4A-4E29-B5CA-21935EFAB9A7}" srcOrd="4" destOrd="0" parTransId="{30EA907E-4FA5-42CB-AD9A-8BD46B30FBBE}" sibTransId="{5BA91583-E45F-44D5-AF95-8B46EC1850CD}"/>
    <dgm:cxn modelId="{ACBAD0E2-C8AE-419E-BBEB-22311B7CDED0}" srcId="{CE4F193B-1450-4D18-A868-D8176EDF8D41}" destId="{A53C1796-D908-4E9F-92E8-2734B434FF5D}" srcOrd="7" destOrd="0" parTransId="{7AACB617-5E27-4ACC-A22F-02A347000483}" sibTransId="{A59D62FE-CAAB-4551-A781-9D9A6B507D5A}"/>
    <dgm:cxn modelId="{A32D53F3-CE54-4FFD-82CD-2DC15052C495}" srcId="{CE4F193B-1450-4D18-A868-D8176EDF8D41}" destId="{D53FFC55-33F7-4B42-BC88-96CF8A0177B7}" srcOrd="1" destOrd="0" parTransId="{56456FBD-84AE-4D6C-8982-C5C166461207}" sibTransId="{52F4FC17-D4B9-4127-8247-069940F8CCF7}"/>
    <dgm:cxn modelId="{B897FAF5-4D4E-447D-B309-9E3CF041C113}" type="presOf" srcId="{CE4F193B-1450-4D18-A868-D8176EDF8D41}" destId="{FAFD3A32-E4FB-495B-A60B-78E1086F7153}" srcOrd="0" destOrd="0" presId="urn:microsoft.com/office/officeart/2005/8/layout/vList2"/>
    <dgm:cxn modelId="{D0016CF8-3E4C-4F04-80A8-ADB52666846D}" type="presOf" srcId="{0746A11A-C4DB-47AE-B985-C7B30AD74B03}" destId="{C3FE00BB-2E18-4092-BBB8-2B1C41A562D4}" srcOrd="0" destOrd="0" presId="urn:microsoft.com/office/officeart/2005/8/layout/vList2"/>
    <dgm:cxn modelId="{EC80B150-4035-40BC-AD27-93726EEA9448}" type="presParOf" srcId="{FAFD3A32-E4FB-495B-A60B-78E1086F7153}" destId="{8371839D-4C16-449F-AAA5-C462746C7B71}" srcOrd="0" destOrd="0" presId="urn:microsoft.com/office/officeart/2005/8/layout/vList2"/>
    <dgm:cxn modelId="{F2EAB825-EBAF-46E4-9634-CF7EDEE52A29}" type="presParOf" srcId="{FAFD3A32-E4FB-495B-A60B-78E1086F7153}" destId="{A494F96B-A91D-4949-9521-523BA65F1494}" srcOrd="1" destOrd="0" presId="urn:microsoft.com/office/officeart/2005/8/layout/vList2"/>
    <dgm:cxn modelId="{95B74BFD-6A51-41C2-8A9E-B17444AAA921}" type="presParOf" srcId="{FAFD3A32-E4FB-495B-A60B-78E1086F7153}" destId="{3BA563E1-2F21-4064-8F41-E20D7A1E33B3}" srcOrd="2" destOrd="0" presId="urn:microsoft.com/office/officeart/2005/8/layout/vList2"/>
    <dgm:cxn modelId="{D3E4ABF2-5873-4F15-BE4A-34E04E104C04}" type="presParOf" srcId="{FAFD3A32-E4FB-495B-A60B-78E1086F7153}" destId="{7495E745-C05C-482B-BCC7-08BDD5BD8E8A}" srcOrd="3" destOrd="0" presId="urn:microsoft.com/office/officeart/2005/8/layout/vList2"/>
    <dgm:cxn modelId="{14FFCC7D-841F-41CF-BABC-BA2E92937814}" type="presParOf" srcId="{FAFD3A32-E4FB-495B-A60B-78E1086F7153}" destId="{520215E7-9E67-4AA2-8AAD-0D44E8B2E453}" srcOrd="4" destOrd="0" presId="urn:microsoft.com/office/officeart/2005/8/layout/vList2"/>
    <dgm:cxn modelId="{80A3EAD2-EAFB-454D-9095-6F084CB06B87}" type="presParOf" srcId="{FAFD3A32-E4FB-495B-A60B-78E1086F7153}" destId="{288CB759-650D-4F82-BCD6-B02C82F656EF}" srcOrd="5" destOrd="0" presId="urn:microsoft.com/office/officeart/2005/8/layout/vList2"/>
    <dgm:cxn modelId="{334C8748-CF40-499A-A7FB-EF6828522DE0}" type="presParOf" srcId="{FAFD3A32-E4FB-495B-A60B-78E1086F7153}" destId="{602F93B1-B907-4B49-8FA2-A388284824F9}" srcOrd="6" destOrd="0" presId="urn:microsoft.com/office/officeart/2005/8/layout/vList2"/>
    <dgm:cxn modelId="{E028D8D1-8395-4DAF-84DB-2A6D7237DD77}" type="presParOf" srcId="{FAFD3A32-E4FB-495B-A60B-78E1086F7153}" destId="{2AD2F86B-A3FB-41B5-8B97-F935139DB95E}" srcOrd="7" destOrd="0" presId="urn:microsoft.com/office/officeart/2005/8/layout/vList2"/>
    <dgm:cxn modelId="{14868A90-E318-4BF1-8D2B-E3B681AA0979}" type="presParOf" srcId="{FAFD3A32-E4FB-495B-A60B-78E1086F7153}" destId="{E208279D-AC26-4B49-A881-A84D0C1E6220}" srcOrd="8" destOrd="0" presId="urn:microsoft.com/office/officeart/2005/8/layout/vList2"/>
    <dgm:cxn modelId="{76DC2DE5-D8F3-4F8C-AE63-2353B396F7D3}" type="presParOf" srcId="{FAFD3A32-E4FB-495B-A60B-78E1086F7153}" destId="{3FD9F079-7FC1-473A-91ED-88F959D92DFF}" srcOrd="9" destOrd="0" presId="urn:microsoft.com/office/officeart/2005/8/layout/vList2"/>
    <dgm:cxn modelId="{DA129552-3F5B-454D-903D-0B6298CD9D45}" type="presParOf" srcId="{FAFD3A32-E4FB-495B-A60B-78E1086F7153}" destId="{C3FE00BB-2E18-4092-BBB8-2B1C41A562D4}" srcOrd="10" destOrd="0" presId="urn:microsoft.com/office/officeart/2005/8/layout/vList2"/>
    <dgm:cxn modelId="{10ED99F6-3E91-49FB-8520-43B8248A2DDD}" type="presParOf" srcId="{FAFD3A32-E4FB-495B-A60B-78E1086F7153}" destId="{B29DEB1D-4CD4-4594-B6AA-E20987810E33}" srcOrd="11" destOrd="0" presId="urn:microsoft.com/office/officeart/2005/8/layout/vList2"/>
    <dgm:cxn modelId="{431646F9-1C76-4D36-B19F-4E2336CFC56C}" type="presParOf" srcId="{FAFD3A32-E4FB-495B-A60B-78E1086F7153}" destId="{61484C20-A149-46DD-9D68-95D506AFB50A}" srcOrd="12" destOrd="0" presId="urn:microsoft.com/office/officeart/2005/8/layout/vList2"/>
    <dgm:cxn modelId="{D4D488FC-E9EE-4A1C-A674-FF292B87F9EE}" type="presParOf" srcId="{FAFD3A32-E4FB-495B-A60B-78E1086F7153}" destId="{972B83F6-785F-4FE9-8062-C753675CB452}" srcOrd="13" destOrd="0" presId="urn:microsoft.com/office/officeart/2005/8/layout/vList2"/>
    <dgm:cxn modelId="{6FB94A4C-33BA-450B-8B43-EB9841142DD9}" type="presParOf" srcId="{FAFD3A32-E4FB-495B-A60B-78E1086F7153}" destId="{44FEBB6F-7F52-40D9-9C6D-B08314775729}"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1839D-4C16-449F-AAA5-C462746C7B71}">
      <dsp:nvSpPr>
        <dsp:cNvPr id="0" name=""/>
        <dsp:cNvSpPr/>
      </dsp:nvSpPr>
      <dsp:spPr>
        <a:xfrm>
          <a:off x="0" y="441542"/>
          <a:ext cx="6683374" cy="43524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Ashkanasy, N.M. and Daus, C.S. (2005) ‘Rumours of the death of emotional intelligence in organizational behaviour are vastly exaggerated’, </a:t>
          </a:r>
          <a:r>
            <a:rPr lang="en-GB" sz="1200" i="1" kern="1200" baseline="0"/>
            <a:t>Journal of Organizational Behavior</a:t>
          </a:r>
          <a:r>
            <a:rPr lang="en-GB" sz="1200" kern="1200" baseline="0"/>
            <a:t>, 26(4), pp. 441–452.</a:t>
          </a:r>
          <a:endParaRPr lang="en-US" sz="1200" kern="1200"/>
        </a:p>
      </dsp:txBody>
      <dsp:txXfrm>
        <a:off x="21247" y="462789"/>
        <a:ext cx="6640880" cy="392746"/>
      </dsp:txXfrm>
    </dsp:sp>
    <dsp:sp modelId="{3BA563E1-2F21-4064-8F41-E20D7A1E33B3}">
      <dsp:nvSpPr>
        <dsp:cNvPr id="0" name=""/>
        <dsp:cNvSpPr/>
      </dsp:nvSpPr>
      <dsp:spPr>
        <a:xfrm>
          <a:off x="0" y="911342"/>
          <a:ext cx="6683374" cy="435240"/>
        </a:xfrm>
        <a:prstGeom prst="roundRect">
          <a:avLst/>
        </a:prstGeom>
        <a:gradFill rotWithShape="0">
          <a:gsLst>
            <a:gs pos="0">
              <a:schemeClr val="accent2">
                <a:hueOff val="-337278"/>
                <a:satOff val="-3076"/>
                <a:lumOff val="-560"/>
                <a:alphaOff val="0"/>
                <a:tint val="94000"/>
                <a:satMod val="100000"/>
                <a:lumMod val="108000"/>
              </a:schemeClr>
            </a:gs>
            <a:gs pos="50000">
              <a:schemeClr val="accent2">
                <a:hueOff val="-337278"/>
                <a:satOff val="-3076"/>
                <a:lumOff val="-560"/>
                <a:alphaOff val="0"/>
                <a:tint val="98000"/>
                <a:shade val="100000"/>
                <a:satMod val="100000"/>
                <a:lumMod val="100000"/>
              </a:schemeClr>
            </a:gs>
            <a:gs pos="100000">
              <a:schemeClr val="accent2">
                <a:hueOff val="-337278"/>
                <a:satOff val="-3076"/>
                <a:lumOff val="-56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Bass, B.M. and Avolio, B.J. (1994) </a:t>
          </a:r>
          <a:r>
            <a:rPr lang="en-GB" sz="1200" i="1" kern="1200" baseline="0"/>
            <a:t>Improving Organizational Effectiveness Through Transformational Leadership</a:t>
          </a:r>
          <a:r>
            <a:rPr lang="en-GB" sz="1200" kern="1200" baseline="0"/>
            <a:t>. Thousand Oaks, CA: Sage Publications.</a:t>
          </a:r>
          <a:endParaRPr lang="en-US" sz="1200" kern="1200"/>
        </a:p>
      </dsp:txBody>
      <dsp:txXfrm>
        <a:off x="21247" y="932589"/>
        <a:ext cx="6640880" cy="392746"/>
      </dsp:txXfrm>
    </dsp:sp>
    <dsp:sp modelId="{520215E7-9E67-4AA2-8AAD-0D44E8B2E453}">
      <dsp:nvSpPr>
        <dsp:cNvPr id="0" name=""/>
        <dsp:cNvSpPr/>
      </dsp:nvSpPr>
      <dsp:spPr>
        <a:xfrm>
          <a:off x="0" y="1381142"/>
          <a:ext cx="6683374" cy="435240"/>
        </a:xfrm>
        <a:prstGeom prst="roundRect">
          <a:avLst/>
        </a:prstGeom>
        <a:gradFill rotWithShape="0">
          <a:gsLst>
            <a:gs pos="0">
              <a:schemeClr val="accent2">
                <a:hueOff val="-674555"/>
                <a:satOff val="-6152"/>
                <a:lumOff val="-1121"/>
                <a:alphaOff val="0"/>
                <a:tint val="94000"/>
                <a:satMod val="100000"/>
                <a:lumMod val="108000"/>
              </a:schemeClr>
            </a:gs>
            <a:gs pos="50000">
              <a:schemeClr val="accent2">
                <a:hueOff val="-674555"/>
                <a:satOff val="-6152"/>
                <a:lumOff val="-1121"/>
                <a:alphaOff val="0"/>
                <a:tint val="98000"/>
                <a:shade val="100000"/>
                <a:satMod val="100000"/>
                <a:lumMod val="100000"/>
              </a:schemeClr>
            </a:gs>
            <a:gs pos="100000">
              <a:schemeClr val="accent2">
                <a:hueOff val="-674555"/>
                <a:satOff val="-6152"/>
                <a:lumOff val="-11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Goleman, D. (1998) </a:t>
          </a:r>
          <a:r>
            <a:rPr lang="en-GB" sz="1200" i="1" kern="1200" baseline="0"/>
            <a:t>Working with Emotional Intelligence</a:t>
          </a:r>
          <a:r>
            <a:rPr lang="en-GB" sz="1200" kern="1200" baseline="0"/>
            <a:t>. New York: Bantam Books.</a:t>
          </a:r>
          <a:endParaRPr lang="en-US" sz="1200" kern="1200"/>
        </a:p>
      </dsp:txBody>
      <dsp:txXfrm>
        <a:off x="21247" y="1402389"/>
        <a:ext cx="6640880" cy="392746"/>
      </dsp:txXfrm>
    </dsp:sp>
    <dsp:sp modelId="{602F93B1-B907-4B49-8FA2-A388284824F9}">
      <dsp:nvSpPr>
        <dsp:cNvPr id="0" name=""/>
        <dsp:cNvSpPr/>
      </dsp:nvSpPr>
      <dsp:spPr>
        <a:xfrm>
          <a:off x="0" y="1850942"/>
          <a:ext cx="6683374" cy="435240"/>
        </a:xfrm>
        <a:prstGeom prst="roundRect">
          <a:avLst/>
        </a:prstGeom>
        <a:gradFill rotWithShape="0">
          <a:gsLst>
            <a:gs pos="0">
              <a:schemeClr val="accent2">
                <a:hueOff val="-1011833"/>
                <a:satOff val="-9228"/>
                <a:lumOff val="-1681"/>
                <a:alphaOff val="0"/>
                <a:tint val="94000"/>
                <a:satMod val="100000"/>
                <a:lumMod val="108000"/>
              </a:schemeClr>
            </a:gs>
            <a:gs pos="50000">
              <a:schemeClr val="accent2">
                <a:hueOff val="-1011833"/>
                <a:satOff val="-9228"/>
                <a:lumOff val="-1681"/>
                <a:alphaOff val="0"/>
                <a:tint val="98000"/>
                <a:shade val="100000"/>
                <a:satMod val="100000"/>
                <a:lumMod val="100000"/>
              </a:schemeClr>
            </a:gs>
            <a:gs pos="100000">
              <a:schemeClr val="accent2">
                <a:hueOff val="-1011833"/>
                <a:satOff val="-9228"/>
                <a:lumOff val="-168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Landy, F.J. (2005) ‘Some historical and scientific issues related to research on emotional intelligence’, </a:t>
          </a:r>
          <a:r>
            <a:rPr lang="en-GB" sz="1200" i="1" kern="1200" baseline="0"/>
            <a:t>Journal of Organizational Behavior</a:t>
          </a:r>
          <a:r>
            <a:rPr lang="en-GB" sz="1200" kern="1200" baseline="0"/>
            <a:t>, 26(4), pp. 411–424.</a:t>
          </a:r>
          <a:endParaRPr lang="en-US" sz="1200" kern="1200"/>
        </a:p>
      </dsp:txBody>
      <dsp:txXfrm>
        <a:off x="21247" y="1872189"/>
        <a:ext cx="6640880" cy="392746"/>
      </dsp:txXfrm>
    </dsp:sp>
    <dsp:sp modelId="{E208279D-AC26-4B49-A881-A84D0C1E6220}">
      <dsp:nvSpPr>
        <dsp:cNvPr id="0" name=""/>
        <dsp:cNvSpPr/>
      </dsp:nvSpPr>
      <dsp:spPr>
        <a:xfrm>
          <a:off x="0" y="2320742"/>
          <a:ext cx="6683374" cy="435240"/>
        </a:xfrm>
        <a:prstGeom prst="roundRect">
          <a:avLst/>
        </a:prstGeom>
        <a:gradFill rotWithShape="0">
          <a:gsLst>
            <a:gs pos="0">
              <a:schemeClr val="accent2">
                <a:hueOff val="-1349111"/>
                <a:satOff val="-12303"/>
                <a:lumOff val="-2241"/>
                <a:alphaOff val="0"/>
                <a:tint val="94000"/>
                <a:satMod val="100000"/>
                <a:lumMod val="108000"/>
              </a:schemeClr>
            </a:gs>
            <a:gs pos="50000">
              <a:schemeClr val="accent2">
                <a:hueOff val="-1349111"/>
                <a:satOff val="-12303"/>
                <a:lumOff val="-2241"/>
                <a:alphaOff val="0"/>
                <a:tint val="98000"/>
                <a:shade val="100000"/>
                <a:satMod val="100000"/>
                <a:lumMod val="100000"/>
              </a:schemeClr>
            </a:gs>
            <a:gs pos="100000">
              <a:schemeClr val="accent2">
                <a:hueOff val="-1349111"/>
                <a:satOff val="-12303"/>
                <a:lumOff val="-224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Patagonia (2024) </a:t>
          </a:r>
          <a:r>
            <a:rPr lang="en-GB" sz="1200" i="1" kern="1200" baseline="0"/>
            <a:t>Our Company and Values</a:t>
          </a:r>
          <a:r>
            <a:rPr lang="en-GB" sz="1200" kern="1200" baseline="0"/>
            <a:t>. Available at: </a:t>
          </a:r>
          <a:r>
            <a:rPr lang="en-GB" sz="1200" kern="1200" baseline="0">
              <a:hlinkClick xmlns:r="http://schemas.openxmlformats.org/officeDocument/2006/relationships" r:id="rId1"/>
            </a:rPr>
            <a:t>https://www.patagonia.com</a:t>
          </a:r>
          <a:r>
            <a:rPr lang="en-GB" sz="1200" kern="1200" baseline="0"/>
            <a:t> </a:t>
          </a:r>
          <a:endParaRPr lang="en-US" sz="1200" kern="1200"/>
        </a:p>
      </dsp:txBody>
      <dsp:txXfrm>
        <a:off x="21247" y="2341989"/>
        <a:ext cx="6640880" cy="392746"/>
      </dsp:txXfrm>
    </dsp:sp>
    <dsp:sp modelId="{C3FE00BB-2E18-4092-BBB8-2B1C41A562D4}">
      <dsp:nvSpPr>
        <dsp:cNvPr id="0" name=""/>
        <dsp:cNvSpPr/>
      </dsp:nvSpPr>
      <dsp:spPr>
        <a:xfrm>
          <a:off x="0" y="2790542"/>
          <a:ext cx="6683374" cy="435240"/>
        </a:xfrm>
        <a:prstGeom prst="roundRect">
          <a:avLst/>
        </a:prstGeom>
        <a:gradFill rotWithShape="0">
          <a:gsLst>
            <a:gs pos="0">
              <a:schemeClr val="accent2">
                <a:hueOff val="-1686388"/>
                <a:satOff val="-15379"/>
                <a:lumOff val="-2801"/>
                <a:alphaOff val="0"/>
                <a:tint val="94000"/>
                <a:satMod val="100000"/>
                <a:lumMod val="108000"/>
              </a:schemeClr>
            </a:gs>
            <a:gs pos="50000">
              <a:schemeClr val="accent2">
                <a:hueOff val="-1686388"/>
                <a:satOff val="-15379"/>
                <a:lumOff val="-2801"/>
                <a:alphaOff val="0"/>
                <a:tint val="98000"/>
                <a:shade val="100000"/>
                <a:satMod val="100000"/>
                <a:lumMod val="100000"/>
              </a:schemeClr>
            </a:gs>
            <a:gs pos="100000">
              <a:schemeClr val="accent2">
                <a:hueOff val="-1686388"/>
                <a:satOff val="-15379"/>
                <a:lumOff val="-280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Marriott International (2024) </a:t>
          </a:r>
          <a:r>
            <a:rPr lang="en-GB" sz="1200" i="1" kern="1200" baseline="0"/>
            <a:t>Diversity, Equity and Inclusion Report</a:t>
          </a:r>
          <a:r>
            <a:rPr lang="en-GB" sz="1200" kern="1200" baseline="0"/>
            <a:t>. Available at: </a:t>
          </a:r>
          <a:r>
            <a:rPr lang="en-GB" sz="1200" kern="1200" baseline="0">
              <a:hlinkClick xmlns:r="http://schemas.openxmlformats.org/officeDocument/2006/relationships" r:id="rId2"/>
            </a:rPr>
            <a:t>https://www.marriott.com</a:t>
          </a:r>
          <a:r>
            <a:rPr lang="en-GB" sz="1200" kern="1200" baseline="0"/>
            <a:t> </a:t>
          </a:r>
          <a:endParaRPr lang="en-US" sz="1200" kern="1200"/>
        </a:p>
      </dsp:txBody>
      <dsp:txXfrm>
        <a:off x="21247" y="2811789"/>
        <a:ext cx="6640880" cy="392746"/>
      </dsp:txXfrm>
    </dsp:sp>
    <dsp:sp modelId="{61484C20-A149-46DD-9D68-95D506AFB50A}">
      <dsp:nvSpPr>
        <dsp:cNvPr id="0" name=""/>
        <dsp:cNvSpPr/>
      </dsp:nvSpPr>
      <dsp:spPr>
        <a:xfrm>
          <a:off x="0" y="3260342"/>
          <a:ext cx="6683374" cy="435240"/>
        </a:xfrm>
        <a:prstGeom prst="roundRect">
          <a:avLst/>
        </a:prstGeom>
        <a:gradFill rotWithShape="0">
          <a:gsLst>
            <a:gs pos="0">
              <a:schemeClr val="accent2">
                <a:hueOff val="-2023666"/>
                <a:satOff val="-18455"/>
                <a:lumOff val="-3362"/>
                <a:alphaOff val="0"/>
                <a:tint val="94000"/>
                <a:satMod val="100000"/>
                <a:lumMod val="108000"/>
              </a:schemeClr>
            </a:gs>
            <a:gs pos="50000">
              <a:schemeClr val="accent2">
                <a:hueOff val="-2023666"/>
                <a:satOff val="-18455"/>
                <a:lumOff val="-3362"/>
                <a:alphaOff val="0"/>
                <a:tint val="98000"/>
                <a:shade val="100000"/>
                <a:satMod val="100000"/>
                <a:lumMod val="100000"/>
              </a:schemeClr>
            </a:gs>
            <a:gs pos="100000">
              <a:schemeClr val="accent2">
                <a:hueOff val="-2023666"/>
                <a:satOff val="-18455"/>
                <a:lumOff val="-336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Salesforce (2024) </a:t>
          </a:r>
          <a:r>
            <a:rPr lang="en-GB" sz="1200" i="1" kern="1200" baseline="0"/>
            <a:t>Equality and Workplace Culture</a:t>
          </a:r>
          <a:r>
            <a:rPr lang="en-GB" sz="1200" kern="1200" baseline="0"/>
            <a:t>. Available at: </a:t>
          </a:r>
          <a:r>
            <a:rPr lang="en-GB" sz="1200" kern="1200" baseline="0">
              <a:hlinkClick xmlns:r="http://schemas.openxmlformats.org/officeDocument/2006/relationships" r:id="rId3"/>
            </a:rPr>
            <a:t>https://www.salesforce.com</a:t>
          </a:r>
          <a:r>
            <a:rPr lang="en-GB" sz="1200" kern="1200" baseline="0"/>
            <a:t> </a:t>
          </a:r>
          <a:endParaRPr lang="en-US" sz="1200" kern="1200"/>
        </a:p>
      </dsp:txBody>
      <dsp:txXfrm>
        <a:off x="21247" y="3281589"/>
        <a:ext cx="6640880" cy="392746"/>
      </dsp:txXfrm>
    </dsp:sp>
    <dsp:sp modelId="{44FEBB6F-7F52-40D9-9C6D-B08314775729}">
      <dsp:nvSpPr>
        <dsp:cNvPr id="0" name=""/>
        <dsp:cNvSpPr/>
      </dsp:nvSpPr>
      <dsp:spPr>
        <a:xfrm>
          <a:off x="0" y="3730142"/>
          <a:ext cx="6683374" cy="435240"/>
        </a:xfrm>
        <a:prstGeom prst="roundRect">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IKEA (2024) </a:t>
          </a:r>
          <a:r>
            <a:rPr lang="en-GB" sz="1200" i="1" kern="1200" baseline="0"/>
            <a:t>People and Culture Report</a:t>
          </a:r>
          <a:r>
            <a:rPr lang="en-GB" sz="1200" kern="1200" baseline="0"/>
            <a:t>. Available at: </a:t>
          </a:r>
          <a:r>
            <a:rPr lang="en-GB" sz="1200" kern="1200" baseline="0">
              <a:hlinkClick xmlns:r="http://schemas.openxmlformats.org/officeDocument/2006/relationships" r:id="rId4"/>
            </a:rPr>
            <a:t>https://www.ikea.com</a:t>
          </a:r>
          <a:r>
            <a:rPr lang="en-GB" sz="1200" kern="1200" baseline="0"/>
            <a:t> </a:t>
          </a:r>
          <a:endParaRPr lang="en-US" sz="1200" kern="1200"/>
        </a:p>
      </dsp:txBody>
      <dsp:txXfrm>
        <a:off x="21247" y="3751389"/>
        <a:ext cx="6640880" cy="3927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9AE43DB-F611-491C-A1E6-7EEB32B97586}"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3798262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9AE43DB-F611-491C-A1E6-7EEB32B97586}"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3767810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9AE43DB-F611-491C-A1E6-7EEB32B97586}"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3023251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9AE43DB-F611-491C-A1E6-7EEB32B97586}"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3122763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9AE43DB-F611-491C-A1E6-7EEB32B97586}" type="datetimeFigureOut">
              <a:rPr lang="en-GB" smtClean="0"/>
              <a:t>24/06/2026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1648523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9AE43DB-F611-491C-A1E6-7EEB32B97586}"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2711433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9AE43DB-F611-491C-A1E6-7EEB32B97586}" type="datetimeFigureOut">
              <a:rPr lang="en-GB" smtClean="0"/>
              <a:t>24/06/2026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226057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9AE43DB-F611-491C-A1E6-7EEB32B97586}"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3663122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9AE43DB-F611-491C-A1E6-7EEB32B97586}"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2791707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9AE43DB-F611-491C-A1E6-7EEB32B97586}"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973709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9AE43DB-F611-491C-A1E6-7EEB32B97586}"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366442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9AE43DB-F611-491C-A1E6-7EEB32B97586}"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FA68F-3283-4C2E-A8DF-66FB996E341B}"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527046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9AE43DB-F611-491C-A1E6-7EEB32B97586}"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1773714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9AE43DB-F611-491C-A1E6-7EEB32B97586}"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1905214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9AE43DB-F611-491C-A1E6-7EEB32B97586}"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15057324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9AE43DB-F611-491C-A1E6-7EEB32B97586}"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3226233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9AE43DB-F611-491C-A1E6-7EEB32B97586}"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3621310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B9AE43DB-F611-491C-A1E6-7EEB32B97586}"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BFA68F-3283-4C2E-A8DF-66FB996E341B}" type="slidenum">
              <a:rPr lang="en-GB" smtClean="0"/>
              <a:t>‹#›</a:t>
            </a:fld>
            <a:endParaRPr lang="en-GB"/>
          </a:p>
        </p:txBody>
      </p:sp>
    </p:spTree>
    <p:extLst>
      <p:ext uri="{BB962C8B-B14F-4D97-AF65-F5344CB8AC3E}">
        <p14:creationId xmlns:p14="http://schemas.microsoft.com/office/powerpoint/2010/main" val="1778525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9AE43DB-F611-491C-A1E6-7EEB32B97586}" type="datetimeFigureOut">
              <a:rPr lang="en-GB" smtClean="0"/>
              <a:t>24/06/2026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FBBFA68F-3283-4C2E-A8DF-66FB996E341B}" type="slidenum">
              <a:rPr lang="en-GB" smtClean="0"/>
              <a:t>‹#›</a:t>
            </a:fld>
            <a:endParaRPr lang="en-GB"/>
          </a:p>
        </p:txBody>
      </p:sp>
    </p:spTree>
    <p:extLst>
      <p:ext uri="{BB962C8B-B14F-4D97-AF65-F5344CB8AC3E}">
        <p14:creationId xmlns:p14="http://schemas.microsoft.com/office/powerpoint/2010/main" val="396720659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 id="2147483714" r:id="rId17"/>
    <p:sldLayoutId id="214748371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hyperlink" Target="https://www.dhakatribune.com/opinion/op-ed/411693/the-power-of-emotional-intelligenc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png"/><Relationship Id="rId1" Type="http://schemas.openxmlformats.org/officeDocument/2006/relationships/slideLayout" Target="../slideLayouts/slideLayout18.xml"/><Relationship Id="rId6" Type="http://schemas.openxmlformats.org/officeDocument/2006/relationships/image" Target="../media/image3.png"/><Relationship Id="rId5" Type="http://schemas.openxmlformats.org/officeDocument/2006/relationships/hyperlink" Target="https://www.flickr.com/photos/besser_family/28836734415" TargetMode="External"/><Relationship Id="rId4" Type="http://schemas.openxmlformats.org/officeDocument/2006/relationships/image" Target="../media/image15.jpg"/></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png"/><Relationship Id="rId1" Type="http://schemas.openxmlformats.org/officeDocument/2006/relationships/slideLayout" Target="../slideLayouts/slideLayout18.xml"/><Relationship Id="rId6" Type="http://schemas.openxmlformats.org/officeDocument/2006/relationships/image" Target="../media/image3.png"/><Relationship Id="rId5" Type="http://schemas.openxmlformats.org/officeDocument/2006/relationships/hyperlink" Target="https://www.inkl.com/news/is-marriott-international-stock-outperforming-the-nasdaq" TargetMode="External"/><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png"/><Relationship Id="rId1" Type="http://schemas.openxmlformats.org/officeDocument/2006/relationships/slideLayout" Target="../slideLayouts/slideLayout18.xml"/><Relationship Id="rId6" Type="http://schemas.openxmlformats.org/officeDocument/2006/relationships/image" Target="../media/image3.png"/><Relationship Id="rId5" Type="http://schemas.openxmlformats.org/officeDocument/2006/relationships/hyperlink" Target="https://technofaq.org/posts/2018/02/questions-to-consider-before-developing-salesforce-app/" TargetMode="External"/><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png"/><Relationship Id="rId1" Type="http://schemas.openxmlformats.org/officeDocument/2006/relationships/slideLayout" Target="../slideLayouts/slideLayout18.xml"/><Relationship Id="rId6" Type="http://schemas.openxmlformats.org/officeDocument/2006/relationships/hyperlink" Target="https://creativecommons.org/licenses/by-sa/3.0/" TargetMode="External"/><Relationship Id="rId5" Type="http://schemas.openxmlformats.org/officeDocument/2006/relationships/image" Target="../media/image3.png"/><Relationship Id="rId4" Type="http://schemas.openxmlformats.org/officeDocument/2006/relationships/hyperlink" Target="https://www.geograph.org.uk/photo/798823"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5.png"/><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EB365E-3181-4CB3-9344-A19E734A0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BC5DFD5B-FBF8-4DA4-8334-E301342BE5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38D27D0-056C-D942-1FC2-759222989B27}"/>
              </a:ext>
            </a:extLst>
          </p:cNvPr>
          <p:cNvPicPr>
            <a:picLocks noChangeAspect="1"/>
          </p:cNvPicPr>
          <p:nvPr/>
        </p:nvPicPr>
        <p:blipFill>
          <a:blip r:embed="rId3"/>
          <a:stretch>
            <a:fillRect/>
          </a:stretch>
        </p:blipFill>
        <p:spPr>
          <a:xfrm>
            <a:off x="6095903" y="1146047"/>
            <a:ext cx="5135784" cy="4558008"/>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9B2245DD-E679-4B98-AC14-04FB0F31AD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Subtitle 2">
            <a:extLst>
              <a:ext uri="{FF2B5EF4-FFF2-40B4-BE49-F238E27FC236}">
                <a16:creationId xmlns:a16="http://schemas.microsoft.com/office/drawing/2014/main" id="{8E7B4EAC-AB44-7DE1-967D-E72CE41E4708}"/>
              </a:ext>
            </a:extLst>
          </p:cNvPr>
          <p:cNvSpPr>
            <a:spLocks noGrp="1"/>
          </p:cNvSpPr>
          <p:nvPr>
            <p:ph type="subTitle" idx="1"/>
          </p:nvPr>
        </p:nvSpPr>
        <p:spPr>
          <a:xfrm>
            <a:off x="960120" y="4165600"/>
            <a:ext cx="4192557" cy="1727016"/>
          </a:xfrm>
        </p:spPr>
        <p:txBody>
          <a:bodyPr>
            <a:normAutofit/>
          </a:bodyPr>
          <a:lstStyle/>
          <a:p>
            <a:r>
              <a:rPr lang="en-GB" b="1" i="1" dirty="0"/>
              <a:t>Emotional Intelligence cultural  and Leadership </a:t>
            </a:r>
          </a:p>
          <a:p>
            <a:r>
              <a:rPr lang="en-GB" b="1" i="1" dirty="0"/>
              <a:t>PRESENTATION 15 MINUTES </a:t>
            </a:r>
          </a:p>
        </p:txBody>
      </p:sp>
      <p:sp>
        <p:nvSpPr>
          <p:cNvPr id="2" name="Title 1">
            <a:extLst>
              <a:ext uri="{FF2B5EF4-FFF2-40B4-BE49-F238E27FC236}">
                <a16:creationId xmlns:a16="http://schemas.microsoft.com/office/drawing/2014/main" id="{AF11E4B7-58C2-E11C-EBFE-D70B965B83B3}"/>
              </a:ext>
            </a:extLst>
          </p:cNvPr>
          <p:cNvSpPr>
            <a:spLocks noGrp="1"/>
          </p:cNvSpPr>
          <p:nvPr>
            <p:ph type="ctrTitle"/>
          </p:nvPr>
        </p:nvSpPr>
        <p:spPr>
          <a:xfrm>
            <a:off x="-192" y="957486"/>
            <a:ext cx="5135784" cy="3131913"/>
          </a:xfrm>
        </p:spPr>
        <p:txBody>
          <a:bodyPr>
            <a:normAutofit/>
          </a:bodyPr>
          <a:lstStyle/>
          <a:p>
            <a:r>
              <a:rPr lang="en-GB" sz="2000" b="1" dirty="0">
                <a:latin typeface="Arial" panose="020B0604020202020204" pitchFamily="34" charset="0"/>
                <a:cs typeface="Arial" panose="020B0604020202020204" pitchFamily="34" charset="0"/>
              </a:rPr>
              <a:t>STUDENT NAME: ION CARAMAN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STUDENT ID: 2213755</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CODE: LCBB6022</a:t>
            </a:r>
            <a:br>
              <a:rPr lang="en-GB" sz="3000" b="1" dirty="0">
                <a:latin typeface="Arial" panose="020B0604020202020204" pitchFamily="34" charset="0"/>
                <a:cs typeface="Arial" panose="020B0604020202020204" pitchFamily="34" charset="0"/>
              </a:rPr>
            </a:br>
            <a:endParaRPr lang="en-GB" sz="3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8864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BCBEA1-0DB6-B8C1-AA4B-BC6D55223268}"/>
              </a:ext>
            </a:extLst>
          </p:cNvPr>
          <p:cNvSpPr>
            <a:spLocks noGrp="1"/>
          </p:cNvSpPr>
          <p:nvPr>
            <p:ph type="title"/>
          </p:nvPr>
        </p:nvSpPr>
        <p:spPr>
          <a:xfrm>
            <a:off x="641074" y="1588878"/>
            <a:ext cx="2844002" cy="3680244"/>
          </a:xfrm>
        </p:spPr>
        <p:txBody>
          <a:bodyPr>
            <a:normAutofit/>
          </a:bodyPr>
          <a:lstStyle/>
          <a:p>
            <a:pPr algn="l"/>
            <a:r>
              <a:rPr lang="en-GB" sz="3100" b="1">
                <a:solidFill>
                  <a:srgbClr val="FFFFFF"/>
                </a:solidFill>
              </a:rPr>
              <a:t>Introduction</a:t>
            </a:r>
            <a:br>
              <a:rPr lang="en-GB" sz="3100" b="1">
                <a:solidFill>
                  <a:srgbClr val="FFFFFF"/>
                </a:solidFill>
              </a:rPr>
            </a:br>
            <a:endParaRPr lang="en-GB" sz="3100">
              <a:solidFill>
                <a:srgbClr val="FFFFFF"/>
              </a:solidFill>
            </a:endParaRP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31FD6AA-CBE2-AF42-8B25-67CE37F780D8}"/>
              </a:ext>
            </a:extLst>
          </p:cNvPr>
          <p:cNvSpPr>
            <a:spLocks noGrp="1"/>
          </p:cNvSpPr>
          <p:nvPr>
            <p:ph idx="1"/>
          </p:nvPr>
        </p:nvSpPr>
        <p:spPr>
          <a:xfrm>
            <a:off x="4634794" y="1049695"/>
            <a:ext cx="6642806" cy="4758611"/>
          </a:xfrm>
        </p:spPr>
        <p:txBody>
          <a:bodyPr anchor="ctr">
            <a:normAutofit/>
          </a:bodyPr>
          <a:lstStyle/>
          <a:p>
            <a:pPr>
              <a:buFont typeface="Wingdings" panose="05000000000000000000" pitchFamily="2" charset="2"/>
              <a:buChar char="q"/>
            </a:pPr>
            <a:r>
              <a:rPr lang="en-GB" cap="none" dirty="0"/>
              <a:t>Effective Leadership In Contemporary Organisations Requires Not Only Technical Competence But Also Emotional And Cultural Intelligence. Emotional Intelligence Enables Leaders To Understand And Manage Emotions, Foster Positive Relationships, And Support Employee Engagement, While </a:t>
            </a:r>
          </a:p>
          <a:p>
            <a:pPr>
              <a:buFont typeface="Wingdings" panose="05000000000000000000" pitchFamily="2" charset="2"/>
              <a:buChar char="q"/>
            </a:pPr>
            <a:r>
              <a:rPr lang="en-GB" cap="none" dirty="0"/>
              <a:t>Cultural Intelligence Enhances Their Ability To Work Effectively Across Diverse Cultural Contexts. Together, These Capabilities Promote Collaboration, Inclusivity, And Organisational Performance In Increasingly Global And Multicultural Workplaces (Goleman, 1998; Earley And Ang, 2003).</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377059" y="5962903"/>
            <a:ext cx="2590800" cy="892925"/>
          </a:xfrm>
          <a:prstGeom prst="rect">
            <a:avLst/>
          </a:prstGeom>
        </p:spPr>
      </p:pic>
    </p:spTree>
    <p:extLst>
      <p:ext uri="{BB962C8B-B14F-4D97-AF65-F5344CB8AC3E}">
        <p14:creationId xmlns:p14="http://schemas.microsoft.com/office/powerpoint/2010/main" val="3572891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B690EE-E995-4D13-9D5F-A72EA9CAC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A0E633B9-FE4A-4F0D-B7F5-EA63CD6F8F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D40B5F4-376B-CC9C-071A-B27D5EF2CA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p:blipFill>
        <p:spPr>
          <a:xfrm>
            <a:off x="1" y="10"/>
            <a:ext cx="7552944" cy="6857990"/>
          </a:xfrm>
          <a:prstGeom prst="rect">
            <a:avLst/>
          </a:prstGeom>
        </p:spPr>
      </p:pic>
      <p:cxnSp>
        <p:nvCxnSpPr>
          <p:cNvPr id="14" name="Straight Connector 13">
            <a:extLst>
              <a:ext uri="{FF2B5EF4-FFF2-40B4-BE49-F238E27FC236}">
                <a16:creationId xmlns:a16="http://schemas.microsoft.com/office/drawing/2014/main" id="{C82D2E27-E3C1-4F29-BC6A-7C7C3B07BF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10306955-0FC8-4AB2-8488-8825A0F51B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2C14191-633B-A767-9128-EDB83655188A}"/>
              </a:ext>
            </a:extLst>
          </p:cNvPr>
          <p:cNvSpPr>
            <a:spLocks noGrp="1"/>
          </p:cNvSpPr>
          <p:nvPr>
            <p:ph type="title"/>
          </p:nvPr>
        </p:nvSpPr>
        <p:spPr>
          <a:xfrm>
            <a:off x="8196408" y="640831"/>
            <a:ext cx="3352128" cy="1573863"/>
          </a:xfrm>
        </p:spPr>
        <p:txBody>
          <a:bodyPr>
            <a:normAutofit/>
          </a:bodyPr>
          <a:lstStyle/>
          <a:p>
            <a:pPr algn="l"/>
            <a:r>
              <a:rPr lang="en-GB" b="1" dirty="0"/>
              <a:t>Emotional Intelligence</a:t>
            </a:r>
            <a:br>
              <a:rPr lang="en-GB" b="1" dirty="0"/>
            </a:br>
            <a:endParaRPr lang="en-GB"/>
          </a:p>
        </p:txBody>
      </p:sp>
      <p:sp>
        <p:nvSpPr>
          <p:cNvPr id="3" name="Content Placeholder 2">
            <a:extLst>
              <a:ext uri="{FF2B5EF4-FFF2-40B4-BE49-F238E27FC236}">
                <a16:creationId xmlns:a16="http://schemas.microsoft.com/office/drawing/2014/main" id="{D301D1AE-FB6C-0BF5-1681-E78C605EFE64}"/>
              </a:ext>
            </a:extLst>
          </p:cNvPr>
          <p:cNvSpPr>
            <a:spLocks noGrp="1"/>
          </p:cNvSpPr>
          <p:nvPr>
            <p:ph idx="1"/>
          </p:nvPr>
        </p:nvSpPr>
        <p:spPr>
          <a:xfrm>
            <a:off x="7701280" y="2214694"/>
            <a:ext cx="4328160" cy="4226746"/>
          </a:xfrm>
        </p:spPr>
        <p:txBody>
          <a:bodyPr>
            <a:normAutofit lnSpcReduction="10000"/>
          </a:bodyPr>
          <a:lstStyle/>
          <a:p>
            <a:pPr marL="0" indent="0">
              <a:lnSpc>
                <a:spcPct val="110000"/>
              </a:lnSpc>
              <a:buNone/>
            </a:pPr>
            <a:r>
              <a:rPr lang="en-GB" sz="1900" cap="none" dirty="0">
                <a:latin typeface="Arial" panose="020B0604020202020204" pitchFamily="34" charset="0"/>
                <a:cs typeface="Arial" panose="020B0604020202020204" pitchFamily="34" charset="0"/>
              </a:rPr>
              <a:t>Emotional Intelligence Refers To The Ability To Recognise, Understand, Regulate And Utilise Emotions In Oneself And Others. According To Goleman (1998), Emotionally Intelligent Individuals Demonstrate Self-awareness, Self-regulation, Motivation, Empathy And Social Skills. These Competencies Facilitate Effective Communication, Conflict Management And Relationship Building Within Organisational Settings.</a:t>
            </a:r>
          </a:p>
          <a:p>
            <a:pPr>
              <a:lnSpc>
                <a:spcPct val="110000"/>
              </a:lnSpc>
            </a:pPr>
            <a:endParaRPr lang="en-GB" sz="1500" dirty="0"/>
          </a:p>
        </p:txBody>
      </p:sp>
    </p:spTree>
    <p:extLst>
      <p:ext uri="{BB962C8B-B14F-4D97-AF65-F5344CB8AC3E}">
        <p14:creationId xmlns:p14="http://schemas.microsoft.com/office/powerpoint/2010/main" val="3156172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16C2F8-A84C-4357-A755-81D3F466D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031306E5-EFE3-459A-89EF-0EF2185CD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Group of People">
            <a:extLst>
              <a:ext uri="{FF2B5EF4-FFF2-40B4-BE49-F238E27FC236}">
                <a16:creationId xmlns:a16="http://schemas.microsoft.com/office/drawing/2014/main" id="{5B599CF2-B93B-74D5-E77E-B73FAA43A6F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87343" y="609600"/>
            <a:ext cx="5181599"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4A23C976-ECF8-49F1-914B-B5BD60613B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5CE93BC6-FA0F-4063-6C9B-43D03132FD64}"/>
              </a:ext>
            </a:extLst>
          </p:cNvPr>
          <p:cNvSpPr>
            <a:spLocks noGrp="1"/>
          </p:cNvSpPr>
          <p:nvPr>
            <p:ph idx="1"/>
          </p:nvPr>
        </p:nvSpPr>
        <p:spPr>
          <a:xfrm>
            <a:off x="203200" y="2336800"/>
            <a:ext cx="4604552" cy="3718560"/>
          </a:xfrm>
        </p:spPr>
        <p:txBody>
          <a:bodyPr>
            <a:normAutofit/>
          </a:bodyPr>
          <a:lstStyle/>
          <a:p>
            <a:pPr>
              <a:lnSpc>
                <a:spcPct val="110000"/>
              </a:lnSpc>
              <a:buFont typeface="Wingdings" panose="05000000000000000000" pitchFamily="2" charset="2"/>
              <a:buChar char="q"/>
            </a:pPr>
            <a:r>
              <a:rPr lang="en-GB" sz="1400" cap="none" dirty="0">
                <a:latin typeface="Arial" panose="020B0604020202020204" pitchFamily="34" charset="0"/>
                <a:cs typeface="Arial" panose="020B0604020202020204" pitchFamily="34" charset="0"/>
              </a:rPr>
              <a:t>Leadership Involves Influencing Individuals And Teams To Achieve Organisational Objectives Through Effective Communication, Motivation, And Collaboration. </a:t>
            </a:r>
          </a:p>
          <a:p>
            <a:pPr>
              <a:lnSpc>
                <a:spcPct val="110000"/>
              </a:lnSpc>
              <a:buFont typeface="Wingdings" panose="05000000000000000000" pitchFamily="2" charset="2"/>
              <a:buChar char="q"/>
            </a:pPr>
            <a:r>
              <a:rPr lang="en-GB" sz="1400" cap="none" dirty="0">
                <a:latin typeface="Arial" panose="020B0604020202020204" pitchFamily="34" charset="0"/>
                <a:cs typeface="Arial" panose="020B0604020202020204" pitchFamily="34" charset="0"/>
              </a:rPr>
              <a:t>In Increasingly Diverse Workplaces, Cultural Intelligence Is An Essential Leadership Capability, Enabling Leaders To Understand And Adapt To Different Cultural Perspectives, Enhance Inclusivity, And Improve Team Performance Across Multicultural Environments (Northouse, 2022; Earley And Ang, 2003).</a:t>
            </a:r>
          </a:p>
        </p:txBody>
      </p:sp>
      <p:sp>
        <p:nvSpPr>
          <p:cNvPr id="2" name="Title 1">
            <a:extLst>
              <a:ext uri="{FF2B5EF4-FFF2-40B4-BE49-F238E27FC236}">
                <a16:creationId xmlns:a16="http://schemas.microsoft.com/office/drawing/2014/main" id="{DDAA504F-DE9F-88C2-20A3-5FC98F1564AD}"/>
              </a:ext>
            </a:extLst>
          </p:cNvPr>
          <p:cNvSpPr>
            <a:spLocks noGrp="1"/>
          </p:cNvSpPr>
          <p:nvPr>
            <p:ph type="title"/>
          </p:nvPr>
        </p:nvSpPr>
        <p:spPr>
          <a:xfrm>
            <a:off x="913776" y="618517"/>
            <a:ext cx="3893976" cy="1596177"/>
          </a:xfrm>
        </p:spPr>
        <p:txBody>
          <a:bodyPr anchor="b">
            <a:normAutofit fontScale="90000"/>
          </a:bodyPr>
          <a:lstStyle/>
          <a:p>
            <a:r>
              <a:rPr lang="en-GB" sz="3200" b="1" dirty="0"/>
              <a:t>Leadership and cultural </a:t>
            </a:r>
            <a:r>
              <a:rPr lang="en-GB" sz="3200" b="1" dirty="0" err="1"/>
              <a:t>intellingence</a:t>
            </a:r>
            <a:r>
              <a:rPr lang="en-GB" sz="3200" b="1" dirty="0"/>
              <a:t> </a:t>
            </a:r>
            <a:br>
              <a:rPr lang="en-GB" sz="3200" b="1" dirty="0"/>
            </a:br>
            <a:endParaRPr lang="en-GB" sz="3200" dirty="0"/>
          </a:p>
        </p:txBody>
      </p:sp>
    </p:spTree>
    <p:extLst>
      <p:ext uri="{BB962C8B-B14F-4D97-AF65-F5344CB8AC3E}">
        <p14:creationId xmlns:p14="http://schemas.microsoft.com/office/powerpoint/2010/main" val="2756992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16C2F8-A84C-4357-A755-81D3F466D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031306E5-EFE3-459A-89EF-0EF2185CD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Head with Gears">
            <a:extLst>
              <a:ext uri="{FF2B5EF4-FFF2-40B4-BE49-F238E27FC236}">
                <a16:creationId xmlns:a16="http://schemas.microsoft.com/office/drawing/2014/main" id="{BFD70B2C-9B2F-5A82-5E79-ADFB54FAE5F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87343" y="609600"/>
            <a:ext cx="5181599"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4A23C976-ECF8-49F1-914B-B5BD60613B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BC583F6-80F3-EE36-F299-FA57573B41AF}"/>
              </a:ext>
            </a:extLst>
          </p:cNvPr>
          <p:cNvSpPr>
            <a:spLocks noGrp="1"/>
          </p:cNvSpPr>
          <p:nvPr>
            <p:ph idx="1"/>
          </p:nvPr>
        </p:nvSpPr>
        <p:spPr>
          <a:xfrm>
            <a:off x="396240" y="2336800"/>
            <a:ext cx="4411512" cy="3454399"/>
          </a:xfrm>
        </p:spPr>
        <p:txBody>
          <a:bodyPr>
            <a:normAutofit/>
          </a:bodyPr>
          <a:lstStyle/>
          <a:p>
            <a:pPr algn="ctr">
              <a:lnSpc>
                <a:spcPct val="110000"/>
              </a:lnSpc>
              <a:buFont typeface="Wingdings" panose="05000000000000000000" pitchFamily="2" charset="2"/>
              <a:buChar char="q"/>
            </a:pPr>
            <a:r>
              <a:rPr lang="en-GB" sz="1600" cap="none" dirty="0">
                <a:latin typeface="Arial" panose="020B0604020202020204" pitchFamily="34" charset="0"/>
                <a:cs typeface="Arial" panose="020B0604020202020204" pitchFamily="34" charset="0"/>
              </a:rPr>
              <a:t>Mayer And Salovey's Emotional Intelligence Model Defines Emotional Intelligence As The Ability To Perceive, Understand, Use And Manage Emotions Effectively. </a:t>
            </a:r>
          </a:p>
          <a:p>
            <a:pPr algn="ctr">
              <a:lnSpc>
                <a:spcPct val="110000"/>
              </a:lnSpc>
              <a:buFont typeface="Wingdings" panose="05000000000000000000" pitchFamily="2" charset="2"/>
              <a:buChar char="q"/>
            </a:pPr>
            <a:r>
              <a:rPr lang="en-GB" sz="1600" cap="none" dirty="0">
                <a:latin typeface="Arial" panose="020B0604020202020204" pitchFamily="34" charset="0"/>
                <a:cs typeface="Arial" panose="020B0604020202020204" pitchFamily="34" charset="0"/>
              </a:rPr>
              <a:t>The Model Suggests That Emotional Abilities Support Decision-making, Communication And Relationship Management, Enabling Leaders To Respond Appropriately To Workplace Challenges And Interpersonal Situations (Mayer And Salovey, 1997).</a:t>
            </a:r>
          </a:p>
          <a:p>
            <a:pPr algn="ctr">
              <a:lnSpc>
                <a:spcPct val="110000"/>
              </a:lnSpc>
            </a:pPr>
            <a:endParaRPr lang="en-GB" sz="1600" dirty="0"/>
          </a:p>
        </p:txBody>
      </p:sp>
      <p:sp>
        <p:nvSpPr>
          <p:cNvPr id="2" name="Title 1">
            <a:extLst>
              <a:ext uri="{FF2B5EF4-FFF2-40B4-BE49-F238E27FC236}">
                <a16:creationId xmlns:a16="http://schemas.microsoft.com/office/drawing/2014/main" id="{A241CF24-8D92-2EF6-A85C-0848EF95EB44}"/>
              </a:ext>
            </a:extLst>
          </p:cNvPr>
          <p:cNvSpPr>
            <a:spLocks noGrp="1"/>
          </p:cNvSpPr>
          <p:nvPr>
            <p:ph type="title"/>
          </p:nvPr>
        </p:nvSpPr>
        <p:spPr>
          <a:xfrm>
            <a:off x="913776" y="618517"/>
            <a:ext cx="3893976" cy="1596177"/>
          </a:xfrm>
        </p:spPr>
        <p:txBody>
          <a:bodyPr anchor="b">
            <a:normAutofit/>
          </a:bodyPr>
          <a:lstStyle/>
          <a:p>
            <a:r>
              <a:rPr lang="en-GB" sz="2700" b="1"/>
              <a:t>Mayer and Salovey's Emotional Intelligence Model</a:t>
            </a:r>
            <a:br>
              <a:rPr lang="en-GB" sz="2700" b="1"/>
            </a:br>
            <a:endParaRPr lang="en-GB" sz="2700"/>
          </a:p>
        </p:txBody>
      </p:sp>
    </p:spTree>
    <p:extLst>
      <p:ext uri="{BB962C8B-B14F-4D97-AF65-F5344CB8AC3E}">
        <p14:creationId xmlns:p14="http://schemas.microsoft.com/office/powerpoint/2010/main" val="3022567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16C2F8-A84C-4357-A755-81D3F466D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031306E5-EFE3-459A-89EF-0EF2185CD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Onboarding">
            <a:extLst>
              <a:ext uri="{FF2B5EF4-FFF2-40B4-BE49-F238E27FC236}">
                <a16:creationId xmlns:a16="http://schemas.microsoft.com/office/drawing/2014/main" id="{FCE68C16-D146-C5AF-D1C8-23B337DD077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87343" y="609600"/>
            <a:ext cx="5181599"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4A23C976-ECF8-49F1-914B-B5BD60613B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AE6098B-D7F0-0198-69F4-28254C341307}"/>
              </a:ext>
            </a:extLst>
          </p:cNvPr>
          <p:cNvSpPr>
            <a:spLocks noGrp="1"/>
          </p:cNvSpPr>
          <p:nvPr>
            <p:ph idx="1"/>
          </p:nvPr>
        </p:nvSpPr>
        <p:spPr>
          <a:xfrm>
            <a:off x="233680" y="2214694"/>
            <a:ext cx="4574072" cy="3576505"/>
          </a:xfrm>
        </p:spPr>
        <p:txBody>
          <a:bodyPr>
            <a:normAutofit/>
          </a:bodyPr>
          <a:lstStyle/>
          <a:p>
            <a:pPr marL="0" indent="0" algn="just">
              <a:buNone/>
            </a:pPr>
            <a:r>
              <a:rPr lang="en-GB" sz="1600" cap="none" dirty="0">
                <a:latin typeface="Arial" panose="020B0604020202020204" pitchFamily="34" charset="0"/>
                <a:cs typeface="Arial" panose="020B0604020202020204" pitchFamily="34" charset="0"/>
              </a:rPr>
              <a:t>A Key Strength Of Mayer And Salovey's Model Is Its Strong Theoretical Foundation And Focus On Measurable Emotional Abilities. However, Critics Argue That Emotional Intelligence Assessments May Not Fully Capture Workplace Behaviours. Despite These Limitations, The Model Remains Influential In Leadership And Organisational Research (</a:t>
            </a:r>
            <a:r>
              <a:rPr lang="en-GB" sz="1600" cap="none" dirty="0" err="1">
                <a:latin typeface="Arial" panose="020B0604020202020204" pitchFamily="34" charset="0"/>
                <a:cs typeface="Arial" panose="020B0604020202020204" pitchFamily="34" charset="0"/>
              </a:rPr>
              <a:t>Ashkanasy</a:t>
            </a:r>
            <a:r>
              <a:rPr lang="en-GB" sz="1600" cap="none" dirty="0">
                <a:latin typeface="Arial" panose="020B0604020202020204" pitchFamily="34" charset="0"/>
                <a:cs typeface="Arial" panose="020B0604020202020204" pitchFamily="34" charset="0"/>
              </a:rPr>
              <a:t> And Daus, 2005).</a:t>
            </a:r>
          </a:p>
          <a:p>
            <a:pPr algn="ctr"/>
            <a:endParaRPr lang="en-GB" sz="1600" dirty="0"/>
          </a:p>
        </p:txBody>
      </p:sp>
      <p:sp>
        <p:nvSpPr>
          <p:cNvPr id="2" name="Title 1">
            <a:extLst>
              <a:ext uri="{FF2B5EF4-FFF2-40B4-BE49-F238E27FC236}">
                <a16:creationId xmlns:a16="http://schemas.microsoft.com/office/drawing/2014/main" id="{1D53EB72-ADB6-F37C-713E-04516EA6C409}"/>
              </a:ext>
            </a:extLst>
          </p:cNvPr>
          <p:cNvSpPr>
            <a:spLocks noGrp="1"/>
          </p:cNvSpPr>
          <p:nvPr>
            <p:ph type="title"/>
          </p:nvPr>
        </p:nvSpPr>
        <p:spPr>
          <a:xfrm>
            <a:off x="913776" y="618517"/>
            <a:ext cx="3893976" cy="1596177"/>
          </a:xfrm>
        </p:spPr>
        <p:txBody>
          <a:bodyPr anchor="b">
            <a:normAutofit/>
          </a:bodyPr>
          <a:lstStyle/>
          <a:p>
            <a:r>
              <a:rPr lang="en-GB" sz="2700" b="1"/>
              <a:t>Critical Evaluation of Mayer and Salovey's Model</a:t>
            </a:r>
            <a:br>
              <a:rPr lang="en-GB" sz="2700" b="1"/>
            </a:br>
            <a:endParaRPr lang="en-GB" sz="2700"/>
          </a:p>
        </p:txBody>
      </p:sp>
    </p:spTree>
    <p:extLst>
      <p:ext uri="{BB962C8B-B14F-4D97-AF65-F5344CB8AC3E}">
        <p14:creationId xmlns:p14="http://schemas.microsoft.com/office/powerpoint/2010/main" val="1679410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90E407-46D5-417C-950B-FFCE020FB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9757E87-8140-4CB5-A5D5-45526A7987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Red toy person in front of two lines of white figures">
            <a:extLst>
              <a:ext uri="{FF2B5EF4-FFF2-40B4-BE49-F238E27FC236}">
                <a16:creationId xmlns:a16="http://schemas.microsoft.com/office/drawing/2014/main" id="{BBEB6A6F-DB43-DEEA-56D4-33991D3D757D}"/>
              </a:ext>
            </a:extLst>
          </p:cNvPr>
          <p:cNvPicPr>
            <a:picLocks noChangeAspect="1"/>
          </p:cNvPicPr>
          <p:nvPr/>
        </p:nvPicPr>
        <p:blipFill>
          <a:blip r:embed="rId3"/>
          <a:srcRect l="32415" r="28559"/>
          <a:stretch>
            <a:fillRect/>
          </a:stretch>
        </p:blipFill>
        <p:spPr>
          <a:xfrm>
            <a:off x="8121445" y="10"/>
            <a:ext cx="4070555" cy="6857990"/>
          </a:xfrm>
          <a:prstGeom prst="rect">
            <a:avLst/>
          </a:prstGeom>
        </p:spPr>
      </p:pic>
      <p:pic>
        <p:nvPicPr>
          <p:cNvPr id="13" name="Picture 12">
            <a:extLst>
              <a:ext uri="{FF2B5EF4-FFF2-40B4-BE49-F238E27FC236}">
                <a16:creationId xmlns:a16="http://schemas.microsoft.com/office/drawing/2014/main" id="{B07B28F1-DF3A-40EC-B797-F8D0E88FC9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A66A424-D849-1190-580A-58A58271408A}"/>
              </a:ext>
            </a:extLst>
          </p:cNvPr>
          <p:cNvSpPr>
            <a:spLocks noGrp="1"/>
          </p:cNvSpPr>
          <p:nvPr>
            <p:ph type="title"/>
          </p:nvPr>
        </p:nvSpPr>
        <p:spPr>
          <a:xfrm>
            <a:off x="913776" y="618517"/>
            <a:ext cx="6672886" cy="1596177"/>
          </a:xfrm>
        </p:spPr>
        <p:txBody>
          <a:bodyPr>
            <a:normAutofit/>
          </a:bodyPr>
          <a:lstStyle/>
          <a:p>
            <a:r>
              <a:rPr lang="en-GB" b="1" dirty="0"/>
              <a:t>Transformational Leadership Theory</a:t>
            </a:r>
            <a:br>
              <a:rPr lang="en-GB" b="1" dirty="0"/>
            </a:br>
            <a:endParaRPr lang="en-GB" dirty="0"/>
          </a:p>
        </p:txBody>
      </p:sp>
      <p:sp>
        <p:nvSpPr>
          <p:cNvPr id="3" name="Content Placeholder 2">
            <a:extLst>
              <a:ext uri="{FF2B5EF4-FFF2-40B4-BE49-F238E27FC236}">
                <a16:creationId xmlns:a16="http://schemas.microsoft.com/office/drawing/2014/main" id="{1FEDBD25-F50F-E2CD-F490-504CDA694FAA}"/>
              </a:ext>
            </a:extLst>
          </p:cNvPr>
          <p:cNvSpPr>
            <a:spLocks noGrp="1"/>
          </p:cNvSpPr>
          <p:nvPr>
            <p:ph idx="1"/>
          </p:nvPr>
        </p:nvSpPr>
        <p:spPr>
          <a:xfrm>
            <a:off x="762002" y="2306320"/>
            <a:ext cx="6824660" cy="3484879"/>
          </a:xfrm>
        </p:spPr>
        <p:txBody>
          <a:bodyPr>
            <a:normAutofit/>
          </a:bodyPr>
          <a:lstStyle/>
          <a:p>
            <a:pPr>
              <a:buFont typeface="Wingdings" panose="05000000000000000000" pitchFamily="2" charset="2"/>
              <a:buChar char="q"/>
            </a:pPr>
            <a:r>
              <a:rPr lang="en-GB" sz="1700" cap="none" dirty="0">
                <a:latin typeface="Arial" panose="020B0604020202020204" pitchFamily="34" charset="0"/>
                <a:cs typeface="Arial" panose="020B0604020202020204" pitchFamily="34" charset="0"/>
              </a:rPr>
              <a:t>Transformational Leadership Theory Proposes That Leaders Inspire Followers To Exceed Expectations Through Idealised Influence, Inspirational Motivation, Intellectual Stimulation And Individualised Consideration. </a:t>
            </a:r>
          </a:p>
          <a:p>
            <a:pPr>
              <a:buFont typeface="Wingdings" panose="05000000000000000000" pitchFamily="2" charset="2"/>
              <a:buChar char="q"/>
            </a:pPr>
            <a:r>
              <a:rPr lang="en-GB" sz="1700" cap="none" dirty="0">
                <a:latin typeface="Arial" panose="020B0604020202020204" pitchFamily="34" charset="0"/>
                <a:cs typeface="Arial" panose="020B0604020202020204" pitchFamily="34" charset="0"/>
              </a:rPr>
              <a:t>This Leadership Approach Promotes Innovation, Commitment And Organisational Change While Encouraging Employees To Achieve Both Personal And Organisational Objectives (Bass And Avolio, 1994).</a:t>
            </a:r>
          </a:p>
          <a:p>
            <a:endParaRPr lang="en-GB" dirty="0"/>
          </a:p>
        </p:txBody>
      </p:sp>
      <p:cxnSp>
        <p:nvCxnSpPr>
          <p:cNvPr id="15" name="Straight Connector 14">
            <a:extLst>
              <a:ext uri="{FF2B5EF4-FFF2-40B4-BE49-F238E27FC236}">
                <a16:creationId xmlns:a16="http://schemas.microsoft.com/office/drawing/2014/main" id="{064BBE8E-0488-4569-B2DA-2BC2186AC7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7460"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8920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C7B66-E53B-4E40-BC17-0053F8656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C4CDAE11-D651-4706-9D61-DDD72A8D58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olourful carved figures of humans">
            <a:extLst>
              <a:ext uri="{FF2B5EF4-FFF2-40B4-BE49-F238E27FC236}">
                <a16:creationId xmlns:a16="http://schemas.microsoft.com/office/drawing/2014/main" id="{1D0784BE-FE8D-720A-9732-6D388178AD9D}"/>
              </a:ext>
            </a:extLst>
          </p:cNvPr>
          <p:cNvPicPr>
            <a:picLocks noChangeAspect="1"/>
          </p:cNvPicPr>
          <p:nvPr/>
        </p:nvPicPr>
        <p:blipFill>
          <a:blip r:embed="rId3">
            <a:duotone>
              <a:schemeClr val="bg2">
                <a:shade val="45000"/>
                <a:satMod val="135000"/>
              </a:schemeClr>
              <a:prstClr val="white"/>
            </a:duotone>
            <a:alphaModFix amt="25000"/>
          </a:blip>
          <a:srcRect t="21053"/>
          <a:stretch>
            <a:fillRect/>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6C6CBE8A-EE59-4D48-9407-8968DE82E9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D4CB555-F17A-25FF-05B7-0C62D734CAE7}"/>
              </a:ext>
            </a:extLst>
          </p:cNvPr>
          <p:cNvSpPr>
            <a:spLocks noGrp="1"/>
          </p:cNvSpPr>
          <p:nvPr>
            <p:ph type="title"/>
          </p:nvPr>
        </p:nvSpPr>
        <p:spPr>
          <a:xfrm>
            <a:off x="913775" y="618517"/>
            <a:ext cx="10364451" cy="1596177"/>
          </a:xfrm>
        </p:spPr>
        <p:txBody>
          <a:bodyPr>
            <a:normAutofit/>
          </a:bodyPr>
          <a:lstStyle/>
          <a:p>
            <a:r>
              <a:rPr lang="en-GB" b="1" dirty="0"/>
              <a:t>Critical Evaluation of Transformational Leadership</a:t>
            </a:r>
            <a:br>
              <a:rPr lang="en-GB" b="1" dirty="0"/>
            </a:br>
            <a:endParaRPr lang="en-GB" dirty="0"/>
          </a:p>
        </p:txBody>
      </p:sp>
      <p:sp>
        <p:nvSpPr>
          <p:cNvPr id="3" name="Content Placeholder 2">
            <a:extLst>
              <a:ext uri="{FF2B5EF4-FFF2-40B4-BE49-F238E27FC236}">
                <a16:creationId xmlns:a16="http://schemas.microsoft.com/office/drawing/2014/main" id="{355D10F6-22F4-A2C8-524E-A974B230A2F8}"/>
              </a:ext>
            </a:extLst>
          </p:cNvPr>
          <p:cNvSpPr>
            <a:spLocks noGrp="1"/>
          </p:cNvSpPr>
          <p:nvPr>
            <p:ph idx="1"/>
          </p:nvPr>
        </p:nvSpPr>
        <p:spPr>
          <a:xfrm>
            <a:off x="913774" y="2367092"/>
            <a:ext cx="10363826" cy="3424107"/>
          </a:xfrm>
        </p:spPr>
        <p:txBody>
          <a:bodyPr>
            <a:normAutofit/>
          </a:bodyPr>
          <a:lstStyle/>
          <a:p>
            <a:pPr marL="0" indent="0">
              <a:buNone/>
            </a:pPr>
            <a:r>
              <a:rPr lang="en-GB" sz="2400" cap="none" dirty="0">
                <a:latin typeface="Arial" panose="020B0604020202020204" pitchFamily="34" charset="0"/>
                <a:cs typeface="Arial" panose="020B0604020202020204" pitchFamily="34" charset="0"/>
              </a:rPr>
              <a:t>Transformational Leadership Theory Is Recognised For Promoting Employee Motivation, Innovation And Organisational Effectiveness. Nevertheless, Critics Suggest That Its Reliance On Charismatic Leadership May Create Dependency On Leaders. Furthermore, Leadership Effectiveness May Vary Depending On Organisational Contexts And Followers' Expectations (Yukl, 2013).</a:t>
            </a:r>
          </a:p>
          <a:p>
            <a:endParaRPr lang="en-GB" dirty="0"/>
          </a:p>
        </p:txBody>
      </p:sp>
    </p:spTree>
    <p:extLst>
      <p:ext uri="{BB962C8B-B14F-4D97-AF65-F5344CB8AC3E}">
        <p14:creationId xmlns:p14="http://schemas.microsoft.com/office/powerpoint/2010/main" val="1897068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16C2F8-A84C-4357-A755-81D3F466D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031306E5-EFE3-459A-89EF-0EF2185CD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Customer Review">
            <a:extLst>
              <a:ext uri="{FF2B5EF4-FFF2-40B4-BE49-F238E27FC236}">
                <a16:creationId xmlns:a16="http://schemas.microsoft.com/office/drawing/2014/main" id="{2861AE19-3A55-8463-B18F-886ECC33A90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87343" y="609600"/>
            <a:ext cx="5181599"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4A23C976-ECF8-49F1-914B-B5BD60613B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47E23F1F-C132-F539-0179-02E3C3F31FF3}"/>
              </a:ext>
            </a:extLst>
          </p:cNvPr>
          <p:cNvSpPr>
            <a:spLocks noGrp="1"/>
          </p:cNvSpPr>
          <p:nvPr>
            <p:ph idx="1"/>
          </p:nvPr>
        </p:nvSpPr>
        <p:spPr>
          <a:xfrm>
            <a:off x="152400" y="2448560"/>
            <a:ext cx="5100320" cy="3616960"/>
          </a:xfrm>
        </p:spPr>
        <p:txBody>
          <a:bodyPr>
            <a:normAutofit/>
          </a:bodyPr>
          <a:lstStyle/>
          <a:p>
            <a:pPr algn="just">
              <a:buFont typeface="Wingdings" panose="05000000000000000000" pitchFamily="2" charset="2"/>
              <a:buChar char="q"/>
            </a:pPr>
            <a:r>
              <a:rPr lang="en-GB" sz="1500" cap="none" dirty="0">
                <a:latin typeface="Arial" panose="020B0604020202020204" pitchFamily="34" charset="0"/>
                <a:cs typeface="Arial" panose="020B0604020202020204" pitchFamily="34" charset="0"/>
              </a:rPr>
              <a:t>Collaborative Leadership Relies On Trust, Participation And Shared Decision-making. Leaders With Strong Emotional Intelligence Actively Listen, Encourage Employee Involvement And Manage Interpersonal Relationships Effectively. Such Behaviours Create Psychological Safety, Strengthen Teamwork And Improve Organisational Outcomes By Facilitating Cooperation Across Departments And Diverse Professional Groups (Northouse, 2022).</a:t>
            </a:r>
          </a:p>
          <a:p>
            <a:pPr algn="ctr"/>
            <a:endParaRPr lang="en-GB" sz="1500" dirty="0"/>
          </a:p>
        </p:txBody>
      </p:sp>
      <p:sp>
        <p:nvSpPr>
          <p:cNvPr id="2" name="Title 1">
            <a:extLst>
              <a:ext uri="{FF2B5EF4-FFF2-40B4-BE49-F238E27FC236}">
                <a16:creationId xmlns:a16="http://schemas.microsoft.com/office/drawing/2014/main" id="{3077E1C1-C80C-6124-2D3A-90AEE1409E1D}"/>
              </a:ext>
            </a:extLst>
          </p:cNvPr>
          <p:cNvSpPr>
            <a:spLocks noGrp="1"/>
          </p:cNvSpPr>
          <p:nvPr>
            <p:ph type="title"/>
          </p:nvPr>
        </p:nvSpPr>
        <p:spPr>
          <a:xfrm>
            <a:off x="913776" y="618517"/>
            <a:ext cx="3893976" cy="1596177"/>
          </a:xfrm>
        </p:spPr>
        <p:txBody>
          <a:bodyPr anchor="b">
            <a:normAutofit/>
          </a:bodyPr>
          <a:lstStyle/>
          <a:p>
            <a:r>
              <a:rPr lang="en-GB" sz="2500" b="1"/>
              <a:t>Emotional Intelligence and Collaborative Leadership</a:t>
            </a:r>
            <a:br>
              <a:rPr lang="en-GB" sz="2500" b="1"/>
            </a:br>
            <a:endParaRPr lang="en-GB" sz="2500"/>
          </a:p>
        </p:txBody>
      </p:sp>
    </p:spTree>
    <p:extLst>
      <p:ext uri="{BB962C8B-B14F-4D97-AF65-F5344CB8AC3E}">
        <p14:creationId xmlns:p14="http://schemas.microsoft.com/office/powerpoint/2010/main" val="3622958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086EFEF-BE79-455A-88AC-C91FD4F96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
            <a:extLst>
              <a:ext uri="{FF2B5EF4-FFF2-40B4-BE49-F238E27FC236}">
                <a16:creationId xmlns:a16="http://schemas.microsoft.com/office/drawing/2014/main" id="{7E807314-2B65-4D22-A0F3-B76EDD7C80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Open Hand with Plant">
            <a:extLst>
              <a:ext uri="{FF2B5EF4-FFF2-40B4-BE49-F238E27FC236}">
                <a16:creationId xmlns:a16="http://schemas.microsoft.com/office/drawing/2014/main" id="{9B8F422B-756B-F57C-ACA0-44A606D6A84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68667" y="618517"/>
            <a:ext cx="2732646" cy="2732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7" name="Picture 16">
            <a:extLst>
              <a:ext uri="{FF2B5EF4-FFF2-40B4-BE49-F238E27FC236}">
                <a16:creationId xmlns:a16="http://schemas.microsoft.com/office/drawing/2014/main" id="{44508CC6-E428-A544-CBF2-DA8F2B22BA5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121445" y="3738286"/>
            <a:ext cx="3427091" cy="228758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7" name="Picture 26">
            <a:extLst>
              <a:ext uri="{FF2B5EF4-FFF2-40B4-BE49-F238E27FC236}">
                <a16:creationId xmlns:a16="http://schemas.microsoft.com/office/drawing/2014/main" id="{B99D4477-858A-49F7-987D-87006D2E45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BCF62D-39CE-DE53-660A-B6F0A3B36807}"/>
              </a:ext>
            </a:extLst>
          </p:cNvPr>
          <p:cNvSpPr>
            <a:spLocks noGrp="1"/>
          </p:cNvSpPr>
          <p:nvPr>
            <p:ph type="title"/>
          </p:nvPr>
        </p:nvSpPr>
        <p:spPr>
          <a:xfrm>
            <a:off x="913776" y="640831"/>
            <a:ext cx="6564205" cy="1573863"/>
          </a:xfrm>
        </p:spPr>
        <p:txBody>
          <a:bodyPr>
            <a:normAutofit/>
          </a:bodyPr>
          <a:lstStyle/>
          <a:p>
            <a:r>
              <a:rPr lang="en-GB">
                <a:latin typeface="Arial" panose="020B0604020202020204" pitchFamily="34" charset="0"/>
                <a:cs typeface="Arial" panose="020B0604020202020204" pitchFamily="34" charset="0"/>
              </a:rPr>
              <a:t>FIRST EXEMPLE OF BUSINESS USED </a:t>
            </a:r>
            <a:r>
              <a:rPr lang="en-GB"/>
              <a:t>: PATAGONIA </a:t>
            </a:r>
          </a:p>
        </p:txBody>
      </p:sp>
      <p:sp>
        <p:nvSpPr>
          <p:cNvPr id="3" name="Content Placeholder 2">
            <a:extLst>
              <a:ext uri="{FF2B5EF4-FFF2-40B4-BE49-F238E27FC236}">
                <a16:creationId xmlns:a16="http://schemas.microsoft.com/office/drawing/2014/main" id="{470CF415-5C16-88C2-A38D-7C50F640F802}"/>
              </a:ext>
            </a:extLst>
          </p:cNvPr>
          <p:cNvSpPr>
            <a:spLocks noGrp="1"/>
          </p:cNvSpPr>
          <p:nvPr>
            <p:ph idx="1"/>
          </p:nvPr>
        </p:nvSpPr>
        <p:spPr>
          <a:xfrm>
            <a:off x="913774" y="2367092"/>
            <a:ext cx="6564207" cy="3881309"/>
          </a:xfrm>
        </p:spPr>
        <p:txBody>
          <a:bodyPr>
            <a:normAutofit/>
          </a:bodyPr>
          <a:lstStyle/>
          <a:p>
            <a:pPr marL="0" indent="0">
              <a:buNone/>
            </a:pPr>
            <a:r>
              <a:rPr lang="en-GB" cap="none">
                <a:latin typeface="Arial" panose="020B0604020202020204" pitchFamily="34" charset="0"/>
                <a:cs typeface="Arial" panose="020B0604020202020204" pitchFamily="34" charset="0"/>
              </a:rPr>
              <a:t>Patagonia Demonstrates Emotionally Intelligent Leadership Through Empathy, Employee Wellbeing And Purpose-driven Management. Leaders Encourage Trust, Collaboration And Shared Values, Increasing Employee Engagement And Organisational Commitment. This Reflects Goleman's Dimensions Of Empathy And Social Skills (Goleman, 1998).</a:t>
            </a:r>
          </a:p>
          <a:p>
            <a:endParaRPr lang="en-GB"/>
          </a:p>
        </p:txBody>
      </p:sp>
    </p:spTree>
    <p:extLst>
      <p:ext uri="{BB962C8B-B14F-4D97-AF65-F5344CB8AC3E}">
        <p14:creationId xmlns:p14="http://schemas.microsoft.com/office/powerpoint/2010/main" val="551112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FF8E77-8D72-4E1E-B043-CDBB0B423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3F41E161-C482-4310-909E-5F665E3B66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Marketing">
            <a:extLst>
              <a:ext uri="{FF2B5EF4-FFF2-40B4-BE49-F238E27FC236}">
                <a16:creationId xmlns:a16="http://schemas.microsoft.com/office/drawing/2014/main" id="{41BA6D7A-3EFD-4F15-A297-540FF92BA7F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71663" y="3499895"/>
            <a:ext cx="2739193" cy="273919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 name="Picture 4">
            <a:extLst>
              <a:ext uri="{FF2B5EF4-FFF2-40B4-BE49-F238E27FC236}">
                <a16:creationId xmlns:a16="http://schemas.microsoft.com/office/drawing/2014/main" id="{DC69CCF3-655D-C566-735C-D6A06FD73D4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3464" y="654585"/>
            <a:ext cx="3995592" cy="266705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A161B296-21A9-47B8-8EFF-F20E8C46F3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236B0B9-24EF-4072-3DF6-BA4C2B3C1E40}"/>
              </a:ext>
            </a:extLst>
          </p:cNvPr>
          <p:cNvSpPr>
            <a:spLocks noGrp="1"/>
          </p:cNvSpPr>
          <p:nvPr>
            <p:ph type="title"/>
          </p:nvPr>
        </p:nvSpPr>
        <p:spPr>
          <a:xfrm>
            <a:off x="5282520" y="618517"/>
            <a:ext cx="5855416" cy="1596177"/>
          </a:xfrm>
        </p:spPr>
        <p:txBody>
          <a:bodyPr>
            <a:normAutofit/>
          </a:bodyPr>
          <a:lstStyle/>
          <a:p>
            <a:r>
              <a:rPr lang="en-GB" sz="3100">
                <a:latin typeface="Arial" panose="020B0604020202020204" pitchFamily="34" charset="0"/>
                <a:cs typeface="Arial" panose="020B0604020202020204" pitchFamily="34" charset="0"/>
              </a:rPr>
              <a:t>THE SECOND ONE EXEMPLE :</a:t>
            </a:r>
            <a:r>
              <a:rPr lang="en-GB" sz="3100" b="1"/>
              <a:t>Marriott International </a:t>
            </a:r>
            <a:br>
              <a:rPr lang="en-GB" sz="3100" b="1"/>
            </a:br>
            <a:endParaRPr lang="en-GB" sz="31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8CF552-DB8E-892F-B7A8-11283831B2B0}"/>
              </a:ext>
            </a:extLst>
          </p:cNvPr>
          <p:cNvSpPr>
            <a:spLocks noGrp="1"/>
          </p:cNvSpPr>
          <p:nvPr>
            <p:ph idx="1"/>
          </p:nvPr>
        </p:nvSpPr>
        <p:spPr>
          <a:xfrm>
            <a:off x="5282520" y="2367092"/>
            <a:ext cx="5855415" cy="3847444"/>
          </a:xfrm>
        </p:spPr>
        <p:txBody>
          <a:bodyPr>
            <a:normAutofit/>
          </a:bodyPr>
          <a:lstStyle/>
          <a:p>
            <a:pPr>
              <a:buFont typeface="Wingdings" panose="05000000000000000000" pitchFamily="2" charset="2"/>
              <a:buChar char="q"/>
            </a:pPr>
            <a:r>
              <a:rPr lang="en-GB" cap="none" dirty="0">
                <a:latin typeface="Arial" panose="020B0604020202020204" pitchFamily="34" charset="0"/>
                <a:cs typeface="Arial" panose="020B0604020202020204" pitchFamily="34" charset="0"/>
              </a:rPr>
              <a:t>Marriott International Applies Emotional Intelligence By Promoting Inclusion, Cultural Awareness And Employee Support. Leaders Use Empathy And Effective Communication To Manage Diverse Workforces, Improving Collaboration And Service Quality Across Global Operations (Northouse, 2022; Goleman, 1998).</a:t>
            </a:r>
          </a:p>
          <a:p>
            <a:endParaRPr lang="en-GB" dirty="0"/>
          </a:p>
        </p:txBody>
      </p:sp>
    </p:spTree>
    <p:extLst>
      <p:ext uri="{BB962C8B-B14F-4D97-AF65-F5344CB8AC3E}">
        <p14:creationId xmlns:p14="http://schemas.microsoft.com/office/powerpoint/2010/main" val="3380835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086EFEF-BE79-455A-88AC-C91FD4F96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7E807314-2B65-4D22-A0F3-B76EDD7C80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Handshake">
            <a:extLst>
              <a:ext uri="{FF2B5EF4-FFF2-40B4-BE49-F238E27FC236}">
                <a16:creationId xmlns:a16="http://schemas.microsoft.com/office/drawing/2014/main" id="{317FB2C5-5CF6-22E9-48DF-13F7B48E37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68667" y="618517"/>
            <a:ext cx="2732646" cy="2732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 name="Picture 4">
            <a:extLst>
              <a:ext uri="{FF2B5EF4-FFF2-40B4-BE49-F238E27FC236}">
                <a16:creationId xmlns:a16="http://schemas.microsoft.com/office/drawing/2014/main" id="{DB78EDC4-CF10-9A4C-8674-E8942EAF5F4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121445" y="3882754"/>
            <a:ext cx="3490123" cy="196319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B99D4477-858A-49F7-987D-87006D2E45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4A94FC-40E1-9A66-A928-E849623F4F31}"/>
              </a:ext>
            </a:extLst>
          </p:cNvPr>
          <p:cNvSpPr>
            <a:spLocks noGrp="1"/>
          </p:cNvSpPr>
          <p:nvPr>
            <p:ph type="title"/>
          </p:nvPr>
        </p:nvSpPr>
        <p:spPr>
          <a:xfrm>
            <a:off x="913776" y="640831"/>
            <a:ext cx="6564205" cy="1573863"/>
          </a:xfrm>
        </p:spPr>
        <p:txBody>
          <a:bodyPr>
            <a:normAutofit/>
          </a:bodyPr>
          <a:lstStyle/>
          <a:p>
            <a:r>
              <a:rPr lang="en-GB" dirty="0"/>
              <a:t>THIRD  EXEMPLE USED :</a:t>
            </a:r>
            <a:r>
              <a:rPr lang="en-GB" b="1" dirty="0"/>
              <a:t>Salesforce </a:t>
            </a:r>
            <a:br>
              <a:rPr lang="en-GB" b="1" dirty="0"/>
            </a:br>
            <a:endParaRPr lang="en-GB" dirty="0"/>
          </a:p>
        </p:txBody>
      </p:sp>
      <p:sp>
        <p:nvSpPr>
          <p:cNvPr id="3" name="Content Placeholder 2">
            <a:extLst>
              <a:ext uri="{FF2B5EF4-FFF2-40B4-BE49-F238E27FC236}">
                <a16:creationId xmlns:a16="http://schemas.microsoft.com/office/drawing/2014/main" id="{B3F126EB-3485-8C22-91E6-F99E32348135}"/>
              </a:ext>
            </a:extLst>
          </p:cNvPr>
          <p:cNvSpPr>
            <a:spLocks noGrp="1"/>
          </p:cNvSpPr>
          <p:nvPr>
            <p:ph idx="1"/>
          </p:nvPr>
        </p:nvSpPr>
        <p:spPr>
          <a:xfrm>
            <a:off x="913774" y="2367092"/>
            <a:ext cx="6564207" cy="3881309"/>
          </a:xfrm>
        </p:spPr>
        <p:txBody>
          <a:bodyPr>
            <a:normAutofit/>
          </a:bodyPr>
          <a:lstStyle/>
          <a:p>
            <a:pPr>
              <a:buFont typeface="Wingdings" panose="05000000000000000000" pitchFamily="2" charset="2"/>
              <a:buChar char="q"/>
            </a:pPr>
            <a:r>
              <a:rPr lang="en-GB" cap="none" dirty="0">
                <a:latin typeface="Arial" panose="020B0604020202020204" pitchFamily="34" charset="0"/>
                <a:cs typeface="Arial" panose="020B0604020202020204" pitchFamily="34" charset="0"/>
              </a:rPr>
              <a:t>Salesforce Demonstrates Emotionally Intelligent Leadership Through Equality Initiatives, Employee Wellbeing Programmes And Open Communication.</a:t>
            </a:r>
          </a:p>
          <a:p>
            <a:pPr>
              <a:buFont typeface="Wingdings" panose="05000000000000000000" pitchFamily="2" charset="2"/>
              <a:buChar char="q"/>
            </a:pPr>
            <a:r>
              <a:rPr lang="en-GB" cap="none" dirty="0">
                <a:latin typeface="Arial" panose="020B0604020202020204" pitchFamily="34" charset="0"/>
                <a:cs typeface="Arial" panose="020B0604020202020204" pitchFamily="34" charset="0"/>
              </a:rPr>
              <a:t> Leaders Foster Collaboration And Inclusion, Supporting Innovation And Motivation. These Practices Align With Transformational Leadership And Emotional Intelligence Principles (Bass &amp; Avolio, 1994).</a:t>
            </a:r>
          </a:p>
          <a:p>
            <a:endParaRPr lang="en-GB" dirty="0"/>
          </a:p>
        </p:txBody>
      </p:sp>
    </p:spTree>
    <p:extLst>
      <p:ext uri="{BB962C8B-B14F-4D97-AF65-F5344CB8AC3E}">
        <p14:creationId xmlns:p14="http://schemas.microsoft.com/office/powerpoint/2010/main" val="2776173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4789EB8-C7B9-41CD-9B95-DCCECF1EB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09523DF8-9928-4EF3-8A60-071169D974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6C68810-839F-43B3-07FC-4B54C3FC83D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
          <a:stretch>
            <a:fillRect/>
          </a:stretch>
        </p:blipFill>
        <p:spPr>
          <a:xfrm>
            <a:off x="20" y="10"/>
            <a:ext cx="4070535" cy="6857990"/>
          </a:xfrm>
          <a:prstGeom prst="rect">
            <a:avLst/>
          </a:prstGeom>
        </p:spPr>
      </p:pic>
      <p:pic>
        <p:nvPicPr>
          <p:cNvPr id="15" name="Picture 14">
            <a:extLst>
              <a:ext uri="{FF2B5EF4-FFF2-40B4-BE49-F238E27FC236}">
                <a16:creationId xmlns:a16="http://schemas.microsoft.com/office/drawing/2014/main" id="{0DBE017B-E5E7-4BF1-81B6-346D7281AB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68520C-C8C3-A8D6-821F-BE2CBECB88B7}"/>
              </a:ext>
            </a:extLst>
          </p:cNvPr>
          <p:cNvSpPr>
            <a:spLocks noGrp="1"/>
          </p:cNvSpPr>
          <p:nvPr>
            <p:ph type="title"/>
          </p:nvPr>
        </p:nvSpPr>
        <p:spPr>
          <a:xfrm>
            <a:off x="4465050" y="618517"/>
            <a:ext cx="6672886" cy="1596177"/>
          </a:xfrm>
        </p:spPr>
        <p:txBody>
          <a:bodyPr>
            <a:normAutofit/>
          </a:bodyPr>
          <a:lstStyle/>
          <a:p>
            <a:r>
              <a:rPr lang="en-GB" dirty="0"/>
              <a:t>FOURTH EXEMPLE : IKEA </a:t>
            </a:r>
          </a:p>
        </p:txBody>
      </p:sp>
      <p:sp>
        <p:nvSpPr>
          <p:cNvPr id="3" name="Content Placeholder 2">
            <a:extLst>
              <a:ext uri="{FF2B5EF4-FFF2-40B4-BE49-F238E27FC236}">
                <a16:creationId xmlns:a16="http://schemas.microsoft.com/office/drawing/2014/main" id="{5905C1B8-723E-52E9-A6D7-BD663CDF0E8A}"/>
              </a:ext>
            </a:extLst>
          </p:cNvPr>
          <p:cNvSpPr>
            <a:spLocks noGrp="1"/>
          </p:cNvSpPr>
          <p:nvPr>
            <p:ph idx="1"/>
          </p:nvPr>
        </p:nvSpPr>
        <p:spPr>
          <a:xfrm>
            <a:off x="4465048" y="2367092"/>
            <a:ext cx="6672887" cy="3424107"/>
          </a:xfrm>
        </p:spPr>
        <p:txBody>
          <a:bodyPr>
            <a:normAutofit/>
          </a:bodyPr>
          <a:lstStyle/>
          <a:p>
            <a:pPr>
              <a:buFont typeface="Wingdings" panose="05000000000000000000" pitchFamily="2" charset="2"/>
              <a:buChar char="q"/>
            </a:pPr>
            <a:r>
              <a:rPr lang="en-GB" cap="none" dirty="0">
                <a:latin typeface="Arial" panose="020B0604020202020204" pitchFamily="34" charset="0"/>
                <a:cs typeface="Arial" panose="020B0604020202020204" pitchFamily="34" charset="0"/>
              </a:rPr>
              <a:t>IKEA Promotes Emotionally Intelligent Leadership Through Teamwork, Respect And Inclusive Decision-making. Leaders Encourage Participation And Strong Interpersonal Relationships, Enhancing Collaboration Within Multicultural Teams. </a:t>
            </a:r>
          </a:p>
          <a:p>
            <a:pPr>
              <a:buFont typeface="Wingdings" panose="05000000000000000000" pitchFamily="2" charset="2"/>
              <a:buChar char="q"/>
            </a:pPr>
            <a:r>
              <a:rPr lang="en-GB" cap="none" dirty="0">
                <a:latin typeface="Arial" panose="020B0604020202020204" pitchFamily="34" charset="0"/>
                <a:cs typeface="Arial" panose="020B0604020202020204" pitchFamily="34" charset="0"/>
              </a:rPr>
              <a:t>This Reflects Transformational Leadership And Effective Relationship Management Competencies (Yukl, 2013; Goleman, 1998).</a:t>
            </a:r>
          </a:p>
          <a:p>
            <a:endParaRPr lang="en-GB" dirty="0"/>
          </a:p>
        </p:txBody>
      </p:sp>
      <p:cxnSp>
        <p:nvCxnSpPr>
          <p:cNvPr id="17" name="Straight Connector 16">
            <a:extLst>
              <a:ext uri="{FF2B5EF4-FFF2-40B4-BE49-F238E27FC236}">
                <a16:creationId xmlns:a16="http://schemas.microsoft.com/office/drawing/2014/main" id="{C1A230AA-FCCE-4008-A77C-D74AB0F513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08F45E9-88FE-8FDE-CF4E-8C474AFFCB1E}"/>
              </a:ext>
            </a:extLst>
          </p:cNvPr>
          <p:cNvSpPr txBox="1"/>
          <p:nvPr/>
        </p:nvSpPr>
        <p:spPr>
          <a:xfrm>
            <a:off x="1821221" y="6657945"/>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geograph.org.uk/photo/79882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22328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89EB8-C7B9-41CD-9B95-DCCECF1EB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9523DF8-9928-4EF3-8A60-071169D974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op shot of a representation of networks with stick figures.">
            <a:extLst>
              <a:ext uri="{FF2B5EF4-FFF2-40B4-BE49-F238E27FC236}">
                <a16:creationId xmlns:a16="http://schemas.microsoft.com/office/drawing/2014/main" id="{BB9C2974-9172-E8C1-BFC1-FBB0A12C3EDD}"/>
              </a:ext>
            </a:extLst>
          </p:cNvPr>
          <p:cNvPicPr>
            <a:picLocks noChangeAspect="1"/>
          </p:cNvPicPr>
          <p:nvPr/>
        </p:nvPicPr>
        <p:blipFill>
          <a:blip r:embed="rId3"/>
          <a:srcRect l="42181" r="18348"/>
          <a:stretch>
            <a:fillRect/>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DBE017B-E5E7-4BF1-81B6-346D7281AB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15A725B-66A7-A238-B8F1-1BEA8709FD61}"/>
              </a:ext>
            </a:extLst>
          </p:cNvPr>
          <p:cNvSpPr>
            <a:spLocks noGrp="1"/>
          </p:cNvSpPr>
          <p:nvPr>
            <p:ph type="title"/>
          </p:nvPr>
        </p:nvSpPr>
        <p:spPr>
          <a:xfrm>
            <a:off x="4465050" y="618517"/>
            <a:ext cx="6672886" cy="1596177"/>
          </a:xfrm>
        </p:spPr>
        <p:txBody>
          <a:bodyPr>
            <a:normAutofit/>
          </a:bodyPr>
          <a:lstStyle/>
          <a:p>
            <a:r>
              <a:rPr lang="en-GB" b="1" dirty="0"/>
              <a:t>Conclusion </a:t>
            </a:r>
            <a:br>
              <a:rPr lang="en-GB" b="1" dirty="0"/>
            </a:br>
            <a:endParaRPr lang="en-GB" dirty="0"/>
          </a:p>
        </p:txBody>
      </p:sp>
      <p:sp>
        <p:nvSpPr>
          <p:cNvPr id="3" name="Content Placeholder 2">
            <a:extLst>
              <a:ext uri="{FF2B5EF4-FFF2-40B4-BE49-F238E27FC236}">
                <a16:creationId xmlns:a16="http://schemas.microsoft.com/office/drawing/2014/main" id="{EC024818-1E6A-C51F-EDB2-B22A3C2E941E}"/>
              </a:ext>
            </a:extLst>
          </p:cNvPr>
          <p:cNvSpPr>
            <a:spLocks noGrp="1"/>
          </p:cNvSpPr>
          <p:nvPr>
            <p:ph idx="1"/>
          </p:nvPr>
        </p:nvSpPr>
        <p:spPr>
          <a:xfrm>
            <a:off x="4781318" y="2062292"/>
            <a:ext cx="6672887" cy="3424107"/>
          </a:xfrm>
        </p:spPr>
        <p:txBody>
          <a:bodyPr>
            <a:normAutofit/>
          </a:bodyPr>
          <a:lstStyle/>
          <a:p>
            <a:pPr>
              <a:buFont typeface="Wingdings" panose="05000000000000000000" pitchFamily="2" charset="2"/>
              <a:buChar char="q"/>
            </a:pPr>
            <a:r>
              <a:rPr lang="en-GB" cap="none" dirty="0">
                <a:latin typeface="Arial" panose="020B0604020202020204" pitchFamily="34" charset="0"/>
                <a:cs typeface="Arial" panose="020B0604020202020204" pitchFamily="34" charset="0"/>
              </a:rPr>
              <a:t>Emotional Intelligence And Leadership Are Interconnected Concepts That Enhance Organisational Effectiveness. Mayer And Salovey's Emotional Intelligence Model And Transformational Leadership Theory Demonstrate How Emotional Awareness, Empathy And Communication Improve Leadership Performance, Particularly Within Multicultural And Collaborative Workplace Environments.</a:t>
            </a:r>
          </a:p>
          <a:p>
            <a:endParaRPr lang="en-GB" dirty="0"/>
          </a:p>
        </p:txBody>
      </p:sp>
      <p:cxnSp>
        <p:nvCxnSpPr>
          <p:cNvPr id="15" name="Straight Connector 14">
            <a:extLst>
              <a:ext uri="{FF2B5EF4-FFF2-40B4-BE49-F238E27FC236}">
                <a16:creationId xmlns:a16="http://schemas.microsoft.com/office/drawing/2014/main" id="{C1A230AA-FCCE-4008-A77C-D74AB0F513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7037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E9E90-FF20-B308-81F0-33359CC332DB}"/>
              </a:ext>
            </a:extLst>
          </p:cNvPr>
          <p:cNvSpPr>
            <a:spLocks noGrp="1"/>
          </p:cNvSpPr>
          <p:nvPr>
            <p:ph type="title"/>
          </p:nvPr>
        </p:nvSpPr>
        <p:spPr>
          <a:xfrm>
            <a:off x="162560" y="1314450"/>
            <a:ext cx="3322516" cy="3680244"/>
          </a:xfrm>
        </p:spPr>
        <p:txBody>
          <a:bodyPr>
            <a:normAutofit/>
          </a:bodyPr>
          <a:lstStyle/>
          <a:p>
            <a:pPr algn="l"/>
            <a:r>
              <a:rPr lang="en-GB" sz="4100" dirty="0"/>
              <a:t>REFERENCES:</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5D350B38-CDFC-C505-031B-726E4FC99534}"/>
              </a:ext>
            </a:extLst>
          </p:cNvPr>
          <p:cNvGraphicFramePr>
            <a:graphicFrameLocks noGrp="1"/>
          </p:cNvGraphicFramePr>
          <p:nvPr>
            <p:ph idx="1"/>
            <p:extLst>
              <p:ext uri="{D42A27DB-BD31-4B8C-83A1-F6EECF244321}">
                <p14:modId xmlns:p14="http://schemas.microsoft.com/office/powerpoint/2010/main" val="29928235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7541442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0</TotalTime>
  <Words>990</Words>
  <Application>Microsoft Office PowerPoint</Application>
  <PresentationFormat>Widescreen</PresentationFormat>
  <Paragraphs>45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Tw Cen MT</vt:lpstr>
      <vt:lpstr>Wingdings</vt:lpstr>
      <vt:lpstr>Droplet</vt:lpstr>
      <vt:lpstr>STUDENT NAME: ION CARAMAN  STUDENT ID: 2213755 MODULE CODE: LCBB6022 </vt:lpstr>
      <vt:lpstr>Introduction </vt:lpstr>
      <vt:lpstr>Emotional Intelligence </vt:lpstr>
      <vt:lpstr>Leadership and cultural intellingence  </vt:lpstr>
      <vt:lpstr>Mayer and Salovey's Emotional Intelligence Model </vt:lpstr>
      <vt:lpstr>Critical Evaluation of Mayer and Salovey's Model </vt:lpstr>
      <vt:lpstr>Transformational Leadership Theory </vt:lpstr>
      <vt:lpstr>Critical Evaluation of Transformational Leadership </vt:lpstr>
      <vt:lpstr>Emotional Intelligence and Collaborative Leadership </vt:lpstr>
      <vt:lpstr>FIRST EXEMPLE OF BUSINESS USED : PATAGONIA </vt:lpstr>
      <vt:lpstr>THE SECOND ONE EXEMPLE :Marriott International  </vt:lpstr>
      <vt:lpstr>THIRD  EXEMPLE USED :Salesforce  </vt:lpstr>
      <vt:lpstr>FOURTH EXEMPLE : IKEA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2026-06-06T12:11:23Z</dcterms:created>
  <dcterms:modified xsi:type="dcterms:W3CDTF">2026-06-24T07:54:30Z</dcterms:modified>
</cp:coreProperties>
</file>