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76" r:id="rId2"/>
  </p:sldMasterIdLst>
  <p:notesMasterIdLst>
    <p:notesMasterId r:id="rId60"/>
  </p:notesMasterIdLst>
  <p:sldIdLst>
    <p:sldId id="377" r:id="rId3"/>
    <p:sldId id="378" r:id="rId4"/>
    <p:sldId id="381" r:id="rId5"/>
    <p:sldId id="382" r:id="rId6"/>
    <p:sldId id="383" r:id="rId7"/>
    <p:sldId id="384" r:id="rId8"/>
    <p:sldId id="386" r:id="rId9"/>
    <p:sldId id="387" r:id="rId10"/>
    <p:sldId id="388" r:id="rId11"/>
    <p:sldId id="389" r:id="rId12"/>
    <p:sldId id="390" r:id="rId13"/>
    <p:sldId id="391" r:id="rId14"/>
    <p:sldId id="392" r:id="rId15"/>
    <p:sldId id="393" r:id="rId16"/>
    <p:sldId id="394" r:id="rId17"/>
    <p:sldId id="395" r:id="rId18"/>
    <p:sldId id="396" r:id="rId19"/>
    <p:sldId id="397" r:id="rId20"/>
    <p:sldId id="398" r:id="rId21"/>
    <p:sldId id="399" r:id="rId22"/>
    <p:sldId id="400" r:id="rId23"/>
    <p:sldId id="401" r:id="rId24"/>
    <p:sldId id="402" r:id="rId25"/>
    <p:sldId id="404" r:id="rId26"/>
    <p:sldId id="408" r:id="rId27"/>
    <p:sldId id="409" r:id="rId28"/>
    <p:sldId id="410" r:id="rId29"/>
    <p:sldId id="411" r:id="rId30"/>
    <p:sldId id="412" r:id="rId31"/>
    <p:sldId id="413" r:id="rId32"/>
    <p:sldId id="414" r:id="rId33"/>
    <p:sldId id="415" r:id="rId34"/>
    <p:sldId id="416" r:id="rId35"/>
    <p:sldId id="417" r:id="rId36"/>
    <p:sldId id="418" r:id="rId37"/>
    <p:sldId id="419" r:id="rId38"/>
    <p:sldId id="420" r:id="rId39"/>
    <p:sldId id="421" r:id="rId40"/>
    <p:sldId id="422" r:id="rId41"/>
    <p:sldId id="423" r:id="rId42"/>
    <p:sldId id="424" r:id="rId43"/>
    <p:sldId id="425" r:id="rId44"/>
    <p:sldId id="426" r:id="rId45"/>
    <p:sldId id="427" r:id="rId46"/>
    <p:sldId id="428" r:id="rId47"/>
    <p:sldId id="429" r:id="rId48"/>
    <p:sldId id="430" r:id="rId49"/>
    <p:sldId id="431" r:id="rId50"/>
    <p:sldId id="432" r:id="rId51"/>
    <p:sldId id="441" r:id="rId52"/>
    <p:sldId id="442" r:id="rId53"/>
    <p:sldId id="443" r:id="rId54"/>
    <p:sldId id="444" r:id="rId55"/>
    <p:sldId id="445" r:id="rId56"/>
    <p:sldId id="446" r:id="rId57"/>
    <p:sldId id="447" r:id="rId58"/>
    <p:sldId id="448" r:id="rId59"/>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D44D08-7CAE-49C9-B36D-76B92BE41228}" v="11" dt="2026-02-24T15:24:59.9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358" autoAdjust="0"/>
  </p:normalViewPr>
  <p:slideViewPr>
    <p:cSldViewPr snapToGrid="0">
      <p:cViewPr varScale="1">
        <p:scale>
          <a:sx n="82" d="100"/>
          <a:sy n="82" d="100"/>
        </p:scale>
        <p:origin x="16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microsoft.com/office/2015/10/relationships/revisionInfo" Target="revisionInfo.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Rees-Edwards" userId="6ddc9a34-5fd4-438d-87b4-9c8b83b97512" providerId="ADAL" clId="{7949757A-AD69-4126-B2D1-7959911563A1}"/>
    <pc:docChg chg="custSel delSld modSld">
      <pc:chgData name="Alison Rees-Edwards" userId="6ddc9a34-5fd4-438d-87b4-9c8b83b97512" providerId="ADAL" clId="{7949757A-AD69-4126-B2D1-7959911563A1}" dt="2026-02-24T15:29:16.737" v="45" actId="27636"/>
      <pc:docMkLst>
        <pc:docMk/>
      </pc:docMkLst>
      <pc:sldChg chg="modSp mod">
        <pc:chgData name="Alison Rees-Edwards" userId="6ddc9a34-5fd4-438d-87b4-9c8b83b97512" providerId="ADAL" clId="{7949757A-AD69-4126-B2D1-7959911563A1}" dt="2026-02-24T15:23:03.170" v="9" actId="5793"/>
        <pc:sldMkLst>
          <pc:docMk/>
          <pc:sldMk cId="3001040881" sldId="378"/>
        </pc:sldMkLst>
        <pc:spChg chg="mod">
          <ac:chgData name="Alison Rees-Edwards" userId="6ddc9a34-5fd4-438d-87b4-9c8b83b97512" providerId="ADAL" clId="{7949757A-AD69-4126-B2D1-7959911563A1}" dt="2026-02-24T15:22:52.577" v="5" actId="5793"/>
          <ac:spMkLst>
            <pc:docMk/>
            <pc:sldMk cId="3001040881" sldId="378"/>
            <ac:spMk id="6147" creationId="{00000000-0000-0000-0000-000000000000}"/>
          </ac:spMkLst>
        </pc:spChg>
        <pc:spChg chg="mod">
          <ac:chgData name="Alison Rees-Edwards" userId="6ddc9a34-5fd4-438d-87b4-9c8b83b97512" providerId="ADAL" clId="{7949757A-AD69-4126-B2D1-7959911563A1}" dt="2026-02-24T15:23:03.170" v="9" actId="5793"/>
          <ac:spMkLst>
            <pc:docMk/>
            <pc:sldMk cId="3001040881" sldId="378"/>
            <ac:spMk id="6148" creationId="{00000000-0000-0000-0000-000000000000}"/>
          </ac:spMkLst>
        </pc:spChg>
      </pc:sldChg>
      <pc:sldChg chg="modSp del mod">
        <pc:chgData name="Alison Rees-Edwards" userId="6ddc9a34-5fd4-438d-87b4-9c8b83b97512" providerId="ADAL" clId="{7949757A-AD69-4126-B2D1-7959911563A1}" dt="2026-02-24T15:23:06.124" v="10" actId="2696"/>
        <pc:sldMkLst>
          <pc:docMk/>
          <pc:sldMk cId="2825525462" sldId="379"/>
        </pc:sldMkLst>
        <pc:spChg chg="mod">
          <ac:chgData name="Alison Rees-Edwards" userId="6ddc9a34-5fd4-438d-87b4-9c8b83b97512" providerId="ADAL" clId="{7949757A-AD69-4126-B2D1-7959911563A1}" dt="2026-02-24T15:22:45.771" v="2" actId="21"/>
          <ac:spMkLst>
            <pc:docMk/>
            <pc:sldMk cId="2825525462" sldId="379"/>
            <ac:spMk id="6147" creationId="{00000000-0000-0000-0000-000000000000}"/>
          </ac:spMkLst>
        </pc:spChg>
        <pc:spChg chg="mod">
          <ac:chgData name="Alison Rees-Edwards" userId="6ddc9a34-5fd4-438d-87b4-9c8b83b97512" providerId="ADAL" clId="{7949757A-AD69-4126-B2D1-7959911563A1}" dt="2026-02-24T15:22:57.331" v="6" actId="21"/>
          <ac:spMkLst>
            <pc:docMk/>
            <pc:sldMk cId="2825525462" sldId="379"/>
            <ac:spMk id="6148" creationId="{00000000-0000-0000-0000-000000000000}"/>
          </ac:spMkLst>
        </pc:spChg>
      </pc:sldChg>
      <pc:sldChg chg="modSp modAnim">
        <pc:chgData name="Alison Rees-Edwards" userId="6ddc9a34-5fd4-438d-87b4-9c8b83b97512" providerId="ADAL" clId="{7949757A-AD69-4126-B2D1-7959911563A1}" dt="2026-02-24T15:23:40.136" v="18" actId="5793"/>
        <pc:sldMkLst>
          <pc:docMk/>
          <pc:sldMk cId="1739772993" sldId="384"/>
        </pc:sldMkLst>
        <pc:spChg chg="mod">
          <ac:chgData name="Alison Rees-Edwards" userId="6ddc9a34-5fd4-438d-87b4-9c8b83b97512" providerId="ADAL" clId="{7949757A-AD69-4126-B2D1-7959911563A1}" dt="2026-02-24T15:23:28.936" v="14" actId="5793"/>
          <ac:spMkLst>
            <pc:docMk/>
            <pc:sldMk cId="1739772993" sldId="384"/>
            <ac:spMk id="3" creationId="{00000000-0000-0000-0000-000000000000}"/>
          </ac:spMkLst>
        </pc:spChg>
        <pc:spChg chg="mod">
          <ac:chgData name="Alison Rees-Edwards" userId="6ddc9a34-5fd4-438d-87b4-9c8b83b97512" providerId="ADAL" clId="{7949757A-AD69-4126-B2D1-7959911563A1}" dt="2026-02-24T15:23:40.136" v="18" actId="5793"/>
          <ac:spMkLst>
            <pc:docMk/>
            <pc:sldMk cId="1739772993" sldId="384"/>
            <ac:spMk id="4" creationId="{00000000-0000-0000-0000-000000000000}"/>
          </ac:spMkLst>
        </pc:spChg>
      </pc:sldChg>
      <pc:sldChg chg="modSp del mod">
        <pc:chgData name="Alison Rees-Edwards" userId="6ddc9a34-5fd4-438d-87b4-9c8b83b97512" providerId="ADAL" clId="{7949757A-AD69-4126-B2D1-7959911563A1}" dt="2026-02-24T15:23:43.836" v="19" actId="2696"/>
        <pc:sldMkLst>
          <pc:docMk/>
          <pc:sldMk cId="2223653176" sldId="385"/>
        </pc:sldMkLst>
        <pc:spChg chg="mod">
          <ac:chgData name="Alison Rees-Edwards" userId="6ddc9a34-5fd4-438d-87b4-9c8b83b97512" providerId="ADAL" clId="{7949757A-AD69-4126-B2D1-7959911563A1}" dt="2026-02-24T15:23:22.140" v="11" actId="21"/>
          <ac:spMkLst>
            <pc:docMk/>
            <pc:sldMk cId="2223653176" sldId="385"/>
            <ac:spMk id="3" creationId="{00000000-0000-0000-0000-000000000000}"/>
          </ac:spMkLst>
        </pc:spChg>
        <pc:spChg chg="mod">
          <ac:chgData name="Alison Rees-Edwards" userId="6ddc9a34-5fd4-438d-87b4-9c8b83b97512" providerId="ADAL" clId="{7949757A-AD69-4126-B2D1-7959911563A1}" dt="2026-02-24T15:23:33.850" v="15" actId="21"/>
          <ac:spMkLst>
            <pc:docMk/>
            <pc:sldMk cId="2223653176" sldId="385"/>
            <ac:spMk id="4" creationId="{00000000-0000-0000-0000-000000000000}"/>
          </ac:spMkLst>
        </pc:spChg>
      </pc:sldChg>
      <pc:sldChg chg="modSp mod">
        <pc:chgData name="Alison Rees-Edwards" userId="6ddc9a34-5fd4-438d-87b4-9c8b83b97512" providerId="ADAL" clId="{7949757A-AD69-4126-B2D1-7959911563A1}" dt="2026-02-24T15:24:15.411" v="21" actId="6549"/>
        <pc:sldMkLst>
          <pc:docMk/>
          <pc:sldMk cId="1636293913" sldId="392"/>
        </pc:sldMkLst>
        <pc:spChg chg="mod">
          <ac:chgData name="Alison Rees-Edwards" userId="6ddc9a34-5fd4-438d-87b4-9c8b83b97512" providerId="ADAL" clId="{7949757A-AD69-4126-B2D1-7959911563A1}" dt="2026-02-24T15:24:12.750" v="20" actId="6549"/>
          <ac:spMkLst>
            <pc:docMk/>
            <pc:sldMk cId="1636293913" sldId="392"/>
            <ac:spMk id="3" creationId="{00000000-0000-0000-0000-000000000000}"/>
          </ac:spMkLst>
        </pc:spChg>
        <pc:spChg chg="mod">
          <ac:chgData name="Alison Rees-Edwards" userId="6ddc9a34-5fd4-438d-87b4-9c8b83b97512" providerId="ADAL" clId="{7949757A-AD69-4126-B2D1-7959911563A1}" dt="2026-02-24T15:24:15.411" v="21" actId="6549"/>
          <ac:spMkLst>
            <pc:docMk/>
            <pc:sldMk cId="1636293913" sldId="392"/>
            <ac:spMk id="4" creationId="{00000000-0000-0000-0000-000000000000}"/>
          </ac:spMkLst>
        </pc:spChg>
      </pc:sldChg>
      <pc:sldChg chg="modSp mod">
        <pc:chgData name="Alison Rees-Edwards" userId="6ddc9a34-5fd4-438d-87b4-9c8b83b97512" providerId="ADAL" clId="{7949757A-AD69-4126-B2D1-7959911563A1}" dt="2026-02-24T15:25:01.250" v="29" actId="5793"/>
        <pc:sldMkLst>
          <pc:docMk/>
          <pc:sldMk cId="2442808493" sldId="402"/>
        </pc:sldMkLst>
        <pc:spChg chg="mod">
          <ac:chgData name="Alison Rees-Edwards" userId="6ddc9a34-5fd4-438d-87b4-9c8b83b97512" providerId="ADAL" clId="{7949757A-AD69-4126-B2D1-7959911563A1}" dt="2026-02-24T15:24:48.368" v="25" actId="5793"/>
          <ac:spMkLst>
            <pc:docMk/>
            <pc:sldMk cId="2442808493" sldId="402"/>
            <ac:spMk id="3" creationId="{00000000-0000-0000-0000-000000000000}"/>
          </ac:spMkLst>
        </pc:spChg>
        <pc:spChg chg="mod">
          <ac:chgData name="Alison Rees-Edwards" userId="6ddc9a34-5fd4-438d-87b4-9c8b83b97512" providerId="ADAL" clId="{7949757A-AD69-4126-B2D1-7959911563A1}" dt="2026-02-24T15:25:01.250" v="29" actId="5793"/>
          <ac:spMkLst>
            <pc:docMk/>
            <pc:sldMk cId="2442808493" sldId="402"/>
            <ac:spMk id="4" creationId="{00000000-0000-0000-0000-000000000000}"/>
          </ac:spMkLst>
        </pc:spChg>
      </pc:sldChg>
      <pc:sldChg chg="modSp del mod">
        <pc:chgData name="Alison Rees-Edwards" userId="6ddc9a34-5fd4-438d-87b4-9c8b83b97512" providerId="ADAL" clId="{7949757A-AD69-4126-B2D1-7959911563A1}" dt="2026-02-24T15:25:04.910" v="30" actId="2696"/>
        <pc:sldMkLst>
          <pc:docMk/>
          <pc:sldMk cId="3093095097" sldId="403"/>
        </pc:sldMkLst>
        <pc:spChg chg="mod">
          <ac:chgData name="Alison Rees-Edwards" userId="6ddc9a34-5fd4-438d-87b4-9c8b83b97512" providerId="ADAL" clId="{7949757A-AD69-4126-B2D1-7959911563A1}" dt="2026-02-24T15:24:41.975" v="22" actId="21"/>
          <ac:spMkLst>
            <pc:docMk/>
            <pc:sldMk cId="3093095097" sldId="403"/>
            <ac:spMk id="3" creationId="{00000000-0000-0000-0000-000000000000}"/>
          </ac:spMkLst>
        </pc:spChg>
        <pc:spChg chg="mod">
          <ac:chgData name="Alison Rees-Edwards" userId="6ddc9a34-5fd4-438d-87b4-9c8b83b97512" providerId="ADAL" clId="{7949757A-AD69-4126-B2D1-7959911563A1}" dt="2026-02-24T15:24:54.371" v="26" actId="21"/>
          <ac:spMkLst>
            <pc:docMk/>
            <pc:sldMk cId="3093095097" sldId="403"/>
            <ac:spMk id="4" creationId="{00000000-0000-0000-0000-000000000000}"/>
          </ac:spMkLst>
        </pc:spChg>
      </pc:sldChg>
      <pc:sldChg chg="del">
        <pc:chgData name="Alison Rees-Edwards" userId="6ddc9a34-5fd4-438d-87b4-9c8b83b97512" providerId="ADAL" clId="{7949757A-AD69-4126-B2D1-7959911563A1}" dt="2026-02-24T15:25:29.870" v="31" actId="2696"/>
        <pc:sldMkLst>
          <pc:docMk/>
          <pc:sldMk cId="3509530631" sldId="405"/>
        </pc:sldMkLst>
      </pc:sldChg>
      <pc:sldChg chg="del">
        <pc:chgData name="Alison Rees-Edwards" userId="6ddc9a34-5fd4-438d-87b4-9c8b83b97512" providerId="ADAL" clId="{7949757A-AD69-4126-B2D1-7959911563A1}" dt="2026-02-24T15:25:32.815" v="32" actId="2696"/>
        <pc:sldMkLst>
          <pc:docMk/>
          <pc:sldMk cId="432849819" sldId="406"/>
        </pc:sldMkLst>
      </pc:sldChg>
      <pc:sldChg chg="del">
        <pc:chgData name="Alison Rees-Edwards" userId="6ddc9a34-5fd4-438d-87b4-9c8b83b97512" providerId="ADAL" clId="{7949757A-AD69-4126-B2D1-7959911563A1}" dt="2026-02-24T15:25:36.926" v="33" actId="2696"/>
        <pc:sldMkLst>
          <pc:docMk/>
          <pc:sldMk cId="2987793652" sldId="407"/>
        </pc:sldMkLst>
      </pc:sldChg>
      <pc:sldChg chg="del">
        <pc:chgData name="Alison Rees-Edwards" userId="6ddc9a34-5fd4-438d-87b4-9c8b83b97512" providerId="ADAL" clId="{7949757A-AD69-4126-B2D1-7959911563A1}" dt="2026-02-24T15:28:35.142" v="34" actId="2696"/>
        <pc:sldMkLst>
          <pc:docMk/>
          <pc:sldMk cId="2960635450" sldId="433"/>
        </pc:sldMkLst>
      </pc:sldChg>
      <pc:sldChg chg="del">
        <pc:chgData name="Alison Rees-Edwards" userId="6ddc9a34-5fd4-438d-87b4-9c8b83b97512" providerId="ADAL" clId="{7949757A-AD69-4126-B2D1-7959911563A1}" dt="2026-02-24T15:28:37.503" v="35" actId="2696"/>
        <pc:sldMkLst>
          <pc:docMk/>
          <pc:sldMk cId="1449975306" sldId="434"/>
        </pc:sldMkLst>
      </pc:sldChg>
      <pc:sldChg chg="del">
        <pc:chgData name="Alison Rees-Edwards" userId="6ddc9a34-5fd4-438d-87b4-9c8b83b97512" providerId="ADAL" clId="{7949757A-AD69-4126-B2D1-7959911563A1}" dt="2026-02-24T15:28:39.681" v="36" actId="2696"/>
        <pc:sldMkLst>
          <pc:docMk/>
          <pc:sldMk cId="441271415" sldId="435"/>
        </pc:sldMkLst>
      </pc:sldChg>
      <pc:sldChg chg="del">
        <pc:chgData name="Alison Rees-Edwards" userId="6ddc9a34-5fd4-438d-87b4-9c8b83b97512" providerId="ADAL" clId="{7949757A-AD69-4126-B2D1-7959911563A1}" dt="2026-02-24T15:28:42.368" v="37" actId="2696"/>
        <pc:sldMkLst>
          <pc:docMk/>
          <pc:sldMk cId="3429881451" sldId="436"/>
        </pc:sldMkLst>
      </pc:sldChg>
      <pc:sldChg chg="del">
        <pc:chgData name="Alison Rees-Edwards" userId="6ddc9a34-5fd4-438d-87b4-9c8b83b97512" providerId="ADAL" clId="{7949757A-AD69-4126-B2D1-7959911563A1}" dt="2026-02-24T15:28:44.624" v="38" actId="2696"/>
        <pc:sldMkLst>
          <pc:docMk/>
          <pc:sldMk cId="1264819912" sldId="437"/>
        </pc:sldMkLst>
      </pc:sldChg>
      <pc:sldChg chg="del">
        <pc:chgData name="Alison Rees-Edwards" userId="6ddc9a34-5fd4-438d-87b4-9c8b83b97512" providerId="ADAL" clId="{7949757A-AD69-4126-B2D1-7959911563A1}" dt="2026-02-24T15:28:46.959" v="39" actId="2696"/>
        <pc:sldMkLst>
          <pc:docMk/>
          <pc:sldMk cId="4105490586" sldId="438"/>
        </pc:sldMkLst>
      </pc:sldChg>
      <pc:sldChg chg="del">
        <pc:chgData name="Alison Rees-Edwards" userId="6ddc9a34-5fd4-438d-87b4-9c8b83b97512" providerId="ADAL" clId="{7949757A-AD69-4126-B2D1-7959911563A1}" dt="2026-02-24T15:28:48.969" v="40" actId="2696"/>
        <pc:sldMkLst>
          <pc:docMk/>
          <pc:sldMk cId="4031312646" sldId="439"/>
        </pc:sldMkLst>
      </pc:sldChg>
      <pc:sldChg chg="del">
        <pc:chgData name="Alison Rees-Edwards" userId="6ddc9a34-5fd4-438d-87b4-9c8b83b97512" providerId="ADAL" clId="{7949757A-AD69-4126-B2D1-7959911563A1}" dt="2026-02-24T15:28:52.251" v="41" actId="2696"/>
        <pc:sldMkLst>
          <pc:docMk/>
          <pc:sldMk cId="801408035" sldId="440"/>
        </pc:sldMkLst>
      </pc:sldChg>
      <pc:sldChg chg="modSp mod">
        <pc:chgData name="Alison Rees-Edwards" userId="6ddc9a34-5fd4-438d-87b4-9c8b83b97512" providerId="ADAL" clId="{7949757A-AD69-4126-B2D1-7959911563A1}" dt="2026-02-24T15:29:08.048" v="43" actId="27636"/>
        <pc:sldMkLst>
          <pc:docMk/>
          <pc:sldMk cId="4056374622" sldId="446"/>
        </pc:sldMkLst>
        <pc:spChg chg="mod">
          <ac:chgData name="Alison Rees-Edwards" userId="6ddc9a34-5fd4-438d-87b4-9c8b83b97512" providerId="ADAL" clId="{7949757A-AD69-4126-B2D1-7959911563A1}" dt="2026-02-24T15:29:08.048" v="43" actId="27636"/>
          <ac:spMkLst>
            <pc:docMk/>
            <pc:sldMk cId="4056374622" sldId="446"/>
            <ac:spMk id="3" creationId="{00000000-0000-0000-0000-000000000000}"/>
          </ac:spMkLst>
        </pc:spChg>
      </pc:sldChg>
      <pc:sldChg chg="modSp mod">
        <pc:chgData name="Alison Rees-Edwards" userId="6ddc9a34-5fd4-438d-87b4-9c8b83b97512" providerId="ADAL" clId="{7949757A-AD69-4126-B2D1-7959911563A1}" dt="2026-02-24T15:29:16.737" v="45" actId="27636"/>
        <pc:sldMkLst>
          <pc:docMk/>
          <pc:sldMk cId="853361363" sldId="447"/>
        </pc:sldMkLst>
        <pc:spChg chg="mod">
          <ac:chgData name="Alison Rees-Edwards" userId="6ddc9a34-5fd4-438d-87b4-9c8b83b97512" providerId="ADAL" clId="{7949757A-AD69-4126-B2D1-7959911563A1}" dt="2026-02-24T15:29:16.737" v="45" actId="27636"/>
          <ac:spMkLst>
            <pc:docMk/>
            <pc:sldMk cId="853361363" sldId="447"/>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41816A-63D2-429A-9FFE-009BCAEEF1AD}" type="doc">
      <dgm:prSet loTypeId="urn:microsoft.com/office/officeart/2005/8/layout/cycle2" loCatId="cycle" qsTypeId="urn:microsoft.com/office/officeart/2005/8/quickstyle/simple1" qsCatId="simple" csTypeId="urn:microsoft.com/office/officeart/2005/8/colors/colorful4" csCatId="colorful" phldr="1"/>
      <dgm:spPr/>
      <dgm:t>
        <a:bodyPr/>
        <a:lstStyle/>
        <a:p>
          <a:endParaRPr lang="en-US"/>
        </a:p>
      </dgm:t>
    </dgm:pt>
    <dgm:pt modelId="{E43F4296-229E-4BA9-82C8-F0F8941FAB0D}">
      <dgm:prSet phldrT="[Text]"/>
      <dgm:spPr/>
      <dgm:t>
        <a:bodyPr/>
        <a:lstStyle/>
        <a:p>
          <a:r>
            <a:rPr lang="en-US" dirty="0" err="1">
              <a:solidFill>
                <a:schemeClr val="tx1"/>
              </a:solidFill>
            </a:rPr>
            <a:t>Agwedd</a:t>
          </a:r>
          <a:endParaRPr lang="en-US" dirty="0">
            <a:solidFill>
              <a:schemeClr val="tx1"/>
            </a:solidFill>
          </a:endParaRPr>
        </a:p>
        <a:p>
          <a:r>
            <a:rPr lang="en-US" i="1" dirty="0">
              <a:solidFill>
                <a:srgbClr val="002060"/>
              </a:solidFill>
            </a:rPr>
            <a:t>Attitude</a:t>
          </a:r>
        </a:p>
      </dgm:t>
    </dgm:pt>
    <dgm:pt modelId="{4D65E52B-E06A-410B-8717-3FD1125C1D9E}" type="parTrans" cxnId="{279D8772-D6F2-4A7C-B2B5-2B46DA28E961}">
      <dgm:prSet/>
      <dgm:spPr/>
      <dgm:t>
        <a:bodyPr/>
        <a:lstStyle/>
        <a:p>
          <a:endParaRPr lang="en-US"/>
        </a:p>
      </dgm:t>
    </dgm:pt>
    <dgm:pt modelId="{ACDDE877-3BAC-4E14-A9A4-9737063A534D}" type="sibTrans" cxnId="{279D8772-D6F2-4A7C-B2B5-2B46DA28E961}">
      <dgm:prSet/>
      <dgm:spPr/>
      <dgm:t>
        <a:bodyPr/>
        <a:lstStyle/>
        <a:p>
          <a:endParaRPr lang="en-US"/>
        </a:p>
      </dgm:t>
    </dgm:pt>
    <dgm:pt modelId="{07AADF35-2FA1-4320-9498-10D4CA843A0D}">
      <dgm:prSet phldrT="[Text]"/>
      <dgm:spPr/>
      <dgm:t>
        <a:bodyPr/>
        <a:lstStyle/>
        <a:p>
          <a:r>
            <a:rPr lang="en-US" dirty="0" err="1">
              <a:solidFill>
                <a:schemeClr val="tx1"/>
              </a:solidFill>
            </a:rPr>
            <a:t>Hyfedredd</a:t>
          </a:r>
          <a:endParaRPr lang="en-US" dirty="0">
            <a:solidFill>
              <a:schemeClr val="tx1"/>
            </a:solidFill>
          </a:endParaRPr>
        </a:p>
        <a:p>
          <a:r>
            <a:rPr lang="en-US" i="1" dirty="0">
              <a:solidFill>
                <a:srgbClr val="002060"/>
              </a:solidFill>
            </a:rPr>
            <a:t>Proficiency</a:t>
          </a:r>
        </a:p>
      </dgm:t>
    </dgm:pt>
    <dgm:pt modelId="{5FDE4F3F-94C0-4484-8349-B0BB6620F52C}" type="parTrans" cxnId="{217722BF-2D2F-4510-BA2D-F35BB58F1CD2}">
      <dgm:prSet/>
      <dgm:spPr/>
      <dgm:t>
        <a:bodyPr/>
        <a:lstStyle/>
        <a:p>
          <a:endParaRPr lang="en-US"/>
        </a:p>
      </dgm:t>
    </dgm:pt>
    <dgm:pt modelId="{57100085-8A59-4F26-B686-5413914DF238}" type="sibTrans" cxnId="{217722BF-2D2F-4510-BA2D-F35BB58F1CD2}">
      <dgm:prSet/>
      <dgm:spPr/>
      <dgm:t>
        <a:bodyPr/>
        <a:lstStyle/>
        <a:p>
          <a:endParaRPr lang="en-US"/>
        </a:p>
      </dgm:t>
    </dgm:pt>
    <dgm:pt modelId="{71E22152-AC38-4BB9-8F1F-EEE00C31D96F}">
      <dgm:prSet phldrT="[Text]"/>
      <dgm:spPr/>
      <dgm:t>
        <a:bodyPr/>
        <a:lstStyle/>
        <a:p>
          <a:r>
            <a:rPr lang="en-US" dirty="0" err="1">
              <a:solidFill>
                <a:schemeClr val="tx1"/>
              </a:solidFill>
            </a:rPr>
            <a:t>Rhuglder</a:t>
          </a:r>
          <a:endParaRPr lang="en-US" dirty="0">
            <a:solidFill>
              <a:schemeClr val="tx1"/>
            </a:solidFill>
          </a:endParaRPr>
        </a:p>
        <a:p>
          <a:r>
            <a:rPr lang="en-US" i="1" dirty="0">
              <a:solidFill>
                <a:srgbClr val="002060"/>
              </a:solidFill>
            </a:rPr>
            <a:t>Fluency</a:t>
          </a:r>
        </a:p>
      </dgm:t>
    </dgm:pt>
    <dgm:pt modelId="{4FC3087D-EF41-43D9-A724-872694158048}" type="parTrans" cxnId="{AB8CFB5C-EEE2-4E9E-A021-C22E354DBAC9}">
      <dgm:prSet/>
      <dgm:spPr/>
      <dgm:t>
        <a:bodyPr/>
        <a:lstStyle/>
        <a:p>
          <a:endParaRPr lang="en-US"/>
        </a:p>
      </dgm:t>
    </dgm:pt>
    <dgm:pt modelId="{3BD18989-2D3E-488B-8834-1EC416A65789}" type="sibTrans" cxnId="{AB8CFB5C-EEE2-4E9E-A021-C22E354DBAC9}">
      <dgm:prSet/>
      <dgm:spPr/>
      <dgm:t>
        <a:bodyPr/>
        <a:lstStyle/>
        <a:p>
          <a:endParaRPr lang="en-US"/>
        </a:p>
      </dgm:t>
    </dgm:pt>
    <dgm:pt modelId="{D33C02E1-8290-4C14-985E-C2A9D4EA7CC3}">
      <dgm:prSet phldrT="[Text]"/>
      <dgm:spPr/>
      <dgm:t>
        <a:bodyPr/>
        <a:lstStyle/>
        <a:p>
          <a:r>
            <a:rPr lang="en-US" dirty="0" err="1"/>
            <a:t>Hyder</a:t>
          </a:r>
          <a:endParaRPr lang="en-US" dirty="0"/>
        </a:p>
        <a:p>
          <a:r>
            <a:rPr lang="en-US" i="1" dirty="0"/>
            <a:t>Confidence</a:t>
          </a:r>
        </a:p>
      </dgm:t>
    </dgm:pt>
    <dgm:pt modelId="{D8F2E030-77A6-4148-9154-C42245B9F15A}" type="parTrans" cxnId="{1643A329-BF4B-4244-9D2A-FD50A395FF29}">
      <dgm:prSet/>
      <dgm:spPr/>
      <dgm:t>
        <a:bodyPr/>
        <a:lstStyle/>
        <a:p>
          <a:endParaRPr lang="en-US"/>
        </a:p>
      </dgm:t>
    </dgm:pt>
    <dgm:pt modelId="{ED7E730D-6C12-4788-8F33-F9CA3C070CD7}" type="sibTrans" cxnId="{1643A329-BF4B-4244-9D2A-FD50A395FF29}">
      <dgm:prSet/>
      <dgm:spPr/>
      <dgm:t>
        <a:bodyPr/>
        <a:lstStyle/>
        <a:p>
          <a:endParaRPr lang="en-US"/>
        </a:p>
      </dgm:t>
    </dgm:pt>
    <dgm:pt modelId="{D41482F5-8D05-4842-926C-051A8F9B3FC9}" type="pres">
      <dgm:prSet presAssocID="{7941816A-63D2-429A-9FFE-009BCAEEF1AD}" presName="cycle" presStyleCnt="0">
        <dgm:presLayoutVars>
          <dgm:dir/>
          <dgm:resizeHandles val="exact"/>
        </dgm:presLayoutVars>
      </dgm:prSet>
      <dgm:spPr/>
    </dgm:pt>
    <dgm:pt modelId="{F1D09C05-1F77-40A2-A1DC-513504F663EE}" type="pres">
      <dgm:prSet presAssocID="{E43F4296-229E-4BA9-82C8-F0F8941FAB0D}" presName="node" presStyleLbl="node1" presStyleIdx="0" presStyleCnt="4" custScaleX="171839">
        <dgm:presLayoutVars>
          <dgm:bulletEnabled val="1"/>
        </dgm:presLayoutVars>
      </dgm:prSet>
      <dgm:spPr/>
    </dgm:pt>
    <dgm:pt modelId="{6D32B27B-CFA2-4161-A08D-7E7406C5137B}" type="pres">
      <dgm:prSet presAssocID="{ACDDE877-3BAC-4E14-A9A4-9737063A534D}" presName="sibTrans" presStyleLbl="sibTrans2D1" presStyleIdx="0" presStyleCnt="4"/>
      <dgm:spPr/>
    </dgm:pt>
    <dgm:pt modelId="{1F858996-0612-442F-A310-3741F18FFCB2}" type="pres">
      <dgm:prSet presAssocID="{ACDDE877-3BAC-4E14-A9A4-9737063A534D}" presName="connectorText" presStyleLbl="sibTrans2D1" presStyleIdx="0" presStyleCnt="4"/>
      <dgm:spPr/>
    </dgm:pt>
    <dgm:pt modelId="{14BE57C7-C7AD-42D7-9148-E440173794CD}" type="pres">
      <dgm:prSet presAssocID="{07AADF35-2FA1-4320-9498-10D4CA843A0D}" presName="node" presStyleLbl="node1" presStyleIdx="1" presStyleCnt="4" custScaleX="169386" custRadScaleRad="100006" custRadScaleInc="1377">
        <dgm:presLayoutVars>
          <dgm:bulletEnabled val="1"/>
        </dgm:presLayoutVars>
      </dgm:prSet>
      <dgm:spPr/>
    </dgm:pt>
    <dgm:pt modelId="{1C2C6063-3D9B-4E6C-BB66-382F753596E6}" type="pres">
      <dgm:prSet presAssocID="{57100085-8A59-4F26-B686-5413914DF238}" presName="sibTrans" presStyleLbl="sibTrans2D1" presStyleIdx="1" presStyleCnt="4"/>
      <dgm:spPr/>
    </dgm:pt>
    <dgm:pt modelId="{161F7A5D-B6C6-49A1-A961-77A4DFECDF14}" type="pres">
      <dgm:prSet presAssocID="{57100085-8A59-4F26-B686-5413914DF238}" presName="connectorText" presStyleLbl="sibTrans2D1" presStyleIdx="1" presStyleCnt="4"/>
      <dgm:spPr/>
    </dgm:pt>
    <dgm:pt modelId="{B492D8F0-6C65-44FF-9CCE-3B1911D7322D}" type="pres">
      <dgm:prSet presAssocID="{71E22152-AC38-4BB9-8F1F-EEE00C31D96F}" presName="node" presStyleLbl="node1" presStyleIdx="2" presStyleCnt="4" custScaleX="171072">
        <dgm:presLayoutVars>
          <dgm:bulletEnabled val="1"/>
        </dgm:presLayoutVars>
      </dgm:prSet>
      <dgm:spPr/>
    </dgm:pt>
    <dgm:pt modelId="{2186FC5A-D1D7-4EE2-B82D-B4B756CA5F15}" type="pres">
      <dgm:prSet presAssocID="{3BD18989-2D3E-488B-8834-1EC416A65789}" presName="sibTrans" presStyleLbl="sibTrans2D1" presStyleIdx="2" presStyleCnt="4"/>
      <dgm:spPr/>
    </dgm:pt>
    <dgm:pt modelId="{C8916115-710F-4D23-996E-73593C652268}" type="pres">
      <dgm:prSet presAssocID="{3BD18989-2D3E-488B-8834-1EC416A65789}" presName="connectorText" presStyleLbl="sibTrans2D1" presStyleIdx="2" presStyleCnt="4"/>
      <dgm:spPr/>
    </dgm:pt>
    <dgm:pt modelId="{AD59C736-0A57-4CB9-8167-E8C99DBFAF58}" type="pres">
      <dgm:prSet presAssocID="{D33C02E1-8290-4C14-985E-C2A9D4EA7CC3}" presName="node" presStyleLbl="node1" presStyleIdx="3" presStyleCnt="4" custScaleX="179009" custScaleY="101235">
        <dgm:presLayoutVars>
          <dgm:bulletEnabled val="1"/>
        </dgm:presLayoutVars>
      </dgm:prSet>
      <dgm:spPr/>
    </dgm:pt>
    <dgm:pt modelId="{1FD009D4-BD8B-44BF-A5AC-521E600E9376}" type="pres">
      <dgm:prSet presAssocID="{ED7E730D-6C12-4788-8F33-F9CA3C070CD7}" presName="sibTrans" presStyleLbl="sibTrans2D1" presStyleIdx="3" presStyleCnt="4"/>
      <dgm:spPr/>
    </dgm:pt>
    <dgm:pt modelId="{74B2DA41-F2C2-4316-AF01-A74FFC76C27E}" type="pres">
      <dgm:prSet presAssocID="{ED7E730D-6C12-4788-8F33-F9CA3C070CD7}" presName="connectorText" presStyleLbl="sibTrans2D1" presStyleIdx="3" presStyleCnt="4"/>
      <dgm:spPr/>
    </dgm:pt>
  </dgm:ptLst>
  <dgm:cxnLst>
    <dgm:cxn modelId="{E2462B0B-9F51-40FD-94EC-108A89B24525}" type="presOf" srcId="{07AADF35-2FA1-4320-9498-10D4CA843A0D}" destId="{14BE57C7-C7AD-42D7-9148-E440173794CD}" srcOrd="0" destOrd="0" presId="urn:microsoft.com/office/officeart/2005/8/layout/cycle2"/>
    <dgm:cxn modelId="{DBE1710D-421F-4C9A-AFE4-C403DC4C7657}" type="presOf" srcId="{57100085-8A59-4F26-B686-5413914DF238}" destId="{161F7A5D-B6C6-49A1-A961-77A4DFECDF14}" srcOrd="1" destOrd="0" presId="urn:microsoft.com/office/officeart/2005/8/layout/cycle2"/>
    <dgm:cxn modelId="{47FCD420-52C7-4E20-AF97-BECE82EC4F93}" type="presOf" srcId="{D33C02E1-8290-4C14-985E-C2A9D4EA7CC3}" destId="{AD59C736-0A57-4CB9-8167-E8C99DBFAF58}" srcOrd="0" destOrd="0" presId="urn:microsoft.com/office/officeart/2005/8/layout/cycle2"/>
    <dgm:cxn modelId="{1643A329-BF4B-4244-9D2A-FD50A395FF29}" srcId="{7941816A-63D2-429A-9FFE-009BCAEEF1AD}" destId="{D33C02E1-8290-4C14-985E-C2A9D4EA7CC3}" srcOrd="3" destOrd="0" parTransId="{D8F2E030-77A6-4148-9154-C42245B9F15A}" sibTransId="{ED7E730D-6C12-4788-8F33-F9CA3C070CD7}"/>
    <dgm:cxn modelId="{1D937439-65DB-442C-A3E8-DB06ECB81304}" type="presOf" srcId="{3BD18989-2D3E-488B-8834-1EC416A65789}" destId="{2186FC5A-D1D7-4EE2-B82D-B4B756CA5F15}" srcOrd="0" destOrd="0" presId="urn:microsoft.com/office/officeart/2005/8/layout/cycle2"/>
    <dgm:cxn modelId="{AB8CFB5C-EEE2-4E9E-A021-C22E354DBAC9}" srcId="{7941816A-63D2-429A-9FFE-009BCAEEF1AD}" destId="{71E22152-AC38-4BB9-8F1F-EEE00C31D96F}" srcOrd="2" destOrd="0" parTransId="{4FC3087D-EF41-43D9-A724-872694158048}" sibTransId="{3BD18989-2D3E-488B-8834-1EC416A65789}"/>
    <dgm:cxn modelId="{2116F34E-2298-4628-811E-DFA8049F49EE}" type="presOf" srcId="{71E22152-AC38-4BB9-8F1F-EEE00C31D96F}" destId="{B492D8F0-6C65-44FF-9CCE-3B1911D7322D}" srcOrd="0" destOrd="0" presId="urn:microsoft.com/office/officeart/2005/8/layout/cycle2"/>
    <dgm:cxn modelId="{279D8772-D6F2-4A7C-B2B5-2B46DA28E961}" srcId="{7941816A-63D2-429A-9FFE-009BCAEEF1AD}" destId="{E43F4296-229E-4BA9-82C8-F0F8941FAB0D}" srcOrd="0" destOrd="0" parTransId="{4D65E52B-E06A-410B-8717-3FD1125C1D9E}" sibTransId="{ACDDE877-3BAC-4E14-A9A4-9737063A534D}"/>
    <dgm:cxn modelId="{FD5DE673-7417-44C2-9570-A77CCD1F8D92}" type="presOf" srcId="{57100085-8A59-4F26-B686-5413914DF238}" destId="{1C2C6063-3D9B-4E6C-BB66-382F753596E6}" srcOrd="0" destOrd="0" presId="urn:microsoft.com/office/officeart/2005/8/layout/cycle2"/>
    <dgm:cxn modelId="{9591F57D-71F7-4377-B266-9A1E80B5EDB0}" type="presOf" srcId="{E43F4296-229E-4BA9-82C8-F0F8941FAB0D}" destId="{F1D09C05-1F77-40A2-A1DC-513504F663EE}" srcOrd="0" destOrd="0" presId="urn:microsoft.com/office/officeart/2005/8/layout/cycle2"/>
    <dgm:cxn modelId="{8F1A5BA3-C2D1-4034-9230-F88EA77B72B3}" type="presOf" srcId="{ACDDE877-3BAC-4E14-A9A4-9737063A534D}" destId="{6D32B27B-CFA2-4161-A08D-7E7406C5137B}" srcOrd="0" destOrd="0" presId="urn:microsoft.com/office/officeart/2005/8/layout/cycle2"/>
    <dgm:cxn modelId="{1A1225AE-5C09-4313-B58B-48EA5D391603}" type="presOf" srcId="{3BD18989-2D3E-488B-8834-1EC416A65789}" destId="{C8916115-710F-4D23-996E-73593C652268}" srcOrd="1" destOrd="0" presId="urn:microsoft.com/office/officeart/2005/8/layout/cycle2"/>
    <dgm:cxn modelId="{EF5E85B3-3C2A-4BD2-A756-CE396D29F25C}" type="presOf" srcId="{ED7E730D-6C12-4788-8F33-F9CA3C070CD7}" destId="{1FD009D4-BD8B-44BF-A5AC-521E600E9376}" srcOrd="0" destOrd="0" presId="urn:microsoft.com/office/officeart/2005/8/layout/cycle2"/>
    <dgm:cxn modelId="{217722BF-2D2F-4510-BA2D-F35BB58F1CD2}" srcId="{7941816A-63D2-429A-9FFE-009BCAEEF1AD}" destId="{07AADF35-2FA1-4320-9498-10D4CA843A0D}" srcOrd="1" destOrd="0" parTransId="{5FDE4F3F-94C0-4484-8349-B0BB6620F52C}" sibTransId="{57100085-8A59-4F26-B686-5413914DF238}"/>
    <dgm:cxn modelId="{DD3396EF-D071-41D0-AAB9-484BFAFF55E5}" type="presOf" srcId="{7941816A-63D2-429A-9FFE-009BCAEEF1AD}" destId="{D41482F5-8D05-4842-926C-051A8F9B3FC9}" srcOrd="0" destOrd="0" presId="urn:microsoft.com/office/officeart/2005/8/layout/cycle2"/>
    <dgm:cxn modelId="{6CE678F3-02F3-4843-BBB8-84E44D843847}" type="presOf" srcId="{ED7E730D-6C12-4788-8F33-F9CA3C070CD7}" destId="{74B2DA41-F2C2-4316-AF01-A74FFC76C27E}" srcOrd="1" destOrd="0" presId="urn:microsoft.com/office/officeart/2005/8/layout/cycle2"/>
    <dgm:cxn modelId="{779A02F5-9381-4207-89A0-E68086F89C34}" type="presOf" srcId="{ACDDE877-3BAC-4E14-A9A4-9737063A534D}" destId="{1F858996-0612-442F-A310-3741F18FFCB2}" srcOrd="1" destOrd="0" presId="urn:microsoft.com/office/officeart/2005/8/layout/cycle2"/>
    <dgm:cxn modelId="{07DE018D-FA24-4AEF-A3FC-3DA2163E1384}" type="presParOf" srcId="{D41482F5-8D05-4842-926C-051A8F9B3FC9}" destId="{F1D09C05-1F77-40A2-A1DC-513504F663EE}" srcOrd="0" destOrd="0" presId="urn:microsoft.com/office/officeart/2005/8/layout/cycle2"/>
    <dgm:cxn modelId="{C95FE81B-CD62-411C-91C2-7E6E29F3684A}" type="presParOf" srcId="{D41482F5-8D05-4842-926C-051A8F9B3FC9}" destId="{6D32B27B-CFA2-4161-A08D-7E7406C5137B}" srcOrd="1" destOrd="0" presId="urn:microsoft.com/office/officeart/2005/8/layout/cycle2"/>
    <dgm:cxn modelId="{42D94D1C-2AAD-4B3C-94A1-E786A7384139}" type="presParOf" srcId="{6D32B27B-CFA2-4161-A08D-7E7406C5137B}" destId="{1F858996-0612-442F-A310-3741F18FFCB2}" srcOrd="0" destOrd="0" presId="urn:microsoft.com/office/officeart/2005/8/layout/cycle2"/>
    <dgm:cxn modelId="{EC50DF02-771F-466E-96A1-DF43FFDAE0FE}" type="presParOf" srcId="{D41482F5-8D05-4842-926C-051A8F9B3FC9}" destId="{14BE57C7-C7AD-42D7-9148-E440173794CD}" srcOrd="2" destOrd="0" presId="urn:microsoft.com/office/officeart/2005/8/layout/cycle2"/>
    <dgm:cxn modelId="{7B110840-60A2-4F56-BAF4-0B089197036C}" type="presParOf" srcId="{D41482F5-8D05-4842-926C-051A8F9B3FC9}" destId="{1C2C6063-3D9B-4E6C-BB66-382F753596E6}" srcOrd="3" destOrd="0" presId="urn:microsoft.com/office/officeart/2005/8/layout/cycle2"/>
    <dgm:cxn modelId="{21A8A270-DDCF-49D3-BA5D-A1CAA1838803}" type="presParOf" srcId="{1C2C6063-3D9B-4E6C-BB66-382F753596E6}" destId="{161F7A5D-B6C6-49A1-A961-77A4DFECDF14}" srcOrd="0" destOrd="0" presId="urn:microsoft.com/office/officeart/2005/8/layout/cycle2"/>
    <dgm:cxn modelId="{D083FDE3-F8EC-4D41-BB1C-8A931D36B318}" type="presParOf" srcId="{D41482F5-8D05-4842-926C-051A8F9B3FC9}" destId="{B492D8F0-6C65-44FF-9CCE-3B1911D7322D}" srcOrd="4" destOrd="0" presId="urn:microsoft.com/office/officeart/2005/8/layout/cycle2"/>
    <dgm:cxn modelId="{7BE648D9-F8F7-4C29-BC9C-C79B71EBD718}" type="presParOf" srcId="{D41482F5-8D05-4842-926C-051A8F9B3FC9}" destId="{2186FC5A-D1D7-4EE2-B82D-B4B756CA5F15}" srcOrd="5" destOrd="0" presId="urn:microsoft.com/office/officeart/2005/8/layout/cycle2"/>
    <dgm:cxn modelId="{3B14A66A-AC92-4F4C-BDC1-9AD9CF630910}" type="presParOf" srcId="{2186FC5A-D1D7-4EE2-B82D-B4B756CA5F15}" destId="{C8916115-710F-4D23-996E-73593C652268}" srcOrd="0" destOrd="0" presId="urn:microsoft.com/office/officeart/2005/8/layout/cycle2"/>
    <dgm:cxn modelId="{B1DC65A7-25F7-4BB4-8921-FCF331CF7992}" type="presParOf" srcId="{D41482F5-8D05-4842-926C-051A8F9B3FC9}" destId="{AD59C736-0A57-4CB9-8167-E8C99DBFAF58}" srcOrd="6" destOrd="0" presId="urn:microsoft.com/office/officeart/2005/8/layout/cycle2"/>
    <dgm:cxn modelId="{376B385C-426A-465F-8428-B023B05A0F64}" type="presParOf" srcId="{D41482F5-8D05-4842-926C-051A8F9B3FC9}" destId="{1FD009D4-BD8B-44BF-A5AC-521E600E9376}" srcOrd="7" destOrd="0" presId="urn:microsoft.com/office/officeart/2005/8/layout/cycle2"/>
    <dgm:cxn modelId="{8E3CDB5F-2A3F-43CB-96E7-A99386C12297}" type="presParOf" srcId="{1FD009D4-BD8B-44BF-A5AC-521E600E9376}" destId="{74B2DA41-F2C2-4316-AF01-A74FFC76C27E}"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09C05-1F77-40A2-A1DC-513504F663EE}">
      <dsp:nvSpPr>
        <dsp:cNvPr id="0" name=""/>
        <dsp:cNvSpPr/>
      </dsp:nvSpPr>
      <dsp:spPr>
        <a:xfrm>
          <a:off x="4336254" y="1785"/>
          <a:ext cx="3204401" cy="186476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tx1"/>
              </a:solidFill>
            </a:rPr>
            <a:t>Agwedd</a:t>
          </a:r>
          <a:endParaRPr lang="en-US" sz="3600" kern="1200" dirty="0">
            <a:solidFill>
              <a:schemeClr val="tx1"/>
            </a:solidFill>
          </a:endParaRPr>
        </a:p>
        <a:p>
          <a:pPr marL="0" lvl="0" indent="0" algn="ctr" defTabSz="1600200">
            <a:lnSpc>
              <a:spcPct val="90000"/>
            </a:lnSpc>
            <a:spcBef>
              <a:spcPct val="0"/>
            </a:spcBef>
            <a:spcAft>
              <a:spcPct val="35000"/>
            </a:spcAft>
            <a:buNone/>
          </a:pPr>
          <a:r>
            <a:rPr lang="en-US" sz="3600" i="1" kern="1200" dirty="0">
              <a:solidFill>
                <a:srgbClr val="002060"/>
              </a:solidFill>
            </a:rPr>
            <a:t>Attitude</a:t>
          </a:r>
        </a:p>
      </dsp:txBody>
      <dsp:txXfrm>
        <a:off x="4805528" y="274874"/>
        <a:ext cx="2265853" cy="1318591"/>
      </dsp:txXfrm>
    </dsp:sp>
    <dsp:sp modelId="{6D32B27B-CFA2-4161-A08D-7E7406C5137B}">
      <dsp:nvSpPr>
        <dsp:cNvPr id="0" name=""/>
        <dsp:cNvSpPr/>
      </dsp:nvSpPr>
      <dsp:spPr>
        <a:xfrm rot="2718487">
          <a:off x="6779563" y="1616522"/>
          <a:ext cx="290513" cy="62935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6792493" y="1711415"/>
        <a:ext cx="203359" cy="377615"/>
      </dsp:txXfrm>
    </dsp:sp>
    <dsp:sp modelId="{14BE57C7-C7AD-42D7-9148-E440173794CD}">
      <dsp:nvSpPr>
        <dsp:cNvPr id="0" name=""/>
        <dsp:cNvSpPr/>
      </dsp:nvSpPr>
      <dsp:spPr>
        <a:xfrm>
          <a:off x="6340533" y="2004620"/>
          <a:ext cx="3158659" cy="1864769"/>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tx1"/>
              </a:solidFill>
            </a:rPr>
            <a:t>Hyfedredd</a:t>
          </a:r>
          <a:endParaRPr lang="en-US" sz="3600" kern="1200" dirty="0">
            <a:solidFill>
              <a:schemeClr val="tx1"/>
            </a:solidFill>
          </a:endParaRPr>
        </a:p>
        <a:p>
          <a:pPr marL="0" lvl="0" indent="0" algn="ctr" defTabSz="1600200">
            <a:lnSpc>
              <a:spcPct val="90000"/>
            </a:lnSpc>
            <a:spcBef>
              <a:spcPct val="0"/>
            </a:spcBef>
            <a:spcAft>
              <a:spcPct val="35000"/>
            </a:spcAft>
            <a:buNone/>
          </a:pPr>
          <a:r>
            <a:rPr lang="en-US" sz="3600" i="1" kern="1200" dirty="0">
              <a:solidFill>
                <a:srgbClr val="002060"/>
              </a:solidFill>
            </a:rPr>
            <a:t>Proficiency</a:t>
          </a:r>
        </a:p>
      </dsp:txBody>
      <dsp:txXfrm>
        <a:off x="6803108" y="2277709"/>
        <a:ext cx="2233509" cy="1318591"/>
      </dsp:txXfrm>
    </dsp:sp>
    <dsp:sp modelId="{1C2C6063-3D9B-4E6C-BB66-382F753596E6}">
      <dsp:nvSpPr>
        <dsp:cNvPr id="0" name=""/>
        <dsp:cNvSpPr/>
      </dsp:nvSpPr>
      <dsp:spPr>
        <a:xfrm rot="8118694">
          <a:off x="6801224" y="3595928"/>
          <a:ext cx="268778" cy="629359"/>
        </a:xfrm>
        <a:prstGeom prst="rightArrow">
          <a:avLst>
            <a:gd name="adj1" fmla="val 60000"/>
            <a:gd name="adj2" fmla="val 50000"/>
          </a:avLst>
        </a:prstGeom>
        <a:solidFill>
          <a:schemeClr val="accent4">
            <a:hueOff val="3266964"/>
            <a:satOff val="-13592"/>
            <a:lumOff val="320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6870203" y="3693447"/>
        <a:ext cx="188145" cy="377615"/>
      </dsp:txXfrm>
    </dsp:sp>
    <dsp:sp modelId="{B492D8F0-6C65-44FF-9CCE-3B1911D7322D}">
      <dsp:nvSpPr>
        <dsp:cNvPr id="0" name=""/>
        <dsp:cNvSpPr/>
      </dsp:nvSpPr>
      <dsp:spPr>
        <a:xfrm>
          <a:off x="4343405" y="3964596"/>
          <a:ext cx="3190099" cy="1864769"/>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tx1"/>
              </a:solidFill>
            </a:rPr>
            <a:t>Rhuglder</a:t>
          </a:r>
          <a:endParaRPr lang="en-US" sz="3600" kern="1200" dirty="0">
            <a:solidFill>
              <a:schemeClr val="tx1"/>
            </a:solidFill>
          </a:endParaRPr>
        </a:p>
        <a:p>
          <a:pPr marL="0" lvl="0" indent="0" algn="ctr" defTabSz="1600200">
            <a:lnSpc>
              <a:spcPct val="90000"/>
            </a:lnSpc>
            <a:spcBef>
              <a:spcPct val="0"/>
            </a:spcBef>
            <a:spcAft>
              <a:spcPct val="35000"/>
            </a:spcAft>
            <a:buNone/>
          </a:pPr>
          <a:r>
            <a:rPr lang="en-US" sz="3600" i="1" kern="1200" dirty="0">
              <a:solidFill>
                <a:srgbClr val="002060"/>
              </a:solidFill>
            </a:rPr>
            <a:t>Fluency</a:t>
          </a:r>
        </a:p>
      </dsp:txBody>
      <dsp:txXfrm>
        <a:off x="4810584" y="4237685"/>
        <a:ext cx="2255741" cy="1318591"/>
      </dsp:txXfrm>
    </dsp:sp>
    <dsp:sp modelId="{2186FC5A-D1D7-4EE2-B82D-B4B756CA5F15}">
      <dsp:nvSpPr>
        <dsp:cNvPr id="0" name=""/>
        <dsp:cNvSpPr/>
      </dsp:nvSpPr>
      <dsp:spPr>
        <a:xfrm rot="13500000">
          <a:off x="4828424" y="3605254"/>
          <a:ext cx="265966" cy="629359"/>
        </a:xfrm>
        <a:prstGeom prst="rightArrow">
          <a:avLst>
            <a:gd name="adj1" fmla="val 60000"/>
            <a:gd name="adj2" fmla="val 50000"/>
          </a:avLst>
        </a:prstGeom>
        <a:solidFill>
          <a:schemeClr val="accent4">
            <a:hueOff val="6533927"/>
            <a:satOff val="-27185"/>
            <a:lumOff val="640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10800000">
        <a:off x="4896529" y="3759336"/>
        <a:ext cx="186176" cy="377615"/>
      </dsp:txXfrm>
    </dsp:sp>
    <dsp:sp modelId="{AD59C736-0A57-4CB9-8167-E8C99DBFAF58}">
      <dsp:nvSpPr>
        <dsp:cNvPr id="0" name=""/>
        <dsp:cNvSpPr/>
      </dsp:nvSpPr>
      <dsp:spPr>
        <a:xfrm>
          <a:off x="2287997" y="1971676"/>
          <a:ext cx="3338105" cy="1887799"/>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US" sz="3600" kern="1200" dirty="0" err="1"/>
            <a:t>Hyder</a:t>
          </a:r>
          <a:endParaRPr lang="en-US" sz="3600" kern="1200" dirty="0"/>
        </a:p>
        <a:p>
          <a:pPr marL="0" lvl="0" indent="0" algn="ctr" defTabSz="1600200">
            <a:lnSpc>
              <a:spcPct val="90000"/>
            </a:lnSpc>
            <a:spcBef>
              <a:spcPct val="0"/>
            </a:spcBef>
            <a:spcAft>
              <a:spcPct val="35000"/>
            </a:spcAft>
            <a:buNone/>
          </a:pPr>
          <a:r>
            <a:rPr lang="en-US" sz="3600" i="1" kern="1200" dirty="0"/>
            <a:t>Confidence</a:t>
          </a:r>
        </a:p>
      </dsp:txBody>
      <dsp:txXfrm>
        <a:off x="2776851" y="2248138"/>
        <a:ext cx="2360397" cy="1334875"/>
      </dsp:txXfrm>
    </dsp:sp>
    <dsp:sp modelId="{1FD009D4-BD8B-44BF-A5AC-521E600E9376}">
      <dsp:nvSpPr>
        <dsp:cNvPr id="0" name=""/>
        <dsp:cNvSpPr/>
      </dsp:nvSpPr>
      <dsp:spPr>
        <a:xfrm rot="18900000">
          <a:off x="4817678" y="1607626"/>
          <a:ext cx="265281" cy="629359"/>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4829333" y="1761635"/>
        <a:ext cx="185697" cy="37761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889933" cy="48767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777605" y="0"/>
            <a:ext cx="2889933" cy="487676"/>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D491C431-8585-4020-BEAB-ABD87AAA9289}" type="datetime1">
              <a:rPr lang="en-GB"/>
              <a:pPr lvl="0"/>
              <a:t>24/02/2026</a:t>
            </a:fld>
            <a:endParaRPr lang="en-GB"/>
          </a:p>
        </p:txBody>
      </p:sp>
      <p:sp>
        <p:nvSpPr>
          <p:cNvPr id="4" name="Slide Image Placeholder 3"/>
          <p:cNvSpPr>
            <a:spLocks noGrp="1" noRot="1" noChangeAspect="1"/>
          </p:cNvSpPr>
          <p:nvPr>
            <p:ph type="sldImg" idx="2"/>
          </p:nvPr>
        </p:nvSpPr>
        <p:spPr>
          <a:xfrm>
            <a:off x="84133" y="731840"/>
            <a:ext cx="6500807" cy="3657600"/>
          </a:xfrm>
          <a:prstGeom prst="rect">
            <a:avLst/>
          </a:prstGeom>
          <a:noFill/>
          <a:ln w="12701">
            <a:solidFill>
              <a:srgbClr val="000000"/>
            </a:solidFill>
            <a:prstDash val="solid"/>
          </a:ln>
        </p:spPr>
        <p:txBody>
          <a:bodyPr/>
          <a:lstStyle/>
          <a:p>
            <a:endParaRPr lang="en-GB"/>
          </a:p>
        </p:txBody>
      </p:sp>
      <p:sp>
        <p:nvSpPr>
          <p:cNvPr id="5" name="Notes Placeholder 4"/>
          <p:cNvSpPr txBox="1">
            <a:spLocks noGrp="1"/>
          </p:cNvSpPr>
          <p:nvPr>
            <p:ph type="body" sz="quarter" idx="3"/>
          </p:nvPr>
        </p:nvSpPr>
        <p:spPr>
          <a:xfrm>
            <a:off x="666908" y="4632963"/>
            <a:ext cx="5335267" cy="438912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9264225"/>
            <a:ext cx="2889933" cy="487676"/>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777605" y="9264225"/>
            <a:ext cx="2889933" cy="487676"/>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C087D5B-2645-47C3-9D01-BA6EDB97AD64}" type="slidenum">
              <a:t>‹#›</a:t>
            </a:fld>
            <a:endParaRPr lang="en-GB"/>
          </a:p>
        </p:txBody>
      </p:sp>
    </p:spTree>
    <p:extLst>
      <p:ext uri="{BB962C8B-B14F-4D97-AF65-F5344CB8AC3E}">
        <p14:creationId xmlns:p14="http://schemas.microsoft.com/office/powerpoint/2010/main" val="23134592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84138" y="731838"/>
            <a:ext cx="6500812" cy="3657600"/>
          </a:xfrm>
          <a:ln/>
        </p:spPr>
        <p:txBody>
          <a:bodyPr/>
          <a:lstStyle/>
          <a:p>
            <a:endParaRPr lang="en-GB"/>
          </a:p>
        </p:txBody>
      </p:sp>
      <p:sp>
        <p:nvSpPr>
          <p:cNvPr id="7171" name="Notes Placeholder 2"/>
          <p:cNvSpPr>
            <a:spLocks noGrp="1"/>
          </p:cNvSpPr>
          <p:nvPr>
            <p:ph type="body" idx="1"/>
          </p:nvPr>
        </p:nvSpPr>
        <p:spPr>
          <a:noFill/>
        </p:spPr>
        <p:txBody>
          <a:bodyPr/>
          <a:lstStyle/>
          <a:p>
            <a:pPr eaLnBrk="1" hangingPunct="1"/>
            <a:endParaRPr lang="cy-GB" altLang="cy-GB">
              <a:latin typeface="Arial" panose="020B0604020202020204" pitchFamily="34" charset="0"/>
            </a:endParaRPr>
          </a:p>
        </p:txBody>
      </p:sp>
      <p:sp>
        <p:nvSpPr>
          <p:cNvPr id="717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55FB1A8-CF2D-4188-B816-F7210B14F170}"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22412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5425" y="793750"/>
            <a:ext cx="7061200" cy="3971925"/>
          </a:xfrm>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B39E918-88F5-4DC3-ADC2-D63BF93AAE5D}" type="slidenum">
              <a:rPr kumimoji="0" lang="en-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97118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a:t>
            </a:fld>
            <a:endParaRPr lang="en-GB"/>
          </a:p>
        </p:txBody>
      </p:sp>
    </p:spTree>
    <p:extLst>
      <p:ext uri="{BB962C8B-B14F-4D97-AF65-F5344CB8AC3E}">
        <p14:creationId xmlns:p14="http://schemas.microsoft.com/office/powerpoint/2010/main" val="3789105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6</a:t>
            </a:fld>
            <a:endParaRPr lang="en-GB"/>
          </a:p>
        </p:txBody>
      </p:sp>
    </p:spTree>
    <p:extLst>
      <p:ext uri="{BB962C8B-B14F-4D97-AF65-F5344CB8AC3E}">
        <p14:creationId xmlns:p14="http://schemas.microsoft.com/office/powerpoint/2010/main" val="247430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cy-GB" altLang="cy-GB" b="0" dirty="0"/>
          </a:p>
          <a:p>
            <a:endParaRPr lang="en-GB" baseline="0" dirty="0"/>
          </a:p>
          <a:p>
            <a:endParaRPr lang="en-US" dirty="0"/>
          </a:p>
        </p:txBody>
      </p:sp>
      <p:sp>
        <p:nvSpPr>
          <p:cNvPr id="4" name="Slide Number Placeholder 3"/>
          <p:cNvSpPr>
            <a:spLocks noGrp="1"/>
          </p:cNvSpPr>
          <p:nvPr>
            <p:ph type="sldNum" sz="quarter" idx="10"/>
          </p:nvPr>
        </p:nvSpPr>
        <p:spPr/>
        <p:txBody>
          <a:bodyPr/>
          <a:lstStyle/>
          <a:p>
            <a:fld id="{9B39E918-88F5-4DC3-ADC2-D63BF93AAE5D}" type="slidenum">
              <a:rPr lang="en-GB" smtClean="0"/>
              <a:t>7</a:t>
            </a:fld>
            <a:endParaRPr lang="en-GB"/>
          </a:p>
        </p:txBody>
      </p:sp>
    </p:spTree>
    <p:extLst>
      <p:ext uri="{BB962C8B-B14F-4D97-AF65-F5344CB8AC3E}">
        <p14:creationId xmlns:p14="http://schemas.microsoft.com/office/powerpoint/2010/main" val="3865864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381000" y="685800"/>
            <a:ext cx="6096000" cy="3429000"/>
          </a:xfrm>
          <a:ln/>
        </p:spPr>
        <p:txBody>
          <a:bodyPr/>
          <a:lstStyle/>
          <a:p>
            <a:endParaRPr lang="en-GB"/>
          </a:p>
        </p:txBody>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1291069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cy-GB" altLang="cy-GB" baseline="0" dirty="0"/>
          </a:p>
          <a:p>
            <a:endParaRPr lang="cy-GB" altLang="cy-GB" baseline="0" dirty="0"/>
          </a:p>
          <a:p>
            <a:endParaRPr lang="cy-GB" altLang="cy-GB" baseline="0" dirty="0"/>
          </a:p>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9</a:t>
            </a:fld>
            <a:endParaRPr lang="en-GB"/>
          </a:p>
        </p:txBody>
      </p:sp>
    </p:spTree>
    <p:extLst>
      <p:ext uri="{BB962C8B-B14F-4D97-AF65-F5344CB8AC3E}">
        <p14:creationId xmlns:p14="http://schemas.microsoft.com/office/powerpoint/2010/main" val="1527862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381000" y="685800"/>
            <a:ext cx="6096000" cy="3429000"/>
          </a:xfrm>
          <a:ln/>
        </p:spPr>
        <p:txBody>
          <a:bodyPr/>
          <a:lstStyle/>
          <a:p>
            <a:endParaRPr lang="en-GB"/>
          </a:p>
        </p:txBody>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baseline="0" dirty="0"/>
          </a:p>
          <a:p>
            <a:endParaRPr lang="cy-GB" altLang="cy-GB" dirty="0"/>
          </a:p>
        </p:txBody>
      </p:sp>
    </p:spTree>
    <p:extLst>
      <p:ext uri="{BB962C8B-B14F-4D97-AF65-F5344CB8AC3E}">
        <p14:creationId xmlns:p14="http://schemas.microsoft.com/office/powerpoint/2010/main" val="542167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381000" y="685800"/>
            <a:ext cx="6096000" cy="3429000"/>
          </a:xfrm>
          <a:ln/>
        </p:spPr>
        <p:txBody>
          <a:bodyPr/>
          <a:lstStyle/>
          <a:p>
            <a:endParaRPr lang="en-GB"/>
          </a:p>
        </p:txBody>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3771890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13</a:t>
            </a:fld>
            <a:endParaRPr lang="en-GB"/>
          </a:p>
        </p:txBody>
      </p:sp>
    </p:spTree>
    <p:extLst>
      <p:ext uri="{BB962C8B-B14F-4D97-AF65-F5344CB8AC3E}">
        <p14:creationId xmlns:p14="http://schemas.microsoft.com/office/powerpoint/2010/main" val="2642895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9E918-88F5-4DC3-ADC2-D63BF93AAE5D}" type="slidenum">
              <a:rPr lang="en-GB" smtClean="0"/>
              <a:t>14</a:t>
            </a:fld>
            <a:endParaRPr lang="en-GB"/>
          </a:p>
        </p:txBody>
      </p:sp>
    </p:spTree>
    <p:extLst>
      <p:ext uri="{BB962C8B-B14F-4D97-AF65-F5344CB8AC3E}">
        <p14:creationId xmlns:p14="http://schemas.microsoft.com/office/powerpoint/2010/main" val="357823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15</a:t>
            </a:fld>
            <a:endParaRPr lang="en-GB"/>
          </a:p>
        </p:txBody>
      </p:sp>
    </p:spTree>
    <p:extLst>
      <p:ext uri="{BB962C8B-B14F-4D97-AF65-F5344CB8AC3E}">
        <p14:creationId xmlns:p14="http://schemas.microsoft.com/office/powerpoint/2010/main" val="2850333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9E918-88F5-4DC3-ADC2-D63BF93AAE5D}" type="slidenum">
              <a:rPr lang="en-GB" smtClean="0"/>
              <a:t>16</a:t>
            </a:fld>
            <a:endParaRPr lang="en-GB"/>
          </a:p>
        </p:txBody>
      </p:sp>
    </p:spTree>
    <p:extLst>
      <p:ext uri="{BB962C8B-B14F-4D97-AF65-F5344CB8AC3E}">
        <p14:creationId xmlns:p14="http://schemas.microsoft.com/office/powerpoint/2010/main" val="3230456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056600F-FD41-41B6-910C-3BD6DB4F04CA}" type="slidenum">
              <a:t>17</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252686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88B01D9-DD7F-4819-A84C-23212C52C73C}" type="slidenum">
              <a:t>18</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071646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endParaRPr lang="en-GB" sz="1200" b="0" i="0" u="none" strike="noStrike" kern="1200" cap="none" spc="0" baseline="0" dirty="0">
              <a:solidFill>
                <a:srgbClr val="000000"/>
              </a:solidFill>
              <a:effectLst/>
              <a:uFillTx/>
              <a:latin typeface="Calibri"/>
            </a:endParaRPr>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91C2803-8A8A-4DB9-899C-3FB9F973C485}" type="slidenum">
              <a:t>19</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4992832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C8C3A7-4114-4B6F-890A-042DFC5DF63D}" type="slidenum">
              <a:t>20</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875870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C8C3A7-4114-4B6F-890A-042DFC5DF63D}" type="slidenum">
              <a:t>21</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4137657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FF57262-0EE0-45AB-B43A-90E464DE6F51}" type="slidenum">
              <a:t>22</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3378878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a:xfrm>
            <a:off x="666908" y="4632963"/>
            <a:ext cx="5335267" cy="4631262"/>
          </a:xfrm>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E151341-E41A-4AAB-A0EA-2EE48D3E268F}" type="slidenum">
              <a:t>23</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769352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B941D17-A505-4F9F-A9D0-90B85413905D}" type="slidenum">
              <a:t>24</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8108203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F9DA333-4DF0-4880-9E95-33A77F4E761F}" type="slidenum">
              <a:t>25</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2433956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F9DA333-4DF0-4880-9E95-33A77F4E761F}" type="slidenum">
              <a:t>26</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8659617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r>
              <a:rPr lang="en-GB" dirty="0"/>
              <a:t>Video of one approach to teaching both Spanish and English</a:t>
            </a:r>
          </a:p>
          <a:p>
            <a:pPr lvl="0"/>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44546A"/>
                </a:solidFill>
                <a:latin typeface="Arial" panose="020B0604020202020204" pitchFamily="34" charset="0"/>
              </a:rPr>
              <a:t>Significant Spanish speaking population due to history, borders with Latin America and recent migration- and in several states such  as California/Florida inclusion of Spanish medium education </a:t>
            </a:r>
          </a:p>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25E4047-3659-44D4-A698-ABF9E53A5D33}" type="slidenum">
              <a:t>28</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15741447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txBox="1">
            <a:spLocks noGrp="1"/>
          </p:cNvSpPr>
          <p:nvPr>
            <p:ph type="body" sz="quarter" idx="1"/>
          </p:nvPr>
        </p:nvSpPr>
        <p:spPr/>
        <p:txBody>
          <a:bodyPr/>
          <a:lstStyle/>
          <a:p>
            <a:pPr lvl="0"/>
            <a:endParaRPr lang="en-GB" dirty="0"/>
          </a:p>
        </p:txBody>
      </p:sp>
      <p:sp>
        <p:nvSpPr>
          <p:cNvPr id="4" name="Slide Number Placeholder 3"/>
          <p:cNvSpPr txBox="1"/>
          <p:nvPr/>
        </p:nvSpPr>
        <p:spPr>
          <a:xfrm>
            <a:off x="3777605" y="9264225"/>
            <a:ext cx="2889933" cy="487676"/>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06F2F04-2842-41BF-992C-7EC8C0E367C0}" type="slidenum">
              <a:t>29</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9554699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30</a:t>
            </a:fld>
            <a:endParaRPr lang="en-GB"/>
          </a:p>
        </p:txBody>
      </p:sp>
    </p:spTree>
    <p:extLst>
      <p:ext uri="{BB962C8B-B14F-4D97-AF65-F5344CB8AC3E}">
        <p14:creationId xmlns:p14="http://schemas.microsoft.com/office/powerpoint/2010/main" val="40592248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31</a:t>
            </a:fld>
            <a:endParaRPr lang="en-GB"/>
          </a:p>
        </p:txBody>
      </p:sp>
    </p:spTree>
    <p:extLst>
      <p:ext uri="{BB962C8B-B14F-4D97-AF65-F5344CB8AC3E}">
        <p14:creationId xmlns:p14="http://schemas.microsoft.com/office/powerpoint/2010/main" val="32692117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32</a:t>
            </a:fld>
            <a:endParaRPr lang="en-GB"/>
          </a:p>
        </p:txBody>
      </p:sp>
    </p:spTree>
    <p:extLst>
      <p:ext uri="{BB962C8B-B14F-4D97-AF65-F5344CB8AC3E}">
        <p14:creationId xmlns:p14="http://schemas.microsoft.com/office/powerpoint/2010/main" val="8624349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33</a:t>
            </a:fld>
            <a:endParaRPr lang="en-GB"/>
          </a:p>
        </p:txBody>
      </p:sp>
    </p:spTree>
    <p:extLst>
      <p:ext uri="{BB962C8B-B14F-4D97-AF65-F5344CB8AC3E}">
        <p14:creationId xmlns:p14="http://schemas.microsoft.com/office/powerpoint/2010/main" val="25989180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34</a:t>
            </a:fld>
            <a:endParaRPr lang="en-GB"/>
          </a:p>
        </p:txBody>
      </p:sp>
    </p:spTree>
    <p:extLst>
      <p:ext uri="{BB962C8B-B14F-4D97-AF65-F5344CB8AC3E}">
        <p14:creationId xmlns:p14="http://schemas.microsoft.com/office/powerpoint/2010/main" val="33886384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35</a:t>
            </a:fld>
            <a:endParaRPr lang="en-GB"/>
          </a:p>
        </p:txBody>
      </p:sp>
    </p:spTree>
    <p:extLst>
      <p:ext uri="{BB962C8B-B14F-4D97-AF65-F5344CB8AC3E}">
        <p14:creationId xmlns:p14="http://schemas.microsoft.com/office/powerpoint/2010/main" val="30699465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36</a:t>
            </a:fld>
            <a:endParaRPr lang="en-GB"/>
          </a:p>
        </p:txBody>
      </p:sp>
    </p:spTree>
    <p:extLst>
      <p:ext uri="{BB962C8B-B14F-4D97-AF65-F5344CB8AC3E}">
        <p14:creationId xmlns:p14="http://schemas.microsoft.com/office/powerpoint/2010/main" val="5348844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37</a:t>
            </a:fld>
            <a:endParaRPr lang="en-GB"/>
          </a:p>
        </p:txBody>
      </p:sp>
    </p:spTree>
    <p:extLst>
      <p:ext uri="{BB962C8B-B14F-4D97-AF65-F5344CB8AC3E}">
        <p14:creationId xmlns:p14="http://schemas.microsoft.com/office/powerpoint/2010/main" val="2323562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38</a:t>
            </a:fld>
            <a:endParaRPr lang="en-GB"/>
          </a:p>
        </p:txBody>
      </p:sp>
    </p:spTree>
    <p:extLst>
      <p:ext uri="{BB962C8B-B14F-4D97-AF65-F5344CB8AC3E}">
        <p14:creationId xmlns:p14="http://schemas.microsoft.com/office/powerpoint/2010/main" val="38923545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42</a:t>
            </a:fld>
            <a:endParaRPr lang="en-GB"/>
          </a:p>
        </p:txBody>
      </p:sp>
    </p:spTree>
    <p:extLst>
      <p:ext uri="{BB962C8B-B14F-4D97-AF65-F5344CB8AC3E}">
        <p14:creationId xmlns:p14="http://schemas.microsoft.com/office/powerpoint/2010/main" val="19603956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43</a:t>
            </a:fld>
            <a:endParaRPr lang="en-GB"/>
          </a:p>
        </p:txBody>
      </p:sp>
    </p:spTree>
    <p:extLst>
      <p:ext uri="{BB962C8B-B14F-4D97-AF65-F5344CB8AC3E}">
        <p14:creationId xmlns:p14="http://schemas.microsoft.com/office/powerpoint/2010/main" val="8968560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44</a:t>
            </a:fld>
            <a:endParaRPr lang="en-GB"/>
          </a:p>
        </p:txBody>
      </p:sp>
    </p:spTree>
    <p:extLst>
      <p:ext uri="{BB962C8B-B14F-4D97-AF65-F5344CB8AC3E}">
        <p14:creationId xmlns:p14="http://schemas.microsoft.com/office/powerpoint/2010/main" val="15591792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45</a:t>
            </a:fld>
            <a:endParaRPr lang="en-GB"/>
          </a:p>
        </p:txBody>
      </p:sp>
    </p:spTree>
    <p:extLst>
      <p:ext uri="{BB962C8B-B14F-4D97-AF65-F5344CB8AC3E}">
        <p14:creationId xmlns:p14="http://schemas.microsoft.com/office/powerpoint/2010/main" val="23796109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46</a:t>
            </a:fld>
            <a:endParaRPr lang="en-GB"/>
          </a:p>
        </p:txBody>
      </p:sp>
    </p:spTree>
    <p:extLst>
      <p:ext uri="{BB962C8B-B14F-4D97-AF65-F5344CB8AC3E}">
        <p14:creationId xmlns:p14="http://schemas.microsoft.com/office/powerpoint/2010/main" val="3944167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47</a:t>
            </a:fld>
            <a:endParaRPr lang="en-GB"/>
          </a:p>
        </p:txBody>
      </p:sp>
    </p:spTree>
    <p:extLst>
      <p:ext uri="{BB962C8B-B14F-4D97-AF65-F5344CB8AC3E}">
        <p14:creationId xmlns:p14="http://schemas.microsoft.com/office/powerpoint/2010/main" val="30937613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48</a:t>
            </a:fld>
            <a:endParaRPr lang="en-GB"/>
          </a:p>
        </p:txBody>
      </p:sp>
    </p:spTree>
    <p:extLst>
      <p:ext uri="{BB962C8B-B14F-4D97-AF65-F5344CB8AC3E}">
        <p14:creationId xmlns:p14="http://schemas.microsoft.com/office/powerpoint/2010/main" val="27749288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381000" y="685800"/>
            <a:ext cx="6096000" cy="3429000"/>
          </a:xfrm>
          <a:ln/>
        </p:spPr>
        <p:txBody>
          <a:bodyPr/>
          <a:lstStyle/>
          <a:p>
            <a:endParaRPr lang="en-GB"/>
          </a:p>
        </p:txBody>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cy-GB" baseline="0" dirty="0"/>
          </a:p>
          <a:p>
            <a:endParaRPr lang="cy-GB" altLang="cy-GB" dirty="0"/>
          </a:p>
        </p:txBody>
      </p:sp>
    </p:spTree>
    <p:extLst>
      <p:ext uri="{BB962C8B-B14F-4D97-AF65-F5344CB8AC3E}">
        <p14:creationId xmlns:p14="http://schemas.microsoft.com/office/powerpoint/2010/main" val="7256166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50</a:t>
            </a:fld>
            <a:endParaRPr lang="en-GB"/>
          </a:p>
        </p:txBody>
      </p:sp>
    </p:spTree>
    <p:extLst>
      <p:ext uri="{BB962C8B-B14F-4D97-AF65-F5344CB8AC3E}">
        <p14:creationId xmlns:p14="http://schemas.microsoft.com/office/powerpoint/2010/main" val="26113770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9B39E918-88F5-4DC3-ADC2-D63BF93AAE5D}" type="slidenum">
              <a:rPr lang="en-GB" smtClean="0"/>
              <a:t>51</a:t>
            </a:fld>
            <a:endParaRPr lang="en-GB"/>
          </a:p>
        </p:txBody>
      </p:sp>
    </p:spTree>
    <p:extLst>
      <p:ext uri="{BB962C8B-B14F-4D97-AF65-F5344CB8AC3E}">
        <p14:creationId xmlns:p14="http://schemas.microsoft.com/office/powerpoint/2010/main" val="4491547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39E918-88F5-4DC3-ADC2-D63BF93AAE5D}" type="slidenum">
              <a:rPr lang="en-GB" smtClean="0"/>
              <a:t>52</a:t>
            </a:fld>
            <a:endParaRPr lang="en-GB"/>
          </a:p>
        </p:txBody>
      </p:sp>
    </p:spTree>
    <p:extLst>
      <p:ext uri="{BB962C8B-B14F-4D97-AF65-F5344CB8AC3E}">
        <p14:creationId xmlns:p14="http://schemas.microsoft.com/office/powerpoint/2010/main" val="25672401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53</a:t>
            </a:fld>
            <a:endParaRPr lang="en-GB"/>
          </a:p>
        </p:txBody>
      </p:sp>
    </p:spTree>
    <p:extLst>
      <p:ext uri="{BB962C8B-B14F-4D97-AF65-F5344CB8AC3E}">
        <p14:creationId xmlns:p14="http://schemas.microsoft.com/office/powerpoint/2010/main" val="25696089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54</a:t>
            </a:fld>
            <a:endParaRPr lang="en-GB"/>
          </a:p>
        </p:txBody>
      </p:sp>
    </p:spTree>
    <p:extLst>
      <p:ext uri="{BB962C8B-B14F-4D97-AF65-F5344CB8AC3E}">
        <p14:creationId xmlns:p14="http://schemas.microsoft.com/office/powerpoint/2010/main" val="393878451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55</a:t>
            </a:fld>
            <a:endParaRPr lang="en-GB"/>
          </a:p>
        </p:txBody>
      </p:sp>
    </p:spTree>
    <p:extLst>
      <p:ext uri="{BB962C8B-B14F-4D97-AF65-F5344CB8AC3E}">
        <p14:creationId xmlns:p14="http://schemas.microsoft.com/office/powerpoint/2010/main" val="22068562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56</a:t>
            </a:fld>
            <a:endParaRPr lang="en-GB"/>
          </a:p>
        </p:txBody>
      </p:sp>
    </p:spTree>
    <p:extLst>
      <p:ext uri="{BB962C8B-B14F-4D97-AF65-F5344CB8AC3E}">
        <p14:creationId xmlns:p14="http://schemas.microsoft.com/office/powerpoint/2010/main" val="41314806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lvl="0"/>
            <a:fld id="{5C087D5B-2645-47C3-9D01-BA6EDB97AD64}" type="slidenum">
              <a:rPr lang="en-GB" smtClean="0"/>
              <a:t>57</a:t>
            </a:fld>
            <a:endParaRPr lang="en-GB"/>
          </a:p>
        </p:txBody>
      </p:sp>
    </p:spTree>
    <p:extLst>
      <p:ext uri="{BB962C8B-B14F-4D97-AF65-F5344CB8AC3E}">
        <p14:creationId xmlns:p14="http://schemas.microsoft.com/office/powerpoint/2010/main" val="2131246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6625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926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4049923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53063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4730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8196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92395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62083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865867972"/>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2/24/2026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456555852"/>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video" Target="https://www.youtube.com/embed/RFdcn5dqOH4?feature=oembed" TargetMode="External"/><Relationship Id="rId5" Type="http://schemas.openxmlformats.org/officeDocument/2006/relationships/image" Target="../media/image5.jpeg"/><Relationship Id="rId4" Type="http://schemas.openxmlformats.org/officeDocument/2006/relationships/hyperlink" Target="https://www.youtube.com/watch?v=RFdcn5dqOH4"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5.xml"/><Relationship Id="rId1" Type="http://schemas.openxmlformats.org/officeDocument/2006/relationships/video" Target="https://www.youtube.com/embed/fyfxUZpRTGo" TargetMode="Externa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xml"/><Relationship Id="rId1" Type="http://schemas.openxmlformats.org/officeDocument/2006/relationships/video" Target="https://www.youtube.com/embed/i9L9-wtRjmo" TargetMode="Externa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5.xml"/><Relationship Id="rId1" Type="http://schemas.openxmlformats.org/officeDocument/2006/relationships/video" Target="https://www.youtube.com/embed/gjesfzWozo4" TargetMode="External"/><Relationship Id="rId4" Type="http://schemas.openxmlformats.org/officeDocument/2006/relationships/image" Target="../media/image16.jpeg"/></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5.xml"/><Relationship Id="rId1" Type="http://schemas.openxmlformats.org/officeDocument/2006/relationships/video" Target="https://www.youtube.com/embed/6sDYx77hCmI" TargetMode="External"/><Relationship Id="rId4" Type="http://schemas.openxmlformats.org/officeDocument/2006/relationships/image" Target="../media/image18.jpe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4.xml"/><Relationship Id="rId1" Type="http://schemas.openxmlformats.org/officeDocument/2006/relationships/video" Target="https://www.youtube.com/embed/K5lfoBz_nMM" TargetMode="External"/><Relationship Id="rId5" Type="http://schemas.openxmlformats.org/officeDocument/2006/relationships/image" Target="../media/image19.jpeg"/><Relationship Id="rId4" Type="http://schemas.openxmlformats.org/officeDocument/2006/relationships/hyperlink" Target="https://www.youtube.com/watch?v=K5lfoBz_nMM"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hyperlink" Target="https://www.frontiersin.org/articles/10.3389/fpsyg.2019.01346/full" TargetMode="External"/><Relationship Id="rId2" Type="http://schemas.openxmlformats.org/officeDocument/2006/relationships/notesSlide" Target="../notesSlides/notesSlide48.xml"/><Relationship Id="rId1" Type="http://schemas.openxmlformats.org/officeDocument/2006/relationships/slideLayout" Target="../slideLayouts/slideLayout5.xml"/><Relationship Id="rId5" Type="http://schemas.openxmlformats.org/officeDocument/2006/relationships/hyperlink" Target="https://www.youtube.com/watch?v=i9L9-wtRjmo&amp;t=9s" TargetMode="External"/><Relationship Id="rId4" Type="http://schemas.openxmlformats.org/officeDocument/2006/relationships/hyperlink" Target="https://www.frontiersin.org/articles/10.3389/fpsyg.2019.02122/full"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s://www.youtube.com/watch?v=fyfxUZpRTGo" TargetMode="External"/><Relationship Id="rId2" Type="http://schemas.openxmlformats.org/officeDocument/2006/relationships/notesSlide" Target="../notesSlides/notesSlide49.xml"/><Relationship Id="rId1" Type="http://schemas.openxmlformats.org/officeDocument/2006/relationships/slideLayout" Target="../slideLayouts/slideLayout5.xml"/><Relationship Id="rId5" Type="http://schemas.openxmlformats.org/officeDocument/2006/relationships/hyperlink" Target="https://www.sciencedirect.com/science/article/pii/S0093934X15001443" TargetMode="External"/><Relationship Id="rId4" Type="http://schemas.openxmlformats.org/officeDocument/2006/relationships/hyperlink" Target="https://digitalcommons.murraystate.edu/cgi/viewcontent.cgi?article=1034&amp;context=honorstheses"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hcn.org/issues/51.21-22/indigenous-affairs-the-u-s-has-spent-more-money-erasing-native-languages-than-saving-them" TargetMode="External"/><Relationship Id="rId2" Type="http://schemas.openxmlformats.org/officeDocument/2006/relationships/notesSlide" Target="../notesSlides/notesSlide50.xml"/><Relationship Id="rId1" Type="http://schemas.openxmlformats.org/officeDocument/2006/relationships/slideLayout" Target="../slideLayouts/slideLayout5.xml"/><Relationship Id="rId5" Type="http://schemas.openxmlformats.org/officeDocument/2006/relationships/hyperlink" Target="https://www.youtube.com/watch?v=K5lfoBz_nMM" TargetMode="External"/><Relationship Id="rId4" Type="http://schemas.openxmlformats.org/officeDocument/2006/relationships/hyperlink" Target="https://www.naldic.org.uk/Resources/NALDIC/Initial%20Teacher%20Education/Documents/B1.pdf"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www.youtube.com/watch?v=BHMUXFdBzik" TargetMode="External"/><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hyperlink" Target="https://www.youtube.com/watch?v=6sDYx77hCmI" TargetMode="External"/><Relationship Id="rId5" Type="http://schemas.openxmlformats.org/officeDocument/2006/relationships/hyperlink" Target="https://www.biorxiv.org/content/10.1101/2021.02.18.431784v1.full" TargetMode="External"/><Relationship Id="rId4" Type="http://schemas.openxmlformats.org/officeDocument/2006/relationships/hyperlink" Target="https://www.youtube.com/watch?v=9LeGXUkz8LI&amp;t=3970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E06FFB-A1DB-B9D6-C19A-B6F200C6B85E}"/>
              </a:ext>
            </a:extLst>
          </p:cNvPr>
          <p:cNvSpPr>
            <a:spLocks noGrp="1"/>
          </p:cNvSpPr>
          <p:nvPr>
            <p:ph type="title"/>
          </p:nvPr>
        </p:nvSpPr>
        <p:spPr>
          <a:xfrm>
            <a:off x="1766456" y="1385456"/>
            <a:ext cx="4022117" cy="3738338"/>
          </a:xfrm>
        </p:spPr>
        <p:txBody>
          <a:bodyPr/>
          <a:lstStyle/>
          <a:p>
            <a:r>
              <a:rPr lang="en-GB" sz="3600" b="1" dirty="0"/>
              <a:t>ECEY4010C </a:t>
            </a:r>
            <a:br>
              <a:rPr lang="en-GB" sz="3600" dirty="0"/>
            </a:br>
            <a:r>
              <a:rPr lang="en-GB" sz="3600" dirty="0" err="1"/>
              <a:t>Arfer</a:t>
            </a:r>
            <a:r>
              <a:rPr lang="en-GB" sz="3600" dirty="0"/>
              <a:t> </a:t>
            </a:r>
            <a:r>
              <a:rPr lang="en-GB" sz="3600" dirty="0" err="1"/>
              <a:t>amlieithog</a:t>
            </a:r>
            <a:r>
              <a:rPr lang="en-GB" sz="3600" dirty="0"/>
              <a:t> yn y </a:t>
            </a:r>
            <a:r>
              <a:rPr lang="en-GB" sz="3600" dirty="0" err="1"/>
              <a:t>blynyddoedd</a:t>
            </a:r>
            <a:r>
              <a:rPr lang="en-GB" sz="3600" dirty="0"/>
              <a:t> </a:t>
            </a:r>
            <a:r>
              <a:rPr lang="en-GB" sz="3600" dirty="0" err="1"/>
              <a:t>cynnar</a:t>
            </a:r>
            <a:br>
              <a:rPr lang="en-GB" sz="3600" dirty="0"/>
            </a:br>
            <a:br>
              <a:rPr lang="en-GB" sz="3600" dirty="0"/>
            </a:br>
            <a:br>
              <a:rPr lang="en-GB" sz="3600" dirty="0"/>
            </a:br>
            <a:r>
              <a:rPr lang="en-GB" sz="3600" dirty="0" err="1"/>
              <a:t>Dwyieithrwydd</a:t>
            </a:r>
            <a:r>
              <a:rPr lang="en-GB" sz="3600" dirty="0"/>
              <a:t> ac </a:t>
            </a:r>
            <a:r>
              <a:rPr lang="en-GB" sz="3600" dirty="0" err="1"/>
              <a:t>Amlieithrwydd</a:t>
            </a:r>
            <a:br>
              <a:rPr lang="en-GB" sz="4400" dirty="0"/>
            </a:br>
            <a:br>
              <a:rPr lang="en-GB" sz="4400" dirty="0"/>
            </a:br>
            <a:br>
              <a:rPr lang="en-GB" sz="4400" dirty="0"/>
            </a:br>
            <a:endParaRPr lang="en-GB" sz="4400" i="1" dirty="0">
              <a:solidFill>
                <a:schemeClr val="accent4">
                  <a:lumMod val="20000"/>
                  <a:lumOff val="80000"/>
                </a:schemeClr>
              </a:solidFill>
            </a:endParaRPr>
          </a:p>
        </p:txBody>
      </p:sp>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5915891" y="1385456"/>
            <a:ext cx="4509654" cy="3738995"/>
          </a:xfrm>
        </p:spPr>
        <p:txBody>
          <a:bodyPr/>
          <a:lstStyle/>
          <a:p>
            <a:pPr eaLnBrk="0" fontAlgn="base" hangingPunct="0">
              <a:spcAft>
                <a:spcPct val="0"/>
              </a:spcAft>
              <a:defRPr/>
            </a:pPr>
            <a:r>
              <a:rPr lang="en-GB" sz="3600" b="1" kern="0" dirty="0">
                <a:solidFill>
                  <a:schemeClr val="accent4">
                    <a:lumMod val="20000"/>
                    <a:lumOff val="80000"/>
                  </a:schemeClr>
                </a:solidFill>
                <a:ea typeface="ＭＳ Ｐゴシック" charset="-128"/>
              </a:rPr>
              <a:t>ECEY4010 </a:t>
            </a:r>
            <a:r>
              <a:rPr lang="en-GB" sz="3600" kern="0" dirty="0">
                <a:solidFill>
                  <a:schemeClr val="accent4">
                    <a:lumMod val="20000"/>
                    <a:lumOff val="80000"/>
                  </a:schemeClr>
                </a:solidFill>
                <a:ea typeface="ＭＳ Ｐゴシック" charset="-128"/>
              </a:rPr>
              <a:t>Multilingual practice in the early years</a:t>
            </a:r>
            <a:endParaRPr lang="en-GB" sz="3600" b="1" kern="0" dirty="0">
              <a:solidFill>
                <a:schemeClr val="accent4">
                  <a:lumMod val="20000"/>
                  <a:lumOff val="80000"/>
                </a:schemeClr>
              </a:solidFill>
              <a:ea typeface="ＭＳ Ｐゴシック" charset="-128"/>
            </a:endParaRPr>
          </a:p>
          <a:p>
            <a:pPr eaLnBrk="0" fontAlgn="base" hangingPunct="0">
              <a:spcAft>
                <a:spcPct val="0"/>
              </a:spcAft>
              <a:defRPr/>
            </a:pPr>
            <a:endParaRPr lang="en-GB" sz="3600" kern="0" dirty="0">
              <a:solidFill>
                <a:schemeClr val="accent4">
                  <a:lumMod val="20000"/>
                  <a:lumOff val="80000"/>
                </a:schemeClr>
              </a:solidFill>
              <a:ea typeface="ＭＳ Ｐゴシック" charset="-128"/>
            </a:endParaRPr>
          </a:p>
          <a:p>
            <a:pPr eaLnBrk="0" fontAlgn="base" hangingPunct="0">
              <a:spcAft>
                <a:spcPct val="0"/>
              </a:spcAft>
              <a:defRPr/>
            </a:pPr>
            <a:endParaRPr lang="en-GB" sz="3600" kern="0" dirty="0">
              <a:solidFill>
                <a:schemeClr val="accent4">
                  <a:lumMod val="20000"/>
                  <a:lumOff val="80000"/>
                </a:schemeClr>
              </a:solidFill>
              <a:ea typeface="ＭＳ Ｐゴシック" charset="-128"/>
            </a:endParaRPr>
          </a:p>
          <a:p>
            <a:pPr eaLnBrk="0" fontAlgn="base" hangingPunct="0">
              <a:spcAft>
                <a:spcPct val="0"/>
              </a:spcAft>
              <a:defRPr/>
            </a:pPr>
            <a:r>
              <a:rPr lang="en-GB" sz="3600" kern="0" dirty="0">
                <a:solidFill>
                  <a:schemeClr val="accent4">
                    <a:lumMod val="20000"/>
                    <a:lumOff val="80000"/>
                  </a:schemeClr>
                </a:solidFill>
                <a:ea typeface="ＭＳ Ｐゴシック" charset="-128"/>
              </a:rPr>
              <a:t>Bilingualism and Multilingualism</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125238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908858" y="342960"/>
            <a:ext cx="9130492" cy="701674"/>
          </a:xfrm>
        </p:spPr>
        <p:txBody>
          <a:bodyPr>
            <a:noAutofit/>
          </a:bodyPr>
          <a:lstStyle/>
          <a:p>
            <a:pPr algn="ctr" eaLnBrk="1" hangingPunct="1"/>
            <a:r>
              <a:rPr lang="en-GB" altLang="cy-GB" sz="3600" dirty="0" err="1">
                <a:latin typeface="Arial" panose="020B0604020202020204" pitchFamily="34" charset="0"/>
                <a:cs typeface="Arial" panose="020B0604020202020204" pitchFamily="34" charset="0"/>
              </a:rPr>
              <a:t>Cynnwys</a:t>
            </a:r>
            <a:br>
              <a:rPr lang="en-GB" altLang="cy-GB" sz="3600" dirty="0">
                <a:latin typeface="Arial" panose="020B0604020202020204" pitchFamily="34" charset="0"/>
                <a:cs typeface="Arial" panose="020B0604020202020204" pitchFamily="34" charset="0"/>
              </a:rPr>
            </a:br>
            <a:r>
              <a:rPr lang="en-GB" altLang="cy-GB" sz="3600" dirty="0">
                <a:solidFill>
                  <a:srgbClr val="0070C0"/>
                </a:solidFill>
                <a:latin typeface="Arial" panose="020B0604020202020204" pitchFamily="34" charset="0"/>
                <a:cs typeface="Arial" panose="020B0604020202020204" pitchFamily="34" charset="0"/>
              </a:rPr>
              <a:t>Contents</a:t>
            </a:r>
            <a:endParaRPr lang="cy-GB" altLang="cy-GB" sz="3600" dirty="0">
              <a:solidFill>
                <a:srgbClr val="0070C0"/>
              </a:solidFill>
              <a:latin typeface="Arial" panose="020B0604020202020204" pitchFamily="34" charset="0"/>
              <a:cs typeface="Arial" panose="020B0604020202020204" pitchFamily="34" charset="0"/>
            </a:endParaRPr>
          </a:p>
        </p:txBody>
      </p:sp>
      <p:sp>
        <p:nvSpPr>
          <p:cNvPr id="6147" name="Content Placeholder 4"/>
          <p:cNvSpPr>
            <a:spLocks noGrp="1"/>
          </p:cNvSpPr>
          <p:nvPr>
            <p:ph sz="half" idx="1"/>
          </p:nvPr>
        </p:nvSpPr>
        <p:spPr>
          <a:xfrm>
            <a:off x="1119447" y="1624818"/>
            <a:ext cx="4919403" cy="4552146"/>
          </a:xfrm>
        </p:spPr>
        <p:txBody>
          <a:bodyPr>
            <a:normAutofit/>
          </a:bodyPr>
          <a:lstStyle/>
          <a:p>
            <a:pPr eaLnBrk="1" hangingPunct="1"/>
            <a:r>
              <a:rPr lang="cy-GB" altLang="cy-GB" dirty="0">
                <a:latin typeface="Arial" panose="020B0604020202020204" pitchFamily="34" charset="0"/>
                <a:cs typeface="Arial" panose="020B0604020202020204" pitchFamily="34" charset="0"/>
              </a:rPr>
              <a:t>Diffinio dwyieithrwydd;</a:t>
            </a:r>
          </a:p>
          <a:p>
            <a:pPr eaLnBrk="1" hangingPunct="1"/>
            <a:r>
              <a:rPr lang="cy-GB" altLang="cy-GB" dirty="0">
                <a:latin typeface="Arial" panose="020B0604020202020204" pitchFamily="34" charset="0"/>
                <a:cs typeface="Arial" panose="020B0604020202020204" pitchFamily="34" charset="0"/>
              </a:rPr>
              <a:t>Diffinio amlieithrwydd;</a:t>
            </a:r>
          </a:p>
          <a:p>
            <a:pPr eaLnBrk="1" hangingPunct="1"/>
            <a:r>
              <a:rPr lang="cy-GB" altLang="cy-GB" dirty="0">
                <a:latin typeface="Arial" panose="020B0604020202020204" pitchFamily="34" charset="0"/>
                <a:cs typeface="Arial" panose="020B0604020202020204" pitchFamily="34" charset="0"/>
              </a:rPr>
              <a:t>Buddion;</a:t>
            </a:r>
          </a:p>
          <a:p>
            <a:pPr eaLnBrk="1" hangingPunct="1"/>
            <a:r>
              <a:rPr lang="cy-GB" altLang="cy-GB" dirty="0">
                <a:latin typeface="Arial" panose="020B0604020202020204" pitchFamily="34" charset="0"/>
                <a:cs typeface="Arial" panose="020B0604020202020204" pitchFamily="34" charset="0"/>
              </a:rPr>
              <a:t>Yr ymennydd dwyieithog;</a:t>
            </a:r>
          </a:p>
          <a:p>
            <a:r>
              <a:rPr lang="cy-GB" altLang="cy-GB" dirty="0">
                <a:latin typeface="Arial" panose="020B0604020202020204" pitchFamily="34" charset="0"/>
                <a:cs typeface="Arial" panose="020B0604020202020204" pitchFamily="34" charset="0"/>
              </a:rPr>
              <a:t>Damcaniaeth;</a:t>
            </a:r>
          </a:p>
          <a:p>
            <a:r>
              <a:rPr lang="cy-GB" altLang="cy-GB" dirty="0">
                <a:latin typeface="Arial" panose="020B0604020202020204" pitchFamily="34" charset="0"/>
                <a:cs typeface="Arial" panose="020B0604020202020204" pitchFamily="34" charset="0"/>
              </a:rPr>
              <a:t>Ymchwil;</a:t>
            </a:r>
          </a:p>
          <a:p>
            <a:r>
              <a:rPr lang="cy-GB" altLang="cy-GB" dirty="0">
                <a:latin typeface="Arial" panose="020B0604020202020204" pitchFamily="34" charset="0"/>
                <a:cs typeface="Arial" panose="020B0604020202020204" pitchFamily="34" charset="0"/>
              </a:rPr>
              <a:t>Yr aseiniad.</a:t>
            </a:r>
          </a:p>
          <a:p>
            <a:pPr marL="0" indent="0" eaLnBrk="1" hangingPunct="1">
              <a:buNone/>
            </a:pPr>
            <a:endParaRPr lang="cy-GB" altLang="cy-GB" dirty="0">
              <a:latin typeface="Arial" panose="020B0604020202020204" pitchFamily="34" charset="0"/>
              <a:cs typeface="Arial" panose="020B0604020202020204" pitchFamily="34" charset="0"/>
            </a:endParaRPr>
          </a:p>
          <a:p>
            <a:pPr marL="0" indent="0" eaLnBrk="1" hangingPunct="1">
              <a:buNone/>
            </a:pPr>
            <a:endParaRPr lang="cy-GB" altLang="cy-GB" dirty="0">
              <a:latin typeface="Arial" panose="020B0604020202020204" pitchFamily="34" charset="0"/>
            </a:endParaRPr>
          </a:p>
        </p:txBody>
      </p:sp>
      <p:sp>
        <p:nvSpPr>
          <p:cNvPr id="6148" name="Content Placeholder 5"/>
          <p:cNvSpPr>
            <a:spLocks noGrp="1"/>
          </p:cNvSpPr>
          <p:nvPr>
            <p:ph sz="half" idx="2"/>
          </p:nvPr>
        </p:nvSpPr>
        <p:spPr>
          <a:xfrm>
            <a:off x="6153149" y="1624818"/>
            <a:ext cx="5405439" cy="4574313"/>
          </a:xfrm>
        </p:spPr>
        <p:txBody>
          <a:bodyPr>
            <a:normAutofit/>
          </a:bodyPr>
          <a:lstStyle/>
          <a:p>
            <a:pPr eaLnBrk="1" hangingPunct="1"/>
            <a:r>
              <a:rPr lang="en-GB" altLang="cy-GB" dirty="0">
                <a:solidFill>
                  <a:srgbClr val="0070C0"/>
                </a:solidFill>
                <a:latin typeface="Arial" panose="020B0604020202020204" pitchFamily="34" charset="0"/>
                <a:cs typeface="Arial" panose="020B0604020202020204" pitchFamily="34" charset="0"/>
              </a:rPr>
              <a:t>Defining bilingualism;</a:t>
            </a:r>
          </a:p>
          <a:p>
            <a:pPr eaLnBrk="1" hangingPunct="1"/>
            <a:r>
              <a:rPr lang="en-GB" altLang="cy-GB" dirty="0">
                <a:solidFill>
                  <a:srgbClr val="0070C0"/>
                </a:solidFill>
                <a:latin typeface="Arial" panose="020B0604020202020204" pitchFamily="34" charset="0"/>
                <a:cs typeface="Arial" panose="020B0604020202020204" pitchFamily="34" charset="0"/>
              </a:rPr>
              <a:t>Defining multilingualism;</a:t>
            </a:r>
          </a:p>
          <a:p>
            <a:pPr eaLnBrk="1" hangingPunct="1"/>
            <a:r>
              <a:rPr lang="en-GB" altLang="cy-GB" dirty="0">
                <a:solidFill>
                  <a:srgbClr val="0070C0"/>
                </a:solidFill>
                <a:latin typeface="Arial" panose="020B0604020202020204" pitchFamily="34" charset="0"/>
                <a:cs typeface="Arial" panose="020B0604020202020204" pitchFamily="34" charset="0"/>
              </a:rPr>
              <a:t>Benefits;</a:t>
            </a:r>
          </a:p>
          <a:p>
            <a:pPr eaLnBrk="1" hangingPunct="1"/>
            <a:r>
              <a:rPr lang="en-GB" altLang="cy-GB" dirty="0">
                <a:solidFill>
                  <a:srgbClr val="0070C0"/>
                </a:solidFill>
                <a:latin typeface="Arial" panose="020B0604020202020204" pitchFamily="34" charset="0"/>
                <a:cs typeface="Arial" panose="020B0604020202020204" pitchFamily="34" charset="0"/>
              </a:rPr>
              <a:t>The bilingual brain;</a:t>
            </a:r>
          </a:p>
          <a:p>
            <a:r>
              <a:rPr lang="en-GB" altLang="cy-GB" dirty="0">
                <a:solidFill>
                  <a:srgbClr val="0070C0"/>
                </a:solidFill>
                <a:latin typeface="Arial" panose="020B0604020202020204" pitchFamily="34" charset="0"/>
                <a:cs typeface="Arial" panose="020B0604020202020204" pitchFamily="34" charset="0"/>
              </a:rPr>
              <a:t>Theory;</a:t>
            </a:r>
          </a:p>
          <a:p>
            <a:r>
              <a:rPr lang="en-GB" altLang="cy-GB" dirty="0">
                <a:solidFill>
                  <a:srgbClr val="0070C0"/>
                </a:solidFill>
                <a:latin typeface="Arial" panose="020B0604020202020204" pitchFamily="34" charset="0"/>
                <a:cs typeface="Arial" panose="020B0604020202020204" pitchFamily="34" charset="0"/>
              </a:rPr>
              <a:t>Research;</a:t>
            </a:r>
          </a:p>
          <a:p>
            <a:r>
              <a:rPr lang="en-GB" altLang="cy-GB" dirty="0">
                <a:solidFill>
                  <a:srgbClr val="0070C0"/>
                </a:solidFill>
                <a:latin typeface="Arial" panose="020B0604020202020204" pitchFamily="34" charset="0"/>
                <a:cs typeface="Arial" panose="020B0604020202020204" pitchFamily="34" charset="0"/>
              </a:rPr>
              <a:t>The assignment.</a:t>
            </a:r>
          </a:p>
          <a:p>
            <a:pPr marL="0" indent="0" eaLnBrk="1" hangingPunct="1">
              <a:buNone/>
            </a:pPr>
            <a:endParaRPr lang="en-GB" altLang="cy-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1040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062" y="365127"/>
            <a:ext cx="9302288" cy="854074"/>
          </a:xfrm>
        </p:spPr>
        <p:txBody>
          <a:bodyPr>
            <a:noAutofit/>
          </a:bodyPr>
          <a:lstStyle/>
          <a:p>
            <a:pPr algn="ctr"/>
            <a:r>
              <a:rPr lang="en-GB" sz="3600" dirty="0">
                <a:latin typeface="Arial" panose="020B0604020202020204" pitchFamily="34" charset="0"/>
                <a:cs typeface="Arial" panose="020B0604020202020204" pitchFamily="34" charset="0"/>
              </a:rPr>
              <a:t>Sgiliau </a:t>
            </a:r>
            <a:r>
              <a:rPr lang="en-GB" sz="3600" dirty="0" err="1">
                <a:latin typeface="Arial" panose="020B0604020202020204" pitchFamily="34" charset="0"/>
                <a:cs typeface="Arial" panose="020B0604020202020204" pitchFamily="34" charset="0"/>
              </a:rPr>
              <a:t>Cyflogadwyedd</a:t>
            </a:r>
            <a:r>
              <a:rPr lang="en-GB" sz="3600" dirty="0">
                <a:latin typeface="Arial" panose="020B0604020202020204" pitchFamily="34" charset="0"/>
                <a:cs typeface="Arial" panose="020B0604020202020204" pitchFamily="34" charset="0"/>
              </a:rPr>
              <a:t>/</a:t>
            </a:r>
            <a:r>
              <a:rPr lang="en-GB" sz="3600" dirty="0" err="1">
                <a:latin typeface="Arial" panose="020B0604020202020204" pitchFamily="34" charset="0"/>
                <a:cs typeface="Arial" panose="020B0604020202020204" pitchFamily="34" charset="0"/>
              </a:rPr>
              <a:t>Trosglwyddadwy</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Employability/Transferable Skills</a:t>
            </a:r>
            <a:endParaRPr lang="en-US" sz="3600"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886691" y="1681088"/>
            <a:ext cx="5133109" cy="3908151"/>
          </a:xfrm>
        </p:spPr>
        <p:txBody>
          <a:bodyPr>
            <a:normAutofit/>
          </a:bodyPr>
          <a:lstStyle/>
          <a:p>
            <a:r>
              <a:rPr lang="en-GB" dirty="0" err="1">
                <a:latin typeface="Arial" panose="020B0604020202020204" pitchFamily="34" charset="0"/>
                <a:cs typeface="Arial" panose="020B0604020202020204" pitchFamily="34" charset="0"/>
              </a:rPr>
              <a:t>Trefn</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Cynllunio</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Ymchwilio</a:t>
            </a:r>
            <a:r>
              <a:rPr lang="en-GB"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Sgiliau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trafod</a:t>
            </a:r>
            <a:r>
              <a:rPr lang="en-US"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Rhannu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syniadau</a:t>
            </a:r>
            <a:r>
              <a:rPr lang="en-US"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5580611" y="1730326"/>
            <a:ext cx="4458739" cy="4446638"/>
          </a:xfrm>
        </p:spPr>
        <p:txBody>
          <a:bodyPr>
            <a:normAutofit/>
          </a:bodyPr>
          <a:lstStyle/>
          <a:p>
            <a:r>
              <a:rPr lang="en-GB" dirty="0">
                <a:solidFill>
                  <a:srgbClr val="0070C0"/>
                </a:solidFill>
                <a:latin typeface="Arial" panose="020B0604020202020204" pitchFamily="34" charset="0"/>
                <a:cs typeface="Arial" panose="020B0604020202020204" pitchFamily="34" charset="0"/>
              </a:rPr>
              <a:t>Organisation;</a:t>
            </a:r>
          </a:p>
          <a:p>
            <a:r>
              <a:rPr lang="en-GB" dirty="0">
                <a:solidFill>
                  <a:srgbClr val="0070C0"/>
                </a:solidFill>
                <a:latin typeface="Arial" panose="020B0604020202020204" pitchFamily="34" charset="0"/>
                <a:cs typeface="Arial" panose="020B0604020202020204" pitchFamily="34" charset="0"/>
              </a:rPr>
              <a:t>Planning;</a:t>
            </a:r>
          </a:p>
          <a:p>
            <a:r>
              <a:rPr lang="en-GB" dirty="0">
                <a:solidFill>
                  <a:srgbClr val="0070C0"/>
                </a:solidFill>
                <a:latin typeface="Arial" panose="020B0604020202020204" pitchFamily="34" charset="0"/>
                <a:cs typeface="Arial" panose="020B0604020202020204" pitchFamily="34" charset="0"/>
              </a:rPr>
              <a:t>Researching;</a:t>
            </a:r>
          </a:p>
          <a:p>
            <a:r>
              <a:rPr lang="en-GB" dirty="0">
                <a:solidFill>
                  <a:srgbClr val="0070C0"/>
                </a:solidFill>
                <a:latin typeface="Arial" panose="020B0604020202020204" pitchFamily="34" charset="0"/>
                <a:cs typeface="Arial" panose="020B0604020202020204" pitchFamily="34" charset="0"/>
              </a:rPr>
              <a:t>Discussion skills;</a:t>
            </a:r>
          </a:p>
          <a:p>
            <a:r>
              <a:rPr lang="en-GB" dirty="0">
                <a:solidFill>
                  <a:srgbClr val="0070C0"/>
                </a:solidFill>
                <a:latin typeface="Arial" panose="020B0604020202020204" pitchFamily="34" charset="0"/>
                <a:cs typeface="Arial" panose="020B0604020202020204" pitchFamily="34" charset="0"/>
              </a:rPr>
              <a:t>Idea sharing.</a:t>
            </a:r>
          </a:p>
          <a:p>
            <a:pPr marL="0" indent="0">
              <a:buNone/>
            </a:pPr>
            <a:endParaRPr lang="en-GB" dirty="0">
              <a:solidFill>
                <a:srgbClr val="0000FF"/>
              </a:solidFill>
              <a:latin typeface="Arial" panose="020B0604020202020204" pitchFamily="34" charset="0"/>
            </a:endParaRPr>
          </a:p>
          <a:p>
            <a:endParaRPr lang="en-US" dirty="0">
              <a:solidFill>
                <a:srgbClr val="0000FF"/>
              </a:solidFill>
              <a:latin typeface="Arial" panose="020B0604020202020204" pitchFamily="34" charset="0"/>
            </a:endParaRPr>
          </a:p>
        </p:txBody>
      </p:sp>
    </p:spTree>
    <p:extLst>
      <p:ext uri="{BB962C8B-B14F-4D97-AF65-F5344CB8AC3E}">
        <p14:creationId xmlns:p14="http://schemas.microsoft.com/office/powerpoint/2010/main" val="387433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err="1">
                <a:latin typeface="Arial" panose="020B0604020202020204" pitchFamily="34" charset="0"/>
                <a:cs typeface="Arial" panose="020B0604020202020204" pitchFamily="34" charset="0"/>
              </a:rPr>
              <a:t>Adnoddau</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Resources</a:t>
            </a:r>
          </a:p>
        </p:txBody>
      </p:sp>
      <p:sp>
        <p:nvSpPr>
          <p:cNvPr id="3" name="Content Placeholder 2"/>
          <p:cNvSpPr>
            <a:spLocks noGrp="1"/>
          </p:cNvSpPr>
          <p:nvPr>
            <p:ph sz="half" idx="1"/>
          </p:nvPr>
        </p:nvSpPr>
        <p:spPr/>
        <p:txBody>
          <a:bodyPr/>
          <a:lstStyle/>
          <a:p>
            <a:r>
              <a:rPr lang="cy-GB" dirty="0">
                <a:latin typeface="Arial" panose="020B0604020202020204" pitchFamily="34" charset="0"/>
                <a:cs typeface="Arial" panose="020B0604020202020204" pitchFamily="34" charset="0"/>
              </a:rPr>
              <a:t>PP;</a:t>
            </a:r>
          </a:p>
          <a:p>
            <a:r>
              <a:rPr lang="cy-GB" dirty="0">
                <a:latin typeface="Arial" panose="020B0604020202020204" pitchFamily="34" charset="0"/>
                <a:cs typeface="Arial" panose="020B0604020202020204" pitchFamily="34" charset="0"/>
              </a:rPr>
              <a:t>Ymchwil;</a:t>
            </a:r>
          </a:p>
          <a:p>
            <a:r>
              <a:rPr lang="cy-GB" dirty="0">
                <a:latin typeface="Arial" panose="020B0604020202020204" pitchFamily="34" charset="0"/>
                <a:cs typeface="Arial" panose="020B0604020202020204" pitchFamily="34" charset="0"/>
              </a:rPr>
              <a:t>Erthyglau;</a:t>
            </a:r>
          </a:p>
          <a:p>
            <a:r>
              <a:rPr lang="cy-GB" dirty="0">
                <a:latin typeface="Arial" panose="020B0604020202020204" pitchFamily="34" charset="0"/>
                <a:cs typeface="Arial" panose="020B0604020202020204" pitchFamily="34" charset="0"/>
              </a:rPr>
              <a:t>Gwefannau;</a:t>
            </a:r>
          </a:p>
          <a:p>
            <a:r>
              <a:rPr lang="cy-GB" dirty="0">
                <a:latin typeface="Arial" panose="020B0604020202020204" pitchFamily="34" charset="0"/>
                <a:cs typeface="Arial" panose="020B0604020202020204" pitchFamily="34" charset="0"/>
              </a:rPr>
              <a:t>Clipiau fideo.</a:t>
            </a:r>
          </a:p>
          <a:p>
            <a:pPr marL="0" indent="0">
              <a:buNone/>
            </a:pPr>
            <a:endParaRPr lang="cy-GB" dirty="0">
              <a:latin typeface="Arial" panose="020B0604020202020204" pitchFamily="34" charset="0"/>
            </a:endParaRPr>
          </a:p>
        </p:txBody>
      </p:sp>
      <p:sp>
        <p:nvSpPr>
          <p:cNvPr id="4" name="Content Placeholder 3"/>
          <p:cNvSpPr>
            <a:spLocks noGrp="1"/>
          </p:cNvSpPr>
          <p:nvPr>
            <p:ph sz="half" idx="2"/>
          </p:nvPr>
        </p:nvSpPr>
        <p:spPr/>
        <p:txBody>
          <a:bodyPr/>
          <a:lstStyle/>
          <a:p>
            <a:r>
              <a:rPr lang="en-GB" dirty="0">
                <a:solidFill>
                  <a:srgbClr val="0070C0"/>
                </a:solidFill>
                <a:latin typeface="Arial" panose="020B0604020202020204" pitchFamily="34" charset="0"/>
                <a:cs typeface="Arial" panose="020B0604020202020204" pitchFamily="34" charset="0"/>
              </a:rPr>
              <a:t>PP;</a:t>
            </a:r>
          </a:p>
          <a:p>
            <a:r>
              <a:rPr lang="en-GB" dirty="0">
                <a:solidFill>
                  <a:srgbClr val="0070C0"/>
                </a:solidFill>
                <a:latin typeface="Arial" panose="020B0604020202020204" pitchFamily="34" charset="0"/>
                <a:cs typeface="Arial" panose="020B0604020202020204" pitchFamily="34" charset="0"/>
              </a:rPr>
              <a:t>Research;</a:t>
            </a:r>
          </a:p>
          <a:p>
            <a:r>
              <a:rPr lang="en-GB" dirty="0">
                <a:solidFill>
                  <a:srgbClr val="0070C0"/>
                </a:solidFill>
                <a:latin typeface="Arial" panose="020B0604020202020204" pitchFamily="34" charset="0"/>
                <a:cs typeface="Arial" panose="020B0604020202020204" pitchFamily="34" charset="0"/>
              </a:rPr>
              <a:t>Articles;</a:t>
            </a:r>
          </a:p>
          <a:p>
            <a:r>
              <a:rPr lang="en-GB" dirty="0">
                <a:solidFill>
                  <a:srgbClr val="0070C0"/>
                </a:solidFill>
                <a:latin typeface="Arial" panose="020B0604020202020204" pitchFamily="34" charset="0"/>
                <a:cs typeface="Arial" panose="020B0604020202020204" pitchFamily="34" charset="0"/>
              </a:rPr>
              <a:t>Websites;</a:t>
            </a:r>
          </a:p>
          <a:p>
            <a:r>
              <a:rPr lang="en-GB" dirty="0">
                <a:solidFill>
                  <a:srgbClr val="0070C0"/>
                </a:solidFill>
                <a:latin typeface="Arial" panose="020B0604020202020204" pitchFamily="34" charset="0"/>
                <a:cs typeface="Arial" panose="020B0604020202020204" pitchFamily="34" charset="0"/>
              </a:rPr>
              <a:t>Video clips.</a:t>
            </a:r>
          </a:p>
        </p:txBody>
      </p:sp>
    </p:spTree>
    <p:extLst>
      <p:ext uri="{BB962C8B-B14F-4D97-AF65-F5344CB8AC3E}">
        <p14:creationId xmlns:p14="http://schemas.microsoft.com/office/powerpoint/2010/main" val="214879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3696"/>
            <a:ext cx="10515600" cy="1325563"/>
          </a:xfrm>
        </p:spPr>
        <p:txBody>
          <a:bodyPr>
            <a:normAutofit/>
          </a:bodyPr>
          <a:lstStyle/>
          <a:p>
            <a:pPr algn="ctr"/>
            <a:r>
              <a:rPr lang="en-GB" sz="3600" dirty="0">
                <a:latin typeface="Arial" panose="020B0604020202020204" pitchFamily="34" charset="0"/>
                <a:cs typeface="Arial" panose="020B0604020202020204" pitchFamily="34" charset="0"/>
              </a:rPr>
              <a:t>Beth </a:t>
            </a:r>
            <a:r>
              <a:rPr lang="en-GB" sz="3600" dirty="0" err="1">
                <a:latin typeface="Arial" panose="020B0604020202020204" pitchFamily="34" charset="0"/>
                <a:cs typeface="Arial" panose="020B0604020202020204" pitchFamily="34" charset="0"/>
              </a:rPr>
              <a:t>yw</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dwyieithrwydd</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What is bilingualism?</a:t>
            </a:r>
          </a:p>
        </p:txBody>
      </p:sp>
      <p:sp>
        <p:nvSpPr>
          <p:cNvPr id="3" name="Content Placeholder 2"/>
          <p:cNvSpPr>
            <a:spLocks noGrp="1"/>
          </p:cNvSpPr>
          <p:nvPr>
            <p:ph sz="half" idx="1"/>
          </p:nvPr>
        </p:nvSpPr>
        <p:spPr/>
        <p:txBody>
          <a:bodyPr>
            <a:normAutofit/>
          </a:bodyPr>
          <a:lstStyle/>
          <a:p>
            <a:r>
              <a:rPr lang="en-GB" sz="3200" dirty="0">
                <a:latin typeface="Arial" panose="020B0604020202020204" pitchFamily="34" charset="0"/>
                <a:cs typeface="Arial" panose="020B0604020202020204" pitchFamily="34" charset="0"/>
              </a:rPr>
              <a:t>Beth </a:t>
            </a:r>
            <a:r>
              <a:rPr lang="en-GB" sz="3200" dirty="0" err="1">
                <a:latin typeface="Arial" panose="020B0604020202020204" pitchFamily="34" charset="0"/>
                <a:cs typeface="Arial" panose="020B0604020202020204" pitchFamily="34" charset="0"/>
              </a:rPr>
              <a:t>ydych</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chi’n</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feddwl</a:t>
            </a:r>
            <a:r>
              <a:rPr lang="en-GB" sz="3200"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p:txBody>
          <a:bodyPr>
            <a:normAutofit/>
          </a:bodyPr>
          <a:lstStyle/>
          <a:p>
            <a:r>
              <a:rPr lang="en-GB" sz="3200" dirty="0">
                <a:solidFill>
                  <a:srgbClr val="0070C0"/>
                </a:solidFill>
                <a:latin typeface="Arial" panose="020B0604020202020204" pitchFamily="34" charset="0"/>
                <a:cs typeface="Arial" panose="020B0604020202020204" pitchFamily="34" charset="0"/>
              </a:rPr>
              <a:t>What do you think?</a:t>
            </a:r>
          </a:p>
        </p:txBody>
      </p:sp>
    </p:spTree>
    <p:extLst>
      <p:ext uri="{BB962C8B-B14F-4D97-AF65-F5344CB8AC3E}">
        <p14:creationId xmlns:p14="http://schemas.microsoft.com/office/powerpoint/2010/main" val="233920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3696"/>
            <a:ext cx="10515600" cy="935035"/>
          </a:xfrm>
        </p:spPr>
        <p:txBody>
          <a:bodyPr>
            <a:normAutofit fontScale="90000"/>
          </a:bodyPr>
          <a:lstStyle/>
          <a:p>
            <a:pPr algn="ctr"/>
            <a:r>
              <a:rPr lang="en-GB" sz="4000" dirty="0">
                <a:latin typeface="Arial" panose="020B0604020202020204" pitchFamily="34" charset="0"/>
                <a:cs typeface="Arial" panose="020B0604020202020204" pitchFamily="34" charset="0"/>
              </a:rPr>
              <a:t>Beth </a:t>
            </a:r>
            <a:r>
              <a:rPr lang="en-GB" sz="4000" dirty="0" err="1">
                <a:latin typeface="Arial" panose="020B0604020202020204" pitchFamily="34" charset="0"/>
                <a:cs typeface="Arial" panose="020B0604020202020204" pitchFamily="34" charset="0"/>
              </a:rPr>
              <a:t>yw</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dwyieithrwydd</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What is bilingualism</a:t>
            </a:r>
            <a:r>
              <a:rPr lang="en-GB" sz="3200" dirty="0">
                <a:solidFill>
                  <a:srgbClr val="0070C0"/>
                </a:solidFill>
                <a:latin typeface="Arial" panose="020B0604020202020204" pitchFamily="34" charset="0"/>
                <a:cs typeface="Arial" panose="020B0604020202020204" pitchFamily="34" charset="0"/>
              </a:rPr>
              <a:t>?</a:t>
            </a:r>
          </a:p>
        </p:txBody>
      </p:sp>
      <p:sp>
        <p:nvSpPr>
          <p:cNvPr id="3" name="Content Placeholder 2"/>
          <p:cNvSpPr>
            <a:spLocks noGrp="1"/>
          </p:cNvSpPr>
          <p:nvPr>
            <p:ph sz="half" idx="1"/>
          </p:nvPr>
        </p:nvSpPr>
        <p:spPr>
          <a:xfrm>
            <a:off x="157163" y="1622427"/>
            <a:ext cx="5862637" cy="4554536"/>
          </a:xfrm>
        </p:spPr>
        <p:txBody>
          <a:bodyPr>
            <a:normAutofit/>
          </a:bodyPr>
          <a:lstStyle/>
          <a:p>
            <a:r>
              <a:rPr lang="en-GB" dirty="0" err="1">
                <a:latin typeface="Arial" panose="020B0604020202020204" pitchFamily="34" charset="0"/>
                <a:cs typeface="Arial" panose="020B0604020202020204" pitchFamily="34" charset="0"/>
              </a:rPr>
              <a:t>Rhugl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2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Medru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darllen</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ysgrifennu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2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Medru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ond</a:t>
            </a:r>
            <a:r>
              <a:rPr lang="en-GB" dirty="0">
                <a:latin typeface="Arial" panose="020B0604020202020204" pitchFamily="34" charset="0"/>
                <a:cs typeface="Arial" panose="020B0604020202020204" pitchFamily="34" charset="0"/>
              </a:rPr>
              <a:t> dim yn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defnyddio</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Medru </a:t>
            </a:r>
            <a:r>
              <a:rPr lang="en-GB" dirty="0" err="1">
                <a:latin typeface="Arial" panose="020B0604020202020204" pitchFamily="34" charset="0"/>
                <a:cs typeface="Arial" panose="020B0604020202020204" pitchFamily="34" charset="0"/>
              </a:rPr>
              <a:t>deall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ond</a:t>
            </a:r>
            <a:r>
              <a:rPr lang="en-GB" dirty="0">
                <a:latin typeface="Arial" panose="020B0604020202020204" pitchFamily="34" charset="0"/>
                <a:cs typeface="Arial" panose="020B0604020202020204" pitchFamily="34" charset="0"/>
              </a:rPr>
              <a:t> dim yn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defnyddio</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Hyfredus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1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ychydig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eiriau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llall</a:t>
            </a:r>
            <a:r>
              <a:rPr lang="en-GB" dirty="0">
                <a:latin typeface="Arial" panose="020B0604020202020204" pitchFamily="34" charset="0"/>
                <a:cs typeface="Arial" panose="020B0604020202020204" pitchFamily="34" charset="0"/>
              </a:rPr>
              <a:t>? </a:t>
            </a:r>
          </a:p>
          <a:p>
            <a:pPr marL="0" indent="0">
              <a:buNone/>
            </a:pP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172199" y="1695157"/>
            <a:ext cx="5800725" cy="4481806"/>
          </a:xfrm>
        </p:spPr>
        <p:txBody>
          <a:bodyPr>
            <a:normAutofit/>
          </a:bodyPr>
          <a:lstStyle/>
          <a:p>
            <a:r>
              <a:rPr lang="en-GB" dirty="0">
                <a:solidFill>
                  <a:srgbClr val="0070C0"/>
                </a:solidFill>
                <a:latin typeface="Arial" panose="020B0604020202020204" pitchFamily="34" charset="0"/>
                <a:cs typeface="Arial" panose="020B0604020202020204" pitchFamily="34" charset="0"/>
              </a:rPr>
              <a:t>Fluent in 2 languages?</a:t>
            </a:r>
          </a:p>
          <a:p>
            <a:r>
              <a:rPr lang="en-GB" dirty="0">
                <a:solidFill>
                  <a:srgbClr val="0070C0"/>
                </a:solidFill>
                <a:latin typeface="Arial" panose="020B0604020202020204" pitchFamily="34" charset="0"/>
                <a:cs typeface="Arial" panose="020B0604020202020204" pitchFamily="34" charset="0"/>
              </a:rPr>
              <a:t>Able to speak, read and write in 2 languages?</a:t>
            </a:r>
          </a:p>
          <a:p>
            <a:r>
              <a:rPr lang="en-GB" dirty="0">
                <a:solidFill>
                  <a:srgbClr val="0070C0"/>
                </a:solidFill>
                <a:latin typeface="Arial" panose="020B0604020202020204" pitchFamily="34" charset="0"/>
                <a:cs typeface="Arial" panose="020B0604020202020204" pitchFamily="34" charset="0"/>
              </a:rPr>
              <a:t>Able to speak a language but does not use it?</a:t>
            </a:r>
          </a:p>
          <a:p>
            <a:r>
              <a:rPr lang="en-GB" dirty="0">
                <a:solidFill>
                  <a:srgbClr val="0070C0"/>
                </a:solidFill>
                <a:latin typeface="Arial" panose="020B0604020202020204" pitchFamily="34" charset="0"/>
                <a:cs typeface="Arial" panose="020B0604020202020204" pitchFamily="34" charset="0"/>
              </a:rPr>
              <a:t>Able to understand but does not use it?</a:t>
            </a:r>
          </a:p>
          <a:p>
            <a:r>
              <a:rPr lang="en-GB" dirty="0">
                <a:solidFill>
                  <a:srgbClr val="0070C0"/>
                </a:solidFill>
                <a:latin typeface="Arial" panose="020B0604020202020204" pitchFamily="34" charset="0"/>
                <a:cs typeface="Arial" panose="020B0604020202020204" pitchFamily="34" charset="0"/>
              </a:rPr>
              <a:t>Proficient in 1 language and a few words in another?</a:t>
            </a:r>
          </a:p>
          <a:p>
            <a:pPr marL="0" indent="0">
              <a:buNone/>
            </a:pPr>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977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p:cTn id="31"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 calcmode="lin" valueType="num">
                                      <p:cBhvr>
                                        <p:cTn id="3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 calcmode="lin" valueType="num">
                                      <p:cBhvr>
                                        <p:cTn id="4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4">
                                            <p:txEl>
                                              <p:pRg st="2" end="2"/>
                                            </p:txEl>
                                          </p:spTgt>
                                        </p:tgtEl>
                                        <p:attrNameLst>
                                          <p:attrName>style.visibility</p:attrName>
                                        </p:attrNameLst>
                                      </p:cBhvr>
                                      <p:to>
                                        <p:strVal val="visible"/>
                                      </p:to>
                                    </p:set>
                                    <p:anim calcmode="lin" valueType="num">
                                      <p:cBhvr>
                                        <p:cTn id="6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6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65"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66" dur="1000"/>
                                        <p:tgtEl>
                                          <p:spTgt spid="4">
                                            <p:txEl>
                                              <p:pRg st="2" end="2"/>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4">
                                            <p:txEl>
                                              <p:pRg st="3" end="3"/>
                                            </p:txEl>
                                          </p:spTgt>
                                        </p:tgtEl>
                                        <p:attrNameLst>
                                          <p:attrName>style.visibility</p:attrName>
                                        </p:attrNameLst>
                                      </p:cBhvr>
                                      <p:to>
                                        <p:strVal val="visible"/>
                                      </p:to>
                                    </p:set>
                                    <p:anim calcmode="lin" valueType="num">
                                      <p:cBhvr>
                                        <p:cTn id="71"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72"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73"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74" dur="1000"/>
                                        <p:tgtEl>
                                          <p:spTgt spid="4">
                                            <p:txEl>
                                              <p:pRg st="3" end="3"/>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4">
                                            <p:txEl>
                                              <p:pRg st="4" end="4"/>
                                            </p:txEl>
                                          </p:spTgt>
                                        </p:tgtEl>
                                        <p:attrNameLst>
                                          <p:attrName>style.visibility</p:attrName>
                                        </p:attrNameLst>
                                      </p:cBhvr>
                                      <p:to>
                                        <p:strVal val="visible"/>
                                      </p:to>
                                    </p:set>
                                    <p:anim calcmode="lin" valueType="num">
                                      <p:cBhvr>
                                        <p:cTn id="79"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80"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81"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82" dur="1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365128"/>
            <a:ext cx="9644063" cy="806448"/>
          </a:xfrm>
        </p:spPr>
        <p:txBody>
          <a:bodyPr>
            <a:noAutofit/>
          </a:bodyPr>
          <a:lstStyle/>
          <a:p>
            <a:pPr algn="ctr"/>
            <a:r>
              <a:rPr lang="en-GB" altLang="en-US" sz="3600" dirty="0" err="1">
                <a:latin typeface="Arial" panose="020B0604020202020204" pitchFamily="34" charset="0"/>
                <a:cs typeface="Arial" panose="020B0604020202020204" pitchFamily="34" charset="0"/>
              </a:rPr>
              <a:t>Fodd</a:t>
            </a:r>
            <a:r>
              <a:rPr lang="en-GB" altLang="en-US" sz="3600" dirty="0">
                <a:latin typeface="Arial" panose="020B0604020202020204" pitchFamily="34" charset="0"/>
                <a:cs typeface="Arial" panose="020B0604020202020204" pitchFamily="34" charset="0"/>
              </a:rPr>
              <a:t> </a:t>
            </a:r>
            <a:r>
              <a:rPr lang="en-GB" altLang="en-US" sz="3600" dirty="0" err="1">
                <a:latin typeface="Arial" panose="020B0604020202020204" pitchFamily="34" charset="0"/>
                <a:cs typeface="Arial" panose="020B0604020202020204" pitchFamily="34" charset="0"/>
              </a:rPr>
              <a:t>bynnag</a:t>
            </a:r>
            <a:r>
              <a:rPr lang="en-GB" altLang="en-US" sz="3600" dirty="0">
                <a:latin typeface="Arial" panose="020B0604020202020204" pitchFamily="34" charset="0"/>
                <a:cs typeface="Arial" panose="020B0604020202020204" pitchFamily="34" charset="0"/>
              </a:rPr>
              <a:t>…</a:t>
            </a:r>
            <a:br>
              <a:rPr lang="en-GB" altLang="en-US" sz="3600" dirty="0">
                <a:latin typeface="Arial" panose="020B0604020202020204" pitchFamily="34" charset="0"/>
                <a:cs typeface="Arial" panose="020B0604020202020204" pitchFamily="34" charset="0"/>
              </a:rPr>
            </a:br>
            <a:r>
              <a:rPr lang="en-GB" altLang="en-US" sz="3600" dirty="0">
                <a:solidFill>
                  <a:srgbClr val="0070C0"/>
                </a:solidFill>
                <a:latin typeface="Arial" panose="020B0604020202020204" pitchFamily="34" charset="0"/>
                <a:cs typeface="Arial" panose="020B0604020202020204" pitchFamily="34" charset="0"/>
              </a:rPr>
              <a:t>However…</a:t>
            </a:r>
          </a:p>
        </p:txBody>
      </p:sp>
      <p:sp>
        <p:nvSpPr>
          <p:cNvPr id="2" name="Content Placeholder 1"/>
          <p:cNvSpPr>
            <a:spLocks noGrp="1"/>
          </p:cNvSpPr>
          <p:nvPr>
            <p:ph idx="1"/>
          </p:nvPr>
        </p:nvSpPr>
        <p:spPr>
          <a:xfrm>
            <a:off x="314325" y="1457325"/>
            <a:ext cx="11744325" cy="4059908"/>
          </a:xfrm>
        </p:spPr>
        <p:txBody>
          <a:bodyPr>
            <a:normAutofit/>
          </a:bodyPr>
          <a:lstStyle/>
          <a:p>
            <a:pPr marL="0" indent="0" algn="just">
              <a:buNone/>
            </a:pPr>
            <a:r>
              <a:rPr lang="en-GB" dirty="0">
                <a:latin typeface="Arial" panose="020B0604020202020204" pitchFamily="34" charset="0"/>
              </a:rPr>
              <a:t>“…defining bilingualism is problematic since individuals with varying bilingual characteristics may be classified as bilingual. Definitions of bilingualism range from a minimal proficiency in two languages, to an advanced level of proficiency which allows the speaker to function and appear as a native-like speaker of two languages. A person may describe themselves as bilingual but may mean only the ability to converse and communicate orally. Others may be proficient in reading in two or more languages (or bi-literate)….</a:t>
            </a:r>
            <a:r>
              <a:rPr lang="en-GB" b="1" dirty="0">
                <a:latin typeface="Arial" panose="020B0604020202020204" pitchFamily="34" charset="0"/>
              </a:rPr>
              <a:t>To be bilingual means different things to different people</a:t>
            </a:r>
            <a:r>
              <a:rPr lang="en-GB" dirty="0">
                <a:latin typeface="Arial" panose="020B0604020202020204" pitchFamily="34" charset="0"/>
              </a:rPr>
              <a:t>.”</a:t>
            </a:r>
          </a:p>
          <a:p>
            <a:pPr marL="0" indent="0" algn="r">
              <a:buNone/>
            </a:pPr>
            <a:r>
              <a:rPr lang="en-GB" sz="2000" dirty="0">
                <a:latin typeface="Arial" panose="020B0604020202020204" pitchFamily="34" charset="0"/>
                <a:cs typeface="Arial" panose="020B0604020202020204" pitchFamily="34" charset="0"/>
              </a:rPr>
              <a:t>(NALDIC, 2011, p.1).</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3261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03983" y="274638"/>
            <a:ext cx="10006818" cy="706090"/>
          </a:xfrm>
        </p:spPr>
        <p:txBody>
          <a:bodyPr>
            <a:noAutofit/>
          </a:bodyPr>
          <a:lstStyle/>
          <a:p>
            <a:r>
              <a:rPr lang="en-GB" altLang="cy-GB" sz="3600" dirty="0">
                <a:latin typeface="Arial" panose="020B0604020202020204" pitchFamily="34" charset="0"/>
                <a:cs typeface="Arial" panose="020B0604020202020204" pitchFamily="34" charset="0"/>
              </a:rPr>
              <a:t>Yr </a:t>
            </a:r>
            <a:r>
              <a:rPr lang="en-GB" altLang="cy-GB" sz="3600" dirty="0" err="1">
                <a:latin typeface="Arial" panose="020B0604020202020204" pitchFamily="34" charset="0"/>
                <a:cs typeface="Arial" panose="020B0604020202020204" pitchFamily="34" charset="0"/>
              </a:rPr>
              <a:t>Athro</a:t>
            </a:r>
            <a:r>
              <a:rPr lang="en-GB" altLang="cy-GB" sz="3600" dirty="0">
                <a:latin typeface="Arial" panose="020B0604020202020204" pitchFamily="34" charset="0"/>
                <a:cs typeface="Arial" panose="020B0604020202020204" pitchFamily="34" charset="0"/>
              </a:rPr>
              <a:t> Colin Baker</a:t>
            </a:r>
            <a:br>
              <a:rPr lang="en-GB" altLang="cy-GB" sz="3600" dirty="0">
                <a:latin typeface="Arial" panose="020B0604020202020204" pitchFamily="34" charset="0"/>
                <a:cs typeface="Arial" panose="020B0604020202020204" pitchFamily="34" charset="0"/>
              </a:rPr>
            </a:br>
            <a:r>
              <a:rPr lang="en-GB" altLang="cy-GB" sz="3600" dirty="0">
                <a:solidFill>
                  <a:srgbClr val="0070C0"/>
                </a:solidFill>
                <a:latin typeface="Arial" panose="020B0604020202020204" pitchFamily="34" charset="0"/>
                <a:cs typeface="Arial" panose="020B0604020202020204" pitchFamily="34" charset="0"/>
              </a:rPr>
              <a:t>Professor Colin Baker</a:t>
            </a:r>
          </a:p>
        </p:txBody>
      </p:sp>
      <p:sp>
        <p:nvSpPr>
          <p:cNvPr id="5" name="Content Placeholder 4"/>
          <p:cNvSpPr>
            <a:spLocks noGrp="1"/>
          </p:cNvSpPr>
          <p:nvPr>
            <p:ph sz="half" idx="1"/>
          </p:nvPr>
        </p:nvSpPr>
        <p:spPr>
          <a:xfrm>
            <a:off x="126609" y="1196753"/>
            <a:ext cx="8102991" cy="5267352"/>
          </a:xfrm>
        </p:spPr>
        <p:txBody>
          <a:bodyPr>
            <a:normAutofit/>
          </a:bodyPr>
          <a:lstStyle/>
          <a:p>
            <a:pPr eaLnBrk="0" fontAlgn="base" hangingPunct="0">
              <a:spcAft>
                <a:spcPct val="0"/>
              </a:spcAft>
            </a:pPr>
            <a:r>
              <a:rPr lang="cy-GB" sz="2600" dirty="0">
                <a:latin typeface="Arial" panose="020B0604020202020204" pitchFamily="34" charset="0"/>
                <a:cs typeface="Arial" panose="020B0604020202020204" pitchFamily="34" charset="0"/>
              </a:rPr>
              <a:t>Athro mewn Addysg, Prifysgol Bangor (wedi ymddeol);</a:t>
            </a:r>
          </a:p>
          <a:p>
            <a:pPr eaLnBrk="0" fontAlgn="base" hangingPunct="0">
              <a:spcAft>
                <a:spcPct val="0"/>
              </a:spcAft>
            </a:pPr>
            <a:r>
              <a:rPr lang="cy-GB" sz="2600" dirty="0">
                <a:latin typeface="Arial" panose="020B0604020202020204" pitchFamily="34" charset="0"/>
                <a:cs typeface="Arial" panose="020B0604020202020204" pitchFamily="34" charset="0"/>
              </a:rPr>
              <a:t>Arbenigwr mewn dwyieithrwydd ac addysg ddwyieithog;</a:t>
            </a:r>
          </a:p>
          <a:p>
            <a:pPr eaLnBrk="0" fontAlgn="base" hangingPunct="0">
              <a:spcAft>
                <a:spcPct val="0"/>
              </a:spcAft>
            </a:pPr>
            <a:r>
              <a:rPr lang="cy-GB" sz="2600" dirty="0">
                <a:latin typeface="Arial" panose="020B0604020202020204" pitchFamily="34" charset="0"/>
                <a:cs typeface="Arial" panose="020B0604020202020204" pitchFamily="34" charset="0"/>
              </a:rPr>
              <a:t>Wedi cyhoeddi 15 llyfr a dros 100 o gyhoeddiadau eraill.</a:t>
            </a:r>
          </a:p>
          <a:p>
            <a:pPr marL="0" indent="0" eaLnBrk="0" fontAlgn="base" hangingPunct="0">
              <a:spcAft>
                <a:spcPct val="0"/>
              </a:spcAft>
              <a:buNone/>
            </a:pPr>
            <a:endParaRPr lang="cy-GB" sz="2600" dirty="0">
              <a:latin typeface="Arial" panose="020B0604020202020204" pitchFamily="34" charset="0"/>
              <a:cs typeface="Arial" panose="020B0604020202020204" pitchFamily="34" charset="0"/>
            </a:endParaRPr>
          </a:p>
          <a:p>
            <a:pPr eaLnBrk="0" fontAlgn="base" hangingPunct="0">
              <a:spcAft>
                <a:spcPct val="0"/>
              </a:spcAft>
            </a:pPr>
            <a:r>
              <a:rPr lang="en-GB" sz="2600" dirty="0">
                <a:solidFill>
                  <a:srgbClr val="0070C0"/>
                </a:solidFill>
                <a:latin typeface="Arial" panose="020B0604020202020204" pitchFamily="34" charset="0"/>
                <a:cs typeface="Arial" panose="020B0604020202020204" pitchFamily="34" charset="0"/>
              </a:rPr>
              <a:t>Professor of Education, Bangor University (retired);</a:t>
            </a:r>
          </a:p>
          <a:p>
            <a:pPr eaLnBrk="0" fontAlgn="base" hangingPunct="0">
              <a:spcAft>
                <a:spcPct val="0"/>
              </a:spcAft>
            </a:pPr>
            <a:r>
              <a:rPr lang="en-GB" sz="2600" dirty="0">
                <a:solidFill>
                  <a:srgbClr val="0070C0"/>
                </a:solidFill>
                <a:latin typeface="Arial" panose="020B0604020202020204" pitchFamily="34" charset="0"/>
                <a:cs typeface="Arial" panose="020B0604020202020204" pitchFamily="34" charset="0"/>
              </a:rPr>
              <a:t>Specialises in bilingualism and bilingual education;</a:t>
            </a:r>
          </a:p>
          <a:p>
            <a:pPr eaLnBrk="0" fontAlgn="base" hangingPunct="0">
              <a:spcAft>
                <a:spcPct val="0"/>
              </a:spcAft>
            </a:pPr>
            <a:r>
              <a:rPr lang="en-GB" sz="2600" dirty="0">
                <a:solidFill>
                  <a:srgbClr val="0070C0"/>
                </a:solidFill>
                <a:latin typeface="Arial" panose="020B0604020202020204" pitchFamily="34" charset="0"/>
                <a:cs typeface="Arial" panose="020B0604020202020204" pitchFamily="34" charset="0"/>
              </a:rPr>
              <a:t>Published 15 books and 100 other publications.</a:t>
            </a: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8435437" y="1196753"/>
            <a:ext cx="3312368" cy="4136503"/>
          </a:xfrm>
        </p:spPr>
      </p:pic>
    </p:spTree>
    <p:extLst>
      <p:ext uri="{BB962C8B-B14F-4D97-AF65-F5344CB8AC3E}">
        <p14:creationId xmlns:p14="http://schemas.microsoft.com/office/powerpoint/2010/main" val="1870952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 y="164305"/>
            <a:ext cx="10515600" cy="1325563"/>
          </a:xfrm>
        </p:spPr>
        <p:txBody>
          <a:bodyPr>
            <a:normAutofit/>
          </a:bodyPr>
          <a:lstStyle/>
          <a:p>
            <a:pPr algn="ctr"/>
            <a:r>
              <a:rPr lang="cy-GB" altLang="cy-GB" sz="3600" dirty="0">
                <a:latin typeface="Arial" panose="020B0604020202020204" pitchFamily="34" charset="0"/>
                <a:cs typeface="Arial" panose="020B0604020202020204" pitchFamily="34" charset="0"/>
              </a:rPr>
              <a:t>Dwyieithrwydd cydamserol</a:t>
            </a:r>
            <a:br>
              <a:rPr lang="en-GB" altLang="cy-GB" sz="3600" dirty="0">
                <a:latin typeface="Arial" panose="020B0604020202020204" pitchFamily="34" charset="0"/>
                <a:cs typeface="Arial" panose="020B0604020202020204" pitchFamily="34" charset="0"/>
              </a:rPr>
            </a:br>
            <a:r>
              <a:rPr lang="en-GB" altLang="cy-GB" sz="3600" dirty="0">
                <a:solidFill>
                  <a:srgbClr val="0070C0"/>
                </a:solidFill>
                <a:latin typeface="Arial" panose="020B0604020202020204" pitchFamily="34" charset="0"/>
                <a:cs typeface="Arial" panose="020B0604020202020204" pitchFamily="34" charset="0"/>
              </a:rPr>
              <a:t>Simultaneous bilingualism</a:t>
            </a:r>
            <a:endParaRPr lang="en-GB" sz="3600"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247649" y="1489868"/>
            <a:ext cx="5913999" cy="4552160"/>
          </a:xfrm>
        </p:spPr>
        <p:txBody>
          <a:bodyPr>
            <a:normAutofit/>
          </a:bodyPr>
          <a:lstStyle/>
          <a:p>
            <a:pPr eaLnBrk="0" fontAlgn="base" hangingPunct="0">
              <a:spcAft>
                <a:spcPct val="0"/>
              </a:spcAft>
            </a:pPr>
            <a:r>
              <a:rPr lang="cy-GB" dirty="0">
                <a:latin typeface="Arial" panose="020B0604020202020204" pitchFamily="34" charset="0"/>
                <a:cs typeface="Arial" panose="020B0604020202020204" pitchFamily="34" charset="0"/>
              </a:rPr>
              <a:t>Caffael dwy iaith ar yr un pryd, yn gynnar yn eu bywydau </a:t>
            </a:r>
            <a:r>
              <a:rPr lang="en-GB" sz="2000" dirty="0">
                <a:latin typeface="Arial" panose="020B0604020202020204" pitchFamily="34" charset="0"/>
                <a:cs typeface="Arial" panose="020B0604020202020204" pitchFamily="34" charset="0"/>
              </a:rPr>
              <a:t>(Baker, 2011);</a:t>
            </a:r>
          </a:p>
          <a:p>
            <a:pPr algn="just" eaLnBrk="0" fontAlgn="base" hangingPunct="0">
              <a:spcAft>
                <a:spcPct val="0"/>
              </a:spcAft>
            </a:pPr>
            <a:r>
              <a:rPr lang="cy-GB" dirty="0">
                <a:latin typeface="Arial" panose="020B0604020202020204" pitchFamily="34" charset="0"/>
                <a:cs typeface="Arial" panose="020B0604020202020204" pitchFamily="34" charset="0"/>
              </a:rPr>
              <a:t>Cam 1 – cymysgu’r 2 iaith;</a:t>
            </a:r>
          </a:p>
          <a:p>
            <a:pPr algn="just" eaLnBrk="0" fontAlgn="base" hangingPunct="0">
              <a:spcAft>
                <a:spcPct val="0"/>
              </a:spcAft>
            </a:pPr>
            <a:r>
              <a:rPr lang="cy-GB" dirty="0">
                <a:latin typeface="Arial" panose="020B0604020202020204" pitchFamily="34" charset="0"/>
                <a:cs typeface="Arial" panose="020B0604020202020204" pitchFamily="34" charset="0"/>
              </a:rPr>
              <a:t>Cam 2 – gwahanu geiriau yn ôl iaith;</a:t>
            </a:r>
          </a:p>
          <a:p>
            <a:pPr algn="just" eaLnBrk="0" fontAlgn="base" hangingPunct="0">
              <a:spcAft>
                <a:spcPct val="0"/>
              </a:spcAft>
            </a:pPr>
            <a:r>
              <a:rPr lang="cy-GB" dirty="0">
                <a:latin typeface="Arial" panose="020B0604020202020204" pitchFamily="34" charset="0"/>
                <a:cs typeface="Arial" panose="020B0604020202020204" pitchFamily="34" charset="0"/>
              </a:rPr>
              <a:t>Cam 3 – un iaith yn dod yn fwy pwysig na’r llall </a:t>
            </a:r>
            <a:r>
              <a:rPr lang="cy-GB" sz="2000" dirty="0">
                <a:latin typeface="Arial" panose="020B0604020202020204" pitchFamily="34" charset="0"/>
                <a:cs typeface="Arial" panose="020B0604020202020204" pitchFamily="34" charset="0"/>
              </a:rPr>
              <a:t>(</a:t>
            </a:r>
            <a:r>
              <a:rPr lang="cy-GB" sz="2000" dirty="0" err="1">
                <a:latin typeface="Arial" panose="020B0604020202020204" pitchFamily="34" charset="0"/>
                <a:cs typeface="Arial" panose="020B0604020202020204" pitchFamily="34" charset="0"/>
              </a:rPr>
              <a:t>Devarakonda</a:t>
            </a:r>
            <a:r>
              <a:rPr lang="cy-GB" sz="2000" dirty="0">
                <a:latin typeface="Arial" panose="020B0604020202020204" pitchFamily="34" charset="0"/>
                <a:cs typeface="Arial" panose="020B0604020202020204" pitchFamily="34" charset="0"/>
              </a:rPr>
              <a:t>, 2013).</a:t>
            </a:r>
          </a:p>
          <a:p>
            <a:pPr marL="0" indent="0" algn="just" eaLnBrk="0" fontAlgn="base" hangingPunct="0">
              <a:spcAft>
                <a:spcPct val="0"/>
              </a:spcAft>
              <a:buNone/>
            </a:pPr>
            <a:endParaRPr lang="cy-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096000" y="1489868"/>
            <a:ext cx="5713828" cy="4351338"/>
          </a:xfrm>
        </p:spPr>
        <p:txBody>
          <a:bodyPr>
            <a:normAutofit/>
          </a:bodyPr>
          <a:lstStyle/>
          <a:p>
            <a:r>
              <a:rPr lang="en-GB" dirty="0">
                <a:solidFill>
                  <a:srgbClr val="0070C0"/>
                </a:solidFill>
                <a:latin typeface="Arial" panose="020B0604020202020204" pitchFamily="34" charset="0"/>
                <a:cs typeface="Arial" panose="020B0604020202020204" pitchFamily="34" charset="0"/>
              </a:rPr>
              <a:t>Acquiring two languages at the same time, early in life </a:t>
            </a:r>
            <a:r>
              <a:rPr lang="en-GB" sz="2000" dirty="0">
                <a:solidFill>
                  <a:srgbClr val="0070C0"/>
                </a:solidFill>
                <a:latin typeface="Arial" panose="020B0604020202020204" pitchFamily="34" charset="0"/>
                <a:cs typeface="Arial" panose="020B0604020202020204" pitchFamily="34" charset="0"/>
              </a:rPr>
              <a:t>(Baker, 2011);</a:t>
            </a:r>
          </a:p>
          <a:p>
            <a:pPr algn="just"/>
            <a:r>
              <a:rPr lang="en-GB" dirty="0">
                <a:solidFill>
                  <a:srgbClr val="0070C0"/>
                </a:solidFill>
                <a:latin typeface="Arial" panose="020B0604020202020204" pitchFamily="34" charset="0"/>
                <a:cs typeface="Arial" panose="020B0604020202020204" pitchFamily="34" charset="0"/>
              </a:rPr>
              <a:t>Stage 1 – mixes 2 languages;</a:t>
            </a:r>
          </a:p>
          <a:p>
            <a:pPr algn="just"/>
            <a:r>
              <a:rPr lang="en-GB" dirty="0">
                <a:solidFill>
                  <a:srgbClr val="0070C0"/>
                </a:solidFill>
                <a:latin typeface="Arial" panose="020B0604020202020204" pitchFamily="34" charset="0"/>
                <a:cs typeface="Arial" panose="020B0604020202020204" pitchFamily="34" charset="0"/>
              </a:rPr>
              <a:t>Stage 2 – words are separated from each language;</a:t>
            </a:r>
          </a:p>
          <a:p>
            <a:pPr algn="just"/>
            <a:r>
              <a:rPr lang="en-GB" dirty="0">
                <a:solidFill>
                  <a:srgbClr val="0070C0"/>
                </a:solidFill>
                <a:latin typeface="Arial" panose="020B0604020202020204" pitchFamily="34" charset="0"/>
                <a:cs typeface="Arial" panose="020B0604020202020204" pitchFamily="34" charset="0"/>
              </a:rPr>
              <a:t>Stage 3 – one language becomes more dominant than the other </a:t>
            </a:r>
            <a:r>
              <a:rPr lang="en-GB" sz="2000" dirty="0">
                <a:solidFill>
                  <a:srgbClr val="0070C0"/>
                </a:solidFill>
                <a:latin typeface="Arial" panose="020B0604020202020204" pitchFamily="34" charset="0"/>
                <a:cs typeface="Arial" panose="020B0604020202020204" pitchFamily="34" charset="0"/>
              </a:rPr>
              <a:t>(</a:t>
            </a:r>
            <a:r>
              <a:rPr lang="en-GB" sz="2000" dirty="0" err="1">
                <a:solidFill>
                  <a:srgbClr val="0070C0"/>
                </a:solidFill>
                <a:latin typeface="Arial" panose="020B0604020202020204" pitchFamily="34" charset="0"/>
                <a:cs typeface="Arial" panose="020B0604020202020204" pitchFamily="34" charset="0"/>
              </a:rPr>
              <a:t>Devarakonda</a:t>
            </a:r>
            <a:r>
              <a:rPr lang="en-GB" sz="2000" dirty="0">
                <a:solidFill>
                  <a:srgbClr val="0070C0"/>
                </a:solidFill>
                <a:latin typeface="Arial" panose="020B0604020202020204" pitchFamily="34" charset="0"/>
                <a:cs typeface="Arial" panose="020B0604020202020204" pitchFamily="34" charset="0"/>
              </a:rPr>
              <a:t>, 2013).</a:t>
            </a:r>
          </a:p>
          <a:p>
            <a:pPr marL="0" indent="0">
              <a:buNone/>
            </a:pPr>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8586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71475" y="274638"/>
            <a:ext cx="9839325" cy="982662"/>
          </a:xfrm>
        </p:spPr>
        <p:txBody>
          <a:bodyPr>
            <a:noAutofit/>
          </a:bodyPr>
          <a:lstStyle/>
          <a:p>
            <a:pPr algn="ctr"/>
            <a:r>
              <a:rPr lang="cy-GB" altLang="cy-GB" sz="3600" dirty="0">
                <a:latin typeface="Arial" panose="020B0604020202020204" pitchFamily="34" charset="0"/>
                <a:cs typeface="Arial" panose="020B0604020202020204" pitchFamily="34" charset="0"/>
              </a:rPr>
              <a:t>Dwyieithrwydd dilyniannol</a:t>
            </a:r>
            <a:br>
              <a:rPr lang="en-GB" altLang="cy-GB" sz="3600" dirty="0">
                <a:latin typeface="Arial" panose="020B0604020202020204" pitchFamily="34" charset="0"/>
                <a:cs typeface="Arial" panose="020B0604020202020204" pitchFamily="34" charset="0"/>
              </a:rPr>
            </a:br>
            <a:r>
              <a:rPr lang="en-GB" altLang="cy-GB" sz="3600" dirty="0">
                <a:solidFill>
                  <a:srgbClr val="0070C0"/>
                </a:solidFill>
                <a:latin typeface="Arial" panose="020B0604020202020204" pitchFamily="34" charset="0"/>
                <a:cs typeface="Arial" panose="020B0604020202020204" pitchFamily="34" charset="0"/>
              </a:rPr>
              <a:t>Sequential bilingualism</a:t>
            </a:r>
          </a:p>
        </p:txBody>
      </p:sp>
      <p:sp>
        <p:nvSpPr>
          <p:cNvPr id="5" name="Content Placeholder 4"/>
          <p:cNvSpPr>
            <a:spLocks noGrp="1"/>
          </p:cNvSpPr>
          <p:nvPr>
            <p:ph sz="half" idx="1"/>
          </p:nvPr>
        </p:nvSpPr>
        <p:spPr>
          <a:xfrm>
            <a:off x="450056" y="1412777"/>
            <a:ext cx="5357912" cy="4176465"/>
          </a:xfrm>
        </p:spPr>
        <p:txBody>
          <a:bodyPr>
            <a:normAutofit/>
          </a:bodyPr>
          <a:lstStyle/>
          <a:p>
            <a:pPr eaLnBrk="0" fontAlgn="base" hangingPunct="0">
              <a:spcAft>
                <a:spcPct val="0"/>
              </a:spcAft>
            </a:pPr>
            <a:r>
              <a:rPr lang="cy-GB" dirty="0">
                <a:latin typeface="Arial" panose="020B0604020202020204" pitchFamily="34" charset="0"/>
                <a:cs typeface="Arial" panose="020B0604020202020204" pitchFamily="34" charset="0"/>
              </a:rPr>
              <a:t>Plentyn yn caffael yr iaith gyntaf;</a:t>
            </a:r>
          </a:p>
          <a:p>
            <a:pPr eaLnBrk="0" fontAlgn="base" hangingPunct="0">
              <a:spcAft>
                <a:spcPct val="0"/>
              </a:spcAft>
            </a:pPr>
            <a:r>
              <a:rPr lang="cy-GB" dirty="0">
                <a:latin typeface="Arial" panose="020B0604020202020204" pitchFamily="34" charset="0"/>
                <a:cs typeface="Arial" panose="020B0604020202020204" pitchFamily="34" charset="0"/>
              </a:rPr>
              <a:t>Yn hyfedrus yn yr ail iaith yn hwyrach;</a:t>
            </a:r>
          </a:p>
          <a:p>
            <a:pPr eaLnBrk="0" fontAlgn="base" hangingPunct="0">
              <a:spcAft>
                <a:spcPct val="0"/>
              </a:spcAft>
            </a:pPr>
            <a:r>
              <a:rPr lang="cy-GB" dirty="0">
                <a:latin typeface="Arial" panose="020B0604020202020204" pitchFamily="34" charset="0"/>
                <a:cs typeface="Arial" panose="020B0604020202020204" pitchFamily="34" charset="0"/>
              </a:rPr>
              <a:t>Caffaeliad anffurfiol;</a:t>
            </a:r>
          </a:p>
          <a:p>
            <a:pPr eaLnBrk="0" fontAlgn="base" hangingPunct="0">
              <a:spcAft>
                <a:spcPct val="0"/>
              </a:spcAft>
            </a:pPr>
            <a:r>
              <a:rPr lang="cy-GB" dirty="0">
                <a:latin typeface="Arial" panose="020B0604020202020204" pitchFamily="34" charset="0"/>
                <a:cs typeface="Arial" panose="020B0604020202020204" pitchFamily="34" charset="0"/>
              </a:rPr>
              <a:t>Caffaeliad ffurfiol.</a:t>
            </a:r>
          </a:p>
        </p:txBody>
      </p:sp>
      <p:sp>
        <p:nvSpPr>
          <p:cNvPr id="2" name="Content Placeholder 1"/>
          <p:cNvSpPr>
            <a:spLocks noGrp="1"/>
          </p:cNvSpPr>
          <p:nvPr>
            <p:ph sz="half" idx="2"/>
          </p:nvPr>
        </p:nvSpPr>
        <p:spPr>
          <a:xfrm>
            <a:off x="6240015" y="1412777"/>
            <a:ext cx="5340003" cy="4176465"/>
          </a:xfrm>
        </p:spPr>
        <p:txBody>
          <a:bodyPr/>
          <a:lstStyle/>
          <a:p>
            <a:r>
              <a:rPr lang="en-GB" dirty="0">
                <a:solidFill>
                  <a:srgbClr val="0070C0"/>
                </a:solidFill>
                <a:latin typeface="Arial" panose="020B0604020202020204" pitchFamily="34" charset="0"/>
                <a:cs typeface="Arial" panose="020B0604020202020204" pitchFamily="34" charset="0"/>
              </a:rPr>
              <a:t>Child acquires first language; </a:t>
            </a:r>
          </a:p>
          <a:p>
            <a:r>
              <a:rPr lang="en-GB" dirty="0">
                <a:solidFill>
                  <a:srgbClr val="0070C0"/>
                </a:solidFill>
                <a:latin typeface="Arial" panose="020B0604020202020204" pitchFamily="34" charset="0"/>
                <a:cs typeface="Arial" panose="020B0604020202020204" pitchFamily="34" charset="0"/>
              </a:rPr>
              <a:t>Becomes proficient in second language later;</a:t>
            </a:r>
          </a:p>
          <a:p>
            <a:r>
              <a:rPr lang="en-GB" dirty="0">
                <a:solidFill>
                  <a:srgbClr val="0070C0"/>
                </a:solidFill>
                <a:latin typeface="Arial" panose="020B0604020202020204" pitchFamily="34" charset="0"/>
                <a:cs typeface="Arial" panose="020B0604020202020204" pitchFamily="34" charset="0"/>
              </a:rPr>
              <a:t>Informal acquisition;</a:t>
            </a:r>
          </a:p>
          <a:p>
            <a:r>
              <a:rPr lang="en-GB" dirty="0">
                <a:solidFill>
                  <a:srgbClr val="0070C0"/>
                </a:solidFill>
                <a:latin typeface="Arial" panose="020B0604020202020204" pitchFamily="34" charset="0"/>
                <a:cs typeface="Arial" panose="020B0604020202020204" pitchFamily="34" charset="0"/>
              </a:rPr>
              <a:t>Formal acquisition.</a:t>
            </a:r>
          </a:p>
          <a:p>
            <a:pPr marL="0" indent="0" algn="r">
              <a:buNone/>
            </a:pPr>
            <a:r>
              <a:rPr lang="en-GB" sz="1800" dirty="0">
                <a:solidFill>
                  <a:srgbClr val="0070C0"/>
                </a:solidFill>
                <a:latin typeface="Arial" panose="020B0604020202020204" pitchFamily="34" charset="0"/>
                <a:cs typeface="Arial" panose="020B0604020202020204" pitchFamily="34" charset="0"/>
              </a:rPr>
              <a:t>(Baker, 2011)</a:t>
            </a:r>
            <a:endParaRPr lang="en-US" sz="18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5695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Mae </a:t>
            </a:r>
            <a:r>
              <a:rPr lang="en-GB" sz="3600" dirty="0" err="1">
                <a:latin typeface="Arial" panose="020B0604020202020204" pitchFamily="34" charset="0"/>
                <a:cs typeface="Arial" panose="020B0604020202020204" pitchFamily="34" charset="0"/>
              </a:rPr>
              <a:t>mwy</a:t>
            </a:r>
            <a:r>
              <a:rPr lang="en-GB" sz="3600" dirty="0">
                <a:latin typeface="Arial" panose="020B0604020202020204" pitchFamily="34" charset="0"/>
                <a:cs typeface="Arial" panose="020B0604020202020204" pitchFamily="34" charset="0"/>
              </a:rPr>
              <a:t>….</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There’s more….</a:t>
            </a:r>
          </a:p>
        </p:txBody>
      </p:sp>
      <p:sp>
        <p:nvSpPr>
          <p:cNvPr id="6" name="Content Placeholder 3"/>
          <p:cNvSpPr>
            <a:spLocks noGrp="1"/>
          </p:cNvSpPr>
          <p:nvPr>
            <p:ph sz="half" idx="1"/>
          </p:nvPr>
        </p:nvSpPr>
        <p:spPr>
          <a:xfrm>
            <a:off x="266219" y="2048719"/>
            <a:ext cx="11492394" cy="4128244"/>
          </a:xfrm>
        </p:spPr>
        <p:txBody>
          <a:bodyPr/>
          <a:lstStyle/>
          <a:p>
            <a:pPr marL="0" indent="0" algn="just">
              <a:buNone/>
            </a:pPr>
            <a:r>
              <a:rPr lang="en-GB" sz="2600" dirty="0">
                <a:latin typeface="Arial" panose="020B0604020202020204" pitchFamily="34" charset="0"/>
              </a:rPr>
              <a:t>“Types of bilingualism have been classified according to various criterion, such as degree of bilingualism (e.g., limited, partial, and proficient bilingual), balanced level (e.g., balanced and non-balanced), mastery skills of reception or of production (e.g., receptive bilingual and productive bilingual), age of language acquisition (e.g., early or late bilingual), sequence of language acquisition (e.g., simultaneous or sequential bilingual), and cognitive processing mechanism between verbal sign and mental image (e.g., coordinated bilinguals, compound bilinguals, subordinated bilinguals).”</a:t>
            </a:r>
          </a:p>
          <a:p>
            <a:pPr marL="0" indent="0" algn="r">
              <a:buNone/>
            </a:pPr>
            <a:r>
              <a:rPr lang="en-GB" sz="2600" dirty="0">
                <a:latin typeface="Arial" panose="020B0604020202020204" pitchFamily="34" charset="0"/>
                <a:cs typeface="Arial" panose="020B0604020202020204" pitchFamily="34" charset="0"/>
              </a:rPr>
              <a:t>(Chen and Padilla, 2019, p.1)</a:t>
            </a:r>
            <a:endParaRPr lang="en-GB" sz="2400" dirty="0">
              <a:latin typeface="Arial" panose="020B0604020202020204" pitchFamily="34" charset="0"/>
              <a:cs typeface="Arial" panose="020B0604020202020204" pitchFamily="34" charset="0"/>
            </a:endParaRPr>
          </a:p>
          <a:p>
            <a:pPr marL="0" indent="0" algn="r">
              <a:buNone/>
            </a:pPr>
            <a:endParaRPr lang="en-GB" dirty="0"/>
          </a:p>
        </p:txBody>
      </p:sp>
    </p:spTree>
    <p:extLst>
      <p:ext uri="{BB962C8B-B14F-4D97-AF65-F5344CB8AC3E}">
        <p14:creationId xmlns:p14="http://schemas.microsoft.com/office/powerpoint/2010/main" val="2031818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4344" y="274638"/>
            <a:ext cx="9746456" cy="1054100"/>
          </a:xfrm>
        </p:spPr>
        <p:txBody>
          <a:bodyPr>
            <a:noAutofit/>
          </a:bodyPr>
          <a:lstStyle/>
          <a:p>
            <a:pPr algn="ctr"/>
            <a:r>
              <a:rPr lang="en-GB" altLang="cy-GB" sz="3600" dirty="0" err="1">
                <a:latin typeface="Arial" panose="020B0604020202020204" pitchFamily="34" charset="0"/>
                <a:cs typeface="Arial" panose="020B0604020202020204" pitchFamily="34" charset="0"/>
              </a:rPr>
              <a:t>Newid</a:t>
            </a:r>
            <a:r>
              <a:rPr lang="en-GB" altLang="cy-GB" sz="3600" dirty="0">
                <a:latin typeface="Arial" panose="020B0604020202020204" pitchFamily="34" charset="0"/>
                <a:cs typeface="Arial" panose="020B0604020202020204" pitchFamily="34" charset="0"/>
              </a:rPr>
              <a:t> </a:t>
            </a:r>
            <a:r>
              <a:rPr lang="en-GB" altLang="cy-GB" sz="3600" dirty="0" err="1">
                <a:latin typeface="Arial" panose="020B0604020202020204" pitchFamily="34" charset="0"/>
                <a:cs typeface="Arial" panose="020B0604020202020204" pitchFamily="34" charset="0"/>
              </a:rPr>
              <a:t>côd</a:t>
            </a:r>
            <a:br>
              <a:rPr lang="en-GB" altLang="cy-GB" sz="3600" dirty="0">
                <a:latin typeface="Arial" panose="020B0604020202020204" pitchFamily="34" charset="0"/>
              </a:rPr>
            </a:br>
            <a:r>
              <a:rPr lang="en-GB" altLang="cy-GB" sz="3600" dirty="0">
                <a:solidFill>
                  <a:srgbClr val="0070C0"/>
                </a:solidFill>
                <a:latin typeface="Arial" panose="020B0604020202020204" pitchFamily="34" charset="0"/>
              </a:rPr>
              <a:t>‘</a:t>
            </a:r>
            <a:r>
              <a:rPr lang="en-GB" altLang="cy-GB" sz="3600" dirty="0" err="1">
                <a:solidFill>
                  <a:srgbClr val="0070C0"/>
                </a:solidFill>
                <a:latin typeface="Arial" panose="020B0604020202020204" pitchFamily="34" charset="0"/>
              </a:rPr>
              <a:t>Codeswitching</a:t>
            </a:r>
            <a:r>
              <a:rPr lang="en-GB" altLang="cy-GB" sz="3600" dirty="0">
                <a:solidFill>
                  <a:srgbClr val="0070C0"/>
                </a:solidFill>
                <a:latin typeface="Arial" panose="020B0604020202020204" pitchFamily="34" charset="0"/>
              </a:rPr>
              <a:t>’</a:t>
            </a:r>
          </a:p>
        </p:txBody>
      </p:sp>
      <p:sp>
        <p:nvSpPr>
          <p:cNvPr id="5" name="Content Placeholder 4"/>
          <p:cNvSpPr>
            <a:spLocks noGrp="1"/>
          </p:cNvSpPr>
          <p:nvPr>
            <p:ph sz="half" idx="1"/>
          </p:nvPr>
        </p:nvSpPr>
        <p:spPr>
          <a:xfrm>
            <a:off x="578644" y="1603376"/>
            <a:ext cx="5150644" cy="3985866"/>
          </a:xfrm>
        </p:spPr>
        <p:txBody>
          <a:bodyPr>
            <a:normAutofit/>
          </a:bodyPr>
          <a:lstStyle/>
          <a:p>
            <a:pPr eaLnBrk="0" fontAlgn="base" hangingPunct="0">
              <a:spcAft>
                <a:spcPct val="0"/>
              </a:spcAft>
            </a:pPr>
            <a:r>
              <a:rPr lang="en-GB" dirty="0" err="1">
                <a:latin typeface="Arial" panose="020B0604020202020204" pitchFamily="34" charset="0"/>
                <a:cs typeface="Arial" panose="020B0604020202020204" pitchFamily="34" charset="0"/>
              </a:rPr>
              <a:t>Cymysgu</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llall</a:t>
            </a:r>
            <a:endParaRPr lang="en-GB" dirty="0">
              <a:latin typeface="Arial" panose="020B0604020202020204" pitchFamily="34" charset="0"/>
              <a:cs typeface="Arial" panose="020B0604020202020204" pitchFamily="34" charset="0"/>
            </a:endParaRPr>
          </a:p>
          <a:p>
            <a:pPr marL="0" indent="0" algn="r" eaLnBrk="0" fontAlgn="base" hangingPunct="0">
              <a:spcAft>
                <a:spcPct val="0"/>
              </a:spcAft>
              <a:buNone/>
            </a:pPr>
            <a:r>
              <a:rPr lang="en-GB" sz="1800" dirty="0">
                <a:latin typeface="Arial" panose="020B0604020202020204" pitchFamily="34" charset="0"/>
                <a:cs typeface="Arial" panose="020B0604020202020204" pitchFamily="34" charset="0"/>
              </a:rPr>
              <a:t>(Baker, 2011);</a:t>
            </a:r>
          </a:p>
          <a:p>
            <a:pPr eaLnBrk="0" fontAlgn="base" hangingPunct="0">
              <a:spcAft>
                <a:spcPct val="0"/>
              </a:spcAft>
            </a:pPr>
            <a:r>
              <a:rPr lang="en-US" dirty="0">
                <a:latin typeface="Arial" panose="020B0604020202020204" pitchFamily="34" charset="0"/>
              </a:rPr>
              <a:t>“</a:t>
            </a:r>
            <a:r>
              <a:rPr lang="en-US" i="1" dirty="0">
                <a:latin typeface="Arial" panose="020B0604020202020204" pitchFamily="34" charset="0"/>
              </a:rPr>
              <a:t>a valuable linguistic tool</a:t>
            </a:r>
            <a:r>
              <a:rPr lang="en-US" dirty="0">
                <a:latin typeface="Arial" panose="020B0604020202020204" pitchFamily="34" charset="0"/>
              </a:rPr>
              <a:t>”</a:t>
            </a:r>
          </a:p>
          <a:p>
            <a:pPr marL="0" indent="0" algn="r" eaLnBrk="0" fontAlgn="base" hangingPunct="0">
              <a:spcAft>
                <a:spcPct val="0"/>
              </a:spcAft>
              <a:buNone/>
            </a:pPr>
            <a:r>
              <a:rPr lang="en-US" sz="1800" dirty="0">
                <a:latin typeface="Arial" panose="020B0604020202020204" pitchFamily="34" charset="0"/>
                <a:cs typeface="Arial" panose="020B0604020202020204" pitchFamily="34" charset="0"/>
              </a:rPr>
              <a:t>(Baker, 2011: 101);</a:t>
            </a:r>
          </a:p>
          <a:p>
            <a:pPr algn="just" eaLnBrk="0" fontAlgn="base" hangingPunct="0">
              <a:spcAft>
                <a:spcPct val="0"/>
              </a:spcAft>
            </a:pPr>
            <a:r>
              <a:rPr lang="en-GB" dirty="0">
                <a:latin typeface="Arial" panose="020B0604020202020204" pitchFamily="34" charset="0"/>
              </a:rPr>
              <a:t>‘dull </a:t>
            </a:r>
            <a:r>
              <a:rPr lang="en-GB" dirty="0" err="1">
                <a:latin typeface="Arial" panose="020B0604020202020204" pitchFamily="34" charset="0"/>
              </a:rPr>
              <a:t>dwyieithog</a:t>
            </a:r>
            <a:r>
              <a:rPr lang="en-GB" dirty="0">
                <a:latin typeface="Arial" panose="020B0604020202020204" pitchFamily="34" charset="0"/>
              </a:rPr>
              <a:t>’</a:t>
            </a:r>
          </a:p>
          <a:p>
            <a:pPr algn="just" eaLnBrk="0" fontAlgn="base" hangingPunct="0">
              <a:spcAft>
                <a:spcPct val="0"/>
              </a:spcAft>
            </a:pPr>
            <a:r>
              <a:rPr lang="en-GB" dirty="0">
                <a:latin typeface="Arial" panose="020B0604020202020204" pitchFamily="34" charset="0"/>
              </a:rPr>
              <a:t>“</a:t>
            </a:r>
            <a:r>
              <a:rPr lang="en-GB" i="1" dirty="0" err="1">
                <a:latin typeface="Arial" panose="020B0604020202020204" pitchFamily="34" charset="0"/>
              </a:rPr>
              <a:t>codemixing</a:t>
            </a:r>
            <a:r>
              <a:rPr lang="en-GB" dirty="0">
                <a:latin typeface="Arial" panose="020B0604020202020204" pitchFamily="34" charset="0"/>
              </a:rPr>
              <a:t>”</a:t>
            </a:r>
          </a:p>
          <a:p>
            <a:pPr marL="0" indent="0" algn="r" eaLnBrk="0" fontAlgn="base" hangingPunct="0">
              <a:spcAft>
                <a:spcPct val="0"/>
              </a:spcAft>
              <a:buNone/>
            </a:pPr>
            <a:r>
              <a:rPr lang="en-GB" sz="1800" dirty="0">
                <a:latin typeface="Arial" panose="020B0604020202020204" pitchFamily="34" charset="0"/>
                <a:cs typeface="Arial" panose="020B0604020202020204" pitchFamily="34" charset="0"/>
              </a:rPr>
              <a:t>(Baker, 2011).</a:t>
            </a:r>
          </a:p>
        </p:txBody>
      </p:sp>
      <p:sp>
        <p:nvSpPr>
          <p:cNvPr id="2" name="Content Placeholder 1"/>
          <p:cNvSpPr>
            <a:spLocks noGrp="1"/>
          </p:cNvSpPr>
          <p:nvPr>
            <p:ph sz="half" idx="2"/>
          </p:nvPr>
        </p:nvSpPr>
        <p:spPr>
          <a:xfrm>
            <a:off x="6240016" y="1603376"/>
            <a:ext cx="5311428" cy="3985866"/>
          </a:xfrm>
        </p:spPr>
        <p:txBody>
          <a:bodyPr>
            <a:normAutofit/>
          </a:bodyPr>
          <a:lstStyle/>
          <a:p>
            <a:r>
              <a:rPr lang="en-GB" dirty="0">
                <a:solidFill>
                  <a:srgbClr val="0070C0"/>
                </a:solidFill>
                <a:latin typeface="Arial" panose="020B0604020202020204" pitchFamily="34" charset="0"/>
                <a:cs typeface="Arial" panose="020B0604020202020204" pitchFamily="34" charset="0"/>
              </a:rPr>
              <a:t>One language is mixed with another                       </a:t>
            </a:r>
            <a:r>
              <a:rPr lang="en-GB" sz="1800" dirty="0">
                <a:solidFill>
                  <a:srgbClr val="0070C0"/>
                </a:solidFill>
                <a:latin typeface="Arial" panose="020B0604020202020204" pitchFamily="34" charset="0"/>
                <a:cs typeface="Arial" panose="020B0604020202020204" pitchFamily="34" charset="0"/>
              </a:rPr>
              <a:t>(Baker, 2011);</a:t>
            </a:r>
          </a:p>
          <a:p>
            <a:r>
              <a:rPr lang="en-GB" dirty="0">
                <a:solidFill>
                  <a:srgbClr val="0070C0"/>
                </a:solidFill>
                <a:latin typeface="Arial" panose="020B0604020202020204" pitchFamily="34" charset="0"/>
              </a:rPr>
              <a:t>“</a:t>
            </a:r>
            <a:r>
              <a:rPr lang="en-GB" i="1" dirty="0">
                <a:solidFill>
                  <a:srgbClr val="0070C0"/>
                </a:solidFill>
                <a:latin typeface="Arial" panose="020B0604020202020204" pitchFamily="34" charset="0"/>
              </a:rPr>
              <a:t>a valuable linguistic tool</a:t>
            </a:r>
            <a:r>
              <a:rPr lang="en-GB" dirty="0">
                <a:solidFill>
                  <a:srgbClr val="0070C0"/>
                </a:solidFill>
                <a:latin typeface="Arial" panose="020B0604020202020204" pitchFamily="34" charset="0"/>
              </a:rPr>
              <a:t>”</a:t>
            </a:r>
          </a:p>
          <a:p>
            <a:pPr marL="0" indent="0" algn="r">
              <a:buNone/>
            </a:pPr>
            <a:r>
              <a:rPr lang="en-GB" sz="1800" dirty="0">
                <a:solidFill>
                  <a:srgbClr val="0070C0"/>
                </a:solidFill>
                <a:latin typeface="Arial" panose="020B0604020202020204" pitchFamily="34" charset="0"/>
                <a:cs typeface="Arial" panose="020B0604020202020204" pitchFamily="34" charset="0"/>
              </a:rPr>
              <a:t>(Baker, 2011: 101);</a:t>
            </a:r>
          </a:p>
          <a:p>
            <a:pPr algn="just"/>
            <a:r>
              <a:rPr lang="en-GB" dirty="0">
                <a:solidFill>
                  <a:srgbClr val="0070C0"/>
                </a:solidFill>
                <a:latin typeface="Arial" panose="020B0604020202020204" pitchFamily="34" charset="0"/>
              </a:rPr>
              <a:t>‘bilingual mode’</a:t>
            </a:r>
          </a:p>
          <a:p>
            <a:pPr algn="just"/>
            <a:r>
              <a:rPr lang="en-GB" dirty="0">
                <a:solidFill>
                  <a:srgbClr val="0070C0"/>
                </a:solidFill>
                <a:latin typeface="Arial" panose="020B0604020202020204" pitchFamily="34" charset="0"/>
              </a:rPr>
              <a:t>‘</a:t>
            </a:r>
            <a:r>
              <a:rPr lang="en-GB" dirty="0" err="1">
                <a:solidFill>
                  <a:srgbClr val="0070C0"/>
                </a:solidFill>
                <a:latin typeface="Arial" panose="020B0604020202020204" pitchFamily="34" charset="0"/>
              </a:rPr>
              <a:t>codemixing</a:t>
            </a:r>
            <a:r>
              <a:rPr lang="en-GB" dirty="0">
                <a:solidFill>
                  <a:srgbClr val="0070C0"/>
                </a:solidFill>
                <a:latin typeface="Arial" panose="020B0604020202020204" pitchFamily="34" charset="0"/>
              </a:rPr>
              <a:t>’</a:t>
            </a:r>
          </a:p>
          <a:p>
            <a:pPr marL="0" indent="0" algn="r">
              <a:buNone/>
            </a:pPr>
            <a:r>
              <a:rPr lang="en-GB" sz="1800" dirty="0">
                <a:solidFill>
                  <a:srgbClr val="0070C0"/>
                </a:solidFill>
                <a:latin typeface="Arial" panose="020B0604020202020204" pitchFamily="34" charset="0"/>
                <a:cs typeface="Arial" panose="020B0604020202020204" pitchFamily="34" charset="0"/>
              </a:rPr>
              <a:t>(Baker, 2011).</a:t>
            </a:r>
          </a:p>
          <a:p>
            <a:pPr algn="just"/>
            <a:endParaRPr lang="en-US" dirty="0">
              <a:solidFill>
                <a:srgbClr val="0000FF"/>
              </a:solidFill>
              <a:latin typeface="Arial" panose="020B0604020202020204" pitchFamily="34" charset="0"/>
            </a:endParaRPr>
          </a:p>
        </p:txBody>
      </p:sp>
    </p:spTree>
    <p:extLst>
      <p:ext uri="{BB962C8B-B14F-4D97-AF65-F5344CB8AC3E}">
        <p14:creationId xmlns:p14="http://schemas.microsoft.com/office/powerpoint/2010/main" val="30058824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038" y="343696"/>
            <a:ext cx="11053762" cy="1325563"/>
          </a:xfrm>
        </p:spPr>
        <p:txBody>
          <a:bodyPr>
            <a:normAutofit/>
          </a:bodyPr>
          <a:lstStyle/>
          <a:p>
            <a:pPr algn="ctr"/>
            <a:r>
              <a:rPr lang="en-GB" sz="3600" dirty="0" err="1">
                <a:latin typeface="Arial" panose="020B0604020202020204" pitchFamily="34" charset="0"/>
                <a:cs typeface="Arial" panose="020B0604020202020204" pitchFamily="34" charset="0"/>
              </a:rPr>
              <a:t>Heriau</a:t>
            </a:r>
            <a:r>
              <a:rPr lang="en-GB" sz="3600" dirty="0">
                <a:latin typeface="Arial" panose="020B0604020202020204" pitchFamily="34" charset="0"/>
                <a:cs typeface="Arial" panose="020B0604020202020204" pitchFamily="34" charset="0"/>
              </a:rPr>
              <a:t> o </a:t>
            </a:r>
            <a:r>
              <a:rPr lang="en-GB" sz="3600" dirty="0" err="1">
                <a:latin typeface="Arial" panose="020B0604020202020204" pitchFamily="34" charset="0"/>
                <a:cs typeface="Arial" panose="020B0604020202020204" pitchFamily="34" charset="0"/>
              </a:rPr>
              <a:t>fod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yn</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ddwyieithog</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Challenges of being bilingual</a:t>
            </a:r>
          </a:p>
        </p:txBody>
      </p:sp>
      <p:sp>
        <p:nvSpPr>
          <p:cNvPr id="3" name="Content Placeholder 2"/>
          <p:cNvSpPr>
            <a:spLocks noGrp="1"/>
          </p:cNvSpPr>
          <p:nvPr>
            <p:ph sz="half" idx="1"/>
          </p:nvPr>
        </p:nvSpPr>
        <p:spPr>
          <a:xfrm>
            <a:off x="357188" y="1825625"/>
            <a:ext cx="5662612" cy="4351338"/>
          </a:xfrm>
        </p:spPr>
        <p:txBody>
          <a:bodyPr/>
          <a:lstStyle/>
          <a:p>
            <a:r>
              <a:rPr lang="en-GB" dirty="0" err="1">
                <a:latin typeface="Arial" panose="020B0604020202020204" pitchFamily="34" charset="0"/>
                <a:cs typeface="Arial" panose="020B0604020202020204" pitchFamily="34" charset="0"/>
              </a:rPr>
              <a:t>Gallu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gohirio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caffaeliad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Dylai</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ganolbwyntio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mwyn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osgoi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dryswch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Rhai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addysgwyr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cynghori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rhieni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fagu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fel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uniaith</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6172199" y="1825625"/>
            <a:ext cx="5850731" cy="4351338"/>
          </a:xfrm>
        </p:spPr>
        <p:txBody>
          <a:bodyPr/>
          <a:lstStyle/>
          <a:p>
            <a:r>
              <a:rPr lang="en-GB" dirty="0">
                <a:solidFill>
                  <a:srgbClr val="0070C0"/>
                </a:solidFill>
                <a:latin typeface="Arial" panose="020B0604020202020204" pitchFamily="34" charset="0"/>
                <a:cs typeface="Arial" panose="020B0604020202020204" pitchFamily="34" charset="0"/>
              </a:rPr>
              <a:t>May delay language acquisition?</a:t>
            </a:r>
          </a:p>
          <a:p>
            <a:r>
              <a:rPr lang="en-GB" dirty="0">
                <a:solidFill>
                  <a:srgbClr val="0070C0"/>
                </a:solidFill>
                <a:latin typeface="Arial" panose="020B0604020202020204" pitchFamily="34" charset="0"/>
                <a:cs typeface="Arial" panose="020B0604020202020204" pitchFamily="34" charset="0"/>
              </a:rPr>
              <a:t>Children should focus on one language to avoid confusion?</a:t>
            </a:r>
          </a:p>
          <a:p>
            <a:r>
              <a:rPr lang="en-GB" dirty="0">
                <a:solidFill>
                  <a:srgbClr val="0070C0"/>
                </a:solidFill>
                <a:latin typeface="Arial" panose="020B0604020202020204" pitchFamily="34" charset="0"/>
                <a:cs typeface="Arial" panose="020B0604020202020204" pitchFamily="34" charset="0"/>
              </a:rPr>
              <a:t>Some educators advise parents to raise their children as monolinguals? </a:t>
            </a:r>
            <a:r>
              <a:rPr lang="en-GB" sz="1800" dirty="0">
                <a:solidFill>
                  <a:srgbClr val="0070C0"/>
                </a:solidFill>
                <a:latin typeface="Arial" panose="020B0604020202020204" pitchFamily="34" charset="0"/>
                <a:cs typeface="Arial" panose="020B0604020202020204" pitchFamily="34" charset="0"/>
              </a:rPr>
              <a:t>(Bright and </a:t>
            </a:r>
            <a:r>
              <a:rPr lang="en-GB" sz="1800" dirty="0" err="1">
                <a:solidFill>
                  <a:srgbClr val="0070C0"/>
                </a:solidFill>
                <a:latin typeface="Arial" panose="020B0604020202020204" pitchFamily="34" charset="0"/>
                <a:cs typeface="Arial" panose="020B0604020202020204" pitchFamily="34" charset="0"/>
              </a:rPr>
              <a:t>Filippi</a:t>
            </a:r>
            <a:r>
              <a:rPr lang="en-GB" sz="1800" dirty="0">
                <a:solidFill>
                  <a:srgbClr val="0070C0"/>
                </a:solidFill>
                <a:latin typeface="Arial" panose="020B0604020202020204" pitchFamily="34" charset="0"/>
                <a:cs typeface="Arial" panose="020B0604020202020204" pitchFamily="34" charset="0"/>
              </a:rPr>
              <a:t>, 2019).</a:t>
            </a:r>
          </a:p>
        </p:txBody>
      </p:sp>
    </p:spTree>
    <p:extLst>
      <p:ext uri="{BB962C8B-B14F-4D97-AF65-F5344CB8AC3E}">
        <p14:creationId xmlns:p14="http://schemas.microsoft.com/office/powerpoint/2010/main" val="1636293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571500" y="274637"/>
            <a:ext cx="9916988" cy="1138139"/>
          </a:xfrm>
        </p:spPr>
        <p:txBody>
          <a:bodyPr>
            <a:noAutofit/>
          </a:bodyPr>
          <a:lstStyle/>
          <a:p>
            <a:pPr algn="ctr"/>
            <a:r>
              <a:rPr lang="en-GB" altLang="en-US" sz="3600" dirty="0" err="1">
                <a:latin typeface="Arial" panose="020B0604020202020204" pitchFamily="34" charset="0"/>
                <a:cs typeface="Arial" panose="020B0604020202020204" pitchFamily="34" charset="0"/>
              </a:rPr>
              <a:t>Buddion</a:t>
            </a:r>
            <a:r>
              <a:rPr lang="en-GB" altLang="en-US" sz="3600" dirty="0">
                <a:latin typeface="Arial" panose="020B0604020202020204" pitchFamily="34" charset="0"/>
                <a:cs typeface="Arial" panose="020B0604020202020204" pitchFamily="34" charset="0"/>
              </a:rPr>
              <a:t>?</a:t>
            </a:r>
            <a:br>
              <a:rPr lang="en-GB" altLang="en-US" sz="3600" dirty="0">
                <a:solidFill>
                  <a:srgbClr val="002060"/>
                </a:solidFill>
                <a:latin typeface="Arial" panose="020B0604020202020204" pitchFamily="34" charset="0"/>
                <a:cs typeface="Arial" panose="020B0604020202020204" pitchFamily="34" charset="0"/>
              </a:rPr>
            </a:br>
            <a:r>
              <a:rPr lang="en-GB" altLang="en-US" sz="3600" dirty="0">
                <a:solidFill>
                  <a:srgbClr val="0070C0"/>
                </a:solidFill>
                <a:latin typeface="Arial" panose="020B0604020202020204" pitchFamily="34" charset="0"/>
                <a:cs typeface="Arial" panose="020B0604020202020204" pitchFamily="34" charset="0"/>
              </a:rPr>
              <a:t>Benefits?</a:t>
            </a:r>
          </a:p>
        </p:txBody>
      </p:sp>
      <p:sp>
        <p:nvSpPr>
          <p:cNvPr id="6147" name="Content Placeholder 2"/>
          <p:cNvSpPr>
            <a:spLocks noGrp="1"/>
          </p:cNvSpPr>
          <p:nvPr>
            <p:ph sz="half" idx="1"/>
          </p:nvPr>
        </p:nvSpPr>
        <p:spPr>
          <a:xfrm>
            <a:off x="635794" y="1744394"/>
            <a:ext cx="5384006" cy="3844848"/>
          </a:xfrm>
        </p:spPr>
        <p:txBody>
          <a:bodyPr>
            <a:normAutofit/>
          </a:bodyPr>
          <a:lstStyle/>
          <a:p>
            <a:r>
              <a:rPr lang="cy-GB" altLang="en-US" dirty="0">
                <a:latin typeface="Arial" panose="020B0604020202020204" pitchFamily="34" charset="0"/>
                <a:cs typeface="Arial" panose="020B0604020202020204" pitchFamily="34" charset="0"/>
              </a:rPr>
              <a:t>Buddion dwyieithrwydd cydamserol?</a:t>
            </a:r>
          </a:p>
          <a:p>
            <a:endParaRPr lang="cy-GB" altLang="en-US" dirty="0">
              <a:latin typeface="Arial" panose="020B0604020202020204" pitchFamily="34" charset="0"/>
              <a:cs typeface="Arial" panose="020B0604020202020204" pitchFamily="34" charset="0"/>
            </a:endParaRPr>
          </a:p>
          <a:p>
            <a:r>
              <a:rPr lang="cy-GB" altLang="en-US" dirty="0">
                <a:latin typeface="Arial" panose="020B0604020202020204" pitchFamily="34" charset="0"/>
                <a:cs typeface="Arial" panose="020B0604020202020204" pitchFamily="34" charset="0"/>
              </a:rPr>
              <a:t>Buddion dwyieithrwydd dilyniannol?</a:t>
            </a:r>
          </a:p>
        </p:txBody>
      </p:sp>
      <p:sp>
        <p:nvSpPr>
          <p:cNvPr id="6148" name="Content Placeholder 3"/>
          <p:cNvSpPr>
            <a:spLocks noGrp="1"/>
          </p:cNvSpPr>
          <p:nvPr>
            <p:ph sz="half" idx="2"/>
          </p:nvPr>
        </p:nvSpPr>
        <p:spPr>
          <a:xfrm>
            <a:off x="6172200" y="1687413"/>
            <a:ext cx="4244280" cy="3901829"/>
          </a:xfrm>
        </p:spPr>
        <p:txBody>
          <a:bodyPr>
            <a:normAutofit/>
          </a:bodyPr>
          <a:lstStyle/>
          <a:p>
            <a:r>
              <a:rPr lang="en-GB" altLang="en-US" dirty="0">
                <a:solidFill>
                  <a:srgbClr val="0070C0"/>
                </a:solidFill>
                <a:latin typeface="Arial" panose="020B0604020202020204" pitchFamily="34" charset="0"/>
                <a:cs typeface="Arial" panose="020B0604020202020204" pitchFamily="34" charset="0"/>
              </a:rPr>
              <a:t>Benefits of simultaneous bilingualism?</a:t>
            </a:r>
          </a:p>
          <a:p>
            <a:endParaRPr lang="en-GB" altLang="en-US" dirty="0">
              <a:solidFill>
                <a:srgbClr val="0070C0"/>
              </a:solidFill>
              <a:latin typeface="Arial" panose="020B0604020202020204" pitchFamily="34" charset="0"/>
              <a:cs typeface="Arial" panose="020B0604020202020204" pitchFamily="34" charset="0"/>
            </a:endParaRPr>
          </a:p>
          <a:p>
            <a:r>
              <a:rPr lang="en-GB" altLang="en-US" dirty="0">
                <a:solidFill>
                  <a:srgbClr val="0070C0"/>
                </a:solidFill>
                <a:latin typeface="Arial" panose="020B0604020202020204" pitchFamily="34" charset="0"/>
                <a:cs typeface="Arial" panose="020B0604020202020204" pitchFamily="34" charset="0"/>
              </a:rPr>
              <a:t>Benefits of sequential bilingualism?</a:t>
            </a:r>
          </a:p>
          <a:p>
            <a:endParaRPr lang="en-GB" altLang="en-US" sz="2400" dirty="0">
              <a:solidFill>
                <a:srgbClr val="002060"/>
              </a:solidFill>
              <a:latin typeface="Arial" panose="020B0604020202020204" pitchFamily="34" charset="0"/>
            </a:endParaRPr>
          </a:p>
        </p:txBody>
      </p:sp>
    </p:spTree>
    <p:extLst>
      <p:ext uri="{BB962C8B-B14F-4D97-AF65-F5344CB8AC3E}">
        <p14:creationId xmlns:p14="http://schemas.microsoft.com/office/powerpoint/2010/main" val="2202276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4426744" cy="886897"/>
          </a:xfrm>
        </p:spPr>
        <p:txBody>
          <a:bodyPr>
            <a:noAutofit/>
          </a:bodyPr>
          <a:lstStyle/>
          <a:p>
            <a:r>
              <a:rPr lang="en-GB" sz="3600" dirty="0" err="1">
                <a:latin typeface="Arial" panose="020B0604020202020204" pitchFamily="34" charset="0"/>
                <a:cs typeface="Arial" panose="020B0604020202020204" pitchFamily="34" charset="0"/>
              </a:rPr>
              <a:t>Amlieithrwydd</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Multilingualism</a:t>
            </a:r>
          </a:p>
        </p:txBody>
      </p:sp>
      <p:pic>
        <p:nvPicPr>
          <p:cNvPr id="5" name="Content Placeholder 4"/>
          <p:cNvPicPr>
            <a:picLocks noGrp="1" noChangeAspect="1"/>
          </p:cNvPicPr>
          <p:nvPr>
            <p:ph sz="half" idx="1"/>
          </p:nvPr>
        </p:nvPicPr>
        <p:blipFill>
          <a:blip r:embed="rId3"/>
          <a:stretch>
            <a:fillRect/>
          </a:stretch>
        </p:blipFill>
        <p:spPr>
          <a:xfrm>
            <a:off x="258834" y="1464469"/>
            <a:ext cx="5742901" cy="4082388"/>
          </a:xfrm>
          <a:prstGeom prst="rect">
            <a:avLst/>
          </a:prstGeom>
        </p:spPr>
      </p:pic>
      <p:sp>
        <p:nvSpPr>
          <p:cNvPr id="4" name="Content Placeholder 3"/>
          <p:cNvSpPr>
            <a:spLocks noGrp="1"/>
          </p:cNvSpPr>
          <p:nvPr>
            <p:ph sz="half" idx="2"/>
          </p:nvPr>
        </p:nvSpPr>
        <p:spPr>
          <a:xfrm>
            <a:off x="6172199" y="1069145"/>
            <a:ext cx="5872163" cy="5107818"/>
          </a:xfrm>
        </p:spPr>
        <p:txBody>
          <a:bodyPr>
            <a:normAutofit/>
          </a:bodyPr>
          <a:lstStyle/>
          <a:p>
            <a:r>
              <a:rPr lang="cy-GB" dirty="0">
                <a:latin typeface="Arial" panose="020B0604020202020204" pitchFamily="34" charset="0"/>
                <a:cs typeface="Arial" panose="020B0604020202020204" pitchFamily="34" charset="0"/>
              </a:rPr>
              <a:t>Deall 3+ iaith;</a:t>
            </a:r>
          </a:p>
          <a:p>
            <a:r>
              <a:rPr lang="cy-GB" dirty="0">
                <a:latin typeface="Arial" panose="020B0604020202020204" pitchFamily="34" charset="0"/>
                <a:cs typeface="Arial" panose="020B0604020202020204" pitchFamily="34" charset="0"/>
              </a:rPr>
              <a:t>Rhywbeth cyffredin ac yn ddigwyddiad naturiol;</a:t>
            </a:r>
          </a:p>
          <a:p>
            <a:r>
              <a:rPr lang="cy-GB" dirty="0">
                <a:latin typeface="Arial" panose="020B0604020202020204" pitchFamily="34" charset="0"/>
                <a:cs typeface="Arial" panose="020B0604020202020204" pitchFamily="34" charset="0"/>
              </a:rPr>
              <a:t>Tuedd i fod ar lafar na’n lythrennol.</a:t>
            </a:r>
          </a:p>
          <a:p>
            <a:pPr marL="0" indent="0">
              <a:buNone/>
            </a:pPr>
            <a:endParaRPr lang="cy-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Understanding 3+ languages;</a:t>
            </a:r>
          </a:p>
          <a:p>
            <a:r>
              <a:rPr lang="en-GB" dirty="0">
                <a:solidFill>
                  <a:srgbClr val="0070C0"/>
                </a:solidFill>
                <a:latin typeface="Arial" panose="020B0604020202020204" pitchFamily="34" charset="0"/>
                <a:cs typeface="Arial" panose="020B0604020202020204" pitchFamily="34" charset="0"/>
              </a:rPr>
              <a:t>Usual and a natural occurrence;</a:t>
            </a:r>
          </a:p>
          <a:p>
            <a:r>
              <a:rPr lang="en-GB" dirty="0">
                <a:solidFill>
                  <a:srgbClr val="0070C0"/>
                </a:solidFill>
                <a:latin typeface="Arial" panose="020B0604020202020204" pitchFamily="34" charset="0"/>
                <a:cs typeface="Arial" panose="020B0604020202020204" pitchFamily="34" charset="0"/>
              </a:rPr>
              <a:t>Tends to be more oral than literal.</a:t>
            </a:r>
          </a:p>
          <a:p>
            <a:endParaRPr lang="cy-GB" dirty="0">
              <a:latin typeface="Arial" panose="020B0604020202020204" pitchFamily="34" charset="0"/>
            </a:endParaRPr>
          </a:p>
        </p:txBody>
      </p:sp>
    </p:spTree>
    <p:extLst>
      <p:ext uri="{BB962C8B-B14F-4D97-AF65-F5344CB8AC3E}">
        <p14:creationId xmlns:p14="http://schemas.microsoft.com/office/powerpoint/2010/main" val="1735082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75846" y="365127"/>
            <a:ext cx="4564966" cy="1325563"/>
          </a:xfrm>
        </p:spPr>
        <p:txBody>
          <a:bodyPr>
            <a:noAutofit/>
          </a:bodyPr>
          <a:lstStyle/>
          <a:p>
            <a:r>
              <a:rPr lang="en-GB" altLang="en-US" sz="3200" dirty="0" err="1">
                <a:latin typeface="Arial" panose="020B0604020202020204" pitchFamily="34" charset="0"/>
                <a:cs typeface="Arial" panose="020B0604020202020204" pitchFamily="34" charset="0"/>
              </a:rPr>
              <a:t>Tasg</a:t>
            </a:r>
            <a:r>
              <a:rPr lang="en-GB" altLang="en-US" sz="3200" dirty="0">
                <a:latin typeface="Arial" panose="020B0604020202020204" pitchFamily="34" charset="0"/>
                <a:cs typeface="Arial" panose="020B0604020202020204" pitchFamily="34" charset="0"/>
              </a:rPr>
              <a:t> – </a:t>
            </a:r>
            <a:r>
              <a:rPr lang="en-GB" altLang="en-US" sz="3200" dirty="0" err="1">
                <a:latin typeface="Arial" panose="020B0604020202020204" pitchFamily="34" charset="0"/>
                <a:cs typeface="Arial" panose="020B0604020202020204" pitchFamily="34" charset="0"/>
              </a:rPr>
              <a:t>gwyliwch</a:t>
            </a:r>
            <a:r>
              <a:rPr lang="en-GB" altLang="en-US" sz="3200" dirty="0">
                <a:latin typeface="Arial" panose="020B0604020202020204" pitchFamily="34" charset="0"/>
                <a:cs typeface="Arial" panose="020B0604020202020204" pitchFamily="34" charset="0"/>
              </a:rPr>
              <a:t> y clip</a:t>
            </a:r>
            <a:br>
              <a:rPr lang="en-GB" altLang="en-US" sz="3200" dirty="0">
                <a:solidFill>
                  <a:srgbClr val="002060"/>
                </a:solidFill>
                <a:latin typeface="Arial" panose="020B0604020202020204" pitchFamily="34" charset="0"/>
                <a:cs typeface="Arial" panose="020B0604020202020204" pitchFamily="34" charset="0"/>
              </a:rPr>
            </a:br>
            <a:r>
              <a:rPr lang="en-GB" altLang="en-US" sz="3200" dirty="0">
                <a:solidFill>
                  <a:srgbClr val="0070C0"/>
                </a:solidFill>
                <a:latin typeface="Arial" panose="020B0604020202020204" pitchFamily="34" charset="0"/>
                <a:cs typeface="Arial" panose="020B0604020202020204" pitchFamily="34" charset="0"/>
              </a:rPr>
              <a:t>Task – watch the clip</a:t>
            </a:r>
          </a:p>
        </p:txBody>
      </p:sp>
      <p:sp>
        <p:nvSpPr>
          <p:cNvPr id="2" name="Content Placeholder 1"/>
          <p:cNvSpPr>
            <a:spLocks noGrp="1"/>
          </p:cNvSpPr>
          <p:nvPr>
            <p:ph idx="1"/>
          </p:nvPr>
        </p:nvSpPr>
        <p:spPr>
          <a:xfrm>
            <a:off x="609600" y="1778793"/>
            <a:ext cx="3733800" cy="3738439"/>
          </a:xfrm>
        </p:spPr>
        <p:txBody>
          <a:bodyPr>
            <a:normAutofit/>
          </a:bodyPr>
          <a:lstStyle/>
          <a:p>
            <a:pPr marL="0" indent="0">
              <a:buNone/>
            </a:pPr>
            <a:r>
              <a:rPr lang="en-GB" sz="2400" dirty="0">
                <a:latin typeface="Arial" panose="020B0604020202020204" pitchFamily="34" charset="0"/>
                <a:cs typeface="Arial" panose="020B0604020202020204" pitchFamily="34" charset="0"/>
              </a:rPr>
              <a:t>Raising Global Kids (2020) </a:t>
            </a:r>
            <a:r>
              <a:rPr lang="en-GB" sz="2400" i="1" dirty="0">
                <a:latin typeface="Arial" panose="020B0604020202020204" pitchFamily="34" charset="0"/>
                <a:cs typeface="Arial" panose="020B0604020202020204" pitchFamily="34" charset="0"/>
              </a:rPr>
              <a:t>What language do multilingual kids speak to each other in? </a:t>
            </a:r>
            <a:r>
              <a:rPr lang="en-GB" sz="2400" dirty="0">
                <a:latin typeface="Arial" panose="020B0604020202020204" pitchFamily="34" charset="0"/>
                <a:cs typeface="Arial" panose="020B0604020202020204" pitchFamily="34" charset="0"/>
                <a:hlinkClick r:id="rId4"/>
              </a:rPr>
              <a:t>https://www.youtube.com/watch?v=RFdcn5dqOH4</a:t>
            </a:r>
            <a:r>
              <a:rPr lang="en-GB"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[Accessed: February 25 2023]. </a:t>
            </a:r>
          </a:p>
        </p:txBody>
      </p:sp>
      <p:pic>
        <p:nvPicPr>
          <p:cNvPr id="4" name="Online Media 3" title="What language do multilingual kids speak to each other in?">
            <a:hlinkClick r:id="" action="ppaction://media"/>
            <a:extLst>
              <a:ext uri="{FF2B5EF4-FFF2-40B4-BE49-F238E27FC236}">
                <a16:creationId xmlns:a16="http://schemas.microsoft.com/office/drawing/2014/main" id="{D7466869-8882-73C4-4A95-D6CFF2B79166}"/>
              </a:ext>
            </a:extLst>
          </p:cNvPr>
          <p:cNvPicPr>
            <a:picLocks noRot="1" noChangeAspect="1"/>
          </p:cNvPicPr>
          <p:nvPr>
            <a:videoFile r:link="rId1"/>
          </p:nvPr>
        </p:nvPicPr>
        <p:blipFill>
          <a:blip r:embed="rId5"/>
          <a:stretch>
            <a:fillRect/>
          </a:stretch>
        </p:blipFill>
        <p:spPr>
          <a:xfrm>
            <a:off x="4826000" y="458343"/>
            <a:ext cx="6527800" cy="4788906"/>
          </a:xfrm>
          <a:prstGeom prst="rect">
            <a:avLst/>
          </a:prstGeom>
        </p:spPr>
      </p:pic>
    </p:spTree>
    <p:extLst>
      <p:ext uri="{BB962C8B-B14F-4D97-AF65-F5344CB8AC3E}">
        <p14:creationId xmlns:p14="http://schemas.microsoft.com/office/powerpoint/2010/main" val="4184213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txBox="1">
            <a:spLocks noGrp="1"/>
          </p:cNvSpPr>
          <p:nvPr>
            <p:ph type="title"/>
          </p:nvPr>
        </p:nvSpPr>
        <p:spPr>
          <a:xfrm>
            <a:off x="225082" y="381003"/>
            <a:ext cx="11760591" cy="1325559"/>
          </a:xfrm>
        </p:spPr>
        <p:txBody>
          <a:bodyPr>
            <a:noAutofit/>
          </a:bodyPr>
          <a:lstStyle/>
          <a:p>
            <a:pPr lvl="0"/>
            <a:r>
              <a:rPr lang="en-GB" sz="3600" dirty="0">
                <a:latin typeface="Arial" panose="020B0604020202020204" pitchFamily="34" charset="0"/>
                <a:cs typeface="Arial" panose="020B0604020202020204" pitchFamily="34" charset="0"/>
              </a:rPr>
              <a:t>Pa </a:t>
            </a:r>
            <a:r>
              <a:rPr lang="en-GB" sz="3600" dirty="0" err="1">
                <a:latin typeface="Arial" panose="020B0604020202020204" pitchFamily="34" charset="0"/>
                <a:cs typeface="Arial" panose="020B0604020202020204" pitchFamily="34" charset="0"/>
              </a:rPr>
              <a:t>ganran</a:t>
            </a:r>
            <a:r>
              <a:rPr lang="en-GB" sz="3600" dirty="0">
                <a:latin typeface="Arial" panose="020B0604020202020204" pitchFamily="34" charset="0"/>
                <a:cs typeface="Arial" panose="020B0604020202020204" pitchFamily="34" charset="0"/>
              </a:rPr>
              <a:t> o </a:t>
            </a:r>
            <a:r>
              <a:rPr lang="en-GB" sz="3600" dirty="0" err="1">
                <a:latin typeface="Arial" panose="020B0604020202020204" pitchFamily="34" charset="0"/>
                <a:cs typeface="Arial" panose="020B0604020202020204" pitchFamily="34" charset="0"/>
              </a:rPr>
              <a:t>bobl</a:t>
            </a:r>
            <a:r>
              <a:rPr lang="en-GB" sz="3600" dirty="0">
                <a:latin typeface="Arial" panose="020B0604020202020204" pitchFamily="34" charset="0"/>
                <a:cs typeface="Arial" panose="020B0604020202020204" pitchFamily="34" charset="0"/>
              </a:rPr>
              <a:t> y </a:t>
            </a:r>
            <a:r>
              <a:rPr lang="en-GB" sz="3600" dirty="0" err="1">
                <a:latin typeface="Arial" panose="020B0604020202020204" pitchFamily="34" charset="0"/>
                <a:cs typeface="Arial" panose="020B0604020202020204" pitchFamily="34" charset="0"/>
              </a:rPr>
              <a:t>byd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sy’n</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amlieithog</a:t>
            </a:r>
            <a:r>
              <a:rPr lang="en-GB" sz="3600" dirty="0">
                <a:latin typeface="Arial" panose="020B0604020202020204" pitchFamily="34" charset="0"/>
                <a:cs typeface="Arial" panose="020B0604020202020204" pitchFamily="34" charset="0"/>
              </a:rPr>
              <a:t>?</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What percentage of people in the world are multilingual?</a:t>
            </a:r>
          </a:p>
        </p:txBody>
      </p:sp>
      <p:sp>
        <p:nvSpPr>
          <p:cNvPr id="3" name="Content Placeholder 4"/>
          <p:cNvSpPr txBox="1">
            <a:spLocks noGrp="1"/>
          </p:cNvSpPr>
          <p:nvPr>
            <p:ph idx="1"/>
          </p:nvPr>
        </p:nvSpPr>
        <p:spPr>
          <a:xfrm>
            <a:off x="838200" y="2307431"/>
            <a:ext cx="5181600" cy="3869532"/>
          </a:xfrm>
        </p:spPr>
        <p:txBody>
          <a:bodyPr/>
          <a:lstStyle/>
          <a:p>
            <a:pPr lvl="0"/>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syniadau</a:t>
            </a:r>
            <a:r>
              <a:rPr lang="en-GB" dirty="0">
                <a:latin typeface="Arial" panose="020B0604020202020204" pitchFamily="34" charset="0"/>
                <a:cs typeface="Arial" panose="020B0604020202020204" pitchFamily="34" charset="0"/>
              </a:rPr>
              <a:t>?</a:t>
            </a:r>
          </a:p>
          <a:p>
            <a:pPr marL="0" lvl="0" indent="0">
              <a:buNone/>
            </a:pPr>
            <a:endParaRPr lang="en-GB" dirty="0">
              <a:latin typeface="Arial" panose="020B0604020202020204" pitchFamily="34" charset="0"/>
              <a:cs typeface="Arial" panose="020B0604020202020204" pitchFamily="34" charset="0"/>
            </a:endParaRPr>
          </a:p>
          <a:p>
            <a:pPr lvl="0"/>
            <a:endParaRPr lang="en-GB" dirty="0">
              <a:latin typeface="Arial" panose="020B0604020202020204" pitchFamily="34" charset="0"/>
              <a:cs typeface="Arial" panose="020B0604020202020204" pitchFamily="34" charset="0"/>
            </a:endParaRPr>
          </a:p>
          <a:p>
            <a:pPr lvl="0"/>
            <a:r>
              <a:rPr lang="en-GB" dirty="0" err="1">
                <a:latin typeface="Arial" panose="020B0604020202020204" pitchFamily="34" charset="0"/>
                <a:cs typeface="Arial" panose="020B0604020202020204" pitchFamily="34" charset="0"/>
              </a:rPr>
              <a:t>Ydy’r</a:t>
            </a:r>
            <a:r>
              <a:rPr lang="en-GB" dirty="0">
                <a:latin typeface="Arial" panose="020B0604020202020204" pitchFamily="34" charset="0"/>
                <a:cs typeface="Arial" panose="020B0604020202020204" pitchFamily="34" charset="0"/>
              </a:rPr>
              <a:t> DU/</a:t>
            </a:r>
            <a:r>
              <a:rPr lang="en-GB" dirty="0" err="1">
                <a:latin typeface="Arial" panose="020B0604020202020204" pitchFamily="34" charset="0"/>
                <a:cs typeface="Arial" panose="020B0604020202020204" pitchFamily="34" charset="0"/>
              </a:rPr>
              <a:t>Cymru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adlewyrchu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amlieithrwydd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ehangach</a:t>
            </a:r>
            <a:r>
              <a:rPr lang="en-GB" dirty="0">
                <a:latin typeface="Arial" panose="020B0604020202020204" pitchFamily="34" charset="0"/>
                <a:cs typeface="Arial" panose="020B0604020202020204" pitchFamily="34" charset="0"/>
              </a:rPr>
              <a:t>?</a:t>
            </a:r>
          </a:p>
        </p:txBody>
      </p:sp>
      <p:sp>
        <p:nvSpPr>
          <p:cNvPr id="4" name="Content Placeholder 5"/>
          <p:cNvSpPr txBox="1">
            <a:spLocks noGrp="1"/>
          </p:cNvSpPr>
          <p:nvPr>
            <p:ph idx="2"/>
          </p:nvPr>
        </p:nvSpPr>
        <p:spPr>
          <a:xfrm>
            <a:off x="6172200" y="2307431"/>
            <a:ext cx="5181600" cy="3869532"/>
          </a:xfrm>
        </p:spPr>
        <p:txBody>
          <a:bodyPr/>
          <a:lstStyle/>
          <a:p>
            <a:pPr lvl="0"/>
            <a:r>
              <a:rPr lang="en-GB" dirty="0">
                <a:solidFill>
                  <a:srgbClr val="0070C0"/>
                </a:solidFill>
                <a:latin typeface="Arial" panose="020B0604020202020204" pitchFamily="34" charset="0"/>
                <a:cs typeface="Arial" panose="020B0604020202020204" pitchFamily="34" charset="0"/>
              </a:rPr>
              <a:t>Any thoughts?</a:t>
            </a:r>
          </a:p>
          <a:p>
            <a:pPr lvl="0"/>
            <a:endParaRPr lang="en-GB" dirty="0">
              <a:solidFill>
                <a:srgbClr val="0070C0"/>
              </a:solidFill>
              <a:latin typeface="Arial" panose="020B0604020202020204" pitchFamily="34" charset="0"/>
              <a:cs typeface="Arial" panose="020B0604020202020204" pitchFamily="34" charset="0"/>
            </a:endParaRPr>
          </a:p>
          <a:p>
            <a:pPr lvl="0"/>
            <a:endParaRPr lang="en-GB" dirty="0">
              <a:solidFill>
                <a:srgbClr val="0070C0"/>
              </a:solidFill>
              <a:latin typeface="Arial" panose="020B0604020202020204" pitchFamily="34" charset="0"/>
              <a:cs typeface="Arial" panose="020B0604020202020204" pitchFamily="34" charset="0"/>
            </a:endParaRPr>
          </a:p>
          <a:p>
            <a:pPr lvl="0"/>
            <a:r>
              <a:rPr lang="en-GB" dirty="0">
                <a:solidFill>
                  <a:srgbClr val="0070C0"/>
                </a:solidFill>
                <a:latin typeface="Arial" panose="020B0604020202020204" pitchFamily="34" charset="0"/>
                <a:cs typeface="Arial" panose="020B0604020202020204" pitchFamily="34" charset="0"/>
              </a:rPr>
              <a:t>Is the UK/Wales a reflection of wider multilingualism? </a:t>
            </a:r>
          </a:p>
          <a:p>
            <a:pPr lvl="0"/>
            <a:endParaRPr lang="en-GB" dirty="0"/>
          </a:p>
        </p:txBody>
      </p:sp>
    </p:spTree>
    <p:extLst>
      <p:ext uri="{BB962C8B-B14F-4D97-AF65-F5344CB8AC3E}">
        <p14:creationId xmlns:p14="http://schemas.microsoft.com/office/powerpoint/2010/main" val="3196504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61778" y="381003"/>
            <a:ext cx="11732456" cy="1325559"/>
          </a:xfrm>
        </p:spPr>
        <p:txBody>
          <a:bodyPr>
            <a:noAutofit/>
          </a:bodyPr>
          <a:lstStyle/>
          <a:p>
            <a:pPr lvl="0"/>
            <a:r>
              <a:rPr lang="en-GB" sz="3600" dirty="0">
                <a:latin typeface="Arial" panose="020B0604020202020204" pitchFamily="34" charset="0"/>
                <a:cs typeface="Arial" panose="020B0604020202020204" pitchFamily="34" charset="0"/>
              </a:rPr>
              <a:t>Pa </a:t>
            </a:r>
            <a:r>
              <a:rPr lang="en-GB" sz="3600" dirty="0" err="1">
                <a:latin typeface="Arial" panose="020B0604020202020204" pitchFamily="34" charset="0"/>
                <a:cs typeface="Arial" panose="020B0604020202020204" pitchFamily="34" charset="0"/>
              </a:rPr>
              <a:t>ganran</a:t>
            </a:r>
            <a:r>
              <a:rPr lang="en-GB" sz="3600" dirty="0">
                <a:latin typeface="Arial" panose="020B0604020202020204" pitchFamily="34" charset="0"/>
                <a:cs typeface="Arial" panose="020B0604020202020204" pitchFamily="34" charset="0"/>
              </a:rPr>
              <a:t> o </a:t>
            </a:r>
            <a:r>
              <a:rPr lang="en-GB" sz="3600" dirty="0" err="1">
                <a:latin typeface="Arial" panose="020B0604020202020204" pitchFamily="34" charset="0"/>
                <a:cs typeface="Arial" panose="020B0604020202020204" pitchFamily="34" charset="0"/>
              </a:rPr>
              <a:t>bobl</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Ewrop</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sy’n</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amlieithog</a:t>
            </a:r>
            <a:r>
              <a:rPr lang="en-GB" sz="3600" dirty="0">
                <a:latin typeface="Arial" panose="020B0604020202020204" pitchFamily="34" charset="0"/>
                <a:cs typeface="Arial" panose="020B0604020202020204" pitchFamily="34" charset="0"/>
              </a:rPr>
              <a:t>?</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What percentage of people in Europe are multilingual?</a:t>
            </a:r>
          </a:p>
        </p:txBody>
      </p:sp>
      <p:sp>
        <p:nvSpPr>
          <p:cNvPr id="3" name="Content Placeholder 2"/>
          <p:cNvSpPr txBox="1">
            <a:spLocks noGrp="1"/>
          </p:cNvSpPr>
          <p:nvPr>
            <p:ph idx="1"/>
          </p:nvPr>
        </p:nvSpPr>
        <p:spPr>
          <a:xfrm>
            <a:off x="838203" y="2007394"/>
            <a:ext cx="5181603" cy="4172742"/>
          </a:xfrm>
        </p:spPr>
        <p:txBody>
          <a:bodyPr/>
          <a:lstStyle/>
          <a:p>
            <a:pPr lvl="0"/>
            <a:r>
              <a:rPr lang="en-GB" dirty="0" err="1">
                <a:latin typeface="Arial" panose="020B0604020202020204" pitchFamily="34" charset="0"/>
                <a:cs typeface="Arial" panose="020B0604020202020204" pitchFamily="34" charset="0"/>
              </a:rPr>
              <a:t>Ydy’r</a:t>
            </a:r>
            <a:r>
              <a:rPr lang="en-GB" dirty="0">
                <a:latin typeface="Arial" panose="020B0604020202020204" pitchFamily="34" charset="0"/>
                <a:cs typeface="Arial" panose="020B0604020202020204" pitchFamily="34" charset="0"/>
              </a:rPr>
              <a:t> DU/</a:t>
            </a:r>
            <a:r>
              <a:rPr lang="en-GB" dirty="0" err="1">
                <a:latin typeface="Arial" panose="020B0604020202020204" pitchFamily="34" charset="0"/>
                <a:cs typeface="Arial" panose="020B0604020202020204" pitchFamily="34" charset="0"/>
              </a:rPr>
              <a:t>Cymru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adlewyrchu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gweddill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Ewrop</a:t>
            </a:r>
            <a:r>
              <a:rPr lang="en-GB" dirty="0">
                <a:latin typeface="Arial" panose="020B0604020202020204" pitchFamily="34" charset="0"/>
                <a:cs typeface="Arial" panose="020B0604020202020204" pitchFamily="34" charset="0"/>
              </a:rPr>
              <a:t> o ran </a:t>
            </a:r>
            <a:r>
              <a:rPr lang="en-GB" dirty="0" err="1">
                <a:latin typeface="Arial" panose="020B0604020202020204" pitchFamily="34" charset="0"/>
                <a:cs typeface="Arial" panose="020B0604020202020204" pitchFamily="34" charset="0"/>
              </a:rPr>
              <a:t>ieithoedd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a:t>
            </a:r>
          </a:p>
        </p:txBody>
      </p:sp>
      <p:sp>
        <p:nvSpPr>
          <p:cNvPr id="4" name="Content Placeholder 3"/>
          <p:cNvSpPr txBox="1">
            <a:spLocks noGrp="1"/>
          </p:cNvSpPr>
          <p:nvPr>
            <p:ph idx="2"/>
          </p:nvPr>
        </p:nvSpPr>
        <p:spPr>
          <a:xfrm>
            <a:off x="6172200" y="1928813"/>
            <a:ext cx="5181600" cy="4248150"/>
          </a:xfrm>
        </p:spPr>
        <p:txBody>
          <a:bodyPr/>
          <a:lstStyle/>
          <a:p>
            <a:pPr lvl="0"/>
            <a:r>
              <a:rPr lang="en-GB" dirty="0">
                <a:solidFill>
                  <a:srgbClr val="0070C0"/>
                </a:solidFill>
                <a:latin typeface="Arial" panose="020B0604020202020204" pitchFamily="34" charset="0"/>
                <a:cs typeface="Arial" panose="020B0604020202020204" pitchFamily="34" charset="0"/>
              </a:rPr>
              <a:t>Is the UK/Wales a reflection of the rest of Europe in terms of languages spoken? </a:t>
            </a:r>
          </a:p>
          <a:p>
            <a:pPr lvl="0"/>
            <a:endParaRPr lang="en-GB" i="1" dirty="0">
              <a:solidFill>
                <a:srgbClr val="1F497D"/>
              </a:solidFill>
            </a:endParaRPr>
          </a:p>
        </p:txBody>
      </p:sp>
    </p:spTree>
    <p:extLst>
      <p:ext uri="{BB962C8B-B14F-4D97-AF65-F5344CB8AC3E}">
        <p14:creationId xmlns:p14="http://schemas.microsoft.com/office/powerpoint/2010/main" val="1909235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p:cNvSpPr txBox="1">
            <a:spLocks noGrp="1"/>
          </p:cNvSpPr>
          <p:nvPr>
            <p:ph idx="1"/>
          </p:nvPr>
        </p:nvSpPr>
        <p:spPr>
          <a:xfrm>
            <a:off x="6476996" y="761996"/>
            <a:ext cx="5181603" cy="4351336"/>
          </a:xfrm>
        </p:spPr>
        <p:txBody>
          <a:bodyPr/>
          <a:lstStyle/>
          <a:p>
            <a:endParaRPr lang="en-GB"/>
          </a:p>
        </p:txBody>
      </p:sp>
      <p:pic>
        <p:nvPicPr>
          <p:cNvPr id="4" name="Picture 2"/>
          <p:cNvPicPr>
            <a:picLocks noChangeAspect="1"/>
          </p:cNvPicPr>
          <p:nvPr/>
        </p:nvPicPr>
        <p:blipFill>
          <a:blip r:embed="rId3"/>
          <a:srcRect/>
          <a:stretch>
            <a:fillRect/>
          </a:stretch>
        </p:blipFill>
        <p:spPr>
          <a:xfrm>
            <a:off x="990596" y="304796"/>
            <a:ext cx="9601200" cy="5791196"/>
          </a:xfrm>
          <a:prstGeom prst="rect">
            <a:avLst/>
          </a:prstGeom>
          <a:noFill/>
          <a:ln cap="flat">
            <a:noFill/>
          </a:ln>
        </p:spPr>
      </p:pic>
      <p:sp>
        <p:nvSpPr>
          <p:cNvPr id="5" name="Content Placeholder 4"/>
          <p:cNvSpPr txBox="1">
            <a:spLocks noGrp="1"/>
          </p:cNvSpPr>
          <p:nvPr>
            <p:ph idx="2"/>
          </p:nvPr>
        </p:nvSpPr>
        <p:spPr>
          <a:xfrm>
            <a:off x="5791196" y="6120710"/>
            <a:ext cx="5181603" cy="4351336"/>
          </a:xfrm>
        </p:spPr>
        <p:txBody>
          <a:bodyPr/>
          <a:lstStyle/>
          <a:p>
            <a:pPr marL="0" lvl="0" indent="0">
              <a:buNone/>
            </a:pPr>
            <a:r>
              <a:rPr lang="en-GB" sz="1400"/>
              <a:t>(Source: Jessica, Muna and Tanya , no date)</a:t>
            </a:r>
          </a:p>
        </p:txBody>
      </p:sp>
    </p:spTree>
    <p:extLst>
      <p:ext uri="{BB962C8B-B14F-4D97-AF65-F5344CB8AC3E}">
        <p14:creationId xmlns:p14="http://schemas.microsoft.com/office/powerpoint/2010/main" val="4101200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0" y="365128"/>
            <a:ext cx="10515600" cy="706436"/>
          </a:xfrm>
        </p:spPr>
        <p:txBody>
          <a:bodyPr>
            <a:noAutofit/>
          </a:bodyPr>
          <a:lstStyle/>
          <a:p>
            <a:pPr lvl="0" algn="ctr"/>
            <a:r>
              <a:rPr lang="en-GB" sz="3600" dirty="0">
                <a:latin typeface="Arial" panose="020B0604020202020204" pitchFamily="34" charset="0"/>
                <a:cs typeface="Arial" panose="020B0604020202020204" pitchFamily="34" charset="0"/>
              </a:rPr>
              <a:t>Ai </a:t>
            </a:r>
            <a:r>
              <a:rPr lang="en-GB" sz="3600" dirty="0" err="1">
                <a:latin typeface="Arial" panose="020B0604020202020204" pitchFamily="34" charset="0"/>
                <a:cs typeface="Arial" panose="020B0604020202020204" pitchFamily="34" charset="0"/>
              </a:rPr>
              <a:t>amlieithrwydd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yw’r</a:t>
            </a:r>
            <a:r>
              <a:rPr lang="en-GB" sz="3600" dirty="0">
                <a:latin typeface="Arial" panose="020B0604020202020204" pitchFamily="34" charset="0"/>
                <a:cs typeface="Arial" panose="020B0604020202020204" pitchFamily="34" charset="0"/>
              </a:rPr>
              <a:t> norm ?</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Is multilingualism the norm?</a:t>
            </a:r>
          </a:p>
        </p:txBody>
      </p:sp>
      <p:sp>
        <p:nvSpPr>
          <p:cNvPr id="3" name="Content Placeholder 2"/>
          <p:cNvSpPr txBox="1">
            <a:spLocks noGrp="1"/>
          </p:cNvSpPr>
          <p:nvPr>
            <p:ph idx="1"/>
          </p:nvPr>
        </p:nvSpPr>
        <p:spPr>
          <a:xfrm>
            <a:off x="121444" y="1533377"/>
            <a:ext cx="6107905" cy="3860153"/>
          </a:xfrm>
        </p:spPr>
        <p:txBody>
          <a:bodyPr>
            <a:noAutofit/>
          </a:bodyPr>
          <a:lstStyle/>
          <a:p>
            <a:pPr lvl="0"/>
            <a:r>
              <a:rPr lang="cy-GB" dirty="0">
                <a:latin typeface="Arial" panose="020B0604020202020204" pitchFamily="34" charset="0"/>
                <a:cs typeface="Arial" panose="020B0604020202020204" pitchFamily="34" charset="0"/>
              </a:rPr>
              <a:t>Dros hanner Ewrop a’r byd yn siarad fwy nag un iaith;</a:t>
            </a:r>
          </a:p>
          <a:p>
            <a:pPr lvl="0"/>
            <a:r>
              <a:rPr lang="cy-GB" dirty="0">
                <a:latin typeface="Arial" panose="020B0604020202020204" pitchFamily="34" charset="0"/>
                <a:cs typeface="Arial" panose="020B0604020202020204" pitchFamily="34" charset="0"/>
              </a:rPr>
              <a:t>Mamiaith ac iaith arall wedi eu dysgu ar yr un pryd neu mewn lleoliad blynyddoedd cynnar;</a:t>
            </a:r>
          </a:p>
          <a:p>
            <a:pPr lvl="0"/>
            <a:r>
              <a:rPr lang="cy-GB" dirty="0">
                <a:latin typeface="Arial" panose="020B0604020202020204" pitchFamily="34" charset="0"/>
                <a:cs typeface="Arial" panose="020B0604020202020204" pitchFamily="34" charset="0"/>
              </a:rPr>
              <a:t>Saesneg adre- Cymraeg yn yr ysgol?</a:t>
            </a:r>
          </a:p>
          <a:p>
            <a:pPr lvl="0"/>
            <a:r>
              <a:rPr lang="cy-GB" dirty="0">
                <a:latin typeface="Arial" panose="020B0604020202020204" pitchFamily="34" charset="0"/>
                <a:cs typeface="Arial" panose="020B0604020202020204" pitchFamily="34" charset="0"/>
              </a:rPr>
              <a:t>Cymraeg adre- Saesneg yn yr ysgol?</a:t>
            </a:r>
          </a:p>
        </p:txBody>
      </p:sp>
      <p:sp>
        <p:nvSpPr>
          <p:cNvPr id="4" name="Content Placeholder 3"/>
          <p:cNvSpPr txBox="1">
            <a:spLocks noGrp="1"/>
          </p:cNvSpPr>
          <p:nvPr>
            <p:ph idx="2"/>
          </p:nvPr>
        </p:nvSpPr>
        <p:spPr>
          <a:xfrm>
            <a:off x="6172199" y="1533377"/>
            <a:ext cx="5800725" cy="3967312"/>
          </a:xfrm>
        </p:spPr>
        <p:txBody>
          <a:bodyPr>
            <a:normAutofit lnSpcReduction="10000"/>
          </a:bodyPr>
          <a:lstStyle/>
          <a:p>
            <a:pPr lvl="0"/>
            <a:r>
              <a:rPr lang="en-GB" dirty="0">
                <a:solidFill>
                  <a:srgbClr val="0070C0"/>
                </a:solidFill>
                <a:latin typeface="Arial" panose="020B0604020202020204" pitchFamily="34" charset="0"/>
                <a:cs typeface="Arial" panose="020B0604020202020204" pitchFamily="34" charset="0"/>
              </a:rPr>
              <a:t>Over half Europe and the world can speak two or more languages;</a:t>
            </a:r>
          </a:p>
          <a:p>
            <a:pPr lvl="0"/>
            <a:r>
              <a:rPr lang="en-GB" dirty="0">
                <a:solidFill>
                  <a:srgbClr val="0070C0"/>
                </a:solidFill>
                <a:latin typeface="Arial" panose="020B0604020202020204" pitchFamily="34" charset="0"/>
                <a:cs typeface="Arial" panose="020B0604020202020204" pitchFamily="34" charset="0"/>
              </a:rPr>
              <a:t>Mother tongue and another language(s) learnt in parallel or learnt in early years settings;</a:t>
            </a:r>
          </a:p>
          <a:p>
            <a:r>
              <a:rPr lang="en-GB" dirty="0">
                <a:solidFill>
                  <a:srgbClr val="0070C0"/>
                </a:solidFill>
                <a:latin typeface="Arial" panose="020B0604020202020204" pitchFamily="34" charset="0"/>
                <a:cs typeface="Arial" panose="020B0604020202020204" pitchFamily="34" charset="0"/>
              </a:rPr>
              <a:t>English at home - Welsh in school?</a:t>
            </a:r>
          </a:p>
          <a:p>
            <a:r>
              <a:rPr lang="en-GB" dirty="0">
                <a:solidFill>
                  <a:srgbClr val="0070C0"/>
                </a:solidFill>
                <a:latin typeface="Arial" panose="020B0604020202020204" pitchFamily="34" charset="0"/>
                <a:cs typeface="Arial" panose="020B0604020202020204" pitchFamily="34" charset="0"/>
              </a:rPr>
              <a:t>Welsh at home – English in school?</a:t>
            </a:r>
          </a:p>
          <a:p>
            <a:pPr marL="0" lvl="0" indent="0">
              <a:buNone/>
            </a:pPr>
            <a:endParaRPr lang="en-GB" dirty="0"/>
          </a:p>
        </p:txBody>
      </p:sp>
    </p:spTree>
    <p:extLst>
      <p:ext uri="{BB962C8B-B14F-4D97-AF65-F5344CB8AC3E}">
        <p14:creationId xmlns:p14="http://schemas.microsoft.com/office/powerpoint/2010/main" val="2932811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0" y="365128"/>
            <a:ext cx="10515600" cy="706436"/>
          </a:xfrm>
        </p:spPr>
        <p:txBody>
          <a:bodyPr>
            <a:noAutofit/>
          </a:bodyPr>
          <a:lstStyle/>
          <a:p>
            <a:pPr lvl="0" algn="ctr"/>
            <a:r>
              <a:rPr lang="en-GB" sz="3600" dirty="0">
                <a:latin typeface="Arial" panose="020B0604020202020204" pitchFamily="34" charset="0"/>
                <a:cs typeface="Arial" panose="020B0604020202020204" pitchFamily="34" charset="0"/>
              </a:rPr>
              <a:t>Ai </a:t>
            </a:r>
            <a:r>
              <a:rPr lang="en-GB" sz="3600" dirty="0" err="1">
                <a:latin typeface="Arial" panose="020B0604020202020204" pitchFamily="34" charset="0"/>
                <a:cs typeface="Arial" panose="020B0604020202020204" pitchFamily="34" charset="0"/>
              </a:rPr>
              <a:t>amlieithrwydd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yw’r</a:t>
            </a:r>
            <a:r>
              <a:rPr lang="en-GB" sz="3600" dirty="0">
                <a:latin typeface="Arial" panose="020B0604020202020204" pitchFamily="34" charset="0"/>
                <a:cs typeface="Arial" panose="020B0604020202020204" pitchFamily="34" charset="0"/>
              </a:rPr>
              <a:t> norm ?</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Is multilingualism the norm?</a:t>
            </a:r>
          </a:p>
        </p:txBody>
      </p:sp>
      <p:sp>
        <p:nvSpPr>
          <p:cNvPr id="3" name="Content Placeholder 2"/>
          <p:cNvSpPr txBox="1">
            <a:spLocks noGrp="1"/>
          </p:cNvSpPr>
          <p:nvPr>
            <p:ph idx="1"/>
          </p:nvPr>
        </p:nvSpPr>
        <p:spPr>
          <a:xfrm>
            <a:off x="121444" y="1751427"/>
            <a:ext cx="6107905" cy="3642103"/>
          </a:xfrm>
        </p:spPr>
        <p:txBody>
          <a:bodyPr>
            <a:noAutofit/>
          </a:bodyPr>
          <a:lstStyle/>
          <a:p>
            <a:pPr lvl="0"/>
            <a:r>
              <a:rPr lang="cy-GB" dirty="0">
                <a:latin typeface="Arial" panose="020B0604020202020204" pitchFamily="34" charset="0"/>
                <a:cs typeface="Arial" panose="020B0604020202020204" pitchFamily="34" charset="0"/>
              </a:rPr>
              <a:t>Mewnfudo i wlad newydd;</a:t>
            </a:r>
          </a:p>
          <a:p>
            <a:pPr lvl="0"/>
            <a:r>
              <a:rPr lang="cy-GB" dirty="0">
                <a:latin typeface="Arial" panose="020B0604020202020204" pitchFamily="34" charset="0"/>
                <a:cs typeface="Arial" panose="020B0604020202020204" pitchFamily="34" charset="0"/>
              </a:rPr>
              <a:t>Gwahanol ieithoedd yn cael eu siarad adre;</a:t>
            </a:r>
          </a:p>
          <a:p>
            <a:pPr lvl="0"/>
            <a:r>
              <a:rPr lang="cy-GB" dirty="0">
                <a:latin typeface="Arial" panose="020B0604020202020204" pitchFamily="34" charset="0"/>
                <a:cs typeface="Arial" panose="020B0604020202020204" pitchFamily="34" charset="0"/>
              </a:rPr>
              <a:t>Mwy nag un iaith swyddogol o fewn gwlad.</a:t>
            </a:r>
          </a:p>
        </p:txBody>
      </p:sp>
      <p:sp>
        <p:nvSpPr>
          <p:cNvPr id="4" name="Content Placeholder 3"/>
          <p:cNvSpPr txBox="1">
            <a:spLocks noGrp="1"/>
          </p:cNvSpPr>
          <p:nvPr>
            <p:ph idx="2"/>
          </p:nvPr>
        </p:nvSpPr>
        <p:spPr>
          <a:xfrm>
            <a:off x="6172199" y="1667021"/>
            <a:ext cx="5800725" cy="3833667"/>
          </a:xfrm>
        </p:spPr>
        <p:txBody>
          <a:bodyPr>
            <a:normAutofit/>
          </a:bodyPr>
          <a:lstStyle/>
          <a:p>
            <a:r>
              <a:rPr lang="en-GB" dirty="0">
                <a:solidFill>
                  <a:srgbClr val="0070C0"/>
                </a:solidFill>
                <a:latin typeface="Arial" panose="020B0604020202020204" pitchFamily="34" charset="0"/>
                <a:cs typeface="Arial" panose="020B0604020202020204" pitchFamily="34" charset="0"/>
              </a:rPr>
              <a:t>Migration to a new country;</a:t>
            </a:r>
          </a:p>
          <a:p>
            <a:pPr lvl="0"/>
            <a:r>
              <a:rPr lang="en-GB" dirty="0">
                <a:solidFill>
                  <a:srgbClr val="0070C0"/>
                </a:solidFill>
                <a:latin typeface="Arial" panose="020B0604020202020204" pitchFamily="34" charset="0"/>
                <a:cs typeface="Arial" panose="020B0604020202020204" pitchFamily="34" charset="0"/>
              </a:rPr>
              <a:t>Different languages spoken at home;</a:t>
            </a:r>
          </a:p>
          <a:p>
            <a:pPr lvl="0"/>
            <a:r>
              <a:rPr lang="en-GB" dirty="0">
                <a:solidFill>
                  <a:srgbClr val="0070C0"/>
                </a:solidFill>
                <a:latin typeface="Arial" panose="020B0604020202020204" pitchFamily="34" charset="0"/>
                <a:cs typeface="Arial" panose="020B0604020202020204" pitchFamily="34" charset="0"/>
              </a:rPr>
              <a:t>More than one official language in a country.</a:t>
            </a:r>
          </a:p>
          <a:p>
            <a:pPr lvl="0"/>
            <a:endParaRPr lang="en-GB" dirty="0"/>
          </a:p>
        </p:txBody>
      </p:sp>
    </p:spTree>
    <p:extLst>
      <p:ext uri="{BB962C8B-B14F-4D97-AF65-F5344CB8AC3E}">
        <p14:creationId xmlns:p14="http://schemas.microsoft.com/office/powerpoint/2010/main" val="774437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a:bodyPr>
          <a:lstStyle/>
          <a:p>
            <a:pPr lvl="0" algn="ctr"/>
            <a:r>
              <a:rPr lang="en-GB" sz="4000" dirty="0">
                <a:latin typeface="Arial" panose="020B0604020202020204" pitchFamily="34" charset="0"/>
                <a:cs typeface="Arial" panose="020B0604020202020204" pitchFamily="34" charset="0"/>
              </a:rPr>
              <a:t>Hanes </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History</a:t>
            </a:r>
          </a:p>
        </p:txBody>
      </p:sp>
      <p:sp>
        <p:nvSpPr>
          <p:cNvPr id="3" name="Content Placeholder 2"/>
          <p:cNvSpPr txBox="1">
            <a:spLocks noGrp="1"/>
          </p:cNvSpPr>
          <p:nvPr>
            <p:ph idx="1"/>
          </p:nvPr>
        </p:nvSpPr>
        <p:spPr/>
        <p:txBody>
          <a:bodyPr/>
          <a:lstStyle/>
          <a:p>
            <a:pPr lvl="0"/>
            <a:r>
              <a:rPr lang="en-GB" dirty="0"/>
              <a:t> </a:t>
            </a:r>
            <a:r>
              <a:rPr lang="cy-GB" dirty="0">
                <a:latin typeface="Arial" panose="020B0604020202020204" pitchFamily="34" charset="0"/>
                <a:cs typeface="Arial" panose="020B0604020202020204" pitchFamily="34" charset="0"/>
              </a:rPr>
              <a:t>Pam fod rhan fwyaf o bobl yn amlieithog?</a:t>
            </a:r>
          </a:p>
          <a:p>
            <a:pPr lvl="0"/>
            <a:endParaRPr lang="cy-GB" dirty="0">
              <a:latin typeface="Arial" panose="020B0604020202020204" pitchFamily="34" charset="0"/>
              <a:cs typeface="Arial" panose="020B0604020202020204" pitchFamily="34" charset="0"/>
            </a:endParaRPr>
          </a:p>
          <a:p>
            <a:pPr lvl="0"/>
            <a:r>
              <a:rPr lang="cy-GB" dirty="0">
                <a:latin typeface="Arial" panose="020B0604020202020204" pitchFamily="34" charset="0"/>
                <a:cs typeface="Arial" panose="020B0604020202020204" pitchFamily="34" charset="0"/>
              </a:rPr>
              <a:t>Oes rhesymau hanesyddol gallwch ystyried? </a:t>
            </a:r>
          </a:p>
          <a:p>
            <a:pPr lvl="0"/>
            <a:endParaRPr lang="en-GB" dirty="0"/>
          </a:p>
          <a:p>
            <a:pPr lvl="0"/>
            <a:endParaRPr lang="en-GB" dirty="0"/>
          </a:p>
        </p:txBody>
      </p:sp>
      <p:sp>
        <p:nvSpPr>
          <p:cNvPr id="4" name="Content Placeholder 3"/>
          <p:cNvSpPr txBox="1">
            <a:spLocks noGrp="1"/>
          </p:cNvSpPr>
          <p:nvPr>
            <p:ph idx="2"/>
          </p:nvPr>
        </p:nvSpPr>
        <p:spPr/>
        <p:txBody>
          <a:bodyPr/>
          <a:lstStyle/>
          <a:p>
            <a:pPr lvl="0"/>
            <a:r>
              <a:rPr lang="en-GB" dirty="0">
                <a:solidFill>
                  <a:srgbClr val="0070C0"/>
                </a:solidFill>
                <a:latin typeface="Arial" panose="020B0604020202020204" pitchFamily="34" charset="0"/>
                <a:cs typeface="Arial" panose="020B0604020202020204" pitchFamily="34" charset="0"/>
              </a:rPr>
              <a:t>Why are most people multilingual?</a:t>
            </a:r>
          </a:p>
          <a:p>
            <a:pPr lvl="0"/>
            <a:endParaRPr lang="en-GB" dirty="0">
              <a:solidFill>
                <a:srgbClr val="0070C0"/>
              </a:solidFill>
              <a:latin typeface="Arial" panose="020B0604020202020204" pitchFamily="34" charset="0"/>
              <a:cs typeface="Arial" panose="020B0604020202020204" pitchFamily="34" charset="0"/>
            </a:endParaRPr>
          </a:p>
          <a:p>
            <a:pPr lvl="0"/>
            <a:r>
              <a:rPr lang="en-GB" dirty="0">
                <a:solidFill>
                  <a:srgbClr val="0070C0"/>
                </a:solidFill>
                <a:latin typeface="Arial" panose="020B0604020202020204" pitchFamily="34" charset="0"/>
                <a:cs typeface="Arial" panose="020B0604020202020204" pitchFamily="34" charset="0"/>
              </a:rPr>
              <a:t>Can you think of historic reasons of why/where this is the case? </a:t>
            </a:r>
          </a:p>
        </p:txBody>
      </p:sp>
    </p:spTree>
    <p:extLst>
      <p:ext uri="{BB962C8B-B14F-4D97-AF65-F5344CB8AC3E}">
        <p14:creationId xmlns:p14="http://schemas.microsoft.com/office/powerpoint/2010/main" val="664865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0" y="365127"/>
            <a:ext cx="10515600" cy="942179"/>
          </a:xfrm>
        </p:spPr>
        <p:txBody>
          <a:bodyPr>
            <a:noAutofit/>
          </a:bodyPr>
          <a:lstStyle/>
          <a:p>
            <a:pPr lvl="0" algn="ctr"/>
            <a:r>
              <a:rPr lang="en-GB" sz="4000" dirty="0" err="1">
                <a:latin typeface="Arial" panose="020B0604020202020204" pitchFamily="34" charset="0"/>
                <a:cs typeface="Arial" panose="020B0604020202020204" pitchFamily="34" charset="0"/>
              </a:rPr>
              <a:t>Rhesymau</a:t>
            </a:r>
            <a:r>
              <a:rPr lang="en-GB" sz="4000" dirty="0">
                <a:latin typeface="Arial" panose="020B0604020202020204" pitchFamily="34" charset="0"/>
                <a:cs typeface="Arial" panose="020B0604020202020204" pitchFamily="34" charset="0"/>
              </a:rPr>
              <a:t> am </a:t>
            </a:r>
            <a:r>
              <a:rPr lang="en-GB" sz="4000" dirty="0" err="1">
                <a:latin typeface="Arial" panose="020B0604020202020204" pitchFamily="34" charset="0"/>
                <a:cs typeface="Arial" panose="020B0604020202020204" pitchFamily="34" charset="0"/>
              </a:rPr>
              <a:t>amliethrwydd</a:t>
            </a:r>
            <a:r>
              <a:rPr lang="en-GB" sz="4000" dirty="0">
                <a:latin typeface="Arial" panose="020B0604020202020204" pitchFamily="34" charset="0"/>
                <a:cs typeface="Arial" panose="020B0604020202020204" pitchFamily="34" charset="0"/>
              </a:rPr>
              <a:t> </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Some reasons for multilingualism</a:t>
            </a:r>
          </a:p>
        </p:txBody>
      </p:sp>
      <p:sp>
        <p:nvSpPr>
          <p:cNvPr id="3" name="Content Placeholder 2"/>
          <p:cNvSpPr txBox="1">
            <a:spLocks noGrp="1"/>
          </p:cNvSpPr>
          <p:nvPr>
            <p:ph idx="1"/>
          </p:nvPr>
        </p:nvSpPr>
        <p:spPr>
          <a:xfrm>
            <a:off x="838200" y="1856935"/>
            <a:ext cx="5181600" cy="4320028"/>
          </a:xfrm>
        </p:spPr>
        <p:txBody>
          <a:bodyPr/>
          <a:lstStyle/>
          <a:p>
            <a:pPr lvl="0"/>
            <a:r>
              <a:rPr lang="cy-GB" dirty="0">
                <a:latin typeface="Arial" panose="020B0604020202020204" pitchFamily="34" charset="0"/>
                <a:cs typeface="Arial" panose="020B0604020202020204" pitchFamily="34" charset="0"/>
              </a:rPr>
              <a:t>Gwladychu;</a:t>
            </a:r>
          </a:p>
          <a:p>
            <a:pPr lvl="0"/>
            <a:r>
              <a:rPr lang="cy-GB" dirty="0">
                <a:latin typeface="Arial" panose="020B0604020202020204" pitchFamily="34" charset="0"/>
                <a:cs typeface="Arial" panose="020B0604020202020204" pitchFamily="34" charset="0"/>
              </a:rPr>
              <a:t>Mewnfudo dros canrifoedd;</a:t>
            </a:r>
          </a:p>
          <a:p>
            <a:pPr lvl="0"/>
            <a:r>
              <a:rPr lang="cy-GB" dirty="0">
                <a:latin typeface="Arial" panose="020B0604020202020204" pitchFamily="34" charset="0"/>
                <a:cs typeface="Arial" panose="020B0604020202020204" pitchFamily="34" charset="0"/>
              </a:rPr>
              <a:t>Mewnfudo diweddar;</a:t>
            </a:r>
          </a:p>
          <a:p>
            <a:pPr lvl="0"/>
            <a:r>
              <a:rPr lang="cy-GB" dirty="0">
                <a:latin typeface="Arial" panose="020B0604020202020204" pitchFamily="34" charset="0"/>
                <a:cs typeface="Arial" panose="020B0604020202020204" pitchFamily="34" charset="0"/>
              </a:rPr>
              <a:t>Iaith swyddogol a ieithoedd cartref;</a:t>
            </a:r>
          </a:p>
          <a:p>
            <a:pPr lvl="0"/>
            <a:r>
              <a:rPr lang="cy-GB" dirty="0">
                <a:latin typeface="Arial" panose="020B0604020202020204" pitchFamily="34" charset="0"/>
                <a:cs typeface="Arial" panose="020B0604020202020204" pitchFamily="34" charset="0"/>
              </a:rPr>
              <a:t>Ieithoedd lleiafrifol;</a:t>
            </a:r>
          </a:p>
          <a:p>
            <a:pPr lvl="0"/>
            <a:r>
              <a:rPr lang="cy-GB" dirty="0">
                <a:latin typeface="Arial" panose="020B0604020202020204" pitchFamily="34" charset="0"/>
                <a:cs typeface="Arial" panose="020B0604020202020204" pitchFamily="34" charset="0"/>
              </a:rPr>
              <a:t>Gwledydd gwahanol gyda ieithoedd swyddogol gwahanol.</a:t>
            </a:r>
          </a:p>
          <a:p>
            <a:pPr marL="0" lvl="0" indent="0">
              <a:buNone/>
            </a:pPr>
            <a:endParaRPr lang="cy-GB" dirty="0">
              <a:latin typeface="Arial" panose="020B0604020202020204" pitchFamily="34" charset="0"/>
              <a:cs typeface="Arial" panose="020B0604020202020204" pitchFamily="34" charset="0"/>
            </a:endParaRPr>
          </a:p>
          <a:p>
            <a:pPr lvl="0"/>
            <a:endParaRPr lang="en-GB" dirty="0"/>
          </a:p>
        </p:txBody>
      </p:sp>
      <p:sp>
        <p:nvSpPr>
          <p:cNvPr id="4" name="Content Placeholder 3"/>
          <p:cNvSpPr txBox="1">
            <a:spLocks noGrp="1"/>
          </p:cNvSpPr>
          <p:nvPr>
            <p:ph idx="2"/>
          </p:nvPr>
        </p:nvSpPr>
        <p:spPr>
          <a:xfrm>
            <a:off x="6172200" y="1856935"/>
            <a:ext cx="5181600" cy="4320028"/>
          </a:xfrm>
        </p:spPr>
        <p:txBody>
          <a:bodyPr/>
          <a:lstStyle/>
          <a:p>
            <a:pPr lvl="0"/>
            <a:r>
              <a:rPr lang="en-GB" dirty="0">
                <a:solidFill>
                  <a:srgbClr val="0070C0"/>
                </a:solidFill>
                <a:latin typeface="Arial" panose="020B0604020202020204" pitchFamily="34" charset="0"/>
                <a:cs typeface="Arial" panose="020B0604020202020204" pitchFamily="34" charset="0"/>
              </a:rPr>
              <a:t>Colonisation;</a:t>
            </a:r>
          </a:p>
          <a:p>
            <a:pPr lvl="0"/>
            <a:r>
              <a:rPr lang="en-GB" dirty="0">
                <a:solidFill>
                  <a:srgbClr val="0070C0"/>
                </a:solidFill>
                <a:latin typeface="Arial" panose="020B0604020202020204" pitchFamily="34" charset="0"/>
                <a:cs typeface="Arial" panose="020B0604020202020204" pitchFamily="34" charset="0"/>
              </a:rPr>
              <a:t>Migration over centuries;</a:t>
            </a:r>
          </a:p>
          <a:p>
            <a:pPr lvl="0"/>
            <a:r>
              <a:rPr lang="en-GB" dirty="0">
                <a:solidFill>
                  <a:srgbClr val="0070C0"/>
                </a:solidFill>
                <a:latin typeface="Arial" panose="020B0604020202020204" pitchFamily="34" charset="0"/>
                <a:cs typeface="Arial" panose="020B0604020202020204" pitchFamily="34" charset="0"/>
              </a:rPr>
              <a:t>Recent migration;</a:t>
            </a:r>
          </a:p>
          <a:p>
            <a:pPr lvl="0"/>
            <a:r>
              <a:rPr lang="en-GB" dirty="0">
                <a:solidFill>
                  <a:srgbClr val="0070C0"/>
                </a:solidFill>
                <a:latin typeface="Arial" panose="020B0604020202020204" pitchFamily="34" charset="0"/>
                <a:cs typeface="Arial" panose="020B0604020202020204" pitchFamily="34" charset="0"/>
              </a:rPr>
              <a:t>Official language and home languages;</a:t>
            </a:r>
          </a:p>
          <a:p>
            <a:pPr lvl="0"/>
            <a:r>
              <a:rPr lang="en-GB" dirty="0">
                <a:solidFill>
                  <a:srgbClr val="0070C0"/>
                </a:solidFill>
                <a:latin typeface="Arial" panose="020B0604020202020204" pitchFamily="34" charset="0"/>
                <a:cs typeface="Arial" panose="020B0604020202020204" pitchFamily="34" charset="0"/>
              </a:rPr>
              <a:t>Minority languages;</a:t>
            </a:r>
          </a:p>
          <a:p>
            <a:pPr lvl="0"/>
            <a:r>
              <a:rPr lang="en-GB" dirty="0">
                <a:solidFill>
                  <a:srgbClr val="0070C0"/>
                </a:solidFill>
                <a:latin typeface="Arial" panose="020B0604020202020204" pitchFamily="34" charset="0"/>
                <a:cs typeface="Arial" panose="020B0604020202020204" pitchFamily="34" charset="0"/>
              </a:rPr>
              <a:t>Different countries with different official languages. </a:t>
            </a:r>
          </a:p>
          <a:p>
            <a:pPr marL="0" lvl="0" indent="0">
              <a:buNone/>
            </a:pPr>
            <a:endParaRPr lang="en-GB" dirty="0">
              <a:solidFill>
                <a:srgbClr val="0070C0"/>
              </a:solidFill>
              <a:latin typeface="Arial" panose="020B0604020202020204" pitchFamily="34" charset="0"/>
              <a:cs typeface="Arial" panose="020B0604020202020204" pitchFamily="34" charset="0"/>
            </a:endParaRPr>
          </a:p>
          <a:p>
            <a:pPr marL="0" lvl="0" indent="0">
              <a:buNone/>
            </a:pPr>
            <a:endParaRPr lang="en-GB" dirty="0"/>
          </a:p>
        </p:txBody>
      </p:sp>
    </p:spTree>
    <p:extLst>
      <p:ext uri="{BB962C8B-B14F-4D97-AF65-F5344CB8AC3E}">
        <p14:creationId xmlns:p14="http://schemas.microsoft.com/office/powerpoint/2010/main" val="2442808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61778" y="161778"/>
            <a:ext cx="11859065" cy="1773393"/>
          </a:xfrm>
        </p:spPr>
        <p:txBody>
          <a:bodyPr anchorCtr="1">
            <a:noAutofit/>
          </a:bodyPr>
          <a:lstStyle/>
          <a:p>
            <a:pPr lvl="0" algn="ctr"/>
            <a:r>
              <a:rPr lang="cy-GB" sz="3200" dirty="0">
                <a:latin typeface="Arial" panose="020B0604020202020204" pitchFamily="34" charset="0"/>
                <a:cs typeface="Arial" panose="020B0604020202020204" pitchFamily="34" charset="0"/>
              </a:rPr>
              <a:t>Nid yw amlieithrwydd bob amser wedi cael ei werthfawrogi’n hanesyddol? </a:t>
            </a:r>
            <a:br>
              <a:rPr lang="en-GB" sz="3200" dirty="0">
                <a:latin typeface="Arial" panose="020B0604020202020204" pitchFamily="34" charset="0"/>
                <a:cs typeface="Arial" panose="020B0604020202020204" pitchFamily="34" charset="0"/>
              </a:rPr>
            </a:br>
            <a:r>
              <a:rPr lang="en-GB" sz="3200" dirty="0">
                <a:solidFill>
                  <a:srgbClr val="0070C0"/>
                </a:solidFill>
                <a:latin typeface="Arial" panose="020B0604020202020204" pitchFamily="34" charset="0"/>
                <a:cs typeface="Arial" panose="020B0604020202020204" pitchFamily="34" charset="0"/>
              </a:rPr>
              <a:t>Multilingualism not always appreciated in historical context </a:t>
            </a:r>
          </a:p>
        </p:txBody>
      </p:sp>
      <p:sp>
        <p:nvSpPr>
          <p:cNvPr id="3" name="Content Placeholder 2"/>
          <p:cNvSpPr txBox="1">
            <a:spLocks noGrp="1"/>
          </p:cNvSpPr>
          <p:nvPr>
            <p:ph idx="1"/>
          </p:nvPr>
        </p:nvSpPr>
        <p:spPr>
          <a:xfrm>
            <a:off x="335757" y="2271713"/>
            <a:ext cx="5684050" cy="3905251"/>
          </a:xfrm>
        </p:spPr>
        <p:txBody>
          <a:bodyPr>
            <a:normAutofit fontScale="92500" lnSpcReduction="20000"/>
          </a:bodyPr>
          <a:lstStyle/>
          <a:p>
            <a:pPr lvl="0"/>
            <a:endParaRPr lang="cy-GB" dirty="0">
              <a:latin typeface="Arial" panose="020B0604020202020204" pitchFamily="34" charset="0"/>
              <a:cs typeface="Arial" panose="020B0604020202020204" pitchFamily="34" charset="0"/>
            </a:endParaRPr>
          </a:p>
          <a:p>
            <a:pPr lvl="0"/>
            <a:r>
              <a:rPr lang="cy-GB" dirty="0">
                <a:latin typeface="Arial" panose="020B0604020202020204" pitchFamily="34" charset="0"/>
                <a:cs typeface="Arial" panose="020B0604020202020204" pitchFamily="34" charset="0"/>
              </a:rPr>
              <a:t>Pam fod hyn?</a:t>
            </a:r>
          </a:p>
          <a:p>
            <a:pPr marL="0" lvl="0" indent="0">
              <a:buNone/>
            </a:pPr>
            <a:endParaRPr lang="cy-GB" dirty="0">
              <a:latin typeface="Arial" panose="020B0604020202020204" pitchFamily="34" charset="0"/>
              <a:cs typeface="Arial" panose="020B0604020202020204" pitchFamily="34" charset="0"/>
            </a:endParaRPr>
          </a:p>
          <a:p>
            <a:pPr lvl="0"/>
            <a:r>
              <a:rPr lang="cy-GB" dirty="0">
                <a:latin typeface="Arial" panose="020B0604020202020204" pitchFamily="34" charset="0"/>
                <a:cs typeface="Arial" panose="020B0604020202020204" pitchFamily="34" charset="0"/>
              </a:rPr>
              <a:t>Pam fod rhai ieithoedd fel Cymraeg wedi dirywio?</a:t>
            </a:r>
          </a:p>
          <a:p>
            <a:pPr lvl="0"/>
            <a:endParaRPr lang="cy-GB" dirty="0">
              <a:latin typeface="Arial" panose="020B0604020202020204" pitchFamily="34" charset="0"/>
              <a:cs typeface="Arial" panose="020B0604020202020204" pitchFamily="34" charset="0"/>
            </a:endParaRPr>
          </a:p>
          <a:p>
            <a:pPr lvl="0"/>
            <a:r>
              <a:rPr lang="cy-GB" dirty="0">
                <a:latin typeface="Arial" panose="020B0604020202020204" pitchFamily="34" charset="0"/>
                <a:cs typeface="Arial" panose="020B0604020202020204" pitchFamily="34" charset="0"/>
              </a:rPr>
              <a:t>Pam fod rhai ieithoedd yn dominyddu?  </a:t>
            </a:r>
          </a:p>
          <a:p>
            <a:pPr lvl="0"/>
            <a:endParaRPr lang="en-GB" dirty="0"/>
          </a:p>
          <a:p>
            <a:pPr marL="0" lvl="0" indent="0">
              <a:buNone/>
            </a:pPr>
            <a:r>
              <a:rPr lang="en-GB" dirty="0"/>
              <a:t> </a:t>
            </a:r>
          </a:p>
        </p:txBody>
      </p:sp>
      <p:sp>
        <p:nvSpPr>
          <p:cNvPr id="4" name="Content Placeholder 3"/>
          <p:cNvSpPr txBox="1">
            <a:spLocks noGrp="1"/>
          </p:cNvSpPr>
          <p:nvPr>
            <p:ph idx="2"/>
          </p:nvPr>
        </p:nvSpPr>
        <p:spPr>
          <a:xfrm>
            <a:off x="6172200" y="2200275"/>
            <a:ext cx="5664994" cy="3976688"/>
          </a:xfrm>
        </p:spPr>
        <p:txBody>
          <a:bodyPr>
            <a:normAutofit fontScale="92500" lnSpcReduction="20000"/>
          </a:bodyPr>
          <a:lstStyle/>
          <a:p>
            <a:pPr lvl="0"/>
            <a:endParaRPr lang="en-GB" dirty="0">
              <a:solidFill>
                <a:srgbClr val="1F497D"/>
              </a:solidFill>
              <a:latin typeface="Arial" panose="020B0604020202020204" pitchFamily="34" charset="0"/>
            </a:endParaRPr>
          </a:p>
          <a:p>
            <a:pPr lvl="0"/>
            <a:r>
              <a:rPr lang="en-GB" dirty="0">
                <a:solidFill>
                  <a:srgbClr val="0070C0"/>
                </a:solidFill>
                <a:latin typeface="Arial" panose="020B0604020202020204" pitchFamily="34" charset="0"/>
                <a:cs typeface="Arial" panose="020B0604020202020204" pitchFamily="34" charset="0"/>
              </a:rPr>
              <a:t>Why might this be?</a:t>
            </a:r>
          </a:p>
          <a:p>
            <a:pPr lvl="0"/>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Why have several minority languages such as Welsh declined?</a:t>
            </a:r>
          </a:p>
          <a:p>
            <a:pPr marL="0" indent="0">
              <a:buNone/>
            </a:pPr>
            <a:endParaRPr lang="en-GB" dirty="0">
              <a:solidFill>
                <a:srgbClr val="0070C0"/>
              </a:solidFill>
              <a:latin typeface="Arial" panose="020B0604020202020204" pitchFamily="34" charset="0"/>
              <a:cs typeface="Arial" panose="020B0604020202020204" pitchFamily="34" charset="0"/>
            </a:endParaRPr>
          </a:p>
          <a:p>
            <a:pPr lvl="0"/>
            <a:r>
              <a:rPr lang="en-GB" dirty="0">
                <a:solidFill>
                  <a:srgbClr val="0070C0"/>
                </a:solidFill>
                <a:latin typeface="Arial" panose="020B0604020202020204" pitchFamily="34" charset="0"/>
                <a:cs typeface="Arial" panose="020B0604020202020204" pitchFamily="34" charset="0"/>
              </a:rPr>
              <a:t>Why do some languages dominate? </a:t>
            </a:r>
          </a:p>
          <a:p>
            <a:pPr lvl="0"/>
            <a:endParaRPr lang="en-GB" dirty="0"/>
          </a:p>
        </p:txBody>
      </p:sp>
    </p:spTree>
    <p:extLst>
      <p:ext uri="{BB962C8B-B14F-4D97-AF65-F5344CB8AC3E}">
        <p14:creationId xmlns:p14="http://schemas.microsoft.com/office/powerpoint/2010/main" val="575146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09603" y="-15243"/>
            <a:ext cx="10515600" cy="1597858"/>
          </a:xfrm>
        </p:spPr>
        <p:txBody>
          <a:bodyPr>
            <a:normAutofit/>
          </a:bodyPr>
          <a:lstStyle/>
          <a:p>
            <a:pPr lvl="0" algn="ctr"/>
            <a:r>
              <a:rPr lang="en-GB" sz="3600" dirty="0">
                <a:latin typeface="Arial" panose="020B0604020202020204" pitchFamily="34" charset="0"/>
                <a:cs typeface="Arial" panose="020B0604020202020204" pitchFamily="34" charset="0"/>
              </a:rPr>
              <a:t>UDA</a:t>
            </a:r>
            <a:r>
              <a:rPr lang="en-GB" sz="3600" dirty="0">
                <a:solidFill>
                  <a:srgbClr val="002060"/>
                </a:solidFill>
                <a:latin typeface="Arial" panose="020B0604020202020204" pitchFamily="34" charset="0"/>
                <a:cs typeface="Arial" panose="020B0604020202020204" pitchFamily="34" charset="0"/>
              </a:rPr>
              <a:t>/</a:t>
            </a:r>
            <a:r>
              <a:rPr lang="en-GB" sz="3600" dirty="0">
                <a:solidFill>
                  <a:srgbClr val="0070C0"/>
                </a:solidFill>
                <a:latin typeface="Arial" panose="020B0604020202020204" pitchFamily="34" charset="0"/>
                <a:cs typeface="Arial" panose="020B0604020202020204" pitchFamily="34" charset="0"/>
              </a:rPr>
              <a:t>USA</a:t>
            </a:r>
          </a:p>
        </p:txBody>
      </p:sp>
      <p:sp>
        <p:nvSpPr>
          <p:cNvPr id="3" name="Content Placeholder 2"/>
          <p:cNvSpPr txBox="1">
            <a:spLocks noGrp="1"/>
          </p:cNvSpPr>
          <p:nvPr>
            <p:ph idx="1"/>
          </p:nvPr>
        </p:nvSpPr>
        <p:spPr>
          <a:xfrm>
            <a:off x="207170" y="1448972"/>
            <a:ext cx="5507830" cy="4130297"/>
          </a:xfrm>
        </p:spPr>
        <p:txBody>
          <a:bodyPr>
            <a:noAutofit/>
          </a:bodyPr>
          <a:lstStyle/>
          <a:p>
            <a:pPr lvl="0"/>
            <a:r>
              <a:rPr lang="cy-GB" sz="2400" dirty="0">
                <a:latin typeface="Arial" panose="020B0604020202020204" pitchFamily="34" charset="0"/>
                <a:cs typeface="Arial" panose="020B0604020202020204" pitchFamily="34" charset="0"/>
              </a:rPr>
              <a:t>Faint o ieithoedd swyddogol?</a:t>
            </a:r>
          </a:p>
          <a:p>
            <a:pPr lvl="0"/>
            <a:r>
              <a:rPr lang="cy-GB" sz="2400" dirty="0">
                <a:latin typeface="Arial" panose="020B0604020202020204" pitchFamily="34" charset="0"/>
                <a:cs typeface="Arial" panose="020B0604020202020204" pitchFamily="34" charset="0"/>
              </a:rPr>
              <a:t>UDA oedd cenedl o sawl iaith leiafrifol ar ddechrau ei wladychu;</a:t>
            </a:r>
          </a:p>
          <a:p>
            <a:pPr lvl="0"/>
            <a:r>
              <a:rPr lang="cy-GB" sz="2400" dirty="0">
                <a:latin typeface="Arial" panose="020B0604020202020204" pitchFamily="34" charset="0"/>
                <a:cs typeface="Arial" panose="020B0604020202020204" pitchFamily="34" charset="0"/>
              </a:rPr>
              <a:t>Collwyd llawer o ieithoedd lleiafrifol yn hanesyddol – ieithoedd First </a:t>
            </a:r>
            <a:r>
              <a:rPr lang="cy-GB" sz="2400" dirty="0" err="1">
                <a:latin typeface="Arial" panose="020B0604020202020204" pitchFamily="34" charset="0"/>
                <a:cs typeface="Arial" panose="020B0604020202020204" pitchFamily="34" charset="0"/>
              </a:rPr>
              <a:t>Nations</a:t>
            </a:r>
            <a:r>
              <a:rPr lang="cy-GB" sz="2400" dirty="0">
                <a:latin typeface="Arial" panose="020B0604020202020204" pitchFamily="34" charset="0"/>
                <a:cs typeface="Arial" panose="020B0604020202020204" pitchFamily="34" charset="0"/>
              </a:rPr>
              <a:t> wedi diflannu–oherwydd erlid a cam-drin siaradwyr;</a:t>
            </a:r>
          </a:p>
          <a:p>
            <a:pPr lvl="0"/>
            <a:r>
              <a:rPr lang="cy-GB" sz="2400" dirty="0">
                <a:latin typeface="Arial" panose="020B0604020202020204" pitchFamily="34" charset="0"/>
                <a:cs typeface="Arial" panose="020B0604020202020204" pitchFamily="34" charset="0"/>
              </a:rPr>
              <a:t>Oherwydd ymfudo o bob cwr o Ewrop roedd sawl iaith Ewropeaidd yn cael eu addysgu;</a:t>
            </a:r>
          </a:p>
          <a:p>
            <a:pPr marL="0" lvl="0" indent="0">
              <a:buNone/>
            </a:pPr>
            <a:endParaRPr lang="cy-GB" sz="1800" dirty="0">
              <a:latin typeface="Arial" panose="020B0604020202020204" pitchFamily="34" charset="0"/>
              <a:cs typeface="Arial" panose="020B0604020202020204" pitchFamily="34" charset="0"/>
            </a:endParaRPr>
          </a:p>
        </p:txBody>
      </p:sp>
      <p:sp>
        <p:nvSpPr>
          <p:cNvPr id="4" name="Content Placeholder 3"/>
          <p:cNvSpPr txBox="1">
            <a:spLocks noGrp="1"/>
          </p:cNvSpPr>
          <p:nvPr>
            <p:ph idx="2"/>
          </p:nvPr>
        </p:nvSpPr>
        <p:spPr>
          <a:xfrm>
            <a:off x="5715000" y="1385668"/>
            <a:ext cx="6186487" cy="4450776"/>
          </a:xfrm>
        </p:spPr>
        <p:txBody>
          <a:bodyPr>
            <a:normAutofit/>
          </a:bodyPr>
          <a:lstStyle/>
          <a:p>
            <a:pPr lvl="0"/>
            <a:r>
              <a:rPr lang="en-GB" sz="2400" dirty="0">
                <a:solidFill>
                  <a:srgbClr val="0070C0"/>
                </a:solidFill>
                <a:latin typeface="Arial" panose="020B0604020202020204" pitchFamily="34" charset="0"/>
                <a:cs typeface="Arial" panose="020B0604020202020204" pitchFamily="34" charset="0"/>
              </a:rPr>
              <a:t>How many official languages?</a:t>
            </a:r>
          </a:p>
          <a:p>
            <a:pPr lvl="0"/>
            <a:r>
              <a:rPr lang="en-GB" sz="2400" dirty="0">
                <a:solidFill>
                  <a:srgbClr val="0070C0"/>
                </a:solidFill>
                <a:latin typeface="Arial" panose="020B0604020202020204" pitchFamily="34" charset="0"/>
                <a:cs typeface="Arial" panose="020B0604020202020204" pitchFamily="34" charset="0"/>
              </a:rPr>
              <a:t>USA was a nation of several minority languages at beginning of its colonisation;</a:t>
            </a:r>
          </a:p>
          <a:p>
            <a:pPr lvl="0"/>
            <a:r>
              <a:rPr lang="en-GB" sz="2400" dirty="0">
                <a:solidFill>
                  <a:srgbClr val="0070C0"/>
                </a:solidFill>
                <a:latin typeface="Arial" panose="020B0604020202020204" pitchFamily="34" charset="0"/>
                <a:cs typeface="Arial" panose="020B0604020202020204" pitchFamily="34" charset="0"/>
              </a:rPr>
              <a:t>Lost many minority languages historically – Several First Nations languages are extinct –due to being banned and mistreatment of speakers;</a:t>
            </a:r>
          </a:p>
          <a:p>
            <a:pPr lvl="0"/>
            <a:r>
              <a:rPr lang="en-GB" sz="2400" dirty="0">
                <a:solidFill>
                  <a:srgbClr val="0070C0"/>
                </a:solidFill>
                <a:latin typeface="Arial" panose="020B0604020202020204" pitchFamily="34" charset="0"/>
                <a:cs typeface="Arial" panose="020B0604020202020204" pitchFamily="34" charset="0"/>
              </a:rPr>
              <a:t>Due to mass migration from all over Europe several European languages were  spoken and taught in USA;</a:t>
            </a:r>
          </a:p>
          <a:p>
            <a:pPr marL="0" lvl="0" indent="0">
              <a:buNone/>
            </a:pPr>
            <a:endParaRPr lang="en-GB" dirty="0"/>
          </a:p>
        </p:txBody>
      </p:sp>
    </p:spTree>
    <p:extLst>
      <p:ext uri="{BB962C8B-B14F-4D97-AF65-F5344CB8AC3E}">
        <p14:creationId xmlns:p14="http://schemas.microsoft.com/office/powerpoint/2010/main" val="21504169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09603" y="-15243"/>
            <a:ext cx="10515600" cy="1436078"/>
          </a:xfrm>
        </p:spPr>
        <p:txBody>
          <a:bodyPr>
            <a:normAutofit/>
          </a:bodyPr>
          <a:lstStyle/>
          <a:p>
            <a:pPr lvl="0" algn="ctr"/>
            <a:r>
              <a:rPr lang="en-GB" sz="3600" dirty="0">
                <a:latin typeface="Arial" panose="020B0604020202020204" pitchFamily="34" charset="0"/>
                <a:cs typeface="Arial" panose="020B0604020202020204" pitchFamily="34" charset="0"/>
              </a:rPr>
              <a:t>UDA</a:t>
            </a:r>
            <a:r>
              <a:rPr lang="en-GB" sz="3600" dirty="0">
                <a:solidFill>
                  <a:srgbClr val="002060"/>
                </a:solidFill>
                <a:latin typeface="Arial" panose="020B0604020202020204" pitchFamily="34" charset="0"/>
                <a:cs typeface="Arial" panose="020B0604020202020204" pitchFamily="34" charset="0"/>
              </a:rPr>
              <a:t>/</a:t>
            </a:r>
            <a:r>
              <a:rPr lang="en-GB" sz="3600" dirty="0">
                <a:solidFill>
                  <a:srgbClr val="0070C0"/>
                </a:solidFill>
                <a:latin typeface="Arial" panose="020B0604020202020204" pitchFamily="34" charset="0"/>
                <a:cs typeface="Arial" panose="020B0604020202020204" pitchFamily="34" charset="0"/>
              </a:rPr>
              <a:t>USA</a:t>
            </a:r>
          </a:p>
        </p:txBody>
      </p:sp>
      <p:sp>
        <p:nvSpPr>
          <p:cNvPr id="3" name="Content Placeholder 2"/>
          <p:cNvSpPr txBox="1">
            <a:spLocks noGrp="1"/>
          </p:cNvSpPr>
          <p:nvPr>
            <p:ph idx="1"/>
          </p:nvPr>
        </p:nvSpPr>
        <p:spPr>
          <a:xfrm>
            <a:off x="207170" y="1420837"/>
            <a:ext cx="5507830" cy="4158432"/>
          </a:xfrm>
        </p:spPr>
        <p:txBody>
          <a:bodyPr>
            <a:noAutofit/>
          </a:bodyPr>
          <a:lstStyle/>
          <a:p>
            <a:pPr lvl="0"/>
            <a:r>
              <a:rPr lang="cy-GB" sz="2400" dirty="0">
                <a:latin typeface="Arial" panose="020B0604020202020204" pitchFamily="34" charset="0"/>
                <a:cs typeface="Arial" panose="020B0604020202020204" pitchFamily="34" charset="0"/>
              </a:rPr>
              <a:t>Daeth Saesneg  i </a:t>
            </a:r>
            <a:r>
              <a:rPr lang="cy-GB" sz="2400" dirty="0" err="1">
                <a:latin typeface="Arial" panose="020B0604020202020204" pitchFamily="34" charset="0"/>
                <a:cs typeface="Arial" panose="020B0604020202020204" pitchFamily="34" charset="0"/>
              </a:rPr>
              <a:t>ddomineiddio</a:t>
            </a:r>
            <a:r>
              <a:rPr lang="cy-GB" sz="2400" dirty="0">
                <a:latin typeface="Arial" panose="020B0604020202020204" pitchFamily="34" charset="0"/>
                <a:cs typeface="Arial" panose="020B0604020202020204" pitchFamily="34" charset="0"/>
              </a:rPr>
              <a:t>  oherwydd ei fod yn cael ei siarad gan y canran fwyaf;</a:t>
            </a:r>
          </a:p>
          <a:p>
            <a:pPr lvl="0"/>
            <a:r>
              <a:rPr lang="cy-GB" sz="2400" dirty="0">
                <a:latin typeface="Arial" panose="020B0604020202020204" pitchFamily="34" charset="0"/>
                <a:cs typeface="Arial" panose="020B0604020202020204" pitchFamily="34" charset="0"/>
              </a:rPr>
              <a:t>Ieithoedd Ewropeaidd eraill wedyn yn cael eu mewn addysg;</a:t>
            </a:r>
          </a:p>
          <a:p>
            <a:pPr lvl="0"/>
            <a:r>
              <a:rPr lang="cy-GB" sz="2400" dirty="0">
                <a:latin typeface="Arial" panose="020B0604020202020204" pitchFamily="34" charset="0"/>
                <a:cs typeface="Arial" panose="020B0604020202020204" pitchFamily="34" charset="0"/>
              </a:rPr>
              <a:t>Nifer o siaradwyr Saesneg a ieithoedd cartref eraill megis </a:t>
            </a:r>
            <a:r>
              <a:rPr lang="cy-GB" sz="2400" dirty="0" err="1">
                <a:latin typeface="Arial" panose="020B0604020202020204" pitchFamily="34" charset="0"/>
                <a:cs typeface="Arial" panose="020B0604020202020204" pitchFamily="34" charset="0"/>
              </a:rPr>
              <a:t>Cantoneg</a:t>
            </a:r>
            <a:r>
              <a:rPr lang="cy-GB" sz="2400" dirty="0">
                <a:latin typeface="Arial" panose="020B0604020202020204" pitchFamily="34" charset="0"/>
                <a:cs typeface="Arial" panose="020B0604020202020204" pitchFamily="34" charset="0"/>
              </a:rPr>
              <a:t>, </a:t>
            </a:r>
            <a:r>
              <a:rPr lang="cy-GB" sz="2400" dirty="0" err="1">
                <a:latin typeface="Arial" panose="020B0604020202020204" pitchFamily="34" charset="0"/>
                <a:cs typeface="Arial" panose="020B0604020202020204" pitchFamily="34" charset="0"/>
              </a:rPr>
              <a:t>Fietnameg</a:t>
            </a:r>
            <a:r>
              <a:rPr lang="cy-GB" sz="2400" dirty="0">
                <a:latin typeface="Arial" panose="020B0604020202020204" pitchFamily="34" charset="0"/>
                <a:cs typeface="Arial" panose="020B0604020202020204" pitchFamily="34" charset="0"/>
              </a:rPr>
              <a:t>.</a:t>
            </a:r>
          </a:p>
        </p:txBody>
      </p:sp>
      <p:sp>
        <p:nvSpPr>
          <p:cNvPr id="4" name="Content Placeholder 3"/>
          <p:cNvSpPr txBox="1">
            <a:spLocks noGrp="1"/>
          </p:cNvSpPr>
          <p:nvPr>
            <p:ph idx="2"/>
          </p:nvPr>
        </p:nvSpPr>
        <p:spPr>
          <a:xfrm>
            <a:off x="5715000" y="1420836"/>
            <a:ext cx="6186487" cy="4415607"/>
          </a:xfrm>
        </p:spPr>
        <p:txBody>
          <a:bodyPr>
            <a:normAutofit/>
          </a:bodyPr>
          <a:lstStyle/>
          <a:p>
            <a:pPr lvl="0"/>
            <a:r>
              <a:rPr lang="en-GB" sz="2400" dirty="0">
                <a:solidFill>
                  <a:srgbClr val="0070C0"/>
                </a:solidFill>
                <a:latin typeface="Arial" panose="020B0604020202020204" pitchFamily="34" charset="0"/>
                <a:cs typeface="Arial" panose="020B0604020202020204" pitchFamily="34" charset="0"/>
              </a:rPr>
              <a:t>English became dominant due to being spoken by majority;</a:t>
            </a:r>
          </a:p>
          <a:p>
            <a:pPr lvl="0"/>
            <a:r>
              <a:rPr lang="en-GB" sz="2400" dirty="0">
                <a:solidFill>
                  <a:srgbClr val="0070C0"/>
                </a:solidFill>
                <a:latin typeface="Arial" panose="020B0604020202020204" pitchFamily="34" charset="0"/>
                <a:cs typeface="Arial" panose="020B0604020202020204" pitchFamily="34" charset="0"/>
              </a:rPr>
              <a:t>Other European languages  then discouraged in education;</a:t>
            </a:r>
          </a:p>
          <a:p>
            <a:pPr lvl="0"/>
            <a:r>
              <a:rPr lang="en-GB" sz="2400" dirty="0">
                <a:solidFill>
                  <a:srgbClr val="0070C0"/>
                </a:solidFill>
                <a:latin typeface="Arial" panose="020B0604020202020204" pitchFamily="34" charset="0"/>
                <a:cs typeface="Arial" panose="020B0604020202020204" pitchFamily="34" charset="0"/>
              </a:rPr>
              <a:t>Many speakers of English and other home languages such as Cantonese, Vietnamese.</a:t>
            </a:r>
          </a:p>
          <a:p>
            <a:pPr lvl="0"/>
            <a:endParaRPr lang="en-GB" dirty="0"/>
          </a:p>
        </p:txBody>
      </p:sp>
    </p:spTree>
    <p:extLst>
      <p:ext uri="{BB962C8B-B14F-4D97-AF65-F5344CB8AC3E}">
        <p14:creationId xmlns:p14="http://schemas.microsoft.com/office/powerpoint/2010/main" val="3374258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94" y="365127"/>
            <a:ext cx="11175206" cy="1063623"/>
          </a:xfrm>
        </p:spPr>
        <p:txBody>
          <a:bodyPr>
            <a:noAutofit/>
          </a:bodyPr>
          <a:lstStyle/>
          <a:p>
            <a:pPr algn="ctr"/>
            <a:r>
              <a:rPr lang="en-GB" sz="3600" dirty="0" err="1">
                <a:latin typeface="Arial" panose="020B0604020202020204" pitchFamily="34" charset="0"/>
                <a:cs typeface="Arial" panose="020B0604020202020204" pitchFamily="34" charset="0"/>
              </a:rPr>
              <a:t>Ieithoedd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brodorol</a:t>
            </a:r>
            <a:r>
              <a:rPr lang="en-GB" sz="3600" dirty="0">
                <a:latin typeface="Arial" panose="020B0604020202020204" pitchFamily="34" charset="0"/>
                <a:cs typeface="Arial" panose="020B0604020202020204" pitchFamily="34" charset="0"/>
              </a:rPr>
              <a:t> - UDA</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Indigenous languages - USA</a:t>
            </a:r>
          </a:p>
        </p:txBody>
      </p:sp>
      <p:sp>
        <p:nvSpPr>
          <p:cNvPr id="3" name="Content Placeholder 2"/>
          <p:cNvSpPr>
            <a:spLocks noGrp="1"/>
          </p:cNvSpPr>
          <p:nvPr>
            <p:ph sz="half" idx="1"/>
          </p:nvPr>
        </p:nvSpPr>
        <p:spPr>
          <a:xfrm>
            <a:off x="119575" y="1533378"/>
            <a:ext cx="5900225" cy="4643585"/>
          </a:xfrm>
        </p:spPr>
        <p:txBody>
          <a:bodyPr>
            <a:normAutofit lnSpcReduction="10000"/>
          </a:bodyPr>
          <a:lstStyle/>
          <a:p>
            <a:r>
              <a:rPr lang="en-GB" dirty="0">
                <a:latin typeface="Arial" panose="020B0604020202020204" pitchFamily="34" charset="0"/>
                <a:cs typeface="Arial" panose="020B0604020202020204" pitchFamily="34" charset="0"/>
              </a:rPr>
              <a:t>115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brodorol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yr UD;</a:t>
            </a:r>
          </a:p>
          <a:p>
            <a:r>
              <a:rPr lang="en-GB" dirty="0">
                <a:latin typeface="Arial" panose="020B0604020202020204" pitchFamily="34" charset="0"/>
                <a:cs typeface="Arial" panose="020B0604020202020204" pitchFamily="34" charset="0"/>
              </a:rPr>
              <a:t>2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iach</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34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perygl</a:t>
            </a:r>
            <a:r>
              <a:rPr lang="en-GB"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mawr</a:t>
            </a:r>
            <a:r>
              <a:rPr lang="en-GB" b="1"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Bydd</a:t>
            </a:r>
            <a:r>
              <a:rPr lang="en-GB" dirty="0">
                <a:latin typeface="Arial" panose="020B0604020202020204" pitchFamily="34" charset="0"/>
                <a:cs typeface="Arial" panose="020B0604020202020204" pitchFamily="34" charset="0"/>
              </a:rPr>
              <a:t> 79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diflannu</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cenhedlaeth</a:t>
            </a:r>
            <a:r>
              <a:rPr lang="en-GB" dirty="0">
                <a:latin typeface="Arial" panose="020B0604020202020204" pitchFamily="34" charset="0"/>
                <a:cs typeface="Arial" panose="020B0604020202020204" pitchFamily="34" charset="0"/>
              </a:rPr>
              <a:t>;</a:t>
            </a:r>
          </a:p>
          <a:p>
            <a:pPr marL="0" indent="0">
              <a:buNone/>
            </a:pPr>
            <a:r>
              <a:rPr lang="en-GB" b="1" dirty="0">
                <a:latin typeface="Arial" panose="020B0604020202020204" pitchFamily="34" charset="0"/>
                <a:cs typeface="Arial" panose="020B0604020202020204" pitchFamily="34" charset="0"/>
              </a:rPr>
              <a:t>99% o </a:t>
            </a:r>
            <a:r>
              <a:rPr lang="en-GB" b="1" dirty="0" err="1">
                <a:latin typeface="Arial" panose="020B0604020202020204" pitchFamily="34" charset="0"/>
                <a:cs typeface="Arial" panose="020B0604020202020204" pitchFamily="34" charset="0"/>
              </a:rPr>
              <a:t>ieithoedd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brodorol</a:t>
            </a:r>
            <a:r>
              <a:rPr lang="en-GB" b="1" dirty="0">
                <a:latin typeface="Arial" panose="020B0604020202020204" pitchFamily="34" charset="0"/>
                <a:cs typeface="Arial" panose="020B0604020202020204" pitchFamily="34" charset="0"/>
              </a:rPr>
              <a:t> America </a:t>
            </a:r>
            <a:r>
              <a:rPr lang="en-GB" b="1" dirty="0" err="1">
                <a:latin typeface="Arial" panose="020B0604020202020204" pitchFamily="34" charset="0"/>
                <a:cs typeface="Arial" panose="020B0604020202020204" pitchFamily="34" charset="0"/>
              </a:rPr>
              <a:t>sy’n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cael</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eu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siarad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heddiw</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mewn</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perygl</a:t>
            </a:r>
            <a:r>
              <a:rPr lang="en-GB" b="1" dirty="0">
                <a:latin typeface="Arial" panose="020B0604020202020204" pitchFamily="34" charset="0"/>
                <a:cs typeface="Arial" panose="020B0604020202020204" pitchFamily="34" charset="0"/>
              </a:rPr>
              <a:t>.</a:t>
            </a:r>
          </a:p>
          <a:p>
            <a:endParaRPr lang="en-GB" dirty="0"/>
          </a:p>
        </p:txBody>
      </p:sp>
      <p:sp>
        <p:nvSpPr>
          <p:cNvPr id="4" name="Content Placeholder 3"/>
          <p:cNvSpPr>
            <a:spLocks noGrp="1"/>
          </p:cNvSpPr>
          <p:nvPr>
            <p:ph sz="half" idx="2"/>
          </p:nvPr>
        </p:nvSpPr>
        <p:spPr>
          <a:xfrm>
            <a:off x="6172199" y="1533379"/>
            <a:ext cx="5793581" cy="4145134"/>
          </a:xfrm>
        </p:spPr>
        <p:txBody>
          <a:bodyPr>
            <a:normAutofit lnSpcReduction="10000"/>
          </a:bodyPr>
          <a:lstStyle/>
          <a:p>
            <a:r>
              <a:rPr lang="en-GB" dirty="0">
                <a:solidFill>
                  <a:srgbClr val="0070C0"/>
                </a:solidFill>
                <a:latin typeface="Arial" panose="020B0604020202020204" pitchFamily="34" charset="0"/>
                <a:cs typeface="Arial" panose="020B0604020202020204" pitchFamily="34" charset="0"/>
              </a:rPr>
              <a:t>115 indigenous languages spoken in the US;</a:t>
            </a:r>
          </a:p>
          <a:p>
            <a:r>
              <a:rPr lang="en-GB" dirty="0">
                <a:solidFill>
                  <a:srgbClr val="0070C0"/>
                </a:solidFill>
                <a:latin typeface="Arial" panose="020B0604020202020204" pitchFamily="34" charset="0"/>
                <a:cs typeface="Arial" panose="020B0604020202020204" pitchFamily="34" charset="0"/>
              </a:rPr>
              <a:t>2 are healthy;</a:t>
            </a:r>
          </a:p>
          <a:p>
            <a:r>
              <a:rPr lang="en-GB" dirty="0">
                <a:solidFill>
                  <a:srgbClr val="0070C0"/>
                </a:solidFill>
                <a:latin typeface="Arial" panose="020B0604020202020204" pitchFamily="34" charset="0"/>
                <a:cs typeface="Arial" panose="020B0604020202020204" pitchFamily="34" charset="0"/>
              </a:rPr>
              <a:t>34 are in </a:t>
            </a:r>
            <a:r>
              <a:rPr lang="en-GB" b="1" dirty="0">
                <a:solidFill>
                  <a:srgbClr val="0070C0"/>
                </a:solidFill>
                <a:latin typeface="Arial" panose="020B0604020202020204" pitchFamily="34" charset="0"/>
                <a:cs typeface="Arial" panose="020B0604020202020204" pitchFamily="34" charset="0"/>
              </a:rPr>
              <a:t>great</a:t>
            </a:r>
            <a:r>
              <a:rPr lang="en-GB" dirty="0">
                <a:solidFill>
                  <a:srgbClr val="0070C0"/>
                </a:solidFill>
                <a:latin typeface="Arial" panose="020B0604020202020204" pitchFamily="34" charset="0"/>
                <a:cs typeface="Arial" panose="020B0604020202020204" pitchFamily="34" charset="0"/>
              </a:rPr>
              <a:t> danger;</a:t>
            </a:r>
          </a:p>
          <a:p>
            <a:r>
              <a:rPr lang="en-GB" dirty="0">
                <a:solidFill>
                  <a:srgbClr val="0070C0"/>
                </a:solidFill>
                <a:latin typeface="Arial" panose="020B0604020202020204" pitchFamily="34" charset="0"/>
                <a:cs typeface="Arial" panose="020B0604020202020204" pitchFamily="34" charset="0"/>
              </a:rPr>
              <a:t>79 will be extinct within a generation;</a:t>
            </a:r>
          </a:p>
          <a:p>
            <a:pPr marL="0" indent="0">
              <a:buNone/>
            </a:pPr>
            <a:r>
              <a:rPr lang="en-GB" b="1" dirty="0">
                <a:solidFill>
                  <a:srgbClr val="0070C0"/>
                </a:solidFill>
                <a:latin typeface="Arial" panose="020B0604020202020204" pitchFamily="34" charset="0"/>
                <a:cs typeface="Arial" panose="020B0604020202020204" pitchFamily="34" charset="0"/>
              </a:rPr>
              <a:t>99% of Native American languages spoken today are in danger.</a:t>
            </a:r>
          </a:p>
          <a:p>
            <a:pPr marL="0" indent="0" algn="r">
              <a:buNone/>
            </a:pPr>
            <a:r>
              <a:rPr lang="en-GB" sz="2000" dirty="0">
                <a:solidFill>
                  <a:srgbClr val="0070C0"/>
                </a:solidFill>
                <a:latin typeface="Arial" panose="020B0604020202020204" pitchFamily="34" charset="0"/>
                <a:cs typeface="Arial" panose="020B0604020202020204" pitchFamily="34" charset="0"/>
              </a:rPr>
              <a:t>(Nagle, 2019)</a:t>
            </a:r>
          </a:p>
        </p:txBody>
      </p:sp>
    </p:spTree>
    <p:extLst>
      <p:ext uri="{BB962C8B-B14F-4D97-AF65-F5344CB8AC3E}">
        <p14:creationId xmlns:p14="http://schemas.microsoft.com/office/powerpoint/2010/main" val="3452375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914400" y="9"/>
            <a:ext cx="10515600" cy="1325559"/>
          </a:xfrm>
        </p:spPr>
        <p:txBody>
          <a:bodyPr>
            <a:normAutofit/>
          </a:bodyPr>
          <a:lstStyle/>
          <a:p>
            <a:pPr lvl="0" algn="ctr"/>
            <a:r>
              <a:rPr lang="en-GB" sz="4000" dirty="0">
                <a:latin typeface="Arial" panose="020B0604020202020204" pitchFamily="34" charset="0"/>
                <a:cs typeface="Arial" panose="020B0604020202020204" pitchFamily="34" charset="0"/>
              </a:rPr>
              <a:t>UDA</a:t>
            </a:r>
            <a:r>
              <a:rPr lang="en-GB" sz="4000" dirty="0">
                <a:solidFill>
                  <a:srgbClr val="002060"/>
                </a:solidFill>
                <a:latin typeface="Arial" panose="020B0604020202020204" pitchFamily="34" charset="0"/>
                <a:cs typeface="Arial" panose="020B0604020202020204" pitchFamily="34" charset="0"/>
              </a:rPr>
              <a:t>/</a:t>
            </a:r>
            <a:r>
              <a:rPr lang="en-GB" sz="4000" dirty="0">
                <a:solidFill>
                  <a:srgbClr val="0070C0"/>
                </a:solidFill>
                <a:latin typeface="Arial" panose="020B0604020202020204" pitchFamily="34" charset="0"/>
                <a:cs typeface="Arial" panose="020B0604020202020204" pitchFamily="34" charset="0"/>
              </a:rPr>
              <a:t>USA</a:t>
            </a:r>
          </a:p>
        </p:txBody>
      </p:sp>
      <p:sp>
        <p:nvSpPr>
          <p:cNvPr id="3" name="Content Placeholder 2"/>
          <p:cNvSpPr txBox="1">
            <a:spLocks noGrp="1"/>
          </p:cNvSpPr>
          <p:nvPr>
            <p:ph idx="1"/>
          </p:nvPr>
        </p:nvSpPr>
        <p:spPr>
          <a:xfrm>
            <a:off x="178594" y="1071563"/>
            <a:ext cx="5714605" cy="4964906"/>
          </a:xfrm>
        </p:spPr>
        <p:txBody>
          <a:bodyPr>
            <a:normAutofit fontScale="77500" lnSpcReduction="20000"/>
          </a:bodyPr>
          <a:lstStyle/>
          <a:p>
            <a:pPr lvl="0"/>
            <a:r>
              <a:rPr lang="cy-GB" sz="3000" dirty="0">
                <a:latin typeface="Arial" panose="020B0604020202020204" pitchFamily="34" charset="0"/>
                <a:cs typeface="Arial" panose="020B0604020202020204" pitchFamily="34" charset="0"/>
              </a:rPr>
              <a:t>Poblogaeth sylweddol yn siarad Sbaeneg</a:t>
            </a:r>
          </a:p>
          <a:p>
            <a:pPr lvl="0">
              <a:buFontTx/>
              <a:buChar char="-"/>
            </a:pPr>
            <a:r>
              <a:rPr lang="cy-GB" sz="3000" dirty="0">
                <a:latin typeface="Arial" panose="020B0604020202020204" pitchFamily="34" charset="0"/>
                <a:cs typeface="Arial" panose="020B0604020202020204" pitchFamily="34" charset="0"/>
              </a:rPr>
              <a:t>hanes</a:t>
            </a:r>
          </a:p>
          <a:p>
            <a:pPr lvl="0">
              <a:buFontTx/>
              <a:buChar char="-"/>
            </a:pPr>
            <a:r>
              <a:rPr lang="cy-GB" sz="3000" dirty="0">
                <a:latin typeface="Arial" panose="020B0604020202020204" pitchFamily="34" charset="0"/>
                <a:cs typeface="Arial" panose="020B0604020202020204" pitchFamily="34" charset="0"/>
              </a:rPr>
              <a:t>ffin gyda Lladin America a mudo diweddar</a:t>
            </a:r>
          </a:p>
          <a:p>
            <a:pPr lvl="0">
              <a:buFontTx/>
              <a:buChar char="-"/>
            </a:pPr>
            <a:r>
              <a:rPr lang="cy-GB" sz="3000" dirty="0">
                <a:latin typeface="Arial" panose="020B0604020202020204" pitchFamily="34" charset="0"/>
                <a:cs typeface="Arial" panose="020B0604020202020204" pitchFamily="34" charset="0"/>
              </a:rPr>
              <a:t>addysg drwy gyfrwng y Sbaeneg</a:t>
            </a:r>
          </a:p>
          <a:p>
            <a:pPr marL="0" lvl="0" indent="0">
              <a:buNone/>
            </a:pPr>
            <a:r>
              <a:rPr lang="cy-GB" sz="3000" dirty="0">
                <a:latin typeface="Arial" panose="020B0604020202020204" pitchFamily="34" charset="0"/>
                <a:cs typeface="Arial" panose="020B0604020202020204" pitchFamily="34" charset="0"/>
              </a:rPr>
              <a:t> </a:t>
            </a:r>
          </a:p>
          <a:p>
            <a:r>
              <a:rPr lang="en-GB" sz="3000" dirty="0">
                <a:solidFill>
                  <a:srgbClr val="0070C0"/>
                </a:solidFill>
                <a:latin typeface="Arial" panose="020B0604020202020204" pitchFamily="34" charset="0"/>
                <a:cs typeface="Arial" panose="020B0604020202020204" pitchFamily="34" charset="0"/>
              </a:rPr>
              <a:t>Significant Spanish speaking population</a:t>
            </a:r>
          </a:p>
          <a:p>
            <a:pPr>
              <a:buFontTx/>
              <a:buChar char="-"/>
            </a:pPr>
            <a:r>
              <a:rPr lang="en-GB" sz="3000" dirty="0">
                <a:solidFill>
                  <a:srgbClr val="0070C0"/>
                </a:solidFill>
                <a:latin typeface="Arial" panose="020B0604020202020204" pitchFamily="34" charset="0"/>
                <a:cs typeface="Arial" panose="020B0604020202020204" pitchFamily="34" charset="0"/>
              </a:rPr>
              <a:t>history</a:t>
            </a:r>
          </a:p>
          <a:p>
            <a:pPr>
              <a:buFontTx/>
              <a:buChar char="-"/>
            </a:pPr>
            <a:r>
              <a:rPr lang="en-GB" sz="3000" dirty="0">
                <a:solidFill>
                  <a:srgbClr val="0070C0"/>
                </a:solidFill>
                <a:latin typeface="Arial" panose="020B0604020202020204" pitchFamily="34" charset="0"/>
                <a:cs typeface="Arial" panose="020B0604020202020204" pitchFamily="34" charset="0"/>
              </a:rPr>
              <a:t>borders with Latin America and recent migration</a:t>
            </a:r>
          </a:p>
          <a:p>
            <a:pPr>
              <a:buFontTx/>
              <a:buChar char="-"/>
            </a:pPr>
            <a:r>
              <a:rPr lang="en-GB" sz="3000" dirty="0">
                <a:solidFill>
                  <a:srgbClr val="0070C0"/>
                </a:solidFill>
                <a:latin typeface="Arial" panose="020B0604020202020204" pitchFamily="34" charset="0"/>
                <a:cs typeface="Arial" panose="020B0604020202020204" pitchFamily="34" charset="0"/>
              </a:rPr>
              <a:t>inclusion of Spanish medium education </a:t>
            </a:r>
          </a:p>
          <a:p>
            <a:pPr marL="0" lvl="0" indent="0">
              <a:buNone/>
            </a:pPr>
            <a:endParaRPr lang="cy-GB" sz="3000" dirty="0">
              <a:latin typeface="Arial" panose="020B0604020202020204" pitchFamily="34" charset="0"/>
            </a:endParaRPr>
          </a:p>
          <a:p>
            <a:pPr marL="0" lvl="0" indent="0">
              <a:buNone/>
            </a:pPr>
            <a:endParaRPr lang="cy-GB" sz="3200" dirty="0"/>
          </a:p>
          <a:p>
            <a:pPr lvl="0"/>
            <a:endParaRPr lang="en-GB" dirty="0"/>
          </a:p>
        </p:txBody>
      </p:sp>
      <p:sp>
        <p:nvSpPr>
          <p:cNvPr id="4" name="Content Placeholder 3"/>
          <p:cNvSpPr txBox="1">
            <a:spLocks noGrp="1"/>
          </p:cNvSpPr>
          <p:nvPr>
            <p:ph idx="2"/>
          </p:nvPr>
        </p:nvSpPr>
        <p:spPr>
          <a:xfrm>
            <a:off x="6172200" y="1325568"/>
            <a:ext cx="5181600" cy="4851395"/>
          </a:xfrm>
        </p:spPr>
        <p:txBody>
          <a:bodyPr>
            <a:normAutofit fontScale="77500" lnSpcReduction="20000"/>
          </a:bodyPr>
          <a:lstStyle/>
          <a:p>
            <a:pPr marL="0" lvl="0" indent="0">
              <a:buNone/>
            </a:pPr>
            <a:endParaRPr lang="en-GB" dirty="0"/>
          </a:p>
          <a:p>
            <a:pPr lvl="0"/>
            <a:endParaRPr lang="en-GB" dirty="0"/>
          </a:p>
        </p:txBody>
      </p:sp>
      <p:pic>
        <p:nvPicPr>
          <p:cNvPr id="5" name="fyfxUZpRTGo"/>
          <p:cNvPicPr>
            <a:picLocks noRot="1" noChangeAspect="1"/>
          </p:cNvPicPr>
          <p:nvPr>
            <a:videoFile r:link="rId1"/>
          </p:nvPr>
        </p:nvPicPr>
        <p:blipFill>
          <a:blip r:embed="rId4"/>
          <a:stretch>
            <a:fillRect/>
          </a:stretch>
        </p:blipFill>
        <p:spPr>
          <a:xfrm>
            <a:off x="6096000" y="1492947"/>
            <a:ext cx="5183981" cy="3693416"/>
          </a:xfrm>
          <a:prstGeom prst="rect">
            <a:avLst/>
          </a:prstGeom>
        </p:spPr>
      </p:pic>
    </p:spTree>
    <p:extLst>
      <p:ext uri="{BB962C8B-B14F-4D97-AF65-F5344CB8AC3E}">
        <p14:creationId xmlns:p14="http://schemas.microsoft.com/office/powerpoint/2010/main" val="4264785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838203" y="381004"/>
            <a:ext cx="10515600" cy="740566"/>
          </a:xfrm>
        </p:spPr>
        <p:txBody>
          <a:bodyPr>
            <a:normAutofit/>
          </a:bodyPr>
          <a:lstStyle/>
          <a:p>
            <a:pPr lvl="0" algn="ctr"/>
            <a:r>
              <a:rPr lang="en-GB" sz="4000" dirty="0">
                <a:latin typeface="Arial" panose="020B0604020202020204" pitchFamily="34" charset="0"/>
                <a:cs typeface="Arial" panose="020B0604020202020204" pitchFamily="34" charset="0"/>
              </a:rPr>
              <a:t>Y </a:t>
            </a:r>
            <a:r>
              <a:rPr lang="en-GB" sz="4000" dirty="0" err="1">
                <a:latin typeface="Arial" panose="020B0604020202020204" pitchFamily="34" charset="0"/>
                <a:cs typeface="Arial" panose="020B0604020202020204" pitchFamily="34" charset="0"/>
              </a:rPr>
              <a:t>Swistir</a:t>
            </a:r>
            <a:r>
              <a:rPr lang="en-GB" sz="4000" dirty="0">
                <a:solidFill>
                  <a:srgbClr val="002060"/>
                </a:solidFill>
                <a:latin typeface="Arial" panose="020B0604020202020204" pitchFamily="34" charset="0"/>
                <a:cs typeface="Arial" panose="020B0604020202020204" pitchFamily="34" charset="0"/>
              </a:rPr>
              <a:t>/</a:t>
            </a:r>
            <a:r>
              <a:rPr lang="en-GB" sz="4000" dirty="0">
                <a:solidFill>
                  <a:srgbClr val="0070C0"/>
                </a:solidFill>
                <a:latin typeface="Arial" panose="020B0604020202020204" pitchFamily="34" charset="0"/>
                <a:cs typeface="Arial" panose="020B0604020202020204" pitchFamily="34" charset="0"/>
              </a:rPr>
              <a:t>Switzerland</a:t>
            </a:r>
          </a:p>
        </p:txBody>
      </p:sp>
      <p:sp>
        <p:nvSpPr>
          <p:cNvPr id="3" name="Content Placeholder 2"/>
          <p:cNvSpPr txBox="1">
            <a:spLocks noGrp="1"/>
          </p:cNvSpPr>
          <p:nvPr>
            <p:ph idx="1"/>
          </p:nvPr>
        </p:nvSpPr>
        <p:spPr>
          <a:xfrm>
            <a:off x="711990" y="1276987"/>
            <a:ext cx="10515599" cy="988237"/>
          </a:xfrm>
        </p:spPr>
        <p:txBody>
          <a:bodyPr>
            <a:normAutofit/>
          </a:bodyPr>
          <a:lstStyle/>
          <a:p>
            <a:pPr marL="0" lvl="0" indent="0" algn="ctr">
              <a:buNone/>
            </a:pPr>
            <a:r>
              <a:rPr lang="en-GB" dirty="0" err="1">
                <a:latin typeface="Arial" panose="020B0604020202020204" pitchFamily="34" charset="0"/>
                <a:cs typeface="Arial" panose="020B0604020202020204" pitchFamily="34" charset="0"/>
              </a:rPr>
              <a:t>Sawl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swyddogol</a:t>
            </a:r>
            <a:r>
              <a:rPr lang="en-GB" dirty="0">
                <a:latin typeface="Arial" panose="020B0604020202020204" pitchFamily="34" charset="0"/>
                <a:cs typeface="Arial" panose="020B0604020202020204" pitchFamily="34" charset="0"/>
              </a:rPr>
              <a:t>?</a:t>
            </a:r>
          </a:p>
          <a:p>
            <a:pPr marL="0" lvl="0" indent="0" algn="ctr">
              <a:buNone/>
            </a:pPr>
            <a:r>
              <a:rPr lang="en-GB" dirty="0">
                <a:solidFill>
                  <a:srgbClr val="0070C0"/>
                </a:solidFill>
                <a:latin typeface="Arial" panose="020B0604020202020204" pitchFamily="34" charset="0"/>
                <a:cs typeface="Arial" panose="020B0604020202020204" pitchFamily="34" charset="0"/>
              </a:rPr>
              <a:t>How many official languages?</a:t>
            </a:r>
          </a:p>
          <a:p>
            <a:pPr lvl="0"/>
            <a:endParaRPr lang="en-GB" dirty="0"/>
          </a:p>
          <a:p>
            <a:pPr lvl="0"/>
            <a:endParaRPr lang="en-GB" dirty="0"/>
          </a:p>
          <a:p>
            <a:pPr lvl="0"/>
            <a:endParaRPr lang="en-GB" dirty="0"/>
          </a:p>
          <a:p>
            <a:pPr lvl="0"/>
            <a:endParaRPr lang="en-GB" dirty="0"/>
          </a:p>
          <a:p>
            <a:pPr lvl="0"/>
            <a:endParaRPr lang="en-GB" dirty="0"/>
          </a:p>
          <a:p>
            <a:pPr lvl="0"/>
            <a:endParaRPr lang="en-GB" dirty="0"/>
          </a:p>
        </p:txBody>
      </p:sp>
      <p:pic>
        <p:nvPicPr>
          <p:cNvPr id="4" name="Picture 3"/>
          <p:cNvPicPr>
            <a:picLocks noChangeAspect="1"/>
          </p:cNvPicPr>
          <p:nvPr/>
        </p:nvPicPr>
        <p:blipFill>
          <a:blip r:embed="rId3"/>
          <a:stretch>
            <a:fillRect/>
          </a:stretch>
        </p:blipFill>
        <p:spPr>
          <a:xfrm>
            <a:off x="1219196" y="2265224"/>
            <a:ext cx="6858000" cy="4376931"/>
          </a:xfrm>
          <a:prstGeom prst="rect">
            <a:avLst/>
          </a:prstGeom>
          <a:noFill/>
          <a:ln cap="flat">
            <a:noFill/>
          </a:ln>
        </p:spPr>
      </p:pic>
    </p:spTree>
    <p:extLst>
      <p:ext uri="{BB962C8B-B14F-4D97-AF65-F5344CB8AC3E}">
        <p14:creationId xmlns:p14="http://schemas.microsoft.com/office/powerpoint/2010/main" val="2703865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356" y="365127"/>
            <a:ext cx="10789444" cy="1325563"/>
          </a:xfrm>
        </p:spPr>
        <p:txBody>
          <a:bodyPr>
            <a:normAutofit/>
          </a:bodyPr>
          <a:lstStyle/>
          <a:p>
            <a:pPr algn="ctr"/>
            <a:r>
              <a:rPr lang="en-GB" sz="3200" dirty="0">
                <a:latin typeface="Arial" panose="020B0604020202020204" pitchFamily="34" charset="0"/>
                <a:cs typeface="Arial" panose="020B0604020202020204" pitchFamily="34" charset="0"/>
              </a:rPr>
              <a:t>Bilingualism Matters: Myths and Facts about Early Bilingual Development — </a:t>
            </a:r>
            <a:r>
              <a:rPr lang="en-GB" sz="3200" dirty="0" err="1">
                <a:latin typeface="Arial" panose="020B0604020202020204" pitchFamily="34" charset="0"/>
                <a:cs typeface="Arial" panose="020B0604020202020204" pitchFamily="34" charset="0"/>
              </a:rPr>
              <a:t>Mileidis</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Gort</a:t>
            </a:r>
            <a:endParaRPr lang="en-GB" sz="3200" dirty="0">
              <a:latin typeface="Arial" panose="020B0604020202020204" pitchFamily="34" charset="0"/>
              <a:cs typeface="Arial" panose="020B0604020202020204" pitchFamily="34" charset="0"/>
            </a:endParaRPr>
          </a:p>
        </p:txBody>
      </p:sp>
      <p:pic>
        <p:nvPicPr>
          <p:cNvPr id="5" name="i9L9-wtRjmo"/>
          <p:cNvPicPr>
            <a:picLocks noGrp="1" noRot="1" noChangeAspect="1"/>
          </p:cNvPicPr>
          <p:nvPr>
            <p:ph sz="half" idx="2"/>
            <a:videoFile r:link="rId1"/>
          </p:nvPr>
        </p:nvPicPr>
        <p:blipFill>
          <a:blip r:embed="rId4"/>
          <a:stretch>
            <a:fillRect/>
          </a:stretch>
        </p:blipFill>
        <p:spPr>
          <a:xfrm>
            <a:off x="564356" y="1871663"/>
            <a:ext cx="11129963" cy="4772025"/>
          </a:xfrm>
          <a:prstGeom prst="rect">
            <a:avLst/>
          </a:prstGeom>
        </p:spPr>
      </p:pic>
    </p:spTree>
    <p:extLst>
      <p:ext uri="{BB962C8B-B14F-4D97-AF65-F5344CB8AC3E}">
        <p14:creationId xmlns:p14="http://schemas.microsoft.com/office/powerpoint/2010/main" val="2014970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678656" y="241534"/>
            <a:ext cx="9809832" cy="1138138"/>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Buddion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cyfathrebu</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Communication benefits</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728663" y="1674055"/>
            <a:ext cx="5291137" cy="3915187"/>
          </a:xfrm>
        </p:spPr>
        <p:txBody>
          <a:bodyPr>
            <a:normAutofit/>
          </a:bodyPr>
          <a:lstStyle/>
          <a:p>
            <a:r>
              <a:rPr lang="cy-GB" altLang="en-US" dirty="0">
                <a:latin typeface="Arial" panose="020B0604020202020204" pitchFamily="34" charset="0"/>
                <a:cs typeface="Arial" panose="020B0604020202020204" pitchFamily="34" charset="0"/>
              </a:rPr>
              <a:t>Mwy o bobl i gyfathrebu gyda:</a:t>
            </a:r>
          </a:p>
          <a:p>
            <a:pPr>
              <a:buFontTx/>
              <a:buChar char="-"/>
            </a:pPr>
            <a:r>
              <a:rPr lang="cy-GB" altLang="en-US" dirty="0">
                <a:latin typeface="Arial" panose="020B0604020202020204" pitchFamily="34" charset="0"/>
                <a:cs typeface="Arial" panose="020B0604020202020204" pitchFamily="34" charset="0"/>
              </a:rPr>
              <a:t>Teulu;</a:t>
            </a:r>
          </a:p>
          <a:p>
            <a:pPr>
              <a:buFontTx/>
              <a:buChar char="-"/>
            </a:pPr>
            <a:r>
              <a:rPr lang="cy-GB" altLang="en-US" dirty="0">
                <a:latin typeface="Arial" panose="020B0604020202020204" pitchFamily="34" charset="0"/>
                <a:cs typeface="Arial" panose="020B0604020202020204" pitchFamily="34" charset="0"/>
              </a:rPr>
              <a:t>Y gymuned;</a:t>
            </a:r>
          </a:p>
          <a:p>
            <a:pPr>
              <a:buFontTx/>
              <a:buChar char="-"/>
            </a:pPr>
            <a:r>
              <a:rPr lang="cy-GB" altLang="en-US" dirty="0">
                <a:latin typeface="Arial" panose="020B0604020202020204" pitchFamily="34" charset="0"/>
                <a:cs typeface="Arial" panose="020B0604020202020204" pitchFamily="34" charset="0"/>
              </a:rPr>
              <a:t>Lleoliad – meithrinfa/ysgol;</a:t>
            </a:r>
          </a:p>
          <a:p>
            <a:pPr marL="0" indent="0">
              <a:buNone/>
            </a:pPr>
            <a:r>
              <a:rPr lang="cy-GB" altLang="en-US" dirty="0">
                <a:latin typeface="Arial" panose="020B0604020202020204" pitchFamily="34" charset="0"/>
                <a:cs typeface="Arial" panose="020B0604020202020204" pitchFamily="34" charset="0"/>
              </a:rPr>
              <a:t>- Cyflogaeth (yn hwyrach).</a:t>
            </a:r>
          </a:p>
        </p:txBody>
      </p:sp>
      <p:sp>
        <p:nvSpPr>
          <p:cNvPr id="6148" name="Content Placeholder 3"/>
          <p:cNvSpPr>
            <a:spLocks noGrp="1"/>
          </p:cNvSpPr>
          <p:nvPr>
            <p:ph sz="half" idx="2"/>
          </p:nvPr>
        </p:nvSpPr>
        <p:spPr>
          <a:xfrm>
            <a:off x="6172199" y="1674055"/>
            <a:ext cx="5229225" cy="3915187"/>
          </a:xfrm>
        </p:spPr>
        <p:txBody>
          <a:bodyPr>
            <a:normAutofit/>
          </a:bodyPr>
          <a:lstStyle/>
          <a:p>
            <a:r>
              <a:rPr lang="en-GB" altLang="en-US" dirty="0">
                <a:solidFill>
                  <a:srgbClr val="0070C0"/>
                </a:solidFill>
                <a:latin typeface="Arial" panose="020B0604020202020204" pitchFamily="34" charset="0"/>
                <a:cs typeface="Arial" panose="020B0604020202020204" pitchFamily="34" charset="0"/>
              </a:rPr>
              <a:t>More people to communicate with:</a:t>
            </a:r>
          </a:p>
          <a:p>
            <a:pPr marL="0" indent="0">
              <a:buNone/>
            </a:pPr>
            <a:r>
              <a:rPr lang="en-GB" altLang="en-US" dirty="0">
                <a:solidFill>
                  <a:srgbClr val="0070C0"/>
                </a:solidFill>
                <a:latin typeface="Arial" panose="020B0604020202020204" pitchFamily="34" charset="0"/>
                <a:cs typeface="Arial" panose="020B0604020202020204" pitchFamily="34" charset="0"/>
              </a:rPr>
              <a:t>- Family;</a:t>
            </a:r>
          </a:p>
          <a:p>
            <a:pPr marL="0" indent="0">
              <a:buNone/>
            </a:pPr>
            <a:r>
              <a:rPr lang="en-GB" altLang="en-US" dirty="0">
                <a:solidFill>
                  <a:srgbClr val="0070C0"/>
                </a:solidFill>
                <a:latin typeface="Arial" panose="020B0604020202020204" pitchFamily="34" charset="0"/>
                <a:cs typeface="Arial" panose="020B0604020202020204" pitchFamily="34" charset="0"/>
              </a:rPr>
              <a:t>- Community;</a:t>
            </a:r>
          </a:p>
          <a:p>
            <a:pPr marL="0" indent="0">
              <a:buNone/>
            </a:pPr>
            <a:r>
              <a:rPr lang="en-GB" altLang="en-US" dirty="0">
                <a:solidFill>
                  <a:srgbClr val="0070C0"/>
                </a:solidFill>
                <a:latin typeface="Arial" panose="020B0604020202020204" pitchFamily="34" charset="0"/>
                <a:cs typeface="Arial" panose="020B0604020202020204" pitchFamily="34" charset="0"/>
              </a:rPr>
              <a:t>- Setting – nursery/school;</a:t>
            </a:r>
          </a:p>
          <a:p>
            <a:pPr marL="0" indent="0">
              <a:buNone/>
            </a:pPr>
            <a:r>
              <a:rPr lang="en-GB" altLang="en-US" dirty="0">
                <a:solidFill>
                  <a:srgbClr val="0070C0"/>
                </a:solidFill>
                <a:latin typeface="Arial" panose="020B0604020202020204" pitchFamily="34" charset="0"/>
                <a:cs typeface="Arial" panose="020B0604020202020204" pitchFamily="34" charset="0"/>
              </a:rPr>
              <a:t>- Employment (later).</a:t>
            </a:r>
          </a:p>
        </p:txBody>
      </p:sp>
    </p:spTree>
    <p:extLst>
      <p:ext uri="{BB962C8B-B14F-4D97-AF65-F5344CB8AC3E}">
        <p14:creationId xmlns:p14="http://schemas.microsoft.com/office/powerpoint/2010/main" val="1919627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964406" y="241534"/>
            <a:ext cx="9524082" cy="1138138"/>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Buddion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diwylliannol</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Cultural benefits</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671513" y="1807698"/>
            <a:ext cx="5348287" cy="3781544"/>
          </a:xfrm>
        </p:spPr>
        <p:txBody>
          <a:bodyPr>
            <a:normAutofit/>
          </a:bodyPr>
          <a:lstStyle/>
          <a:p>
            <a:r>
              <a:rPr lang="cy-GB" altLang="en-US" dirty="0" err="1">
                <a:latin typeface="Arial" panose="020B0604020202020204" pitchFamily="34" charset="0"/>
                <a:cs typeface="Arial" panose="020B0604020202020204" pitchFamily="34" charset="0"/>
              </a:rPr>
              <a:t>Amlddiwylliant</a:t>
            </a:r>
            <a:r>
              <a:rPr lang="cy-GB" altLang="en-US" dirty="0">
                <a:latin typeface="Arial" panose="020B0604020202020204" pitchFamily="34" charset="0"/>
                <a:cs typeface="Arial" panose="020B0604020202020204" pitchFamily="34" charset="0"/>
              </a:rPr>
              <a:t>;</a:t>
            </a:r>
          </a:p>
          <a:p>
            <a:r>
              <a:rPr lang="cy-GB" altLang="en-US" dirty="0">
                <a:latin typeface="Arial" panose="020B0604020202020204" pitchFamily="34" charset="0"/>
                <a:cs typeface="Arial" panose="020B0604020202020204" pitchFamily="34" charset="0"/>
              </a:rPr>
              <a:t>Mwy o gymhwysedd cymdeithasol;</a:t>
            </a:r>
          </a:p>
          <a:p>
            <a:r>
              <a:rPr lang="cy-GB" altLang="en-US" dirty="0">
                <a:latin typeface="Arial" panose="020B0604020202020204" pitchFamily="34" charset="0"/>
                <a:cs typeface="Arial" panose="020B0604020202020204" pitchFamily="34" charset="0"/>
              </a:rPr>
              <a:t>Hyblygrwydd cymdeithasol;</a:t>
            </a:r>
          </a:p>
          <a:p>
            <a:r>
              <a:rPr lang="cy-GB" altLang="en-US" dirty="0">
                <a:latin typeface="Arial" panose="020B0604020202020204" pitchFamily="34" charset="0"/>
                <a:cs typeface="Arial" panose="020B0604020202020204" pitchFamily="34" charset="0"/>
              </a:rPr>
              <a:t>Mwy o goddefgarwch;</a:t>
            </a:r>
          </a:p>
          <a:p>
            <a:r>
              <a:rPr lang="cy-GB" altLang="en-US" dirty="0">
                <a:latin typeface="Arial" panose="020B0604020202020204" pitchFamily="34" charset="0"/>
                <a:cs typeface="Arial" panose="020B0604020202020204" pitchFamily="34" charset="0"/>
              </a:rPr>
              <a:t>Llai o hiliaeth/rhagfarn.</a:t>
            </a:r>
          </a:p>
        </p:txBody>
      </p:sp>
      <p:sp>
        <p:nvSpPr>
          <p:cNvPr id="6148" name="Content Placeholder 3"/>
          <p:cNvSpPr>
            <a:spLocks noGrp="1"/>
          </p:cNvSpPr>
          <p:nvPr>
            <p:ph sz="half" idx="2"/>
          </p:nvPr>
        </p:nvSpPr>
        <p:spPr>
          <a:xfrm>
            <a:off x="6172199" y="1856935"/>
            <a:ext cx="5293519" cy="3732307"/>
          </a:xfrm>
        </p:spPr>
        <p:txBody>
          <a:bodyPr>
            <a:normAutofit/>
          </a:bodyPr>
          <a:lstStyle/>
          <a:p>
            <a:r>
              <a:rPr lang="en-GB" altLang="en-US" dirty="0">
                <a:solidFill>
                  <a:srgbClr val="0070C0"/>
                </a:solidFill>
                <a:latin typeface="Arial" panose="020B0604020202020204" pitchFamily="34" charset="0"/>
                <a:cs typeface="Arial" panose="020B0604020202020204" pitchFamily="34" charset="0"/>
              </a:rPr>
              <a:t>Multiculturalism;</a:t>
            </a:r>
          </a:p>
          <a:p>
            <a:r>
              <a:rPr lang="en-GB" altLang="en-US" dirty="0">
                <a:solidFill>
                  <a:srgbClr val="0070C0"/>
                </a:solidFill>
                <a:latin typeface="Arial" panose="020B0604020202020204" pitchFamily="34" charset="0"/>
                <a:cs typeface="Arial" panose="020B0604020202020204" pitchFamily="34" charset="0"/>
              </a:rPr>
              <a:t>Increased social competence;</a:t>
            </a:r>
          </a:p>
          <a:p>
            <a:r>
              <a:rPr lang="en-GB" altLang="en-US" dirty="0">
                <a:solidFill>
                  <a:srgbClr val="0070C0"/>
                </a:solidFill>
                <a:latin typeface="Arial" panose="020B0604020202020204" pitchFamily="34" charset="0"/>
                <a:cs typeface="Arial" panose="020B0604020202020204" pitchFamily="34" charset="0"/>
              </a:rPr>
              <a:t>Social flexibility;</a:t>
            </a:r>
          </a:p>
          <a:p>
            <a:r>
              <a:rPr lang="en-GB" altLang="en-US" dirty="0">
                <a:solidFill>
                  <a:srgbClr val="0070C0"/>
                </a:solidFill>
                <a:latin typeface="Arial" panose="020B0604020202020204" pitchFamily="34" charset="0"/>
                <a:cs typeface="Arial" panose="020B0604020202020204" pitchFamily="34" charset="0"/>
              </a:rPr>
              <a:t>More tolerance;</a:t>
            </a:r>
          </a:p>
          <a:p>
            <a:r>
              <a:rPr lang="en-GB" altLang="en-US" dirty="0">
                <a:solidFill>
                  <a:srgbClr val="0070C0"/>
                </a:solidFill>
                <a:latin typeface="Arial" panose="020B0604020202020204" pitchFamily="34" charset="0"/>
                <a:cs typeface="Arial" panose="020B0604020202020204" pitchFamily="34" charset="0"/>
              </a:rPr>
              <a:t>Less racism/prejudice.</a:t>
            </a:r>
          </a:p>
        </p:txBody>
      </p:sp>
    </p:spTree>
    <p:extLst>
      <p:ext uri="{BB962C8B-B14F-4D97-AF65-F5344CB8AC3E}">
        <p14:creationId xmlns:p14="http://schemas.microsoft.com/office/powerpoint/2010/main" val="39995322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64344" y="274638"/>
            <a:ext cx="10024144" cy="850106"/>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Manteision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gwybyddol</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neu</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meddyliol</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Cognitive or thinking advantages </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357188" y="1519311"/>
            <a:ext cx="5662612" cy="4069931"/>
          </a:xfrm>
        </p:spPr>
        <p:txBody>
          <a:bodyPr>
            <a:normAutofit/>
          </a:bodyPr>
          <a:lstStyle/>
          <a:p>
            <a:r>
              <a:rPr lang="cy-GB" altLang="en-US" dirty="0">
                <a:latin typeface="Arial" panose="020B0604020202020204" pitchFamily="34" charset="0"/>
                <a:cs typeface="Arial" panose="020B0604020202020204" pitchFamily="34" charset="0"/>
              </a:rPr>
              <a:t>Meddwl yn greadigol;</a:t>
            </a:r>
          </a:p>
          <a:p>
            <a:r>
              <a:rPr lang="cy-GB" altLang="en-US" dirty="0">
                <a:latin typeface="Arial" panose="020B0604020202020204" pitchFamily="34" charset="0"/>
                <a:cs typeface="Arial" panose="020B0604020202020204" pitchFamily="34" charset="0"/>
              </a:rPr>
              <a:t>Cysyniadau o fewn geiriau;</a:t>
            </a:r>
          </a:p>
          <a:p>
            <a:r>
              <a:rPr lang="cy-GB" altLang="en-US" dirty="0">
                <a:latin typeface="Arial" panose="020B0604020202020204" pitchFamily="34" charset="0"/>
                <a:cs typeface="Arial" panose="020B0604020202020204" pitchFamily="34" charset="0"/>
              </a:rPr>
              <a:t>Cyrhaeddiad o fewn y cwricwlwm;</a:t>
            </a:r>
          </a:p>
          <a:p>
            <a:r>
              <a:rPr lang="cy-GB" altLang="en-US" dirty="0">
                <a:latin typeface="Arial" panose="020B0604020202020204" pitchFamily="34" charset="0"/>
                <a:cs typeface="Arial" panose="020B0604020202020204" pitchFamily="34" charset="0"/>
              </a:rPr>
              <a:t>Mwy o hyblygrwydd, hyblygrwydd meddyliol;</a:t>
            </a:r>
          </a:p>
          <a:p>
            <a:endParaRPr lang="cy-GB" altLang="en-US" dirty="0">
              <a:latin typeface="Arial" panose="020B0604020202020204" pitchFamily="34" charset="0"/>
            </a:endParaRPr>
          </a:p>
        </p:txBody>
      </p:sp>
      <p:sp>
        <p:nvSpPr>
          <p:cNvPr id="6148" name="Content Placeholder 3"/>
          <p:cNvSpPr>
            <a:spLocks noGrp="1"/>
          </p:cNvSpPr>
          <p:nvPr>
            <p:ph sz="half" idx="2"/>
          </p:nvPr>
        </p:nvSpPr>
        <p:spPr>
          <a:xfrm>
            <a:off x="6172199" y="1519311"/>
            <a:ext cx="5743575" cy="4069931"/>
          </a:xfrm>
        </p:spPr>
        <p:txBody>
          <a:bodyPr>
            <a:normAutofit/>
          </a:bodyPr>
          <a:lstStyle/>
          <a:p>
            <a:r>
              <a:rPr lang="en-GB"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Creative thinking;</a:t>
            </a:r>
          </a:p>
          <a:p>
            <a:r>
              <a:rPr lang="en-GB"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Word concepts; </a:t>
            </a:r>
          </a:p>
          <a:p>
            <a:r>
              <a:rPr lang="en-GB"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Curriculum achievement; </a:t>
            </a:r>
          </a:p>
          <a:p>
            <a:r>
              <a:rPr lang="en-US" altLang="en-US" dirty="0">
                <a:solidFill>
                  <a:srgbClr val="0070C0"/>
                </a:solidFill>
                <a:latin typeface="Arial" panose="020B0604020202020204" pitchFamily="34" charset="0"/>
                <a:cs typeface="Arial" panose="020B0604020202020204" pitchFamily="34" charset="0"/>
              </a:rPr>
              <a:t>Greater adaptability, mental flexibility;</a:t>
            </a:r>
          </a:p>
          <a:p>
            <a:pPr marL="0" indent="0">
              <a:buNone/>
            </a:pPr>
            <a:endParaRPr lang="en-US" altLang="en-US" sz="3200" dirty="0">
              <a:solidFill>
                <a:srgbClr val="002060"/>
              </a:solidFill>
              <a:latin typeface="Arial" panose="020B0604020202020204" pitchFamily="34" charset="0"/>
            </a:endParaRPr>
          </a:p>
          <a:p>
            <a:endParaRPr lang="en-GB" altLang="en-US" sz="3200" dirty="0">
              <a:solidFill>
                <a:srgbClr val="002060"/>
              </a:solidFill>
              <a:latin typeface="Arial" panose="020B0604020202020204" pitchFamily="34" charset="0"/>
            </a:endParaRPr>
          </a:p>
        </p:txBody>
      </p:sp>
    </p:spTree>
    <p:extLst>
      <p:ext uri="{BB962C8B-B14F-4D97-AF65-F5344CB8AC3E}">
        <p14:creationId xmlns:p14="http://schemas.microsoft.com/office/powerpoint/2010/main" val="4119746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64344" y="274638"/>
            <a:ext cx="10024144" cy="850106"/>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Manteision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gwybyddol</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neu</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meddyliol</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Cognitive or thinking advantages </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357188" y="1412777"/>
            <a:ext cx="5662612" cy="4176465"/>
          </a:xfrm>
        </p:spPr>
        <p:txBody>
          <a:bodyPr>
            <a:normAutofit/>
          </a:bodyPr>
          <a:lstStyle/>
          <a:p>
            <a:r>
              <a:rPr lang="cy-GB" altLang="en-US" dirty="0">
                <a:latin typeface="Arial" panose="020B0604020202020204" pitchFamily="34" charset="0"/>
                <a:cs typeface="Arial" panose="020B0604020202020204" pitchFamily="34" charset="0"/>
              </a:rPr>
              <a:t>Rhesymu haniaethol uwch, yn annibynnol o iaith;</a:t>
            </a:r>
          </a:p>
          <a:p>
            <a:r>
              <a:rPr lang="cy-GB" altLang="en-US" dirty="0">
                <a:latin typeface="Arial" panose="020B0604020202020204" pitchFamily="34" charset="0"/>
                <a:cs typeface="Arial" panose="020B0604020202020204" pitchFamily="34" charset="0"/>
              </a:rPr>
              <a:t>Deallusrwydd ar lafar;</a:t>
            </a:r>
          </a:p>
          <a:p>
            <a:r>
              <a:rPr lang="cy-GB" altLang="en-US" dirty="0">
                <a:latin typeface="Arial" panose="020B0604020202020204" pitchFamily="34" charset="0"/>
                <a:cs typeface="Arial" panose="020B0604020202020204" pitchFamily="34" charset="0"/>
              </a:rPr>
              <a:t>Sensitifrwydd cyfathrebu uwch;</a:t>
            </a:r>
          </a:p>
          <a:p>
            <a:r>
              <a:rPr lang="cy-GB" altLang="en-US" dirty="0">
                <a:latin typeface="Arial" panose="020B0604020202020204" pitchFamily="34" charset="0"/>
                <a:cs typeface="Arial" panose="020B0604020202020204" pitchFamily="34" charset="0"/>
              </a:rPr>
              <a:t>Mwy o allu i ddatrys problemau;</a:t>
            </a:r>
          </a:p>
          <a:p>
            <a:endParaRPr lang="cy-GB" altLang="en-US" dirty="0">
              <a:latin typeface="Arial" panose="020B0604020202020204" pitchFamily="34" charset="0"/>
            </a:endParaRPr>
          </a:p>
        </p:txBody>
      </p:sp>
      <p:sp>
        <p:nvSpPr>
          <p:cNvPr id="6148" name="Content Placeholder 3"/>
          <p:cNvSpPr>
            <a:spLocks noGrp="1"/>
          </p:cNvSpPr>
          <p:nvPr>
            <p:ph sz="half" idx="2"/>
          </p:nvPr>
        </p:nvSpPr>
        <p:spPr>
          <a:xfrm>
            <a:off x="6172199" y="1412777"/>
            <a:ext cx="5743575" cy="4176465"/>
          </a:xfrm>
        </p:spPr>
        <p:txBody>
          <a:bodyPr>
            <a:normAutofit/>
          </a:bodyPr>
          <a:lstStyle/>
          <a:p>
            <a:r>
              <a:rPr lang="en-US" altLang="en-US" dirty="0">
                <a:solidFill>
                  <a:srgbClr val="0070C0"/>
                </a:solidFill>
                <a:latin typeface="Arial" panose="020B0604020202020204" pitchFamily="34" charset="0"/>
                <a:cs typeface="Arial" panose="020B0604020202020204" pitchFamily="34" charset="0"/>
              </a:rPr>
              <a:t>Higher abstract reasoning, independent of language;</a:t>
            </a:r>
          </a:p>
          <a:p>
            <a:r>
              <a:rPr lang="en-US" altLang="en-US" dirty="0">
                <a:solidFill>
                  <a:srgbClr val="0070C0"/>
                </a:solidFill>
                <a:latin typeface="Arial" panose="020B0604020202020204" pitchFamily="34" charset="0"/>
                <a:cs typeface="Arial" panose="020B0604020202020204" pitchFamily="34" charset="0"/>
              </a:rPr>
              <a:t>Verbal intelligence;</a:t>
            </a:r>
          </a:p>
          <a:p>
            <a:r>
              <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Higher communication sensitivity;</a:t>
            </a:r>
          </a:p>
          <a:p>
            <a:r>
              <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Greater capacity to problem solve;</a:t>
            </a:r>
          </a:p>
          <a:p>
            <a:pPr marL="0" indent="0">
              <a:buNone/>
            </a:pPr>
            <a:endParaRPr lang="en-US" altLang="en-US" sz="3200" dirty="0">
              <a:solidFill>
                <a:srgbClr val="002060"/>
              </a:solidFill>
              <a:latin typeface="Arial" panose="020B0604020202020204" pitchFamily="34" charset="0"/>
            </a:endParaRPr>
          </a:p>
          <a:p>
            <a:endParaRPr lang="en-GB" altLang="en-US" sz="3200" dirty="0">
              <a:solidFill>
                <a:srgbClr val="002060"/>
              </a:solidFill>
              <a:latin typeface="Arial" panose="020B0604020202020204" pitchFamily="34" charset="0"/>
            </a:endParaRPr>
          </a:p>
        </p:txBody>
      </p:sp>
    </p:spTree>
    <p:extLst>
      <p:ext uri="{BB962C8B-B14F-4D97-AF65-F5344CB8AC3E}">
        <p14:creationId xmlns:p14="http://schemas.microsoft.com/office/powerpoint/2010/main" val="9713627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64344" y="274638"/>
            <a:ext cx="10024144" cy="850106"/>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Manteision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gwybyddol</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neu</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meddyliol</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Cognitive or thinking advantages </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357188" y="1412777"/>
            <a:ext cx="5662612" cy="4176465"/>
          </a:xfrm>
        </p:spPr>
        <p:txBody>
          <a:bodyPr>
            <a:normAutofit/>
          </a:bodyPr>
          <a:lstStyle/>
          <a:p>
            <a:r>
              <a:rPr lang="cy-GB" altLang="en-US" dirty="0">
                <a:latin typeface="Arial" panose="020B0604020202020204" pitchFamily="34" charset="0"/>
                <a:cs typeface="Arial" panose="020B0604020202020204" pitchFamily="34" charset="0"/>
              </a:rPr>
              <a:t>Perfformiad uwch mewn canfyddiad gofodol;</a:t>
            </a:r>
          </a:p>
          <a:p>
            <a:r>
              <a:rPr lang="cy-GB" altLang="en-US" dirty="0">
                <a:latin typeface="Arial" panose="020B0604020202020204" pitchFamily="34" charset="0"/>
                <a:cs typeface="Arial" panose="020B0604020202020204" pitchFamily="34" charset="0"/>
              </a:rPr>
              <a:t>Canlyniadau cadarnhaol yn ym myd mathemategol;</a:t>
            </a:r>
          </a:p>
          <a:p>
            <a:r>
              <a:rPr lang="cy-GB" altLang="en-US" dirty="0">
                <a:latin typeface="Arial" panose="020B0604020202020204" pitchFamily="34" charset="0"/>
                <a:cs typeface="Arial" panose="020B0604020202020204" pitchFamily="34" charset="0"/>
              </a:rPr>
              <a:t>Y gallu i ddysgu ieithoedd ychwanegol yn cael ei hwyluso’n fawr.</a:t>
            </a:r>
          </a:p>
          <a:p>
            <a:endParaRPr lang="cy-GB" altLang="en-US" dirty="0">
              <a:latin typeface="Arial" panose="020B0604020202020204" pitchFamily="34" charset="0"/>
            </a:endParaRPr>
          </a:p>
        </p:txBody>
      </p:sp>
      <p:sp>
        <p:nvSpPr>
          <p:cNvPr id="6148" name="Content Placeholder 3"/>
          <p:cNvSpPr>
            <a:spLocks noGrp="1"/>
          </p:cNvSpPr>
          <p:nvPr>
            <p:ph sz="half" idx="2"/>
          </p:nvPr>
        </p:nvSpPr>
        <p:spPr>
          <a:xfrm>
            <a:off x="6172199" y="1412777"/>
            <a:ext cx="5743575" cy="4176465"/>
          </a:xfrm>
        </p:spPr>
        <p:txBody>
          <a:bodyPr>
            <a:normAutofit/>
          </a:bodyPr>
          <a:lstStyle/>
          <a:p>
            <a:r>
              <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Higher performance in spatial perception;</a:t>
            </a:r>
          </a:p>
          <a:p>
            <a:r>
              <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Positive consequences in the mathematical world;</a:t>
            </a:r>
          </a:p>
          <a:p>
            <a:r>
              <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The learning of additional languages is </a:t>
            </a:r>
            <a:r>
              <a:rPr lang="en-US" altLang="en-US">
                <a:solidFill>
                  <a:srgbClr val="0070C0"/>
                </a:solidFill>
                <a:latin typeface="Arial" panose="020B0604020202020204" pitchFamily="34" charset="0"/>
                <a:ea typeface="ＭＳ Ｐゴシック" panose="020B0600070205080204" pitchFamily="34" charset="-128"/>
                <a:cs typeface="Arial" panose="020B0604020202020204" pitchFamily="34" charset="0"/>
              </a:rPr>
              <a:t>greatly facilitated.</a:t>
            </a:r>
            <a:endParaRPr lang="en-US" altLang="en-US" dirty="0">
              <a:solidFill>
                <a:srgbClr val="0070C0"/>
              </a:solidFill>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3200" dirty="0">
              <a:solidFill>
                <a:srgbClr val="002060"/>
              </a:solidFill>
              <a:latin typeface="Arial" panose="020B0604020202020204" pitchFamily="34" charset="0"/>
            </a:endParaRPr>
          </a:p>
          <a:p>
            <a:endParaRPr lang="en-GB" altLang="en-US" sz="3200" dirty="0">
              <a:solidFill>
                <a:srgbClr val="002060"/>
              </a:solidFill>
              <a:latin typeface="Arial" panose="020B0604020202020204" pitchFamily="34" charset="0"/>
            </a:endParaRPr>
          </a:p>
        </p:txBody>
      </p:sp>
    </p:spTree>
    <p:extLst>
      <p:ext uri="{BB962C8B-B14F-4D97-AF65-F5344CB8AC3E}">
        <p14:creationId xmlns:p14="http://schemas.microsoft.com/office/powerpoint/2010/main" val="23543297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182" y="365128"/>
            <a:ext cx="6107686" cy="856454"/>
          </a:xfrm>
        </p:spPr>
        <p:txBody>
          <a:bodyPr>
            <a:noAutofit/>
          </a:bodyPr>
          <a:lstStyle/>
          <a:p>
            <a:r>
              <a:rPr lang="en-GB" sz="3600" dirty="0">
                <a:latin typeface="Arial" panose="020B0604020202020204" pitchFamily="34" charset="0"/>
                <a:cs typeface="Arial" panose="020B0604020202020204" pitchFamily="34" charset="0"/>
              </a:rPr>
              <a:t>Yr </a:t>
            </a:r>
            <a:r>
              <a:rPr lang="en-GB" sz="3600" dirty="0" err="1">
                <a:latin typeface="Arial" panose="020B0604020202020204" pitchFamily="34" charset="0"/>
                <a:cs typeface="Arial" panose="020B0604020202020204" pitchFamily="34" charset="0"/>
              </a:rPr>
              <a:t>ymennydd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dwyieithog</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The bilingual brain</a:t>
            </a:r>
          </a:p>
        </p:txBody>
      </p:sp>
      <p:sp>
        <p:nvSpPr>
          <p:cNvPr id="3" name="Content Placeholder 2"/>
          <p:cNvSpPr>
            <a:spLocks noGrp="1"/>
          </p:cNvSpPr>
          <p:nvPr>
            <p:ph sz="half" idx="1"/>
          </p:nvPr>
        </p:nvSpPr>
        <p:spPr>
          <a:xfrm>
            <a:off x="115747" y="1805651"/>
            <a:ext cx="6577947" cy="3744054"/>
          </a:xfrm>
        </p:spPr>
        <p:txBody>
          <a:bodyPr>
            <a:normAutofit lnSpcReduction="10000"/>
          </a:bodyPr>
          <a:lstStyle/>
          <a:p>
            <a:r>
              <a:rPr lang="en-GB" dirty="0" err="1">
                <a:latin typeface="Arial" panose="020B0604020202020204" pitchFamily="34" charset="0"/>
                <a:cs typeface="Arial" panose="020B0604020202020204" pitchFamily="34" charset="0"/>
              </a:rPr>
              <a:t>Babanod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newydd-anedig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ddwyieithog</a:t>
            </a:r>
            <a:r>
              <a:rPr lang="en-GB" dirty="0">
                <a:latin typeface="Arial" panose="020B0604020202020204" pitchFamily="34" charset="0"/>
                <a:cs typeface="Arial" panose="020B0604020202020204" pitchFamily="34" charset="0"/>
              </a:rPr>
              <a:t> yn </a:t>
            </a:r>
            <a:r>
              <a:rPr lang="en-GB" dirty="0" err="1">
                <a:latin typeface="Arial" panose="020B0604020202020204" pitchFamily="34" charset="0"/>
                <a:cs typeface="Arial" panose="020B0604020202020204" pitchFamily="34" charset="0"/>
              </a:rPr>
              <a:t>medru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gwahaniaethu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rhwng</a:t>
            </a:r>
            <a:r>
              <a:rPr lang="en-GB" dirty="0">
                <a:latin typeface="Arial" panose="020B0604020202020204" pitchFamily="34" charset="0"/>
                <a:cs typeface="Arial" panose="020B0604020202020204" pitchFamily="34" charset="0"/>
              </a:rPr>
              <a:t> 2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oriau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ôl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genedigaeth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ddwyieithog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cadw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mwy</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freithell</a:t>
            </a:r>
            <a:r>
              <a:rPr lang="en-GB" dirty="0">
                <a:latin typeface="Arial" panose="020B0604020202020204" pitchFamily="34" charset="0"/>
                <a:cs typeface="Arial" panose="020B0604020202020204" pitchFamily="34" charset="0"/>
              </a:rPr>
              <a:t>!</a:t>
            </a:r>
          </a:p>
          <a:p>
            <a:pPr marL="0" indent="0">
              <a:buNone/>
            </a:pPr>
            <a:endParaRPr lang="en-GB" sz="2400"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Bilingual </a:t>
            </a:r>
            <a:r>
              <a:rPr lang="en-GB" dirty="0" err="1">
                <a:solidFill>
                  <a:srgbClr val="0070C0"/>
                </a:solidFill>
                <a:latin typeface="Arial" panose="020B0604020202020204" pitchFamily="34" charset="0"/>
                <a:cs typeface="Arial" panose="020B0604020202020204" pitchFamily="34" charset="0"/>
              </a:rPr>
              <a:t>newborns</a:t>
            </a:r>
            <a:r>
              <a:rPr lang="en-GB" dirty="0">
                <a:solidFill>
                  <a:srgbClr val="0070C0"/>
                </a:solidFill>
                <a:latin typeface="Arial" panose="020B0604020202020204" pitchFamily="34" charset="0"/>
                <a:cs typeface="Arial" panose="020B0604020202020204" pitchFamily="34" charset="0"/>
              </a:rPr>
              <a:t> can differentiate between 2 languages hours after birth;</a:t>
            </a:r>
          </a:p>
          <a:p>
            <a:r>
              <a:rPr lang="en-GB" dirty="0">
                <a:solidFill>
                  <a:srgbClr val="0070C0"/>
                </a:solidFill>
                <a:latin typeface="Arial" panose="020B0604020202020204" pitchFamily="34" charset="0"/>
                <a:cs typeface="Arial" panose="020B0604020202020204" pitchFamily="34" charset="0"/>
              </a:rPr>
              <a:t>Bilinguals keep more grey matter!</a:t>
            </a:r>
          </a:p>
        </p:txBody>
      </p:sp>
      <p:pic>
        <p:nvPicPr>
          <p:cNvPr id="5" name="Content Placeholder 4"/>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693694" y="365125"/>
            <a:ext cx="5272087" cy="5811838"/>
          </a:xfrm>
        </p:spPr>
      </p:pic>
    </p:spTree>
    <p:extLst>
      <p:ext uri="{BB962C8B-B14F-4D97-AF65-F5344CB8AC3E}">
        <p14:creationId xmlns:p14="http://schemas.microsoft.com/office/powerpoint/2010/main" val="19832212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Cortecs</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clywedol</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Auditory cortex</a:t>
            </a:r>
          </a:p>
        </p:txBody>
      </p:sp>
      <p:pic>
        <p:nvPicPr>
          <p:cNvPr id="5" name="Content Placeholder 4"/>
          <p:cNvPicPr>
            <a:picLocks noGrp="1" noChangeAspect="1"/>
          </p:cNvPicPr>
          <p:nvPr>
            <p:ph sz="half" idx="1"/>
          </p:nvPr>
        </p:nvPicPr>
        <p:blipFill>
          <a:blip r:embed="rId3"/>
          <a:stretch>
            <a:fillRect/>
          </a:stretch>
        </p:blipFill>
        <p:spPr>
          <a:xfrm>
            <a:off x="592931" y="1811932"/>
            <a:ext cx="4251629" cy="4103093"/>
          </a:xfrm>
          <a:prstGeom prst="rect">
            <a:avLst/>
          </a:prstGeom>
        </p:spPr>
      </p:pic>
      <p:sp>
        <p:nvSpPr>
          <p:cNvPr id="4" name="Content Placeholder 3"/>
          <p:cNvSpPr>
            <a:spLocks noGrp="1"/>
          </p:cNvSpPr>
          <p:nvPr>
            <p:ph sz="half" idx="2"/>
          </p:nvPr>
        </p:nvSpPr>
        <p:spPr>
          <a:xfrm>
            <a:off x="5100638" y="1811932"/>
            <a:ext cx="6807993" cy="4166837"/>
          </a:xfrm>
        </p:spPr>
        <p:txBody>
          <a:bodyPr>
            <a:normAutofit/>
          </a:bodyPr>
          <a:lstStyle/>
          <a:p>
            <a:r>
              <a:rPr lang="cy-GB" dirty="0">
                <a:latin typeface="Arial" panose="020B0604020202020204" pitchFamily="34" charset="0"/>
                <a:cs typeface="Arial" panose="020B0604020202020204" pitchFamily="34" charset="0"/>
              </a:rPr>
              <a:t>Prosesu gwybodaeth glywedol;</a:t>
            </a:r>
          </a:p>
          <a:p>
            <a:r>
              <a:rPr lang="cy-GB" dirty="0">
                <a:latin typeface="Arial" panose="020B0604020202020204" pitchFamily="34" charset="0"/>
                <a:cs typeface="Arial" panose="020B0604020202020204" pitchFamily="34" charset="0"/>
              </a:rPr>
              <a:t>Cario negeseuon at ardal </a:t>
            </a:r>
            <a:r>
              <a:rPr lang="cy-GB" dirty="0" err="1">
                <a:latin typeface="Arial" panose="020B0604020202020204" pitchFamily="34" charset="0"/>
                <a:cs typeface="Arial" panose="020B0604020202020204" pitchFamily="34" charset="0"/>
              </a:rPr>
              <a:t>Wernicke</a:t>
            </a:r>
            <a:r>
              <a:rPr lang="cy-GB" dirty="0">
                <a:latin typeface="Arial" panose="020B0604020202020204" pitchFamily="34" charset="0"/>
                <a:cs typeface="Arial" panose="020B0604020202020204" pitchFamily="34" charset="0"/>
              </a:rPr>
              <a:t>;</a:t>
            </a:r>
          </a:p>
          <a:p>
            <a:r>
              <a:rPr lang="cy-GB" dirty="0">
                <a:latin typeface="Arial" panose="020B0604020202020204" pitchFamily="34" charset="0"/>
                <a:cs typeface="Arial" panose="020B0604020202020204" pitchFamily="34" charset="0"/>
              </a:rPr>
              <a:t>Gan blant dwyieithog gwell ymwybyddiaeth ffonolegol;</a:t>
            </a:r>
          </a:p>
          <a:p>
            <a:r>
              <a:rPr lang="cy-GB" dirty="0">
                <a:latin typeface="Arial" panose="020B0604020202020204" pitchFamily="34" charset="0"/>
                <a:cs typeface="Arial" panose="020B0604020202020204" pitchFamily="34" charset="0"/>
              </a:rPr>
              <a:t>Gallu gwell i ddysgu ffonemau newydd;</a:t>
            </a:r>
          </a:p>
          <a:p>
            <a:r>
              <a:rPr lang="cy-GB" dirty="0">
                <a:latin typeface="Arial" panose="020B0604020202020204" pitchFamily="34" charset="0"/>
                <a:cs typeface="Arial" panose="020B0604020202020204" pitchFamily="34" charset="0"/>
              </a:rPr>
              <a:t>Aeddfedrwydd y cortecs clywedol yn gysylltiedig â dysgu iaith. </a:t>
            </a:r>
          </a:p>
          <a:p>
            <a:pPr marL="0" indent="0" algn="r">
              <a:buNone/>
            </a:pPr>
            <a:r>
              <a:rPr lang="cy-GB" sz="2000" dirty="0">
                <a:latin typeface="Arial" panose="020B0604020202020204" pitchFamily="34" charset="0"/>
                <a:cs typeface="Arial" panose="020B0604020202020204" pitchFamily="34" charset="0"/>
              </a:rPr>
              <a:t>(</a:t>
            </a:r>
            <a:r>
              <a:rPr lang="cy-GB" sz="2000" dirty="0" err="1">
                <a:latin typeface="Arial" panose="020B0604020202020204" pitchFamily="34" charset="0"/>
                <a:cs typeface="Arial" panose="020B0604020202020204" pitchFamily="34" charset="0"/>
              </a:rPr>
              <a:t>Kuipers</a:t>
            </a:r>
            <a:r>
              <a:rPr lang="cy-GB" sz="2000" dirty="0">
                <a:latin typeface="Arial" panose="020B0604020202020204" pitchFamily="34" charset="0"/>
                <a:cs typeface="Arial" panose="020B0604020202020204" pitchFamily="34" charset="0"/>
              </a:rPr>
              <a:t> and </a:t>
            </a:r>
            <a:r>
              <a:rPr lang="cy-GB" sz="2000" dirty="0" err="1">
                <a:latin typeface="Arial" panose="020B0604020202020204" pitchFamily="34" charset="0"/>
                <a:cs typeface="Arial" panose="020B0604020202020204" pitchFamily="34" charset="0"/>
              </a:rPr>
              <a:t>Thierry</a:t>
            </a:r>
            <a:r>
              <a:rPr lang="cy-GB" sz="2000" dirty="0">
                <a:latin typeface="Arial" panose="020B0604020202020204" pitchFamily="34" charset="0"/>
                <a:cs typeface="Arial" panose="020B0604020202020204" pitchFamily="34" charset="0"/>
              </a:rPr>
              <a:t>, 2015)</a:t>
            </a:r>
          </a:p>
          <a:p>
            <a:pPr marL="0" indent="0">
              <a:buNone/>
            </a:pPr>
            <a:endParaRPr lang="cy-GB" dirty="0">
              <a:latin typeface="Arial" panose="020B0604020202020204" pitchFamily="34" charset="0"/>
              <a:cs typeface="Arial" panose="020B0604020202020204" pitchFamily="34" charset="0"/>
            </a:endParaRPr>
          </a:p>
          <a:p>
            <a:pPr marL="0" indent="0">
              <a:buNone/>
            </a:pPr>
            <a:endParaRPr lang="cy-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2300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Cortecs</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clywedol</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Auditory cortex</a:t>
            </a:r>
          </a:p>
        </p:txBody>
      </p:sp>
      <p:pic>
        <p:nvPicPr>
          <p:cNvPr id="5" name="Content Placeholder 4"/>
          <p:cNvPicPr>
            <a:picLocks noGrp="1" noChangeAspect="1"/>
          </p:cNvPicPr>
          <p:nvPr>
            <p:ph sz="half" idx="1"/>
          </p:nvPr>
        </p:nvPicPr>
        <p:blipFill>
          <a:blip r:embed="rId3"/>
          <a:stretch>
            <a:fillRect/>
          </a:stretch>
        </p:blipFill>
        <p:spPr>
          <a:xfrm>
            <a:off x="592931" y="1811932"/>
            <a:ext cx="4251629" cy="4103093"/>
          </a:xfrm>
          <a:prstGeom prst="rect">
            <a:avLst/>
          </a:prstGeom>
        </p:spPr>
      </p:pic>
      <p:sp>
        <p:nvSpPr>
          <p:cNvPr id="4" name="Content Placeholder 3"/>
          <p:cNvSpPr>
            <a:spLocks noGrp="1"/>
          </p:cNvSpPr>
          <p:nvPr>
            <p:ph sz="half" idx="2"/>
          </p:nvPr>
        </p:nvSpPr>
        <p:spPr>
          <a:xfrm>
            <a:off x="5100638" y="1690690"/>
            <a:ext cx="6807993" cy="3981448"/>
          </a:xfrm>
        </p:spPr>
        <p:txBody>
          <a:bodyPr>
            <a:normAutofit lnSpcReduction="10000"/>
          </a:bodyPr>
          <a:lstStyle/>
          <a:p>
            <a:pPr marL="0" indent="0">
              <a:buNone/>
            </a:pPr>
            <a:endParaRPr lang="cy-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Processes auditory information;</a:t>
            </a:r>
          </a:p>
          <a:p>
            <a:r>
              <a:rPr lang="en-GB" dirty="0">
                <a:solidFill>
                  <a:srgbClr val="0070C0"/>
                </a:solidFill>
                <a:latin typeface="Arial" panose="020B0604020202020204" pitchFamily="34" charset="0"/>
                <a:cs typeface="Arial" panose="020B0604020202020204" pitchFamily="34" charset="0"/>
              </a:rPr>
              <a:t>Carries messages to Wernicke’s area;</a:t>
            </a:r>
          </a:p>
          <a:p>
            <a:r>
              <a:rPr lang="en-GB" dirty="0">
                <a:solidFill>
                  <a:srgbClr val="0070C0"/>
                </a:solidFill>
                <a:latin typeface="Arial" panose="020B0604020202020204" pitchFamily="34" charset="0"/>
                <a:cs typeface="Arial" panose="020B0604020202020204" pitchFamily="34" charset="0"/>
              </a:rPr>
              <a:t>Bilingual children have enhanced phonological awareness;</a:t>
            </a:r>
          </a:p>
          <a:p>
            <a:r>
              <a:rPr lang="en-GB" dirty="0">
                <a:solidFill>
                  <a:srgbClr val="0070C0"/>
                </a:solidFill>
                <a:latin typeface="Arial" panose="020B0604020202020204" pitchFamily="34" charset="0"/>
                <a:cs typeface="Arial" panose="020B0604020202020204" pitchFamily="34" charset="0"/>
              </a:rPr>
              <a:t>Greater ability to learn new phonemes;</a:t>
            </a:r>
          </a:p>
          <a:p>
            <a:r>
              <a:rPr lang="en-GB" dirty="0">
                <a:solidFill>
                  <a:srgbClr val="0070C0"/>
                </a:solidFill>
                <a:latin typeface="Arial" panose="020B0604020202020204" pitchFamily="34" charset="0"/>
                <a:cs typeface="Arial" panose="020B0604020202020204" pitchFamily="34" charset="0"/>
              </a:rPr>
              <a:t>Maturation of auditory cortex linked to language learning.                       </a:t>
            </a:r>
          </a:p>
          <a:p>
            <a:pPr marL="0" indent="0" algn="r">
              <a:buNone/>
            </a:pPr>
            <a:r>
              <a:rPr lang="en-GB" sz="1800" dirty="0">
                <a:solidFill>
                  <a:srgbClr val="0070C0"/>
                </a:solidFill>
                <a:latin typeface="Arial" panose="020B0604020202020204" pitchFamily="34" charset="0"/>
                <a:cs typeface="Arial" panose="020B0604020202020204" pitchFamily="34" charset="0"/>
              </a:rPr>
              <a:t>(</a:t>
            </a:r>
            <a:r>
              <a:rPr lang="en-GB" sz="1800" dirty="0" err="1">
                <a:solidFill>
                  <a:srgbClr val="0070C0"/>
                </a:solidFill>
                <a:latin typeface="Arial" panose="020B0604020202020204" pitchFamily="34" charset="0"/>
                <a:cs typeface="Arial" panose="020B0604020202020204" pitchFamily="34" charset="0"/>
              </a:rPr>
              <a:t>Kuipers</a:t>
            </a:r>
            <a:r>
              <a:rPr lang="en-GB" sz="1800" dirty="0">
                <a:solidFill>
                  <a:srgbClr val="0070C0"/>
                </a:solidFill>
                <a:latin typeface="Arial" panose="020B0604020202020204" pitchFamily="34" charset="0"/>
                <a:cs typeface="Arial" panose="020B0604020202020204" pitchFamily="34" charset="0"/>
              </a:rPr>
              <a:t> and Thierry, 2015)</a:t>
            </a:r>
          </a:p>
        </p:txBody>
      </p:sp>
    </p:spTree>
    <p:extLst>
      <p:ext uri="{BB962C8B-B14F-4D97-AF65-F5344CB8AC3E}">
        <p14:creationId xmlns:p14="http://schemas.microsoft.com/office/powerpoint/2010/main" val="530655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5666772" cy="849311"/>
          </a:xfrm>
        </p:spPr>
        <p:txBody>
          <a:bodyPr>
            <a:noAutofit/>
          </a:bodyPr>
          <a:lstStyle/>
          <a:p>
            <a:pPr algn="ctr"/>
            <a:r>
              <a:rPr lang="en-GB" sz="4000" dirty="0" err="1">
                <a:latin typeface="Arial" panose="020B0604020202020204" pitchFamily="34" charset="0"/>
                <a:cs typeface="Arial" panose="020B0604020202020204" pitchFamily="34" charset="0"/>
              </a:rPr>
              <a:t>Rhan</a:t>
            </a:r>
            <a:r>
              <a:rPr lang="en-GB" sz="4000" dirty="0">
                <a:latin typeface="Arial" panose="020B0604020202020204" pitchFamily="34" charset="0"/>
                <a:cs typeface="Arial" panose="020B0604020202020204" pitchFamily="34" charset="0"/>
              </a:rPr>
              <a:t> Wernicke</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Wernicke’s area</a:t>
            </a:r>
          </a:p>
        </p:txBody>
      </p:sp>
      <p:sp>
        <p:nvSpPr>
          <p:cNvPr id="3" name="Content Placeholder 2"/>
          <p:cNvSpPr>
            <a:spLocks noGrp="1"/>
          </p:cNvSpPr>
          <p:nvPr>
            <p:ph sz="half" idx="1"/>
          </p:nvPr>
        </p:nvSpPr>
        <p:spPr>
          <a:xfrm>
            <a:off x="185195" y="1666754"/>
            <a:ext cx="7051424" cy="4012527"/>
          </a:xfrm>
        </p:spPr>
        <p:txBody>
          <a:bodyPr>
            <a:normAutofit fontScale="92500" lnSpcReduction="20000"/>
          </a:bodyPr>
          <a:lstStyle/>
          <a:p>
            <a:r>
              <a:rPr lang="en-GB" dirty="0" err="1">
                <a:latin typeface="Arial" panose="020B0604020202020204" pitchFamily="34" charset="0"/>
                <a:cs typeface="Arial" panose="020B0604020202020204" pitchFamily="34" charset="0"/>
              </a:rPr>
              <a:t>Cynhyrchu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phrosesu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Dealltwriaeth</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ddwyieithog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cysylltedd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rhan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Language production and processing;</a:t>
            </a:r>
          </a:p>
          <a:p>
            <a:r>
              <a:rPr lang="en-GB" dirty="0">
                <a:solidFill>
                  <a:srgbClr val="0070C0"/>
                </a:solidFill>
                <a:latin typeface="Arial" panose="020B0604020202020204" pitchFamily="34" charset="0"/>
                <a:cs typeface="Arial" panose="020B0604020202020204" pitchFamily="34" charset="0"/>
              </a:rPr>
              <a:t>Comprehension;</a:t>
            </a:r>
          </a:p>
          <a:p>
            <a:r>
              <a:rPr lang="en-GB" dirty="0">
                <a:solidFill>
                  <a:srgbClr val="0070C0"/>
                </a:solidFill>
                <a:latin typeface="Arial" panose="020B0604020202020204" pitchFamily="34" charset="0"/>
                <a:cs typeface="Arial" panose="020B0604020202020204" pitchFamily="34" charset="0"/>
              </a:rPr>
              <a:t>Bilinguals have increased connectivity in this area.</a:t>
            </a:r>
          </a:p>
          <a:p>
            <a:pPr marL="0" indent="0" algn="r">
              <a:buNone/>
            </a:pPr>
            <a:r>
              <a:rPr lang="en-GB" sz="1800" dirty="0">
                <a:solidFill>
                  <a:srgbClr val="0070C0"/>
                </a:solidFill>
                <a:latin typeface="Arial" panose="020B0604020202020204" pitchFamily="34" charset="0"/>
                <a:cs typeface="Arial" panose="020B0604020202020204" pitchFamily="34" charset="0"/>
              </a:rPr>
              <a:t>(</a:t>
            </a:r>
            <a:r>
              <a:rPr lang="en-GB" sz="1800" dirty="0" err="1">
                <a:solidFill>
                  <a:srgbClr val="0070C0"/>
                </a:solidFill>
                <a:latin typeface="Arial" panose="020B0604020202020204" pitchFamily="34" charset="0"/>
                <a:cs typeface="Arial" panose="020B0604020202020204" pitchFamily="34" charset="0"/>
              </a:rPr>
              <a:t>Hofman</a:t>
            </a:r>
            <a:r>
              <a:rPr lang="en-GB" sz="1800" dirty="0">
                <a:solidFill>
                  <a:srgbClr val="0070C0"/>
                </a:solidFill>
                <a:latin typeface="Arial" panose="020B0604020202020204" pitchFamily="34" charset="0"/>
                <a:cs typeface="Arial" panose="020B0604020202020204" pitchFamily="34" charset="0"/>
              </a:rPr>
              <a:t>, 2020</a:t>
            </a:r>
            <a:r>
              <a:rPr lang="en-GB" sz="1800" dirty="0">
                <a:solidFill>
                  <a:srgbClr val="0070C0"/>
                </a:solidFill>
                <a:latin typeface="Arial" panose="020B0604020202020204" pitchFamily="34" charset="0"/>
              </a:rPr>
              <a:t>)</a:t>
            </a:r>
          </a:p>
        </p:txBody>
      </p:sp>
      <p:pic>
        <p:nvPicPr>
          <p:cNvPr id="5" name="Content Placeholder 4"/>
          <p:cNvPicPr>
            <a:picLocks noGrp="1" noChangeAspect="1"/>
          </p:cNvPicPr>
          <p:nvPr>
            <p:ph sz="half" idx="2"/>
          </p:nvPr>
        </p:nvPicPr>
        <p:blipFill>
          <a:blip r:embed="rId2"/>
          <a:stretch>
            <a:fillRect/>
          </a:stretch>
        </p:blipFill>
        <p:spPr>
          <a:xfrm>
            <a:off x="7038918" y="1278732"/>
            <a:ext cx="4562531" cy="3543299"/>
          </a:xfrm>
          <a:prstGeom prst="rect">
            <a:avLst/>
          </a:prstGeom>
        </p:spPr>
      </p:pic>
    </p:spTree>
    <p:extLst>
      <p:ext uri="{BB962C8B-B14F-4D97-AF65-F5344CB8AC3E}">
        <p14:creationId xmlns:p14="http://schemas.microsoft.com/office/powerpoint/2010/main" val="3993513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744" y="228601"/>
            <a:ext cx="3764756" cy="1462090"/>
          </a:xfrm>
        </p:spPr>
        <p:txBody>
          <a:bodyPr>
            <a:normAutofit/>
          </a:bodyPr>
          <a:lstStyle/>
          <a:p>
            <a:r>
              <a:rPr lang="en-GB" sz="4000" dirty="0" err="1">
                <a:latin typeface="Arial" panose="020B0604020202020204" pitchFamily="34" charset="0"/>
                <a:cs typeface="Arial" panose="020B0604020202020204" pitchFamily="34" charset="0"/>
              </a:rPr>
              <a:t>Rhan</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Broca</a:t>
            </a:r>
            <a:br>
              <a:rPr lang="en-GB" sz="4000" dirty="0">
                <a:latin typeface="Arial" panose="020B0604020202020204" pitchFamily="34" charset="0"/>
                <a:cs typeface="Arial" panose="020B0604020202020204" pitchFamily="34" charset="0"/>
              </a:rPr>
            </a:br>
            <a:r>
              <a:rPr lang="en-GB" sz="4000" dirty="0" err="1">
                <a:solidFill>
                  <a:srgbClr val="0070C0"/>
                </a:solidFill>
                <a:latin typeface="Arial" panose="020B0604020202020204" pitchFamily="34" charset="0"/>
                <a:cs typeface="Arial" panose="020B0604020202020204" pitchFamily="34" charset="0"/>
              </a:rPr>
              <a:t>Broca’s</a:t>
            </a:r>
            <a:r>
              <a:rPr lang="en-GB" sz="4000" dirty="0">
                <a:solidFill>
                  <a:srgbClr val="0070C0"/>
                </a:solidFill>
                <a:latin typeface="Arial" panose="020B0604020202020204" pitchFamily="34" charset="0"/>
                <a:cs typeface="Arial" panose="020B0604020202020204" pitchFamily="34" charset="0"/>
              </a:rPr>
              <a:t> area</a:t>
            </a:r>
          </a:p>
        </p:txBody>
      </p:sp>
      <p:sp>
        <p:nvSpPr>
          <p:cNvPr id="3" name="Content Placeholder 2"/>
          <p:cNvSpPr>
            <a:spLocks noGrp="1"/>
          </p:cNvSpPr>
          <p:nvPr>
            <p:ph sz="half" idx="1"/>
          </p:nvPr>
        </p:nvSpPr>
        <p:spPr>
          <a:xfrm>
            <a:off x="235743" y="1856934"/>
            <a:ext cx="6372225" cy="3765197"/>
          </a:xfrm>
        </p:spPr>
        <p:txBody>
          <a:bodyPr>
            <a:noAutofit/>
          </a:bodyPr>
          <a:lstStyle/>
          <a:p>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rhan</a:t>
            </a:r>
            <a:r>
              <a:rPr lang="en-GB" dirty="0">
                <a:latin typeface="Arial" panose="020B0604020202020204" pitchFamily="34" charset="0"/>
                <a:cs typeface="Arial" panose="020B0604020202020204" pitchFamily="34" charset="0"/>
              </a:rPr>
              <a:t> Wernicke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Cyhyrau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lleferydd</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Rheoli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cynhyrchiad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lleferydd</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Mwy</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fater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a:t>
            </a:r>
            <a:r>
              <a:rPr lang="en-GB" dirty="0">
                <a:latin typeface="Arial" panose="020B0604020202020204" pitchFamily="34" charset="0"/>
                <a:cs typeface="Arial" panose="020B0604020202020204" pitchFamily="34" charset="0"/>
              </a:rPr>
              <a:t> (nag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pobl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uniaith</a:t>
            </a:r>
            <a:r>
              <a:rPr lang="en-GB" dirty="0">
                <a:latin typeface="Arial" panose="020B0604020202020204" pitchFamily="34" charset="0"/>
                <a:cs typeface="Arial" panose="020B0604020202020204" pitchFamily="34" charset="0"/>
              </a:rPr>
              <a:t>).</a:t>
            </a:r>
          </a:p>
          <a:p>
            <a:pPr marL="0" indent="0">
              <a:buNone/>
            </a:pPr>
            <a:endParaRPr lang="en-GB" sz="2000" dirty="0">
              <a:latin typeface="Arial" panose="020B0604020202020204" pitchFamily="34" charset="0"/>
              <a:cs typeface="Arial" panose="020B0604020202020204" pitchFamily="34" charset="0"/>
            </a:endParaRPr>
          </a:p>
          <a:p>
            <a:pPr marL="0" indent="0" algn="r">
              <a:buNone/>
            </a:pPr>
            <a:r>
              <a:rPr lang="en-GB" sz="2000" dirty="0">
                <a:latin typeface="Arial" panose="020B0604020202020204" pitchFamily="34" charset="0"/>
                <a:cs typeface="Arial" panose="020B0604020202020204" pitchFamily="34" charset="0"/>
              </a:rPr>
              <a:t>(</a:t>
            </a:r>
            <a:r>
              <a:rPr lang="en-GB" sz="2000" dirty="0" err="1">
                <a:latin typeface="Arial" panose="020B0604020202020204" pitchFamily="34" charset="0"/>
                <a:cs typeface="Arial" panose="020B0604020202020204" pitchFamily="34" charset="0"/>
              </a:rPr>
              <a:t>Hofman</a:t>
            </a:r>
            <a:r>
              <a:rPr lang="en-GB" sz="2000" dirty="0">
                <a:latin typeface="Arial" panose="020B0604020202020204" pitchFamily="34" charset="0"/>
                <a:cs typeface="Arial" panose="020B0604020202020204" pitchFamily="34" charset="0"/>
              </a:rPr>
              <a:t>, 2020)</a:t>
            </a:r>
          </a:p>
        </p:txBody>
      </p:sp>
      <p:pic>
        <p:nvPicPr>
          <p:cNvPr id="5" name="Content Placeholder 4"/>
          <p:cNvPicPr>
            <a:picLocks noGrp="1" noChangeAspect="1"/>
          </p:cNvPicPr>
          <p:nvPr>
            <p:ph sz="half" idx="2"/>
          </p:nvPr>
        </p:nvPicPr>
        <p:blipFill>
          <a:blip r:embed="rId2"/>
          <a:stretch>
            <a:fillRect/>
          </a:stretch>
        </p:blipFill>
        <p:spPr>
          <a:xfrm>
            <a:off x="6722270" y="1096671"/>
            <a:ext cx="5136356" cy="4196848"/>
          </a:xfrm>
          <a:prstGeom prst="rect">
            <a:avLst/>
          </a:prstGeom>
        </p:spPr>
      </p:pic>
    </p:spTree>
    <p:extLst>
      <p:ext uri="{BB962C8B-B14F-4D97-AF65-F5344CB8AC3E}">
        <p14:creationId xmlns:p14="http://schemas.microsoft.com/office/powerpoint/2010/main" val="8686567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744" y="228601"/>
            <a:ext cx="3764756" cy="1462090"/>
          </a:xfrm>
        </p:spPr>
        <p:txBody>
          <a:bodyPr>
            <a:normAutofit/>
          </a:bodyPr>
          <a:lstStyle/>
          <a:p>
            <a:r>
              <a:rPr lang="en-GB" sz="4000" dirty="0" err="1">
                <a:latin typeface="Arial" panose="020B0604020202020204" pitchFamily="34" charset="0"/>
                <a:cs typeface="Arial" panose="020B0604020202020204" pitchFamily="34" charset="0"/>
              </a:rPr>
              <a:t>Rhan</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Broca</a:t>
            </a:r>
            <a:br>
              <a:rPr lang="en-GB" sz="4000" dirty="0">
                <a:latin typeface="Arial" panose="020B0604020202020204" pitchFamily="34" charset="0"/>
                <a:cs typeface="Arial" panose="020B0604020202020204" pitchFamily="34" charset="0"/>
              </a:rPr>
            </a:br>
            <a:r>
              <a:rPr lang="en-GB" sz="4000" dirty="0" err="1">
                <a:solidFill>
                  <a:srgbClr val="0070C0"/>
                </a:solidFill>
                <a:latin typeface="Arial" panose="020B0604020202020204" pitchFamily="34" charset="0"/>
                <a:cs typeface="Arial" panose="020B0604020202020204" pitchFamily="34" charset="0"/>
              </a:rPr>
              <a:t>Broca’s</a:t>
            </a:r>
            <a:r>
              <a:rPr lang="en-GB" sz="4000" dirty="0">
                <a:solidFill>
                  <a:srgbClr val="0070C0"/>
                </a:solidFill>
                <a:latin typeface="Arial" panose="020B0604020202020204" pitchFamily="34" charset="0"/>
                <a:cs typeface="Arial" panose="020B0604020202020204" pitchFamily="34" charset="0"/>
              </a:rPr>
              <a:t> area</a:t>
            </a:r>
          </a:p>
        </p:txBody>
      </p:sp>
      <p:sp>
        <p:nvSpPr>
          <p:cNvPr id="3" name="Content Placeholder 2"/>
          <p:cNvSpPr>
            <a:spLocks noGrp="1"/>
          </p:cNvSpPr>
          <p:nvPr>
            <p:ph sz="half" idx="1"/>
          </p:nvPr>
        </p:nvSpPr>
        <p:spPr>
          <a:xfrm>
            <a:off x="235743" y="1471614"/>
            <a:ext cx="6372225" cy="4150518"/>
          </a:xfrm>
        </p:spPr>
        <p:txBody>
          <a:bodyPr>
            <a:noAutofit/>
          </a:bodyPr>
          <a:lstStyle/>
          <a:p>
            <a:pPr marL="0" indent="0">
              <a:buNone/>
            </a:pPr>
            <a:endParaRPr lang="en-GB" sz="2000"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Information from Wernicke’s area travels here;</a:t>
            </a:r>
          </a:p>
          <a:p>
            <a:r>
              <a:rPr lang="en-GB" dirty="0">
                <a:solidFill>
                  <a:srgbClr val="0070C0"/>
                </a:solidFill>
                <a:latin typeface="Arial" panose="020B0604020202020204" pitchFamily="34" charset="0"/>
                <a:cs typeface="Arial" panose="020B0604020202020204" pitchFamily="34" charset="0"/>
              </a:rPr>
              <a:t>Muscles of speech;</a:t>
            </a:r>
          </a:p>
          <a:p>
            <a:r>
              <a:rPr lang="en-GB" dirty="0">
                <a:solidFill>
                  <a:srgbClr val="0070C0"/>
                </a:solidFill>
                <a:latin typeface="Arial" panose="020B0604020202020204" pitchFamily="34" charset="0"/>
                <a:cs typeface="Arial" panose="020B0604020202020204" pitchFamily="34" charset="0"/>
              </a:rPr>
              <a:t>Controls speech production; </a:t>
            </a:r>
          </a:p>
          <a:p>
            <a:r>
              <a:rPr lang="en-GB" dirty="0">
                <a:solidFill>
                  <a:srgbClr val="0070C0"/>
                </a:solidFill>
                <a:latin typeface="Arial" panose="020B0604020202020204" pitchFamily="34" charset="0"/>
                <a:cs typeface="Arial" panose="020B0604020202020204" pitchFamily="34" charset="0"/>
              </a:rPr>
              <a:t>Larger amounts of grey matter found here (than in monolinguals).            </a:t>
            </a:r>
          </a:p>
          <a:p>
            <a:pPr marL="0" indent="0" algn="r">
              <a:buNone/>
            </a:pPr>
            <a:r>
              <a:rPr lang="en-GB" sz="2000" dirty="0">
                <a:solidFill>
                  <a:srgbClr val="0070C0"/>
                </a:solidFill>
                <a:latin typeface="Arial" panose="020B0604020202020204" pitchFamily="34" charset="0"/>
                <a:cs typeface="Arial" panose="020B0604020202020204" pitchFamily="34" charset="0"/>
              </a:rPr>
              <a:t>(</a:t>
            </a:r>
            <a:r>
              <a:rPr lang="en-GB" sz="2000" dirty="0" err="1">
                <a:solidFill>
                  <a:srgbClr val="0070C0"/>
                </a:solidFill>
                <a:latin typeface="Arial" panose="020B0604020202020204" pitchFamily="34" charset="0"/>
                <a:cs typeface="Arial" panose="020B0604020202020204" pitchFamily="34" charset="0"/>
              </a:rPr>
              <a:t>Hofman</a:t>
            </a:r>
            <a:r>
              <a:rPr lang="en-GB" sz="2000" dirty="0">
                <a:solidFill>
                  <a:srgbClr val="0070C0"/>
                </a:solidFill>
                <a:latin typeface="Arial" panose="020B0604020202020204" pitchFamily="34" charset="0"/>
                <a:cs typeface="Arial" panose="020B0604020202020204" pitchFamily="34" charset="0"/>
              </a:rPr>
              <a:t>, 2020)</a:t>
            </a:r>
          </a:p>
        </p:txBody>
      </p:sp>
      <p:pic>
        <p:nvPicPr>
          <p:cNvPr id="5" name="Content Placeholder 4"/>
          <p:cNvPicPr>
            <a:picLocks noGrp="1" noChangeAspect="1"/>
          </p:cNvPicPr>
          <p:nvPr>
            <p:ph sz="half" idx="2"/>
          </p:nvPr>
        </p:nvPicPr>
        <p:blipFill>
          <a:blip r:embed="rId2"/>
          <a:stretch>
            <a:fillRect/>
          </a:stretch>
        </p:blipFill>
        <p:spPr>
          <a:xfrm>
            <a:off x="6722270" y="1096671"/>
            <a:ext cx="5136356" cy="4196848"/>
          </a:xfrm>
          <a:prstGeom prst="rect">
            <a:avLst/>
          </a:prstGeom>
        </p:spPr>
      </p:pic>
    </p:spTree>
    <p:extLst>
      <p:ext uri="{BB962C8B-B14F-4D97-AF65-F5344CB8AC3E}">
        <p14:creationId xmlns:p14="http://schemas.microsoft.com/office/powerpoint/2010/main" val="6204280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err="1">
                <a:latin typeface="Arial" panose="020B0604020202020204" pitchFamily="34" charset="0"/>
                <a:cs typeface="Arial" panose="020B0604020202020204" pitchFamily="34" charset="0"/>
              </a:rPr>
              <a:t>Cortecs</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echddygol</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Motor cortex</a:t>
            </a:r>
          </a:p>
        </p:txBody>
      </p:sp>
      <p:pic>
        <p:nvPicPr>
          <p:cNvPr id="5" name="Content Placeholder 4"/>
          <p:cNvPicPr>
            <a:picLocks noGrp="1" noChangeAspect="1"/>
          </p:cNvPicPr>
          <p:nvPr>
            <p:ph sz="half" idx="1"/>
          </p:nvPr>
        </p:nvPicPr>
        <p:blipFill>
          <a:blip r:embed="rId3"/>
          <a:stretch>
            <a:fillRect/>
          </a:stretch>
        </p:blipFill>
        <p:spPr>
          <a:xfrm>
            <a:off x="371984" y="2071688"/>
            <a:ext cx="5335872" cy="4479131"/>
          </a:xfrm>
          <a:prstGeom prst="rect">
            <a:avLst/>
          </a:prstGeom>
        </p:spPr>
      </p:pic>
      <p:sp>
        <p:nvSpPr>
          <p:cNvPr id="4" name="Content Placeholder 3"/>
          <p:cNvSpPr>
            <a:spLocks noGrp="1"/>
          </p:cNvSpPr>
          <p:nvPr>
            <p:ph sz="half" idx="2"/>
          </p:nvPr>
        </p:nvSpPr>
        <p:spPr>
          <a:xfrm>
            <a:off x="5950635" y="1505242"/>
            <a:ext cx="6186596" cy="5162843"/>
          </a:xfrm>
        </p:spPr>
        <p:txBody>
          <a:bodyPr>
            <a:normAutofit/>
          </a:bodyPr>
          <a:lstStyle/>
          <a:p>
            <a:r>
              <a:rPr lang="en-GB" sz="2600" dirty="0" err="1">
                <a:latin typeface="Arial" panose="020B0604020202020204" pitchFamily="34" charset="0"/>
                <a:cs typeface="Arial" panose="020B0604020202020204" pitchFamily="34" charset="0"/>
              </a:rPr>
              <a:t>Yn</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ymwneud</a:t>
            </a:r>
            <a:r>
              <a:rPr lang="en-GB" sz="2600" dirty="0">
                <a:latin typeface="Arial" panose="020B0604020202020204" pitchFamily="34" charset="0"/>
                <a:cs typeface="Arial" panose="020B0604020202020204" pitchFamily="34" charset="0"/>
              </a:rPr>
              <a:t> â </a:t>
            </a:r>
            <a:r>
              <a:rPr lang="en-GB" sz="2600" dirty="0" err="1">
                <a:latin typeface="Arial" panose="020B0604020202020204" pitchFamily="34" charset="0"/>
                <a:cs typeface="Arial" panose="020B0604020202020204" pitchFamily="34" charset="0"/>
              </a:rPr>
              <a:t>chynhyrchu</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lleferydd</a:t>
            </a:r>
            <a:r>
              <a:rPr lang="en-GB" sz="2600" dirty="0">
                <a:latin typeface="Arial" panose="020B0604020202020204" pitchFamily="34" charset="0"/>
                <a:cs typeface="Arial" panose="020B0604020202020204" pitchFamily="34" charset="0"/>
              </a:rPr>
              <a:t> a </a:t>
            </a:r>
            <a:r>
              <a:rPr lang="en-GB" sz="2600" dirty="0" err="1">
                <a:latin typeface="Arial" panose="020B0604020202020204" pitchFamily="34" charset="0"/>
                <a:cs typeface="Arial" panose="020B0604020202020204" pitchFamily="34" charset="0"/>
              </a:rPr>
              <a:t>chanfyddiad</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lleferydd</a:t>
            </a:r>
            <a:r>
              <a:rPr lang="en-GB" sz="2600" dirty="0">
                <a:latin typeface="Arial" panose="020B0604020202020204" pitchFamily="34" charset="0"/>
                <a:cs typeface="Arial" panose="020B0604020202020204" pitchFamily="34" charset="0"/>
              </a:rPr>
              <a:t>;</a:t>
            </a:r>
          </a:p>
          <a:p>
            <a:r>
              <a:rPr lang="en-GB" sz="2600" dirty="0" err="1">
                <a:latin typeface="Arial" panose="020B0604020202020204" pitchFamily="34" charset="0"/>
                <a:cs typeface="Arial" panose="020B0604020202020204" pitchFamily="34" charset="0"/>
              </a:rPr>
              <a:t>Cynhyrchu</a:t>
            </a:r>
            <a:r>
              <a:rPr lang="en-GB" sz="2600" dirty="0">
                <a:latin typeface="Arial" panose="020B0604020202020204" pitchFamily="34" charset="0"/>
                <a:cs typeface="Arial" panose="020B0604020202020204" pitchFamily="34" charset="0"/>
              </a:rPr>
              <a:t> ail </a:t>
            </a:r>
            <a:r>
              <a:rPr lang="en-GB" sz="2600" dirty="0" err="1">
                <a:latin typeface="Arial" panose="020B0604020202020204" pitchFamily="34" charset="0"/>
                <a:cs typeface="Arial" panose="020B0604020202020204" pitchFamily="34" charset="0"/>
              </a:rPr>
              <a:t>iaith</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yn</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gysylltiedig</a:t>
            </a:r>
            <a:r>
              <a:rPr lang="en-GB" sz="2600" dirty="0">
                <a:latin typeface="Arial" panose="020B0604020202020204" pitchFamily="34" charset="0"/>
                <a:cs typeface="Arial" panose="020B0604020202020204" pitchFamily="34" charset="0"/>
              </a:rPr>
              <a:t> â </a:t>
            </a:r>
            <a:r>
              <a:rPr lang="en-GB" sz="2600" dirty="0" err="1">
                <a:latin typeface="Arial" panose="020B0604020202020204" pitchFamily="34" charset="0"/>
                <a:cs typeface="Arial" panose="020B0604020202020204" pitchFamily="34" charset="0"/>
              </a:rPr>
              <a:t>mwy</a:t>
            </a:r>
            <a:r>
              <a:rPr lang="en-GB" sz="2600" dirty="0">
                <a:latin typeface="Arial" panose="020B0604020202020204" pitchFamily="34" charset="0"/>
                <a:cs typeface="Arial" panose="020B0604020202020204" pitchFamily="34" charset="0"/>
              </a:rPr>
              <a:t> o </a:t>
            </a:r>
            <a:r>
              <a:rPr lang="en-GB" sz="2600" dirty="0" err="1">
                <a:latin typeface="Arial" panose="020B0604020202020204" pitchFamily="34" charset="0"/>
                <a:cs typeface="Arial" panose="020B0604020202020204" pitchFamily="34" charset="0"/>
              </a:rPr>
              <a:t>weithgaredd</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yn</a:t>
            </a:r>
            <a:r>
              <a:rPr lang="en-GB" sz="2600" dirty="0">
                <a:latin typeface="Arial" panose="020B0604020202020204" pitchFamily="34" charset="0"/>
                <a:cs typeface="Arial" panose="020B0604020202020204" pitchFamily="34" charset="0"/>
              </a:rPr>
              <a:t> y </a:t>
            </a:r>
            <a:r>
              <a:rPr lang="en-GB" sz="2600" dirty="0" err="1">
                <a:latin typeface="Arial" panose="020B0604020202020204" pitchFamily="34" charset="0"/>
                <a:cs typeface="Arial" panose="020B0604020202020204" pitchFamily="34" charset="0"/>
              </a:rPr>
              <a:t>cortecs</a:t>
            </a:r>
            <a:r>
              <a:rPr lang="en-GB" sz="2600" dirty="0">
                <a:latin typeface="Arial" panose="020B0604020202020204" pitchFamily="34" charset="0"/>
                <a:cs typeface="Arial" panose="020B0604020202020204" pitchFamily="34" charset="0"/>
              </a:rPr>
              <a:t> </a:t>
            </a:r>
            <a:r>
              <a:rPr lang="en-GB" sz="2600" dirty="0" err="1">
                <a:latin typeface="Arial" panose="020B0604020202020204" pitchFamily="34" charset="0"/>
                <a:cs typeface="Arial" panose="020B0604020202020204" pitchFamily="34" charset="0"/>
              </a:rPr>
              <a:t>echddygol</a:t>
            </a:r>
            <a:r>
              <a:rPr lang="en-GB" sz="2600" dirty="0">
                <a:latin typeface="Arial" panose="020B0604020202020204" pitchFamily="34" charset="0"/>
                <a:cs typeface="Arial" panose="020B0604020202020204" pitchFamily="34" charset="0"/>
              </a:rPr>
              <a:t>.</a:t>
            </a:r>
          </a:p>
          <a:p>
            <a:pPr marL="0" indent="0">
              <a:buNone/>
            </a:pPr>
            <a:endParaRPr lang="en-GB" sz="2600" dirty="0">
              <a:solidFill>
                <a:srgbClr val="002060"/>
              </a:solidFill>
              <a:latin typeface="Arial" panose="020B0604020202020204" pitchFamily="34" charset="0"/>
              <a:cs typeface="Arial" panose="020B0604020202020204" pitchFamily="34" charset="0"/>
            </a:endParaRPr>
          </a:p>
          <a:p>
            <a:r>
              <a:rPr lang="en-GB" sz="2600" dirty="0">
                <a:solidFill>
                  <a:srgbClr val="0070C0"/>
                </a:solidFill>
                <a:latin typeface="Arial" panose="020B0604020202020204" pitchFamily="34" charset="0"/>
                <a:cs typeface="Arial" panose="020B0604020202020204" pitchFamily="34" charset="0"/>
              </a:rPr>
              <a:t>Involved in speech production and speech perception;</a:t>
            </a:r>
          </a:p>
          <a:p>
            <a:r>
              <a:rPr lang="en-GB" sz="2600" dirty="0">
                <a:solidFill>
                  <a:srgbClr val="0070C0"/>
                </a:solidFill>
                <a:latin typeface="Arial" panose="020B0604020202020204" pitchFamily="34" charset="0"/>
                <a:cs typeface="Arial" panose="020B0604020202020204" pitchFamily="34" charset="0"/>
              </a:rPr>
              <a:t>Production of second language associated with increased activity in the motor cortex.</a:t>
            </a:r>
          </a:p>
          <a:p>
            <a:pPr marL="0" indent="0" algn="r">
              <a:buNone/>
            </a:pPr>
            <a:r>
              <a:rPr lang="en-GB" sz="1800" dirty="0">
                <a:solidFill>
                  <a:srgbClr val="0070C0"/>
                </a:solidFill>
                <a:latin typeface="Arial" panose="020B0604020202020204" pitchFamily="34" charset="0"/>
                <a:cs typeface="Arial" panose="020B0604020202020204" pitchFamily="34" charset="0"/>
              </a:rPr>
              <a:t>(</a:t>
            </a:r>
            <a:r>
              <a:rPr lang="en-GB" sz="1800" dirty="0" err="1">
                <a:solidFill>
                  <a:srgbClr val="0070C0"/>
                </a:solidFill>
                <a:latin typeface="Arial" panose="020B0604020202020204" pitchFamily="34" charset="0"/>
                <a:cs typeface="Arial" panose="020B0604020202020204" pitchFamily="34" charset="0"/>
              </a:rPr>
              <a:t>Treutler</a:t>
            </a:r>
            <a:r>
              <a:rPr lang="en-GB" sz="1800" dirty="0">
                <a:solidFill>
                  <a:srgbClr val="0070C0"/>
                </a:solidFill>
                <a:latin typeface="Arial" panose="020B0604020202020204" pitchFamily="34" charset="0"/>
                <a:cs typeface="Arial" panose="020B0604020202020204" pitchFamily="34" charset="0"/>
              </a:rPr>
              <a:t> and Soros, 2021)</a:t>
            </a:r>
          </a:p>
        </p:txBody>
      </p:sp>
    </p:spTree>
    <p:extLst>
      <p:ext uri="{BB962C8B-B14F-4D97-AF65-F5344CB8AC3E}">
        <p14:creationId xmlns:p14="http://schemas.microsoft.com/office/powerpoint/2010/main" val="4001310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5969794" cy="1325563"/>
          </a:xfrm>
        </p:spPr>
        <p:txBody>
          <a:bodyPr>
            <a:normAutofit/>
          </a:bodyPr>
          <a:lstStyle/>
          <a:p>
            <a:r>
              <a:rPr lang="en-GB" sz="4000" dirty="0">
                <a:latin typeface="Arial" panose="020B0604020202020204" pitchFamily="34" charset="0"/>
                <a:cs typeface="Arial" panose="020B0604020202020204" pitchFamily="34" charset="0"/>
              </a:rPr>
              <a:t>Yr </a:t>
            </a:r>
            <a:r>
              <a:rPr lang="en-GB" sz="4000" dirty="0" err="1">
                <a:latin typeface="Arial" panose="020B0604020202020204" pitchFamily="34" charset="0"/>
                <a:cs typeface="Arial" panose="020B0604020202020204" pitchFamily="34" charset="0"/>
              </a:rPr>
              <a:t>Athro</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Enlli</a:t>
            </a:r>
            <a:r>
              <a:rPr lang="en-GB" sz="4000" dirty="0">
                <a:latin typeface="Arial" panose="020B0604020202020204" pitchFamily="34" charset="0"/>
                <a:cs typeface="Arial" panose="020B0604020202020204" pitchFamily="34" charset="0"/>
              </a:rPr>
              <a:t> Thomas</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Professor </a:t>
            </a:r>
            <a:r>
              <a:rPr lang="en-GB" sz="4000" dirty="0" err="1">
                <a:solidFill>
                  <a:srgbClr val="0070C0"/>
                </a:solidFill>
                <a:latin typeface="Arial" panose="020B0604020202020204" pitchFamily="34" charset="0"/>
                <a:cs typeface="Arial" panose="020B0604020202020204" pitchFamily="34" charset="0"/>
              </a:rPr>
              <a:t>Enlli</a:t>
            </a:r>
            <a:r>
              <a:rPr lang="en-GB" sz="4000" dirty="0">
                <a:solidFill>
                  <a:srgbClr val="0070C0"/>
                </a:solidFill>
                <a:latin typeface="Arial" panose="020B0604020202020204" pitchFamily="34" charset="0"/>
                <a:cs typeface="Arial" panose="020B0604020202020204" pitchFamily="34" charset="0"/>
              </a:rPr>
              <a:t> Thomas</a:t>
            </a:r>
          </a:p>
        </p:txBody>
      </p:sp>
      <p:sp>
        <p:nvSpPr>
          <p:cNvPr id="3" name="Content Placeholder 2"/>
          <p:cNvSpPr>
            <a:spLocks noGrp="1"/>
          </p:cNvSpPr>
          <p:nvPr>
            <p:ph sz="half" idx="1"/>
          </p:nvPr>
        </p:nvSpPr>
        <p:spPr>
          <a:xfrm>
            <a:off x="371475" y="1825625"/>
            <a:ext cx="5648325" cy="4351338"/>
          </a:xfrm>
        </p:spPr>
        <p:txBody>
          <a:bodyPr/>
          <a:lstStyle/>
          <a:p>
            <a:r>
              <a:rPr lang="en-GB" dirty="0" err="1">
                <a:latin typeface="Arial" panose="020B0604020202020204" pitchFamily="34" charset="0"/>
                <a:cs typeface="Arial" panose="020B0604020202020204" pitchFamily="34" charset="0"/>
              </a:rPr>
              <a:t>Prifysgol</a:t>
            </a:r>
            <a:r>
              <a:rPr lang="en-GB" dirty="0">
                <a:latin typeface="Arial" panose="020B0604020202020204" pitchFamily="34" charset="0"/>
                <a:cs typeface="Arial" panose="020B0604020202020204" pitchFamily="34" charset="0"/>
              </a:rPr>
              <a:t> Bangor;</a:t>
            </a:r>
          </a:p>
          <a:p>
            <a:r>
              <a:rPr lang="en-GB" dirty="0" err="1">
                <a:latin typeface="Arial" panose="020B0604020202020204" pitchFamily="34" charset="0"/>
                <a:cs typeface="Arial" panose="020B0604020202020204" pitchFamily="34" charset="0"/>
              </a:rPr>
              <a:t>Athro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Addysg;</a:t>
            </a:r>
          </a:p>
          <a:p>
            <a:r>
              <a:rPr lang="en-GB" dirty="0" err="1">
                <a:latin typeface="Arial" panose="020B0604020202020204" pitchFamily="34" charset="0"/>
                <a:cs typeface="Arial" panose="020B0604020202020204" pitchFamily="34" charset="0"/>
              </a:rPr>
              <a:t>Ymchwilydd</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Bangor University;</a:t>
            </a:r>
          </a:p>
          <a:p>
            <a:r>
              <a:rPr lang="en-GB" dirty="0">
                <a:solidFill>
                  <a:srgbClr val="0070C0"/>
                </a:solidFill>
                <a:latin typeface="Arial" panose="020B0604020202020204" pitchFamily="34" charset="0"/>
                <a:cs typeface="Arial" panose="020B0604020202020204" pitchFamily="34" charset="0"/>
              </a:rPr>
              <a:t>Professor in Education;</a:t>
            </a:r>
          </a:p>
          <a:p>
            <a:r>
              <a:rPr lang="en-GB" dirty="0">
                <a:solidFill>
                  <a:srgbClr val="0070C0"/>
                </a:solidFill>
                <a:latin typeface="Arial" panose="020B0604020202020204" pitchFamily="34" charset="0"/>
                <a:cs typeface="Arial" panose="020B0604020202020204" pitchFamily="34" charset="0"/>
              </a:rPr>
              <a:t>Researcher.</a:t>
            </a:r>
          </a:p>
        </p:txBody>
      </p:sp>
      <p:pic>
        <p:nvPicPr>
          <p:cNvPr id="5" name="Content Placeholder 4"/>
          <p:cNvPicPr>
            <a:picLocks noGrp="1" noChangeAspect="1"/>
          </p:cNvPicPr>
          <p:nvPr>
            <p:ph sz="half" idx="2"/>
          </p:nvPr>
        </p:nvPicPr>
        <p:blipFill>
          <a:blip r:embed="rId3"/>
          <a:stretch>
            <a:fillRect/>
          </a:stretch>
        </p:blipFill>
        <p:spPr>
          <a:xfrm>
            <a:off x="6807994" y="1074639"/>
            <a:ext cx="4786312" cy="4447480"/>
          </a:xfrm>
          <a:prstGeom prst="rect">
            <a:avLst/>
          </a:prstGeom>
        </p:spPr>
      </p:pic>
    </p:spTree>
    <p:extLst>
      <p:ext uri="{BB962C8B-B14F-4D97-AF65-F5344CB8AC3E}">
        <p14:creationId xmlns:p14="http://schemas.microsoft.com/office/powerpoint/2010/main" val="1584380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619" y="365128"/>
            <a:ext cx="10975181" cy="642142"/>
          </a:xfrm>
        </p:spPr>
        <p:txBody>
          <a:bodyPr>
            <a:noAutofit/>
          </a:bodyPr>
          <a:lstStyle/>
          <a:p>
            <a:pPr algn="ctr"/>
            <a:r>
              <a:rPr lang="en-GB" sz="4000" dirty="0" err="1">
                <a:latin typeface="Arial" panose="020B0604020202020204" pitchFamily="34" charset="0"/>
                <a:cs typeface="Arial" panose="020B0604020202020204" pitchFamily="34" charset="0"/>
              </a:rPr>
              <a:t>Seicoleg</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dwyieithrwydd</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Psychology of bilingualism</a:t>
            </a:r>
          </a:p>
        </p:txBody>
      </p:sp>
      <p:sp>
        <p:nvSpPr>
          <p:cNvPr id="3" name="Content Placeholder 2"/>
          <p:cNvSpPr>
            <a:spLocks noGrp="1"/>
          </p:cNvSpPr>
          <p:nvPr>
            <p:ph sz="half" idx="1"/>
          </p:nvPr>
        </p:nvSpPr>
        <p:spPr>
          <a:xfrm>
            <a:off x="292895" y="1898247"/>
            <a:ext cx="5726906" cy="4278716"/>
          </a:xfrm>
        </p:spPr>
        <p:txBody>
          <a:bodyPr>
            <a:normAutofit/>
          </a:bodyPr>
          <a:lstStyle/>
          <a:p>
            <a:r>
              <a:rPr lang="en-GB" dirty="0" err="1">
                <a:latin typeface="Arial" panose="020B0604020202020204" pitchFamily="34" charset="0"/>
                <a:cs typeface="Arial" panose="020B0604020202020204" pitchFamily="34" charset="0"/>
              </a:rPr>
              <a:t>Nid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yw</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dwyieithog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agored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ddwy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mhob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cyd-destun</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Rhaid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blant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jyglo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dwy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gyfatebol</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Wrth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ddefnyddio</a:t>
            </a:r>
            <a:r>
              <a:rPr lang="en-GB" dirty="0">
                <a:latin typeface="Arial" panose="020B0604020202020204" pitchFamily="34" charset="0"/>
                <a:cs typeface="Arial" panose="020B0604020202020204" pitchFamily="34" charset="0"/>
              </a:rPr>
              <a:t> un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rhaid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iddynt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anwybyddu'r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llall</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6019801" y="1898247"/>
            <a:ext cx="5731667" cy="3802465"/>
          </a:xfrm>
        </p:spPr>
        <p:txBody>
          <a:bodyPr>
            <a:normAutofit/>
          </a:bodyPr>
          <a:lstStyle/>
          <a:p>
            <a:r>
              <a:rPr lang="en-GB" dirty="0">
                <a:solidFill>
                  <a:srgbClr val="0070C0"/>
                </a:solidFill>
                <a:latin typeface="Arial" panose="020B0604020202020204" pitchFamily="34" charset="0"/>
                <a:cs typeface="Arial" panose="020B0604020202020204" pitchFamily="34" charset="0"/>
              </a:rPr>
              <a:t>Bilingual children are not exposed to both languages in all contexts;</a:t>
            </a:r>
          </a:p>
          <a:p>
            <a:r>
              <a:rPr lang="en-GB" dirty="0">
                <a:solidFill>
                  <a:srgbClr val="0070C0"/>
                </a:solidFill>
                <a:latin typeface="Arial" panose="020B0604020202020204" pitchFamily="34" charset="0"/>
                <a:cs typeface="Arial" panose="020B0604020202020204" pitchFamily="34" charset="0"/>
              </a:rPr>
              <a:t>Children have to ‘juggle’ two ‘competing’ languages;</a:t>
            </a:r>
          </a:p>
          <a:p>
            <a:r>
              <a:rPr lang="en-GB" dirty="0">
                <a:solidFill>
                  <a:srgbClr val="0070C0"/>
                </a:solidFill>
                <a:latin typeface="Arial" panose="020B0604020202020204" pitchFamily="34" charset="0"/>
                <a:cs typeface="Arial" panose="020B0604020202020204" pitchFamily="34" charset="0"/>
              </a:rPr>
              <a:t>While using one language, they have to ignore the other;</a:t>
            </a:r>
          </a:p>
          <a:p>
            <a:pPr marL="0" indent="0" algn="r">
              <a:buNone/>
            </a:pPr>
            <a:r>
              <a:rPr lang="en-GB" sz="1600" dirty="0">
                <a:solidFill>
                  <a:srgbClr val="0070C0"/>
                </a:solidFill>
                <a:latin typeface="Arial" panose="020B0604020202020204" pitchFamily="34" charset="0"/>
                <a:cs typeface="Arial" panose="020B0604020202020204" pitchFamily="34" charset="0"/>
              </a:rPr>
              <a:t>(Thomas, 2018)</a:t>
            </a:r>
          </a:p>
        </p:txBody>
      </p:sp>
    </p:spTree>
    <p:extLst>
      <p:ext uri="{BB962C8B-B14F-4D97-AF65-F5344CB8AC3E}">
        <p14:creationId xmlns:p14="http://schemas.microsoft.com/office/powerpoint/2010/main" val="21645534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619" y="365128"/>
            <a:ext cx="10975181" cy="642142"/>
          </a:xfrm>
        </p:spPr>
        <p:txBody>
          <a:bodyPr>
            <a:noAutofit/>
          </a:bodyPr>
          <a:lstStyle/>
          <a:p>
            <a:pPr algn="ctr"/>
            <a:r>
              <a:rPr lang="en-GB" sz="4000" dirty="0" err="1">
                <a:latin typeface="Arial" panose="020B0604020202020204" pitchFamily="34" charset="0"/>
                <a:cs typeface="Arial" panose="020B0604020202020204" pitchFamily="34" charset="0"/>
              </a:rPr>
              <a:t>Seicoleg</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dwyieithrwydd</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Psychology of bilingualism</a:t>
            </a:r>
          </a:p>
        </p:txBody>
      </p:sp>
      <p:sp>
        <p:nvSpPr>
          <p:cNvPr id="3" name="Content Placeholder 2"/>
          <p:cNvSpPr>
            <a:spLocks noGrp="1"/>
          </p:cNvSpPr>
          <p:nvPr>
            <p:ph sz="half" idx="1"/>
          </p:nvPr>
        </p:nvSpPr>
        <p:spPr>
          <a:xfrm>
            <a:off x="292895" y="2031358"/>
            <a:ext cx="5726906" cy="4145605"/>
          </a:xfrm>
        </p:spPr>
        <p:txBody>
          <a:bodyPr>
            <a:normAutofit/>
          </a:bodyPr>
          <a:lstStyle/>
          <a:p>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symud</a:t>
            </a:r>
            <a:r>
              <a:rPr lang="en-GB" dirty="0">
                <a:latin typeface="Arial" panose="020B0604020202020204" pitchFamily="34" charset="0"/>
                <a:cs typeface="Arial" panose="020B0604020202020204" pitchFamily="34" charset="0"/>
              </a:rPr>
              <a:t> o un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llall</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mae'r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ymennydd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gweithio'n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iawn</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Rhaid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ymarferwyr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ystyried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unigrywiaeth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ieithyddol</a:t>
            </a:r>
            <a:r>
              <a:rPr lang="en-GB" dirty="0">
                <a:latin typeface="Arial" panose="020B0604020202020204" pitchFamily="34" charset="0"/>
                <a:cs typeface="Arial" panose="020B0604020202020204" pitchFamily="34" charset="0"/>
              </a:rPr>
              <a:t> bob plenty.</a:t>
            </a:r>
          </a:p>
        </p:txBody>
      </p:sp>
      <p:sp>
        <p:nvSpPr>
          <p:cNvPr id="4" name="Content Placeholder 3"/>
          <p:cNvSpPr>
            <a:spLocks noGrp="1"/>
          </p:cNvSpPr>
          <p:nvPr>
            <p:ph sz="half" idx="2"/>
          </p:nvPr>
        </p:nvSpPr>
        <p:spPr>
          <a:xfrm>
            <a:off x="6019801" y="2031358"/>
            <a:ext cx="5579269" cy="4329112"/>
          </a:xfrm>
        </p:spPr>
        <p:txBody>
          <a:bodyPr>
            <a:normAutofit/>
          </a:bodyPr>
          <a:lstStyle/>
          <a:p>
            <a:r>
              <a:rPr lang="en-GB" dirty="0">
                <a:solidFill>
                  <a:srgbClr val="0070C0"/>
                </a:solidFill>
                <a:latin typeface="Arial" panose="020B0604020202020204" pitchFamily="34" charset="0"/>
                <a:cs typeface="Arial" panose="020B0604020202020204" pitchFamily="34" charset="0"/>
              </a:rPr>
              <a:t>Often have to move from one language to another – the brain is working very hard!</a:t>
            </a:r>
          </a:p>
          <a:p>
            <a:r>
              <a:rPr lang="en-GB" dirty="0">
                <a:solidFill>
                  <a:srgbClr val="0070C0"/>
                </a:solidFill>
                <a:latin typeface="Arial" panose="020B0604020202020204" pitchFamily="34" charset="0"/>
                <a:cs typeface="Arial" panose="020B0604020202020204" pitchFamily="34" charset="0"/>
              </a:rPr>
              <a:t>Practitioners must consider the uniqueness of each child’s experiences with language.</a:t>
            </a:r>
          </a:p>
          <a:p>
            <a:pPr marL="0" indent="0" algn="r">
              <a:buNone/>
            </a:pPr>
            <a:r>
              <a:rPr lang="en-GB" sz="1600" dirty="0">
                <a:solidFill>
                  <a:srgbClr val="0070C0"/>
                </a:solidFill>
                <a:latin typeface="Arial" panose="020B0604020202020204" pitchFamily="34" charset="0"/>
                <a:cs typeface="Arial" panose="020B0604020202020204" pitchFamily="34" charset="0"/>
              </a:rPr>
              <a:t>(Thomas, 2018)</a:t>
            </a:r>
          </a:p>
        </p:txBody>
      </p:sp>
    </p:spTree>
    <p:extLst>
      <p:ext uri="{BB962C8B-B14F-4D97-AF65-F5344CB8AC3E}">
        <p14:creationId xmlns:p14="http://schemas.microsoft.com/office/powerpoint/2010/main" val="36320346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235743" y="307182"/>
          <a:ext cx="11787187" cy="58311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9572624" y="4936331"/>
            <a:ext cx="2093119" cy="369332"/>
          </a:xfrm>
          <a:prstGeom prst="rect">
            <a:avLst/>
          </a:prstGeom>
          <a:noFill/>
        </p:spPr>
        <p:txBody>
          <a:bodyPr wrap="square" rtlCol="0">
            <a:spAutoFit/>
          </a:bodyPr>
          <a:lstStyle/>
          <a:p>
            <a:r>
              <a:rPr lang="en-GB" dirty="0"/>
              <a:t>(Thomas, 2018)</a:t>
            </a:r>
          </a:p>
        </p:txBody>
      </p:sp>
    </p:spTree>
    <p:extLst>
      <p:ext uri="{BB962C8B-B14F-4D97-AF65-F5344CB8AC3E}">
        <p14:creationId xmlns:p14="http://schemas.microsoft.com/office/powerpoint/2010/main" val="13578089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781" y="365128"/>
            <a:ext cx="10818019" cy="799304"/>
          </a:xfrm>
        </p:spPr>
        <p:txBody>
          <a:bodyPr>
            <a:noAutofit/>
          </a:bodyPr>
          <a:lstStyle/>
          <a:p>
            <a:pPr algn="ctr"/>
            <a:r>
              <a:rPr lang="en-GB" sz="4000" dirty="0" err="1">
                <a:latin typeface="Arial" panose="020B0604020202020204" pitchFamily="34" charset="0"/>
                <a:cs typeface="Arial" panose="020B0604020202020204" pitchFamily="34" charset="0"/>
              </a:rPr>
              <a:t>Prawf</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Stroop</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The </a:t>
            </a:r>
            <a:r>
              <a:rPr lang="en-GB" sz="4000" dirty="0" err="1">
                <a:solidFill>
                  <a:srgbClr val="0070C0"/>
                </a:solidFill>
                <a:latin typeface="Arial" panose="020B0604020202020204" pitchFamily="34" charset="0"/>
                <a:cs typeface="Arial" panose="020B0604020202020204" pitchFamily="34" charset="0"/>
              </a:rPr>
              <a:t>Stroop</a:t>
            </a:r>
            <a:r>
              <a:rPr lang="en-GB" sz="4000" dirty="0">
                <a:solidFill>
                  <a:srgbClr val="0070C0"/>
                </a:solidFill>
                <a:latin typeface="Arial" panose="020B0604020202020204" pitchFamily="34" charset="0"/>
                <a:cs typeface="Arial" panose="020B0604020202020204" pitchFamily="34" charset="0"/>
              </a:rPr>
              <a:t> Test</a:t>
            </a:r>
          </a:p>
        </p:txBody>
      </p:sp>
      <p:pic>
        <p:nvPicPr>
          <p:cNvPr id="5" name="gjesfzWozo4"/>
          <p:cNvPicPr>
            <a:picLocks noGrp="1" noRot="1" noChangeAspect="1"/>
          </p:cNvPicPr>
          <p:nvPr>
            <p:ph sz="half" idx="2"/>
            <a:videoFile r:link="rId1"/>
          </p:nvPr>
        </p:nvPicPr>
        <p:blipFill>
          <a:blip r:embed="rId4"/>
          <a:stretch>
            <a:fillRect/>
          </a:stretch>
        </p:blipFill>
        <p:spPr>
          <a:xfrm>
            <a:off x="364331" y="1428750"/>
            <a:ext cx="11501438" cy="4986338"/>
          </a:xfrm>
          <a:prstGeom prst="rect">
            <a:avLst/>
          </a:prstGeom>
        </p:spPr>
      </p:pic>
    </p:spTree>
    <p:extLst>
      <p:ext uri="{BB962C8B-B14F-4D97-AF65-F5344CB8AC3E}">
        <p14:creationId xmlns:p14="http://schemas.microsoft.com/office/powerpoint/2010/main" val="6412071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965" y="365126"/>
            <a:ext cx="10971835" cy="1325563"/>
          </a:xfrm>
        </p:spPr>
        <p:txBody>
          <a:bodyPr>
            <a:normAutofit/>
          </a:bodyPr>
          <a:lstStyle/>
          <a:p>
            <a:r>
              <a:rPr lang="en-GB" sz="4000" dirty="0">
                <a:latin typeface="Arial" panose="020B0604020202020204" pitchFamily="34" charset="0"/>
                <a:cs typeface="Arial" panose="020B0604020202020204" pitchFamily="34" charset="0"/>
              </a:rPr>
              <a:t>Dr Ellen Bialystok</a:t>
            </a:r>
          </a:p>
        </p:txBody>
      </p:sp>
      <p:sp>
        <p:nvSpPr>
          <p:cNvPr id="4" name="Content Placeholder 3"/>
          <p:cNvSpPr>
            <a:spLocks noGrp="1"/>
          </p:cNvSpPr>
          <p:nvPr>
            <p:ph sz="half" idx="2"/>
          </p:nvPr>
        </p:nvSpPr>
        <p:spPr>
          <a:xfrm>
            <a:off x="5122069" y="492919"/>
            <a:ext cx="6231731" cy="5684044"/>
          </a:xfrm>
        </p:spPr>
        <p:txBody>
          <a:bodyPr/>
          <a:lstStyle/>
          <a:p>
            <a:r>
              <a:rPr lang="en-GB" dirty="0" err="1">
                <a:latin typeface="Arial" panose="020B0604020202020204" pitchFamily="34" charset="0"/>
                <a:cs typeface="Arial" panose="020B0604020202020204" pitchFamily="34" charset="0"/>
              </a:rPr>
              <a:t>Seicolegydd</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ymchwilydd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Ganada</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Ymchwil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cynnwys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archwiliad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effaith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dwyieithrwydd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brosesau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gwybyddol</a:t>
            </a:r>
            <a:r>
              <a:rPr lang="en-GB" dirty="0">
                <a:latin typeface="Arial" panose="020B0604020202020204" pitchFamily="34" charset="0"/>
                <a:cs typeface="Arial" panose="020B0604020202020204" pitchFamily="34" charset="0"/>
              </a:rPr>
              <a:t>.</a:t>
            </a:r>
          </a:p>
          <a:p>
            <a:pPr marL="0" indent="0">
              <a:buNone/>
            </a:pPr>
            <a:endParaRPr lang="en-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Canadian psychologist and researcher;</a:t>
            </a:r>
          </a:p>
          <a:p>
            <a:r>
              <a:rPr lang="en-GB" dirty="0">
                <a:solidFill>
                  <a:srgbClr val="0070C0"/>
                </a:solidFill>
                <a:latin typeface="Arial" panose="020B0604020202020204" pitchFamily="34" charset="0"/>
                <a:cs typeface="Arial" panose="020B0604020202020204" pitchFamily="34" charset="0"/>
              </a:rPr>
              <a:t>Research includes examining the effect of bilingualism on cognitive processes.</a:t>
            </a:r>
          </a:p>
        </p:txBody>
      </p:sp>
      <p:pic>
        <p:nvPicPr>
          <p:cNvPr id="1026" name="Picture 2" descr="&quot; &quot;"/>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838200" y="1609121"/>
            <a:ext cx="4019550" cy="3711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08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93539" y="274637"/>
            <a:ext cx="9817261" cy="1138140"/>
          </a:xfrm>
        </p:spPr>
        <p:txBody>
          <a:bodyPr>
            <a:normAutofit fontScale="90000"/>
          </a:bodyPr>
          <a:lstStyle/>
          <a:p>
            <a:br>
              <a:rPr lang="en-GB" sz="3200" dirty="0">
                <a:latin typeface="Arial" panose="020B0604020202020204" pitchFamily="34" charset="0"/>
              </a:rPr>
            </a:br>
            <a:r>
              <a:rPr lang="cy-GB" dirty="0">
                <a:latin typeface="Arial" panose="020B0604020202020204" pitchFamily="34" charset="0"/>
                <a:cs typeface="Arial" panose="020B0604020202020204" pitchFamily="34" charset="0"/>
              </a:rPr>
              <a:t>Gwybodaeth metaieithyddol</a:t>
            </a:r>
            <a:br>
              <a:rPr lang="cy-GB" dirty="0">
                <a:latin typeface="Arial" panose="020B0604020202020204" pitchFamily="34" charset="0"/>
                <a:cs typeface="Arial" panose="020B0604020202020204" pitchFamily="34" charset="0"/>
              </a:rPr>
            </a:br>
            <a:r>
              <a:rPr lang="cy-GB" dirty="0">
                <a:solidFill>
                  <a:srgbClr val="0070C0"/>
                </a:solidFill>
                <a:latin typeface="Arial" panose="020B0604020202020204" pitchFamily="34" charset="0"/>
                <a:cs typeface="Arial" panose="020B0604020202020204" pitchFamily="34" charset="0"/>
              </a:rPr>
              <a:t>Metalinguistic knowledge</a:t>
            </a:r>
            <a:br>
              <a:rPr lang="cy-GB" sz="3200" dirty="0">
                <a:latin typeface="Arial" panose="020B0604020202020204" pitchFamily="34" charset="0"/>
              </a:rPr>
            </a:br>
            <a:endParaRPr lang="en-GB" altLang="cy-GB" sz="3200" dirty="0">
              <a:latin typeface="Arial" panose="020B0604020202020204" pitchFamily="34" charset="0"/>
            </a:endParaRPr>
          </a:p>
        </p:txBody>
      </p:sp>
      <p:sp>
        <p:nvSpPr>
          <p:cNvPr id="5" name="Content Placeholder 4"/>
          <p:cNvSpPr>
            <a:spLocks noGrp="1"/>
          </p:cNvSpPr>
          <p:nvPr>
            <p:ph sz="half" idx="1"/>
          </p:nvPr>
        </p:nvSpPr>
        <p:spPr>
          <a:xfrm>
            <a:off x="133643" y="1561110"/>
            <a:ext cx="6028006" cy="4028132"/>
          </a:xfrm>
        </p:spPr>
        <p:txBody>
          <a:bodyPr>
            <a:normAutofit lnSpcReduction="10000"/>
          </a:bodyPr>
          <a:lstStyle/>
          <a:p>
            <a:pPr eaLnBrk="0" fontAlgn="base" hangingPunct="0">
              <a:spcAft>
                <a:spcPct val="0"/>
              </a:spcAft>
            </a:pPr>
            <a:r>
              <a:rPr lang="cy-GB" dirty="0">
                <a:latin typeface="Arial" panose="020B0604020202020204" pitchFamily="34" charset="0"/>
                <a:cs typeface="Arial" panose="020B0604020202020204" pitchFamily="34" charset="0"/>
              </a:rPr>
              <a:t>Y gallu i ddeall strwythur ynghyd ag ystyr iaith;</a:t>
            </a:r>
          </a:p>
          <a:p>
            <a:pPr eaLnBrk="0" fontAlgn="base" hangingPunct="0">
              <a:spcAft>
                <a:spcPct val="0"/>
              </a:spcAft>
            </a:pPr>
            <a:r>
              <a:rPr lang="cy-GB" dirty="0">
                <a:latin typeface="Arial" panose="020B0604020202020204" pitchFamily="34" charset="0"/>
                <a:cs typeface="Arial" panose="020B0604020202020204" pitchFamily="34" charset="0"/>
              </a:rPr>
              <a:t>Ffactor allweddol yn natblygiad darllen plant ifainc.</a:t>
            </a:r>
          </a:p>
          <a:p>
            <a:pPr marL="0" indent="0" eaLnBrk="0" fontAlgn="base" hangingPunct="0">
              <a:spcAft>
                <a:spcPct val="0"/>
              </a:spcAft>
              <a:buNone/>
            </a:pPr>
            <a:endParaRPr lang="cy-GB" dirty="0">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The ability to understand the structure of language as well as the meaning;</a:t>
            </a:r>
          </a:p>
          <a:p>
            <a:r>
              <a:rPr lang="en-GB" dirty="0">
                <a:solidFill>
                  <a:srgbClr val="0070C0"/>
                </a:solidFill>
                <a:latin typeface="Arial" panose="020B0604020202020204" pitchFamily="34" charset="0"/>
                <a:cs typeface="Arial" panose="020B0604020202020204" pitchFamily="34" charset="0"/>
              </a:rPr>
              <a:t>A key factor in the development of reading in young children.</a:t>
            </a:r>
          </a:p>
          <a:p>
            <a:pPr eaLnBrk="0" fontAlgn="base" hangingPunct="0">
              <a:spcAft>
                <a:spcPct val="0"/>
              </a:spcAft>
            </a:pPr>
            <a:endParaRPr lang="cy-GB" dirty="0">
              <a:latin typeface="Arial" panose="020B0604020202020204" pitchFamily="34" charset="0"/>
            </a:endParaRPr>
          </a:p>
        </p:txBody>
      </p:sp>
      <p:sp>
        <p:nvSpPr>
          <p:cNvPr id="2" name="Content Placeholder 1"/>
          <p:cNvSpPr>
            <a:spLocks noGrp="1"/>
          </p:cNvSpPr>
          <p:nvPr>
            <p:ph sz="half" idx="2"/>
          </p:nvPr>
        </p:nvSpPr>
        <p:spPr>
          <a:xfrm>
            <a:off x="5972175" y="1412777"/>
            <a:ext cx="5536405" cy="4176465"/>
          </a:xfrm>
        </p:spPr>
        <p:txBody>
          <a:bodyPr>
            <a:normAutofit lnSpcReduction="10000"/>
          </a:bodyPr>
          <a:lstStyle/>
          <a:p>
            <a:pPr marL="0" indent="0">
              <a:buNone/>
            </a:pPr>
            <a:endParaRPr lang="en-GB" dirty="0">
              <a:solidFill>
                <a:srgbClr val="002060"/>
              </a:solidFill>
              <a:latin typeface="Arial" panose="020B0604020202020204" pitchFamily="34" charset="0"/>
            </a:endParaRPr>
          </a:p>
          <a:p>
            <a:endParaRPr lang="en-GB" dirty="0">
              <a:solidFill>
                <a:srgbClr val="002060"/>
              </a:solidFill>
              <a:latin typeface="Arial" panose="020B0604020202020204" pitchFamily="34" charset="0"/>
            </a:endParaRPr>
          </a:p>
          <a:p>
            <a:endParaRPr lang="en-GB" dirty="0">
              <a:solidFill>
                <a:srgbClr val="002060"/>
              </a:solidFill>
              <a:latin typeface="Arial" panose="020B0604020202020204" pitchFamily="34" charset="0"/>
            </a:endParaRPr>
          </a:p>
        </p:txBody>
      </p:sp>
      <p:pic>
        <p:nvPicPr>
          <p:cNvPr id="3" name="6sDYx77hCmI"/>
          <p:cNvPicPr>
            <a:picLocks noRot="1" noChangeAspect="1"/>
          </p:cNvPicPr>
          <p:nvPr>
            <a:videoFile r:link="rId1"/>
          </p:nvPr>
        </p:nvPicPr>
        <p:blipFill>
          <a:blip r:embed="rId4"/>
          <a:stretch>
            <a:fillRect/>
          </a:stretch>
        </p:blipFill>
        <p:spPr>
          <a:xfrm>
            <a:off x="6229350" y="1264444"/>
            <a:ext cx="5443437" cy="3800475"/>
          </a:xfrm>
          <a:prstGeom prst="rect">
            <a:avLst/>
          </a:prstGeom>
        </p:spPr>
      </p:pic>
    </p:spTree>
    <p:extLst>
      <p:ext uri="{BB962C8B-B14F-4D97-AF65-F5344CB8AC3E}">
        <p14:creationId xmlns:p14="http://schemas.microsoft.com/office/powerpoint/2010/main" val="31760343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535781" y="274638"/>
            <a:ext cx="11015753" cy="850106"/>
          </a:xfrm>
        </p:spPr>
        <p:txBody>
          <a:bodyPr>
            <a:noAutofit/>
          </a:bodyPr>
          <a:lstStyle/>
          <a:p>
            <a:pPr algn="ct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Buddion</a:t>
            </a:r>
            <a:r>
              <a:rPr lang="en-GB" altLang="en-US" sz="40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4000" dirty="0" err="1">
                <a:latin typeface="Arial" panose="020B0604020202020204" pitchFamily="34" charset="0"/>
                <a:ea typeface="ＭＳ Ｐゴシック" panose="020B0600070205080204" pitchFamily="34" charset="-128"/>
                <a:cs typeface="Arial" panose="020B0604020202020204" pitchFamily="34" charset="0"/>
              </a:rPr>
              <a:t>personol</a:t>
            </a:r>
            <a:br>
              <a:rPr lang="en-GB" altLang="en-US" sz="4000" dirty="0">
                <a:latin typeface="Arial" panose="020B0604020202020204" pitchFamily="34" charset="0"/>
                <a:ea typeface="ＭＳ Ｐゴシック" panose="020B0600070205080204" pitchFamily="34" charset="-128"/>
                <a:cs typeface="Arial" panose="020B0604020202020204" pitchFamily="34" charset="0"/>
              </a:rPr>
            </a:br>
            <a:r>
              <a:rPr lang="en-GB" altLang="en-US" sz="40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Personal benefits</a:t>
            </a:r>
            <a:endParaRPr lang="en-GB" altLang="en-US" sz="40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428625" y="1561514"/>
            <a:ext cx="5591175" cy="4027728"/>
          </a:xfrm>
        </p:spPr>
        <p:txBody>
          <a:bodyPr>
            <a:normAutofit/>
          </a:bodyPr>
          <a:lstStyle/>
          <a:p>
            <a:r>
              <a:rPr lang="cy-GB" altLang="en-US" dirty="0">
                <a:latin typeface="Arial" panose="020B0604020202020204" pitchFamily="34" charset="0"/>
                <a:cs typeface="Arial" panose="020B0604020202020204" pitchFamily="34" charset="0"/>
              </a:rPr>
              <a:t>Hunan-fri uwch;</a:t>
            </a:r>
          </a:p>
          <a:p>
            <a:r>
              <a:rPr lang="cy-GB" altLang="en-US" dirty="0">
                <a:latin typeface="Arial" panose="020B0604020202020204" pitchFamily="34" charset="0"/>
                <a:cs typeface="Arial" panose="020B0604020202020204" pitchFamily="34" charset="0"/>
              </a:rPr>
              <a:t>Hunaniaeth gadarnhaol;</a:t>
            </a:r>
          </a:p>
          <a:p>
            <a:r>
              <a:rPr lang="cy-GB" altLang="en-US" dirty="0">
                <a:latin typeface="Arial" panose="020B0604020202020204" pitchFamily="34" charset="0"/>
                <a:cs typeface="Arial" panose="020B0604020202020204" pitchFamily="34" charset="0"/>
              </a:rPr>
              <a:t>Eich meddwl yn gweithio am hirach.</a:t>
            </a:r>
          </a:p>
          <a:p>
            <a:pPr marL="0" indent="0">
              <a:buNone/>
            </a:pPr>
            <a:endParaRPr lang="cy-GB" altLang="en-US" dirty="0">
              <a:latin typeface="Arial" panose="020B0604020202020204" pitchFamily="34" charset="0"/>
              <a:cs typeface="Arial" panose="020B0604020202020204" pitchFamily="34" charset="0"/>
            </a:endParaRPr>
          </a:p>
          <a:p>
            <a:pPr marL="0" indent="0">
              <a:buNone/>
            </a:pPr>
            <a:r>
              <a:rPr lang="cy-GB" altLang="en-US" dirty="0">
                <a:latin typeface="Arial" panose="020B0604020202020204" pitchFamily="34" charset="0"/>
                <a:cs typeface="Arial" panose="020B0604020202020204" pitchFamily="34" charset="0"/>
              </a:rPr>
              <a:t>Yn hwyrach:</a:t>
            </a:r>
          </a:p>
          <a:p>
            <a:r>
              <a:rPr lang="cy-GB" altLang="en-US" dirty="0">
                <a:latin typeface="Arial" panose="020B0604020202020204" pitchFamily="34" charset="0"/>
                <a:cs typeface="Arial" panose="020B0604020202020204" pitchFamily="34" charset="0"/>
              </a:rPr>
              <a:t>Adferiad cyflymach o strôc;</a:t>
            </a:r>
          </a:p>
          <a:p>
            <a:r>
              <a:rPr lang="cy-GB" altLang="en-US" dirty="0">
                <a:latin typeface="Arial" panose="020B0604020202020204" pitchFamily="34" charset="0"/>
                <a:cs typeface="Arial" panose="020B0604020202020204" pitchFamily="34" charset="0"/>
              </a:rPr>
              <a:t>Oedi cychwyniad dementia.</a:t>
            </a:r>
          </a:p>
          <a:p>
            <a:endParaRPr lang="cy-GB" altLang="en-US" dirty="0">
              <a:latin typeface="Arial" panose="020B0604020202020204" pitchFamily="34" charset="0"/>
            </a:endParaRPr>
          </a:p>
        </p:txBody>
      </p:sp>
      <p:sp>
        <p:nvSpPr>
          <p:cNvPr id="6148" name="Content Placeholder 3"/>
          <p:cNvSpPr>
            <a:spLocks noGrp="1"/>
          </p:cNvSpPr>
          <p:nvPr>
            <p:ph sz="half" idx="2"/>
          </p:nvPr>
        </p:nvSpPr>
        <p:spPr>
          <a:xfrm>
            <a:off x="6172200" y="1638886"/>
            <a:ext cx="5772150" cy="3950356"/>
          </a:xfrm>
        </p:spPr>
        <p:txBody>
          <a:bodyPr>
            <a:normAutofit/>
          </a:bodyPr>
          <a:lstStyle/>
          <a:p>
            <a:r>
              <a:rPr lang="en-US" altLang="en-US" dirty="0">
                <a:solidFill>
                  <a:srgbClr val="0070C0"/>
                </a:solidFill>
                <a:latin typeface="Arial" panose="020B0604020202020204" pitchFamily="34" charset="0"/>
                <a:cs typeface="Arial" panose="020B0604020202020204" pitchFamily="34" charset="0"/>
              </a:rPr>
              <a:t>Higher self-esteem;</a:t>
            </a:r>
          </a:p>
          <a:p>
            <a:r>
              <a:rPr lang="en-US" altLang="en-US" dirty="0">
                <a:solidFill>
                  <a:srgbClr val="0070C0"/>
                </a:solidFill>
                <a:latin typeface="Arial" panose="020B0604020202020204" pitchFamily="34" charset="0"/>
                <a:cs typeface="Arial" panose="020B0604020202020204" pitchFamily="34" charset="0"/>
              </a:rPr>
              <a:t>Positive self-identity;</a:t>
            </a:r>
          </a:p>
          <a:p>
            <a:r>
              <a:rPr lang="en-GB" altLang="en-US" dirty="0">
                <a:solidFill>
                  <a:srgbClr val="0070C0"/>
                </a:solidFill>
                <a:latin typeface="Arial" panose="020B0604020202020204" pitchFamily="34" charset="0"/>
                <a:cs typeface="Arial" panose="020B0604020202020204" pitchFamily="34" charset="0"/>
              </a:rPr>
              <a:t>Your mind works for longer.</a:t>
            </a:r>
          </a:p>
          <a:p>
            <a:pPr marL="0" indent="0">
              <a:buNone/>
            </a:pPr>
            <a:endParaRPr lang="en-GB" altLang="en-US" dirty="0">
              <a:solidFill>
                <a:srgbClr val="0070C0"/>
              </a:solidFill>
              <a:latin typeface="Arial" panose="020B0604020202020204" pitchFamily="34" charset="0"/>
              <a:cs typeface="Arial" panose="020B0604020202020204" pitchFamily="34" charset="0"/>
            </a:endParaRPr>
          </a:p>
          <a:p>
            <a:pPr marL="0" indent="0">
              <a:buNone/>
            </a:pPr>
            <a:r>
              <a:rPr lang="en-GB" altLang="en-US" dirty="0">
                <a:solidFill>
                  <a:srgbClr val="0070C0"/>
                </a:solidFill>
                <a:latin typeface="Arial" panose="020B0604020202020204" pitchFamily="34" charset="0"/>
                <a:cs typeface="Arial" panose="020B0604020202020204" pitchFamily="34" charset="0"/>
              </a:rPr>
              <a:t>Later years:</a:t>
            </a:r>
          </a:p>
          <a:p>
            <a:r>
              <a:rPr lang="en-GB" altLang="en-US" dirty="0">
                <a:solidFill>
                  <a:srgbClr val="0070C0"/>
                </a:solidFill>
                <a:latin typeface="Arial" panose="020B0604020202020204" pitchFamily="34" charset="0"/>
                <a:cs typeface="Arial" panose="020B0604020202020204" pitchFamily="34" charset="0"/>
              </a:rPr>
              <a:t>Faster recovery from a stroke;</a:t>
            </a:r>
          </a:p>
          <a:p>
            <a:r>
              <a:rPr lang="en-GB" altLang="en-US" dirty="0">
                <a:solidFill>
                  <a:srgbClr val="0070C0"/>
                </a:solidFill>
                <a:latin typeface="Arial" panose="020B0604020202020204" pitchFamily="34" charset="0"/>
                <a:cs typeface="Arial" panose="020B0604020202020204" pitchFamily="34" charset="0"/>
              </a:rPr>
              <a:t>Delayed onset of dementia.</a:t>
            </a:r>
            <a:endParaRPr lang="en-US" altLang="en-US" dirty="0">
              <a:solidFill>
                <a:srgbClr val="0070C0"/>
              </a:solidFill>
              <a:latin typeface="Arial" panose="020B0604020202020204" pitchFamily="34" charset="0"/>
              <a:cs typeface="Arial" panose="020B0604020202020204" pitchFamily="34" charset="0"/>
            </a:endParaRPr>
          </a:p>
          <a:p>
            <a:endParaRPr lang="en-GB" altLang="en-US" sz="3200" dirty="0">
              <a:solidFill>
                <a:srgbClr val="002060"/>
              </a:solidFill>
              <a:latin typeface="Arial" panose="020B0604020202020204" pitchFamily="34" charset="0"/>
            </a:endParaRPr>
          </a:p>
        </p:txBody>
      </p:sp>
    </p:spTree>
    <p:extLst>
      <p:ext uri="{BB962C8B-B14F-4D97-AF65-F5344CB8AC3E}">
        <p14:creationId xmlns:p14="http://schemas.microsoft.com/office/powerpoint/2010/main" val="13823240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21481" y="274638"/>
            <a:ext cx="11423516" cy="850106"/>
          </a:xfrm>
        </p:spPr>
        <p:txBody>
          <a:bodyPr>
            <a:noAutofit/>
          </a:bodyPr>
          <a:lstStyle/>
          <a:p>
            <a:r>
              <a:rPr lang="en-GB" altLang="en-US" sz="3600" dirty="0" err="1">
                <a:latin typeface="Arial" panose="020B0604020202020204" pitchFamily="34" charset="0"/>
                <a:ea typeface="ＭＳ Ｐゴシック" panose="020B0600070205080204" pitchFamily="34" charset="-128"/>
                <a:cs typeface="Arial" panose="020B0604020202020204" pitchFamily="34" charset="0"/>
              </a:rPr>
              <a:t>Yn</a:t>
            </a:r>
            <a:r>
              <a:rPr lang="en-GB" altLang="en-US" sz="36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3600" dirty="0" err="1">
                <a:latin typeface="Arial" panose="020B0604020202020204" pitchFamily="34" charset="0"/>
                <a:ea typeface="ＭＳ Ｐゴシック" panose="020B0600070205080204" pitchFamily="34" charset="-128"/>
                <a:cs typeface="Arial" panose="020B0604020202020204" pitchFamily="34" charset="0"/>
              </a:rPr>
              <a:t>hwyrach</a:t>
            </a:r>
            <a:r>
              <a:rPr lang="en-GB" altLang="en-US" sz="3600" dirty="0">
                <a:latin typeface="Arial" panose="020B0604020202020204" pitchFamily="34" charset="0"/>
                <a:ea typeface="ＭＳ Ｐゴシック" panose="020B0600070205080204" pitchFamily="34" charset="-128"/>
                <a:cs typeface="Arial" panose="020B0604020202020204" pitchFamily="34" charset="0"/>
              </a:rPr>
              <a:t>….</a:t>
            </a:r>
            <a:r>
              <a:rPr lang="en-GB" altLang="en-US" sz="3600" dirty="0" err="1">
                <a:latin typeface="Arial" panose="020B0604020202020204" pitchFamily="34" charset="0"/>
                <a:ea typeface="ＭＳ Ｐゴシック" panose="020B0600070205080204" pitchFamily="34" charset="-128"/>
                <a:cs typeface="Arial" panose="020B0604020202020204" pitchFamily="34" charset="0"/>
              </a:rPr>
              <a:t>Buddion</a:t>
            </a:r>
            <a:r>
              <a:rPr lang="en-GB" altLang="en-US" sz="3600" dirty="0">
                <a:latin typeface="Arial" panose="020B0604020202020204" pitchFamily="34" charset="0"/>
                <a:ea typeface="ＭＳ Ｐゴシック" panose="020B0600070205080204" pitchFamily="34" charset="-128"/>
                <a:cs typeface="Arial" panose="020B0604020202020204" pitchFamily="34" charset="0"/>
              </a:rPr>
              <a:t> </a:t>
            </a:r>
            <a:r>
              <a:rPr lang="en-GB" altLang="en-US" sz="3600" dirty="0" err="1">
                <a:latin typeface="Arial" panose="020B0604020202020204" pitchFamily="34" charset="0"/>
                <a:ea typeface="ＭＳ Ｐゴシック" panose="020B0600070205080204" pitchFamily="34" charset="-128"/>
                <a:cs typeface="Arial" panose="020B0604020202020204" pitchFamily="34" charset="0"/>
              </a:rPr>
              <a:t>economaidd</a:t>
            </a:r>
            <a:r>
              <a:rPr lang="en-GB" altLang="en-US" sz="3600" dirty="0">
                <a:latin typeface="Arial" panose="020B0604020202020204" pitchFamily="34" charset="0"/>
                <a:ea typeface="ＭＳ Ｐゴシック" panose="020B0600070205080204" pitchFamily="34" charset="-128"/>
                <a:cs typeface="Arial" panose="020B0604020202020204" pitchFamily="34" charset="0"/>
              </a:rPr>
              <a:t> a </a:t>
            </a:r>
            <a:r>
              <a:rPr lang="en-GB" altLang="en-US" sz="3600" dirty="0" err="1">
                <a:latin typeface="Arial" panose="020B0604020202020204" pitchFamily="34" charset="0"/>
                <a:ea typeface="ＭＳ Ｐゴシック" panose="020B0600070205080204" pitchFamily="34" charset="-128"/>
                <a:cs typeface="Arial" panose="020B0604020202020204" pitchFamily="34" charset="0"/>
              </a:rPr>
              <a:t>chyflogadwyedd</a:t>
            </a:r>
            <a:br>
              <a:rPr lang="en-GB" altLang="en-US" sz="3600" dirty="0">
                <a:latin typeface="Arial" panose="020B0604020202020204" pitchFamily="34" charset="0"/>
                <a:ea typeface="ＭＳ Ｐゴシック" panose="020B0600070205080204" pitchFamily="34" charset="-128"/>
                <a:cs typeface="Arial" panose="020B0604020202020204" pitchFamily="34" charset="0"/>
              </a:rPr>
            </a:br>
            <a:r>
              <a:rPr lang="en-GB" altLang="en-US" sz="3600" dirty="0">
                <a:solidFill>
                  <a:srgbClr val="0070C0"/>
                </a:solidFill>
                <a:latin typeface="Arial" panose="020B0604020202020204" pitchFamily="34" charset="0"/>
                <a:ea typeface="ＭＳ Ｐゴシック" panose="020B0600070205080204" pitchFamily="34" charset="-128"/>
                <a:cs typeface="Arial" panose="020B0604020202020204" pitchFamily="34" charset="0"/>
              </a:rPr>
              <a:t>Later….Economic and employment benefits</a:t>
            </a:r>
            <a:endParaRPr lang="en-GB" altLang="en-US" sz="3600" dirty="0">
              <a:solidFill>
                <a:srgbClr val="0070C0"/>
              </a:solidFill>
              <a:latin typeface="Arial" panose="020B0604020202020204" pitchFamily="34" charset="0"/>
              <a:cs typeface="Arial" panose="020B0604020202020204" pitchFamily="34" charset="0"/>
            </a:endParaRPr>
          </a:p>
        </p:txBody>
      </p:sp>
      <p:sp>
        <p:nvSpPr>
          <p:cNvPr id="6147" name="Content Placeholder 2"/>
          <p:cNvSpPr>
            <a:spLocks noGrp="1"/>
          </p:cNvSpPr>
          <p:nvPr>
            <p:ph sz="half" idx="1"/>
          </p:nvPr>
        </p:nvSpPr>
        <p:spPr>
          <a:xfrm>
            <a:off x="157163" y="1779562"/>
            <a:ext cx="6015037" cy="3809679"/>
          </a:xfrm>
        </p:spPr>
        <p:txBody>
          <a:bodyPr>
            <a:noAutofit/>
          </a:bodyPr>
          <a:lstStyle/>
          <a:p>
            <a:r>
              <a:rPr lang="cy-GB" altLang="en-US" dirty="0">
                <a:latin typeface="Arial" panose="020B0604020202020204" pitchFamily="34" charset="0"/>
                <a:cs typeface="Arial" panose="020B0604020202020204" pitchFamily="34" charset="0"/>
              </a:rPr>
              <a:t>Sgorio'n uwch mewn profion;</a:t>
            </a:r>
          </a:p>
          <a:p>
            <a:r>
              <a:rPr lang="cy-GB" altLang="en-US" dirty="0">
                <a:latin typeface="Arial" panose="020B0604020202020204" pitchFamily="34" charset="0"/>
                <a:cs typeface="Arial" panose="020B0604020202020204" pitchFamily="34" charset="0"/>
              </a:rPr>
              <a:t>Mynediad i rwydwaith cymdeithasol ehangach;</a:t>
            </a:r>
          </a:p>
          <a:p>
            <a:r>
              <a:rPr lang="cy-GB" altLang="en-US" dirty="0">
                <a:latin typeface="Arial" panose="020B0604020202020204" pitchFamily="34" charset="0"/>
                <a:cs typeface="Arial" panose="020B0604020202020204" pitchFamily="34" charset="0"/>
              </a:rPr>
              <a:t>Yn fwy tebygol o fynychu coleg/prifysgol;</a:t>
            </a:r>
          </a:p>
          <a:p>
            <a:r>
              <a:rPr lang="cy-GB" altLang="en-US" dirty="0">
                <a:latin typeface="Arial" panose="020B0604020202020204" pitchFamily="34" charset="0"/>
                <a:cs typeface="Arial" panose="020B0604020202020204" pitchFamily="34" charset="0"/>
              </a:rPr>
              <a:t>'Mae'n well' gan gyflogwyr gyflogi pobl ddwyieithog/amlieithog.</a:t>
            </a:r>
          </a:p>
        </p:txBody>
      </p:sp>
      <p:sp>
        <p:nvSpPr>
          <p:cNvPr id="6148" name="Content Placeholder 3"/>
          <p:cNvSpPr>
            <a:spLocks noGrp="1"/>
          </p:cNvSpPr>
          <p:nvPr>
            <p:ph sz="half" idx="2"/>
          </p:nvPr>
        </p:nvSpPr>
        <p:spPr>
          <a:xfrm>
            <a:off x="6172199" y="1779562"/>
            <a:ext cx="5862637" cy="3809680"/>
          </a:xfrm>
        </p:spPr>
        <p:txBody>
          <a:bodyPr>
            <a:normAutofit/>
          </a:bodyPr>
          <a:lstStyle/>
          <a:p>
            <a:r>
              <a:rPr lang="en-GB" altLang="en-US" dirty="0">
                <a:solidFill>
                  <a:srgbClr val="0070C0"/>
                </a:solidFill>
                <a:latin typeface="Arial" panose="020B0604020202020204" pitchFamily="34" charset="0"/>
                <a:cs typeface="Arial" panose="020B0604020202020204" pitchFamily="34" charset="0"/>
              </a:rPr>
              <a:t>Score higher in tests;</a:t>
            </a:r>
          </a:p>
          <a:p>
            <a:r>
              <a:rPr lang="en-GB" altLang="en-US" dirty="0">
                <a:solidFill>
                  <a:srgbClr val="0070C0"/>
                </a:solidFill>
                <a:latin typeface="Arial" panose="020B0604020202020204" pitchFamily="34" charset="0"/>
                <a:cs typeface="Arial" panose="020B0604020202020204" pitchFamily="34" charset="0"/>
              </a:rPr>
              <a:t>Access to wider social network;</a:t>
            </a:r>
          </a:p>
          <a:p>
            <a:r>
              <a:rPr lang="en-GB" altLang="en-US" dirty="0">
                <a:solidFill>
                  <a:srgbClr val="0070C0"/>
                </a:solidFill>
                <a:latin typeface="Arial" panose="020B0604020202020204" pitchFamily="34" charset="0"/>
                <a:cs typeface="Arial" panose="020B0604020202020204" pitchFamily="34" charset="0"/>
              </a:rPr>
              <a:t>More likely to attend college/university;</a:t>
            </a:r>
          </a:p>
          <a:p>
            <a:r>
              <a:rPr lang="en-GB" altLang="en-US" dirty="0">
                <a:solidFill>
                  <a:srgbClr val="0070C0"/>
                </a:solidFill>
                <a:latin typeface="Arial" panose="020B0604020202020204" pitchFamily="34" charset="0"/>
                <a:cs typeface="Arial" panose="020B0604020202020204" pitchFamily="34" charset="0"/>
              </a:rPr>
              <a:t>Employers ‘prefer’ to employ bilinguals/multilinguals.</a:t>
            </a:r>
          </a:p>
          <a:p>
            <a:pPr marL="0" indent="0">
              <a:buNone/>
            </a:pPr>
            <a:endParaRPr lang="en-GB" altLang="en-US" sz="3200" dirty="0">
              <a:solidFill>
                <a:srgbClr val="002060"/>
              </a:solidFill>
              <a:latin typeface="Arial" panose="020B0604020202020204" pitchFamily="34" charset="0"/>
            </a:endParaRPr>
          </a:p>
        </p:txBody>
      </p:sp>
    </p:spTree>
    <p:extLst>
      <p:ext uri="{BB962C8B-B14F-4D97-AF65-F5344CB8AC3E}">
        <p14:creationId xmlns:p14="http://schemas.microsoft.com/office/powerpoint/2010/main" val="7604910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Carwch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eich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iaith</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Love your language</a:t>
            </a:r>
            <a:endParaRPr lang="en-US" sz="4000" dirty="0">
              <a:solidFill>
                <a:srgbClr val="0070C0"/>
              </a:solidFill>
              <a:latin typeface="Arial" panose="020B0604020202020204" pitchFamily="34" charset="0"/>
              <a:cs typeface="Arial" panose="020B0604020202020204" pitchFamily="34" charset="0"/>
            </a:endParaRPr>
          </a:p>
        </p:txBody>
      </p:sp>
      <p:sp>
        <p:nvSpPr>
          <p:cNvPr id="4" name="Content Placeholder 3"/>
          <p:cNvSpPr>
            <a:spLocks noGrp="1"/>
          </p:cNvSpPr>
          <p:nvPr>
            <p:ph idx="1"/>
          </p:nvPr>
        </p:nvSpPr>
        <p:spPr>
          <a:xfrm>
            <a:off x="609600" y="1600201"/>
            <a:ext cx="4741069" cy="3917032"/>
          </a:xfrm>
        </p:spPr>
        <p:txBody>
          <a:bodyPr>
            <a:normAutofit/>
          </a:bodyPr>
          <a:lstStyle/>
          <a:p>
            <a:endParaRPr lang="en-GB" dirty="0">
              <a:solidFill>
                <a:srgbClr val="002060"/>
              </a:solidFill>
              <a:latin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NPLD (2014) </a:t>
            </a:r>
            <a:r>
              <a:rPr lang="en-US" i="1" dirty="0">
                <a:latin typeface="Arial" panose="020B0604020202020204" pitchFamily="34" charset="0"/>
                <a:cs typeface="Arial" panose="020B0604020202020204" pitchFamily="34" charset="0"/>
              </a:rPr>
              <a:t>Love your Language, Film by NPLD</a:t>
            </a:r>
            <a:r>
              <a:rPr lang="en-US"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hlinkClick r:id="rId4"/>
              </a:rPr>
              <a:t>https://www.youtube.com/watch?v=K5lfoBz_nMM</a:t>
            </a:r>
            <a:r>
              <a:rPr lang="en-US" dirty="0">
                <a:latin typeface="Arial" panose="020B0604020202020204" pitchFamily="34" charset="0"/>
                <a:cs typeface="Arial" panose="020B0604020202020204" pitchFamily="34" charset="0"/>
              </a:rPr>
              <a:t> [Accessed: February 17 2017].</a:t>
            </a:r>
          </a:p>
        </p:txBody>
      </p:sp>
      <p:pic>
        <p:nvPicPr>
          <p:cNvPr id="3" name="K5lfoBz_nMM"/>
          <p:cNvPicPr>
            <a:picLocks noRot="1" noChangeAspect="1"/>
          </p:cNvPicPr>
          <p:nvPr>
            <a:videoFile r:link="rId1"/>
          </p:nvPr>
        </p:nvPicPr>
        <p:blipFill>
          <a:blip r:embed="rId5"/>
          <a:stretch>
            <a:fillRect/>
          </a:stretch>
        </p:blipFill>
        <p:spPr>
          <a:xfrm>
            <a:off x="5840412" y="1964531"/>
            <a:ext cx="5868194" cy="4136232"/>
          </a:xfrm>
          <a:prstGeom prst="rect">
            <a:avLst/>
          </a:prstGeom>
        </p:spPr>
      </p:pic>
    </p:spTree>
    <p:extLst>
      <p:ext uri="{BB962C8B-B14F-4D97-AF65-F5344CB8AC3E}">
        <p14:creationId xmlns:p14="http://schemas.microsoft.com/office/powerpoint/2010/main" val="21437222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684" y="365128"/>
            <a:ext cx="10733116" cy="765404"/>
          </a:xfrm>
        </p:spPr>
        <p:txBody>
          <a:bodyPr>
            <a:noAutofit/>
          </a:bodyPr>
          <a:lstStyle/>
          <a:p>
            <a:r>
              <a:rPr lang="en-GB" sz="3600" dirty="0" err="1">
                <a:latin typeface="Arial" panose="020B0604020202020204" pitchFamily="34" charset="0"/>
                <a:cs typeface="Arial" panose="020B0604020202020204" pitchFamily="34" charset="0"/>
              </a:rPr>
              <a:t>Eich</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aseiniad</a:t>
            </a:r>
            <a:r>
              <a:rPr lang="en-GB" sz="3600" dirty="0">
                <a:latin typeface="Arial" panose="020B0604020202020204" pitchFamily="34" charset="0"/>
                <a:cs typeface="Arial" panose="020B0604020202020204" pitchFamily="34" charset="0"/>
              </a:rPr>
              <a:t>…</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Your assignment…</a:t>
            </a:r>
          </a:p>
        </p:txBody>
      </p:sp>
      <p:sp>
        <p:nvSpPr>
          <p:cNvPr id="5" name="Cloud 4"/>
          <p:cNvSpPr/>
          <p:nvPr/>
        </p:nvSpPr>
        <p:spPr>
          <a:xfrm>
            <a:off x="3500438" y="1764506"/>
            <a:ext cx="3679031" cy="2564607"/>
          </a:xfrm>
          <a:prstGeom prst="cloud">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flipH="1">
            <a:off x="4117656" y="2450306"/>
            <a:ext cx="2626043" cy="954107"/>
          </a:xfrm>
          <a:prstGeom prst="rect">
            <a:avLst/>
          </a:prstGeom>
          <a:noFill/>
        </p:spPr>
        <p:txBody>
          <a:bodyPr wrap="square" rtlCol="0">
            <a:spAutoFit/>
          </a:bodyPr>
          <a:lstStyle/>
          <a:p>
            <a:pPr algn="ctr"/>
            <a:r>
              <a:rPr lang="en-GB" sz="2800" dirty="0" err="1">
                <a:latin typeface="Arial" panose="020B0604020202020204" pitchFamily="34" charset="0"/>
                <a:cs typeface="Arial" panose="020B0604020202020204" pitchFamily="34" charset="0"/>
              </a:rPr>
              <a:t>Gweithgaredd</a:t>
            </a:r>
            <a:endParaRPr lang="en-GB" sz="2800" dirty="0">
              <a:latin typeface="Arial" panose="020B0604020202020204" pitchFamily="34" charset="0"/>
              <a:cs typeface="Arial" panose="020B0604020202020204" pitchFamily="34" charset="0"/>
            </a:endParaRPr>
          </a:p>
          <a:p>
            <a:pPr algn="ctr"/>
            <a:r>
              <a:rPr lang="en-GB" sz="2800" i="1" dirty="0">
                <a:solidFill>
                  <a:srgbClr val="002060"/>
                </a:solidFill>
                <a:latin typeface="Arial" panose="020B0604020202020204" pitchFamily="34" charset="0"/>
              </a:rPr>
              <a:t>Activity</a:t>
            </a:r>
          </a:p>
        </p:txBody>
      </p:sp>
      <p:sp>
        <p:nvSpPr>
          <p:cNvPr id="7" name="TextBox 6"/>
          <p:cNvSpPr txBox="1"/>
          <p:nvPr/>
        </p:nvSpPr>
        <p:spPr>
          <a:xfrm flipH="1">
            <a:off x="85725" y="1700213"/>
            <a:ext cx="3507580" cy="1477328"/>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Buddion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dwyieithrwydd</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amlieithrwydd</a:t>
            </a:r>
            <a:endParaRPr lang="en-GB" dirty="0">
              <a:latin typeface="Arial" panose="020B0604020202020204" pitchFamily="34" charset="0"/>
              <a:cs typeface="Arial" panose="020B0604020202020204" pitchFamily="34" charset="0"/>
            </a:endParaRPr>
          </a:p>
          <a:p>
            <a:endParaRPr lang="en-GB" dirty="0">
              <a:solidFill>
                <a:srgbClr val="0070C0"/>
              </a:solidFill>
              <a:latin typeface="Arial" panose="020B0604020202020204" pitchFamily="34" charset="0"/>
            </a:endParaRPr>
          </a:p>
          <a:p>
            <a:r>
              <a:rPr lang="en-GB" i="1" dirty="0">
                <a:solidFill>
                  <a:srgbClr val="0070C0"/>
                </a:solidFill>
                <a:latin typeface="Arial" panose="020B0604020202020204" pitchFamily="34" charset="0"/>
              </a:rPr>
              <a:t>Benefits of bilingualism/multilingualism</a:t>
            </a:r>
          </a:p>
        </p:txBody>
      </p:sp>
      <p:sp>
        <p:nvSpPr>
          <p:cNvPr id="8" name="TextBox 7"/>
          <p:cNvSpPr txBox="1"/>
          <p:nvPr/>
        </p:nvSpPr>
        <p:spPr>
          <a:xfrm flipH="1">
            <a:off x="7318055" y="1514475"/>
            <a:ext cx="2854644" cy="923330"/>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Datblygiad</a:t>
            </a:r>
            <a:r>
              <a:rPr lang="en-GB" dirty="0">
                <a:latin typeface="Arial" panose="020B0604020202020204" pitchFamily="34" charset="0"/>
                <a:cs typeface="Arial" panose="020B0604020202020204" pitchFamily="34" charset="0"/>
              </a:rPr>
              <a:t> yr </a:t>
            </a:r>
            <a:r>
              <a:rPr lang="en-GB" dirty="0" err="1">
                <a:latin typeface="Arial" panose="020B0604020202020204" pitchFamily="34" charset="0"/>
                <a:cs typeface="Arial" panose="020B0604020202020204" pitchFamily="34" charset="0"/>
              </a:rPr>
              <a:t>ymennydd</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endParaRPr>
          </a:p>
          <a:p>
            <a:r>
              <a:rPr lang="en-GB" i="1" dirty="0">
                <a:solidFill>
                  <a:srgbClr val="0070C0"/>
                </a:solidFill>
                <a:latin typeface="Arial" panose="020B0604020202020204" pitchFamily="34" charset="0"/>
              </a:rPr>
              <a:t>Brain development</a:t>
            </a:r>
          </a:p>
        </p:txBody>
      </p:sp>
      <p:sp>
        <p:nvSpPr>
          <p:cNvPr id="9" name="TextBox 8"/>
          <p:cNvSpPr txBox="1"/>
          <p:nvPr/>
        </p:nvSpPr>
        <p:spPr>
          <a:xfrm>
            <a:off x="2185988" y="4329113"/>
            <a:ext cx="2778918" cy="923330"/>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Meddwl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dargyfeiriol</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endParaRPr>
          </a:p>
          <a:p>
            <a:r>
              <a:rPr lang="en-GB" i="1" dirty="0">
                <a:solidFill>
                  <a:srgbClr val="0070C0"/>
                </a:solidFill>
                <a:latin typeface="Arial" panose="020B0604020202020204" pitchFamily="34" charset="0"/>
              </a:rPr>
              <a:t>Divergent thinking</a:t>
            </a:r>
          </a:p>
        </p:txBody>
      </p:sp>
      <p:sp>
        <p:nvSpPr>
          <p:cNvPr id="10" name="TextBox 9"/>
          <p:cNvSpPr txBox="1"/>
          <p:nvPr/>
        </p:nvSpPr>
        <p:spPr>
          <a:xfrm>
            <a:off x="7515225" y="3404413"/>
            <a:ext cx="2828925" cy="1477328"/>
          </a:xfrm>
          <a:prstGeom prst="rect">
            <a:avLst/>
          </a:prstGeom>
          <a:noFill/>
        </p:spPr>
        <p:txBody>
          <a:bodyPr wrap="square" rtlCol="0">
            <a:spAutoFit/>
          </a:bodyPr>
          <a:lstStyle/>
          <a:p>
            <a:r>
              <a:rPr lang="en-GB" dirty="0" err="1">
                <a:latin typeface="Arial" panose="020B0604020202020204" pitchFamily="34" charset="0"/>
                <a:cs typeface="Arial" panose="020B0604020202020204" pitchFamily="34" charset="0"/>
              </a:rPr>
              <a:t>Ymchwil</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damcaniaeth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priodol</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endParaRPr>
          </a:p>
          <a:p>
            <a:r>
              <a:rPr lang="en-GB" i="1" dirty="0">
                <a:solidFill>
                  <a:srgbClr val="0070C0"/>
                </a:solidFill>
                <a:latin typeface="Arial" panose="020B0604020202020204" pitchFamily="34" charset="0"/>
              </a:rPr>
              <a:t>Relevant research and theory</a:t>
            </a:r>
          </a:p>
        </p:txBody>
      </p:sp>
      <p:cxnSp>
        <p:nvCxnSpPr>
          <p:cNvPr id="14" name="Straight Arrow Connector 13"/>
          <p:cNvCxnSpPr/>
          <p:nvPr/>
        </p:nvCxnSpPr>
        <p:spPr>
          <a:xfrm flipV="1">
            <a:off x="3100388" y="3879056"/>
            <a:ext cx="564356" cy="3857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6893719" y="3571875"/>
            <a:ext cx="621506" cy="357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7008018" y="1900238"/>
            <a:ext cx="310037" cy="1428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2871788" y="2536031"/>
            <a:ext cx="792956" cy="214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97155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365128"/>
            <a:ext cx="10982325" cy="978337"/>
          </a:xfrm>
        </p:spPr>
        <p:txBody>
          <a:bodyPr>
            <a:noAutofit/>
          </a:bodyPr>
          <a:lstStyle/>
          <a:p>
            <a:pPr algn="ctr"/>
            <a:r>
              <a:rPr lang="en-GB" sz="4000" dirty="0" err="1">
                <a:latin typeface="Arial" panose="020B0604020202020204" pitchFamily="34" charset="0"/>
                <a:cs typeface="Arial" panose="020B0604020202020204" pitchFamily="34" charset="0"/>
              </a:rPr>
              <a:t>Cyfeiriadau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sz="half" idx="1"/>
          </p:nvPr>
        </p:nvSpPr>
        <p:spPr>
          <a:xfrm>
            <a:off x="160713" y="1554479"/>
            <a:ext cx="11859491" cy="4622483"/>
          </a:xfrm>
        </p:spPr>
        <p:txBody>
          <a:bodyPr>
            <a:normAutofit fontScale="85000" lnSpcReduction="20000"/>
          </a:bodyPr>
          <a:lstStyle/>
          <a:p>
            <a:pPr marL="0" indent="0">
              <a:buNone/>
            </a:pPr>
            <a:r>
              <a:rPr lang="en-US" sz="2400" dirty="0">
                <a:latin typeface="Arial" panose="020B0604020202020204" pitchFamily="34" charset="0"/>
                <a:cs typeface="Arial" panose="020B0604020202020204" pitchFamily="34" charset="0"/>
              </a:rPr>
              <a:t>Baker, C. (2011) </a:t>
            </a:r>
            <a:r>
              <a:rPr lang="en-US" sz="2400" i="1" dirty="0">
                <a:latin typeface="Arial" panose="020B0604020202020204" pitchFamily="34" charset="0"/>
                <a:cs typeface="Arial" panose="020B0604020202020204" pitchFamily="34" charset="0"/>
              </a:rPr>
              <a:t>Foundations of Bilingual Education and Bilingualism</a:t>
            </a:r>
            <a:r>
              <a:rPr lang="en-US" sz="2400" dirty="0">
                <a:latin typeface="Arial" panose="020B0604020202020204" pitchFamily="34" charset="0"/>
                <a:cs typeface="Arial" panose="020B0604020202020204" pitchFamily="34" charset="0"/>
              </a:rPr>
              <a:t> (5th </a:t>
            </a:r>
            <a:r>
              <a:rPr lang="en-US" sz="2400" dirty="0" err="1">
                <a:latin typeface="Arial" panose="020B0604020202020204" pitchFamily="34" charset="0"/>
                <a:cs typeface="Arial" panose="020B0604020202020204" pitchFamily="34" charset="0"/>
              </a:rPr>
              <a:t>ed</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Clevedon</a:t>
            </a:r>
            <a:r>
              <a:rPr lang="en-US" sz="2400" dirty="0">
                <a:latin typeface="Arial" panose="020B0604020202020204" pitchFamily="34" charset="0"/>
                <a:cs typeface="Arial" panose="020B0604020202020204" pitchFamily="34" charset="0"/>
              </a:rPr>
              <a:t>: Multilingual Matters.</a:t>
            </a:r>
          </a:p>
          <a:p>
            <a:pPr marL="0" indent="0">
              <a:buNone/>
            </a:pPr>
            <a:r>
              <a:rPr lang="cy-GB" sz="2300" dirty="0">
                <a:latin typeface="Arial" panose="020B0604020202020204" pitchFamily="34" charset="0"/>
                <a:cs typeface="Arial" panose="020B0604020202020204" pitchFamily="34" charset="0"/>
              </a:rPr>
              <a:t>Baker, C. (2014) </a:t>
            </a:r>
            <a:r>
              <a:rPr lang="en-GB" sz="2300" i="1" dirty="0">
                <a:latin typeface="Arial" panose="020B0604020202020204" pitchFamily="34" charset="0"/>
                <a:cs typeface="Arial" panose="020B0604020202020204" pitchFamily="34" charset="0"/>
              </a:rPr>
              <a:t>A Parents' and Teachers' Guide to Bilingualism.</a:t>
            </a:r>
            <a:r>
              <a:rPr lang="en-GB" sz="2300" dirty="0">
                <a:latin typeface="Arial" panose="020B0604020202020204" pitchFamily="34" charset="0"/>
                <a:cs typeface="Arial" panose="020B0604020202020204" pitchFamily="34" charset="0"/>
              </a:rPr>
              <a:t> (4th Edition). Bristol: Multilingual Matters.</a:t>
            </a:r>
          </a:p>
          <a:p>
            <a:pPr marL="0" indent="0">
              <a:buNone/>
            </a:pPr>
            <a:r>
              <a:rPr lang="en-GB" sz="2300" dirty="0">
                <a:latin typeface="Arial" panose="020B0604020202020204" pitchFamily="34" charset="0"/>
                <a:cs typeface="Arial" panose="020B0604020202020204" pitchFamily="34" charset="0"/>
              </a:rPr>
              <a:t>Bright, P. and </a:t>
            </a:r>
            <a:r>
              <a:rPr lang="en-GB" sz="2300" dirty="0" err="1">
                <a:latin typeface="Arial" panose="020B0604020202020204" pitchFamily="34" charset="0"/>
                <a:cs typeface="Arial" panose="020B0604020202020204" pitchFamily="34" charset="0"/>
              </a:rPr>
              <a:t>Filippi</a:t>
            </a:r>
            <a:r>
              <a:rPr lang="en-GB" sz="2300" dirty="0">
                <a:latin typeface="Arial" panose="020B0604020202020204" pitchFamily="34" charset="0"/>
                <a:cs typeface="Arial" panose="020B0604020202020204" pitchFamily="34" charset="0"/>
              </a:rPr>
              <a:t>, R. (2019) </a:t>
            </a:r>
            <a:r>
              <a:rPr lang="en-GB" sz="2300" i="1" dirty="0">
                <a:latin typeface="Arial" panose="020B0604020202020204" pitchFamily="34" charset="0"/>
                <a:cs typeface="Arial" panose="020B0604020202020204" pitchFamily="34" charset="0"/>
              </a:rPr>
              <a:t>Editorial: Perspectives on the “Bilingual Advantage”: Challenges and Opportunities, </a:t>
            </a:r>
            <a:r>
              <a:rPr lang="en-GB" sz="2300" dirty="0">
                <a:latin typeface="Arial" panose="020B0604020202020204" pitchFamily="34" charset="0"/>
                <a:cs typeface="Arial" panose="020B0604020202020204" pitchFamily="34" charset="0"/>
                <a:hlinkClick r:id="rId3"/>
              </a:rPr>
              <a:t>https://www.frontiersin.org/articles/10.3389/fpsyg.2019.01346/full</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cy-GB" sz="2300" dirty="0">
                <a:latin typeface="Arial" panose="020B0604020202020204" pitchFamily="34" charset="0"/>
                <a:cs typeface="Arial" panose="020B0604020202020204" pitchFamily="34" charset="0"/>
              </a:rPr>
              <a:t>Chen, X. and </a:t>
            </a:r>
            <a:r>
              <a:rPr lang="cy-GB" sz="2300" dirty="0" err="1">
                <a:latin typeface="Arial" panose="020B0604020202020204" pitchFamily="34" charset="0"/>
                <a:cs typeface="Arial" panose="020B0604020202020204" pitchFamily="34" charset="0"/>
              </a:rPr>
              <a:t>Padilla</a:t>
            </a:r>
            <a:r>
              <a:rPr lang="cy-GB" sz="2300" dirty="0">
                <a:latin typeface="Arial" panose="020B0604020202020204" pitchFamily="34" charset="0"/>
                <a:cs typeface="Arial" panose="020B0604020202020204" pitchFamily="34" charset="0"/>
              </a:rPr>
              <a:t>, A. M. (2019) </a:t>
            </a:r>
            <a:r>
              <a:rPr lang="en-GB" sz="2300" i="1" dirty="0">
                <a:latin typeface="Arial" panose="020B0604020202020204" pitchFamily="34" charset="0"/>
                <a:cs typeface="Arial" panose="020B0604020202020204" pitchFamily="34" charset="0"/>
              </a:rPr>
              <a:t>Role of Bilingualism and Biculturalism as Assets in Positive Psychology: Conceptual Dynamic GEAR Model, </a:t>
            </a:r>
            <a:r>
              <a:rPr lang="en-GB" sz="2300" dirty="0">
                <a:latin typeface="Arial" panose="020B0604020202020204" pitchFamily="34" charset="0"/>
                <a:cs typeface="Arial" panose="020B0604020202020204" pitchFamily="34" charset="0"/>
                <a:hlinkClick r:id="rId4"/>
              </a:rPr>
              <a:t>https://www.frontiersin.org/articles/10.3389/fpsyg.2019.02122/full</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cy-GB" sz="2300" dirty="0">
                <a:latin typeface="Arial" panose="020B0604020202020204" pitchFamily="34" charset="0"/>
                <a:cs typeface="Arial" panose="020B0604020202020204" pitchFamily="34" charset="0"/>
              </a:rPr>
              <a:t>CU </a:t>
            </a:r>
            <a:r>
              <a:rPr lang="cy-GB" sz="2300" dirty="0" err="1">
                <a:latin typeface="Arial" panose="020B0604020202020204" pitchFamily="34" charset="0"/>
                <a:cs typeface="Arial" panose="020B0604020202020204" pitchFamily="34" charset="0"/>
              </a:rPr>
              <a:t>Boulder</a:t>
            </a:r>
            <a:r>
              <a:rPr lang="cy-GB" sz="2300" dirty="0">
                <a:latin typeface="Arial" panose="020B0604020202020204" pitchFamily="34" charset="0"/>
                <a:cs typeface="Arial" panose="020B0604020202020204" pitchFamily="34" charset="0"/>
              </a:rPr>
              <a:t> School of </a:t>
            </a:r>
            <a:r>
              <a:rPr lang="cy-GB" sz="2300" dirty="0" err="1">
                <a:latin typeface="Arial" panose="020B0604020202020204" pitchFamily="34" charset="0"/>
                <a:cs typeface="Arial" panose="020B0604020202020204" pitchFamily="34" charset="0"/>
              </a:rPr>
              <a:t>Education</a:t>
            </a:r>
            <a:r>
              <a:rPr lang="cy-GB" sz="2300" dirty="0">
                <a:latin typeface="Arial" panose="020B0604020202020204" pitchFamily="34" charset="0"/>
                <a:cs typeface="Arial" panose="020B0604020202020204" pitchFamily="34" charset="0"/>
              </a:rPr>
              <a:t> (2019) </a:t>
            </a:r>
            <a:r>
              <a:rPr lang="en-GB" sz="2300" i="1" dirty="0">
                <a:latin typeface="Arial" panose="020B0604020202020204" pitchFamily="34" charset="0"/>
                <a:cs typeface="Arial" panose="020B0604020202020204" pitchFamily="34" charset="0"/>
              </a:rPr>
              <a:t>Bilingualism Matters: Myths and Facts about Early Bilingual Development — </a:t>
            </a:r>
            <a:r>
              <a:rPr lang="en-GB" sz="2300" i="1" dirty="0" err="1">
                <a:latin typeface="Arial" panose="020B0604020202020204" pitchFamily="34" charset="0"/>
                <a:cs typeface="Arial" panose="020B0604020202020204" pitchFamily="34" charset="0"/>
              </a:rPr>
              <a:t>Mileidis</a:t>
            </a:r>
            <a:r>
              <a:rPr lang="en-GB" sz="2300" i="1" dirty="0">
                <a:latin typeface="Arial" panose="020B0604020202020204" pitchFamily="34" charset="0"/>
                <a:cs typeface="Arial" panose="020B0604020202020204" pitchFamily="34" charset="0"/>
              </a:rPr>
              <a:t> </a:t>
            </a:r>
            <a:r>
              <a:rPr lang="en-GB" sz="2300" i="1" dirty="0" err="1">
                <a:latin typeface="Arial" panose="020B0604020202020204" pitchFamily="34" charset="0"/>
                <a:cs typeface="Arial" panose="020B0604020202020204" pitchFamily="34" charset="0"/>
              </a:rPr>
              <a:t>Gort</a:t>
            </a:r>
            <a:r>
              <a:rPr lang="en-GB" sz="2300" dirty="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hlinkClick r:id="rId5"/>
              </a:rPr>
              <a:t>https://www.youtube.com/watch?v=i9L9-wtRjmo&amp;t=9s</a:t>
            </a:r>
            <a:r>
              <a:rPr lang="en-GB" sz="2300" dirty="0">
                <a:latin typeface="Arial" panose="020B0604020202020204" pitchFamily="34" charset="0"/>
                <a:cs typeface="Arial" panose="020B0604020202020204" pitchFamily="34" charset="0"/>
              </a:rPr>
              <a:t> [Accessed: February 24 2021].</a:t>
            </a:r>
          </a:p>
          <a:p>
            <a:pPr marL="0" indent="0">
              <a:buNone/>
            </a:pPr>
            <a:endParaRPr lang="en-GB" sz="23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r>
              <a:rPr lang="en-GB" sz="2000" dirty="0">
                <a:latin typeface="Arial" panose="020B0604020202020204" pitchFamily="34" charset="0"/>
              </a:rPr>
              <a:t> </a:t>
            </a:r>
          </a:p>
          <a:p>
            <a:pPr marL="0" indent="0">
              <a:buNone/>
            </a:pPr>
            <a:endParaRPr lang="cy-GB" sz="2000" dirty="0">
              <a:latin typeface="Arial" panose="020B0604020202020204" pitchFamily="34" charset="0"/>
            </a:endParaRPr>
          </a:p>
        </p:txBody>
      </p:sp>
    </p:spTree>
    <p:extLst>
      <p:ext uri="{BB962C8B-B14F-4D97-AF65-F5344CB8AC3E}">
        <p14:creationId xmlns:p14="http://schemas.microsoft.com/office/powerpoint/2010/main" val="32479774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365128"/>
            <a:ext cx="10982325" cy="992404"/>
          </a:xfrm>
        </p:spPr>
        <p:txBody>
          <a:bodyPr>
            <a:noAutofit/>
          </a:bodyPr>
          <a:lstStyle/>
          <a:p>
            <a:pPr algn="ctr"/>
            <a:r>
              <a:rPr lang="en-GB" sz="4000" dirty="0" err="1">
                <a:latin typeface="Arial" panose="020B0604020202020204" pitchFamily="34" charset="0"/>
                <a:cs typeface="Arial" panose="020B0604020202020204" pitchFamily="34" charset="0"/>
              </a:rPr>
              <a:t>Cyfeiriadau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sz="half" idx="1"/>
          </p:nvPr>
        </p:nvSpPr>
        <p:spPr>
          <a:xfrm>
            <a:off x="160713" y="1505243"/>
            <a:ext cx="11859491" cy="4671720"/>
          </a:xfrm>
        </p:spPr>
        <p:txBody>
          <a:bodyPr>
            <a:normAutofit fontScale="85000" lnSpcReduction="20000"/>
          </a:bodyPr>
          <a:lstStyle/>
          <a:p>
            <a:pPr marL="0" indent="0">
              <a:buNone/>
            </a:pPr>
            <a:r>
              <a:rPr lang="en-GB" sz="2300" dirty="0" err="1">
                <a:latin typeface="Arial" panose="020B0604020202020204" pitchFamily="34" charset="0"/>
                <a:cs typeface="Arial" panose="020B0604020202020204" pitchFamily="34" charset="0"/>
              </a:rPr>
              <a:t>Devarakonda</a:t>
            </a:r>
            <a:r>
              <a:rPr lang="en-GB" sz="2300" dirty="0">
                <a:latin typeface="Arial" panose="020B0604020202020204" pitchFamily="34" charset="0"/>
                <a:cs typeface="Arial" panose="020B0604020202020204" pitchFamily="34" charset="0"/>
              </a:rPr>
              <a:t>, C. (2013) </a:t>
            </a:r>
            <a:r>
              <a:rPr lang="en-GB" sz="2300" i="1" dirty="0">
                <a:latin typeface="Arial" panose="020B0604020202020204" pitchFamily="34" charset="0"/>
                <a:cs typeface="Arial" panose="020B0604020202020204" pitchFamily="34" charset="0"/>
              </a:rPr>
              <a:t>Diversity and Inclusion in Early Childhood: An Introduction</a:t>
            </a:r>
            <a:r>
              <a:rPr lang="en-GB" sz="2300" dirty="0">
                <a:latin typeface="Arial" panose="020B0604020202020204" pitchFamily="34" charset="0"/>
                <a:cs typeface="Arial" panose="020B0604020202020204" pitchFamily="34" charset="0"/>
              </a:rPr>
              <a:t>. London: Sage Publications Ltd.</a:t>
            </a:r>
          </a:p>
          <a:p>
            <a:pPr marL="0" indent="0">
              <a:buNone/>
            </a:pPr>
            <a:r>
              <a:rPr lang="en-GB" sz="2300" dirty="0" err="1">
                <a:latin typeface="Arial" panose="020B0604020202020204" pitchFamily="34" charset="0"/>
                <a:cs typeface="Arial" panose="020B0604020202020204" pitchFamily="34" charset="0"/>
              </a:rPr>
              <a:t>Edutopia</a:t>
            </a:r>
            <a:r>
              <a:rPr lang="en-GB" sz="2300" dirty="0">
                <a:latin typeface="Arial" panose="020B0604020202020204" pitchFamily="34" charset="0"/>
                <a:cs typeface="Arial" panose="020B0604020202020204" pitchFamily="34" charset="0"/>
              </a:rPr>
              <a:t> (2015) </a:t>
            </a:r>
            <a:r>
              <a:rPr lang="en-GB" sz="2300" i="1" dirty="0">
                <a:latin typeface="Arial" panose="020B0604020202020204" pitchFamily="34" charset="0"/>
                <a:cs typeface="Arial" panose="020B0604020202020204" pitchFamily="34" charset="0"/>
              </a:rPr>
              <a:t>Bilingual Program: Academic Content in Two Languages, </a:t>
            </a:r>
            <a:r>
              <a:rPr lang="en-GB" sz="2300" dirty="0">
                <a:latin typeface="Arial" panose="020B0604020202020204" pitchFamily="34" charset="0"/>
                <a:cs typeface="Arial" panose="020B0604020202020204" pitchFamily="34" charset="0"/>
                <a:hlinkClick r:id="rId3"/>
              </a:rPr>
              <a:t>https://www.youtube.com/watch?v=fyfxUZpRTGo</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en-GB" sz="2300" dirty="0">
                <a:latin typeface="Arial" panose="020B0604020202020204" pitchFamily="34" charset="0"/>
                <a:cs typeface="Arial" panose="020B0604020202020204" pitchFamily="34" charset="0"/>
              </a:rPr>
              <a:t>Hoffman, J. and Russ, S. (2012) ‘Pretend Play, Creativity, and Emotion Regulation in Children’, </a:t>
            </a:r>
            <a:r>
              <a:rPr lang="en-GB" sz="2300" i="1" dirty="0">
                <a:latin typeface="Arial" panose="020B0604020202020204" pitchFamily="34" charset="0"/>
                <a:cs typeface="Arial" panose="020B0604020202020204" pitchFamily="34" charset="0"/>
              </a:rPr>
              <a:t>Psychology of Aesthetics, Creativity, and the Arts, </a:t>
            </a:r>
            <a:r>
              <a:rPr lang="en-GB" sz="2300" dirty="0">
                <a:latin typeface="Arial" panose="020B0604020202020204" pitchFamily="34" charset="0"/>
                <a:cs typeface="Arial" panose="020B0604020202020204" pitchFamily="34" charset="0"/>
              </a:rPr>
              <a:t>6(2), pp. 175-184.</a:t>
            </a:r>
            <a:endParaRPr lang="cy-GB" sz="2300" i="1" dirty="0">
              <a:latin typeface="Arial" panose="020B0604020202020204" pitchFamily="34" charset="0"/>
              <a:cs typeface="Arial" panose="020B0604020202020204" pitchFamily="34" charset="0"/>
            </a:endParaRPr>
          </a:p>
          <a:p>
            <a:pPr marL="0" indent="0">
              <a:buNone/>
            </a:pPr>
            <a:r>
              <a:rPr lang="cy-GB" sz="2300" dirty="0" err="1">
                <a:latin typeface="Arial" panose="020B0604020202020204" pitchFamily="34" charset="0"/>
                <a:cs typeface="Arial" panose="020B0604020202020204" pitchFamily="34" charset="0"/>
              </a:rPr>
              <a:t>Hofman</a:t>
            </a:r>
            <a:r>
              <a:rPr lang="cy-GB" sz="2300" dirty="0">
                <a:latin typeface="Arial" panose="020B0604020202020204" pitchFamily="34" charset="0"/>
                <a:cs typeface="Arial" panose="020B0604020202020204" pitchFamily="34" charset="0"/>
              </a:rPr>
              <a:t>, C.(2020) </a:t>
            </a:r>
            <a:r>
              <a:rPr lang="en-GB" sz="2300" i="1" dirty="0">
                <a:latin typeface="Arial" panose="020B0604020202020204" pitchFamily="34" charset="0"/>
                <a:cs typeface="Arial" panose="020B0604020202020204" pitchFamily="34" charset="0"/>
              </a:rPr>
              <a:t>A literature review examining the effects of bilingualism in individuals who stutter, </a:t>
            </a:r>
            <a:r>
              <a:rPr lang="en-GB" sz="2300" dirty="0">
                <a:latin typeface="Arial" panose="020B0604020202020204" pitchFamily="34" charset="0"/>
                <a:cs typeface="Arial" panose="020B0604020202020204" pitchFamily="34" charset="0"/>
                <a:hlinkClick r:id="rId4"/>
              </a:rPr>
              <a:t>https://digitalcommons.murraystate.edu/cgi/viewcontent.cgi?article=1034&amp;context=honorstheses</a:t>
            </a:r>
            <a:r>
              <a:rPr lang="en-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en-GB" sz="2300" dirty="0" err="1">
                <a:latin typeface="Arial" panose="020B0604020202020204" pitchFamily="34" charset="0"/>
                <a:cs typeface="Arial" panose="020B0604020202020204" pitchFamily="34" charset="0"/>
              </a:rPr>
              <a:t>Kuipers</a:t>
            </a:r>
            <a:r>
              <a:rPr lang="en-GB" sz="2300" dirty="0">
                <a:latin typeface="Arial" panose="020B0604020202020204" pitchFamily="34" charset="0"/>
                <a:cs typeface="Arial" panose="020B0604020202020204" pitchFamily="34" charset="0"/>
              </a:rPr>
              <a:t>, J. R. and Thierry, G. (2015) </a:t>
            </a:r>
            <a:r>
              <a:rPr lang="en-GB" sz="2300" i="1" dirty="0">
                <a:latin typeface="Arial" panose="020B0604020202020204" pitchFamily="34" charset="0"/>
                <a:cs typeface="Arial" panose="020B0604020202020204" pitchFamily="34" charset="0"/>
              </a:rPr>
              <a:t>Bilingualism and increased attention to speech: Evidence from event-related potentials</a:t>
            </a:r>
            <a:r>
              <a:rPr lang="en-GB" sz="2300" dirty="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hlinkClick r:id="rId5"/>
              </a:rPr>
              <a:t>https://www.sciencedirect.com/science/article/pii/S0093934X15001443</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endParaRPr lang="en-GB" sz="23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r>
              <a:rPr lang="en-GB" sz="2000" dirty="0">
                <a:latin typeface="Arial" panose="020B0604020202020204" pitchFamily="34" charset="0"/>
              </a:rPr>
              <a:t> </a:t>
            </a:r>
          </a:p>
          <a:p>
            <a:pPr marL="0" indent="0">
              <a:buNone/>
            </a:pPr>
            <a:endParaRPr lang="cy-GB" sz="2000" dirty="0">
              <a:latin typeface="Arial" panose="020B0604020202020204" pitchFamily="34" charset="0"/>
            </a:endParaRPr>
          </a:p>
        </p:txBody>
      </p:sp>
    </p:spTree>
    <p:extLst>
      <p:ext uri="{BB962C8B-B14F-4D97-AF65-F5344CB8AC3E}">
        <p14:creationId xmlns:p14="http://schemas.microsoft.com/office/powerpoint/2010/main" val="40563746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94" y="365128"/>
            <a:ext cx="11060906" cy="985370"/>
          </a:xfrm>
        </p:spPr>
        <p:txBody>
          <a:bodyPr>
            <a:noAutofit/>
          </a:bodyPr>
          <a:lstStyle/>
          <a:p>
            <a:pPr algn="ctr"/>
            <a:r>
              <a:rPr lang="en-GB" sz="4000" dirty="0" err="1">
                <a:latin typeface="Arial" panose="020B0604020202020204" pitchFamily="34" charset="0"/>
                <a:cs typeface="Arial" panose="020B0604020202020204" pitchFamily="34" charset="0"/>
              </a:rPr>
              <a:t>Cyfeiriadau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sz="half" idx="1"/>
          </p:nvPr>
        </p:nvSpPr>
        <p:spPr>
          <a:xfrm>
            <a:off x="160713" y="1505242"/>
            <a:ext cx="11859491" cy="4693151"/>
          </a:xfrm>
        </p:spPr>
        <p:txBody>
          <a:bodyPr>
            <a:normAutofit fontScale="92500" lnSpcReduction="10000"/>
          </a:bodyPr>
          <a:lstStyle/>
          <a:p>
            <a:pPr marL="0" indent="0">
              <a:buNone/>
            </a:pPr>
            <a:r>
              <a:rPr lang="en-GB" sz="2300">
                <a:latin typeface="Arial" panose="020B0604020202020204" pitchFamily="34" charset="0"/>
                <a:cs typeface="Arial" panose="020B0604020202020204" pitchFamily="34" charset="0"/>
              </a:rPr>
              <a:t>Nagle</a:t>
            </a:r>
            <a:r>
              <a:rPr lang="en-GB" sz="2300" dirty="0">
                <a:latin typeface="Arial" panose="020B0604020202020204" pitchFamily="34" charset="0"/>
                <a:cs typeface="Arial" panose="020B0604020202020204" pitchFamily="34" charset="0"/>
              </a:rPr>
              <a:t>, R. (2019) </a:t>
            </a:r>
            <a:r>
              <a:rPr lang="en-GB" sz="2300" i="1" dirty="0">
                <a:latin typeface="Arial" panose="020B0604020202020204" pitchFamily="34" charset="0"/>
                <a:cs typeface="Arial" panose="020B0604020202020204" pitchFamily="34" charset="0"/>
              </a:rPr>
              <a:t>The U.S. has spent more money erasing Native languages than saving them, </a:t>
            </a:r>
            <a:r>
              <a:rPr lang="en-GB" sz="2300" dirty="0">
                <a:latin typeface="Arial" panose="020B0604020202020204" pitchFamily="34" charset="0"/>
                <a:cs typeface="Arial" panose="020B0604020202020204" pitchFamily="34" charset="0"/>
                <a:hlinkClick r:id="rId3"/>
              </a:rPr>
              <a:t>https://www.hcn.org/issues/51.21-22/indigenous-affairs-the-u-s-has-spent-more-money-erasing-native-languages-than-saving-them</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cy-GB" sz="2300" dirty="0">
                <a:latin typeface="Arial" panose="020B0604020202020204" pitchFamily="34" charset="0"/>
                <a:cs typeface="Arial" panose="020B0604020202020204" pitchFamily="34" charset="0"/>
              </a:rPr>
              <a:t>NALDIC (2011) </a:t>
            </a:r>
            <a:r>
              <a:rPr lang="cy-GB" sz="2300" i="1" dirty="0" err="1">
                <a:latin typeface="Arial" panose="020B0604020202020204" pitchFamily="34" charset="0"/>
                <a:cs typeface="Arial" panose="020B0604020202020204" pitchFamily="34" charset="0"/>
              </a:rPr>
              <a:t>What</a:t>
            </a:r>
            <a:r>
              <a:rPr lang="cy-GB" sz="2300" i="1" dirty="0">
                <a:latin typeface="Arial" panose="020B0604020202020204" pitchFamily="34" charset="0"/>
                <a:cs typeface="Arial" panose="020B0604020202020204" pitchFamily="34" charset="0"/>
              </a:rPr>
              <a:t> is </a:t>
            </a:r>
            <a:r>
              <a:rPr lang="cy-GB" sz="2300" i="1" dirty="0" err="1">
                <a:latin typeface="Arial" panose="020B0604020202020204" pitchFamily="34" charset="0"/>
                <a:cs typeface="Arial" panose="020B0604020202020204" pitchFamily="34" charset="0"/>
              </a:rPr>
              <a:t>bilingualism</a:t>
            </a:r>
            <a:r>
              <a:rPr lang="cy-GB" sz="2300" i="1" dirty="0">
                <a:latin typeface="Arial" panose="020B0604020202020204" pitchFamily="34" charset="0"/>
                <a:cs typeface="Arial" panose="020B0604020202020204" pitchFamily="34" charset="0"/>
              </a:rPr>
              <a:t>? , </a:t>
            </a:r>
            <a:r>
              <a:rPr lang="cy-GB" sz="2300" dirty="0">
                <a:latin typeface="Arial" panose="020B0604020202020204" pitchFamily="34" charset="0"/>
                <a:cs typeface="Arial" panose="020B0604020202020204" pitchFamily="34" charset="0"/>
                <a:hlinkClick r:id="rId4"/>
              </a:rPr>
              <a:t>https://www.naldic.org.uk/Resources/NALDIC/Initial%20Teacher%20Education/Documents/B1.pdf</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en-US" sz="2300" dirty="0">
                <a:latin typeface="Arial" panose="020B0604020202020204" pitchFamily="34" charset="0"/>
                <a:cs typeface="Arial" panose="020B0604020202020204" pitchFamily="34" charset="0"/>
              </a:rPr>
              <a:t>NPLD (2014) </a:t>
            </a:r>
            <a:r>
              <a:rPr lang="en-US" sz="2300" i="1" dirty="0">
                <a:latin typeface="Arial" panose="020B0604020202020204" pitchFamily="34" charset="0"/>
                <a:cs typeface="Arial" panose="020B0604020202020204" pitchFamily="34" charset="0"/>
              </a:rPr>
              <a:t>Love your Language, Film by NPLD</a:t>
            </a:r>
            <a:r>
              <a:rPr lang="en-US" sz="2300" dirty="0">
                <a:latin typeface="Arial" panose="020B0604020202020204" pitchFamily="34" charset="0"/>
                <a:cs typeface="Arial" panose="020B0604020202020204" pitchFamily="34" charset="0"/>
              </a:rPr>
              <a:t>, </a:t>
            </a:r>
            <a:r>
              <a:rPr lang="en-US" sz="2300" dirty="0">
                <a:latin typeface="Arial" panose="020B0604020202020204" pitchFamily="34" charset="0"/>
                <a:cs typeface="Arial" panose="020B0604020202020204" pitchFamily="34" charset="0"/>
                <a:hlinkClick r:id="rId5"/>
              </a:rPr>
              <a:t>https://www.youtube.com/watch?v=K5lfoBz_nMM</a:t>
            </a:r>
            <a:r>
              <a:rPr lang="en-US" sz="2300" dirty="0">
                <a:latin typeface="Arial" panose="020B0604020202020204" pitchFamily="34" charset="0"/>
                <a:cs typeface="Arial" panose="020B0604020202020204" pitchFamily="34" charset="0"/>
              </a:rPr>
              <a:t> [Accessed: February 17 2017].</a:t>
            </a:r>
          </a:p>
          <a:p>
            <a:pPr marL="0" indent="0">
              <a:buNone/>
            </a:pPr>
            <a:r>
              <a:rPr lang="en-GB" sz="2300" dirty="0">
                <a:latin typeface="Arial" panose="020B0604020202020204" pitchFamily="34" charset="0"/>
                <a:cs typeface="Arial" panose="020B0604020202020204" pitchFamily="34" charset="0"/>
              </a:rPr>
              <a:t>Rhys, M. and Thomas, E. M. (2013) ‘Bilingual Welsh–English children's acquisition of vocabulary and reading: implications for bilingual education,’ </a:t>
            </a:r>
            <a:r>
              <a:rPr lang="en-GB" sz="2300" i="1" dirty="0">
                <a:latin typeface="Arial" panose="020B0604020202020204" pitchFamily="34" charset="0"/>
                <a:cs typeface="Arial" panose="020B0604020202020204" pitchFamily="34" charset="0"/>
              </a:rPr>
              <a:t>International Journal of Bilingual Education and Bilingualism, </a:t>
            </a:r>
            <a:r>
              <a:rPr lang="en-GB" sz="2300" dirty="0">
                <a:latin typeface="Arial" panose="020B0604020202020204" pitchFamily="34" charset="0"/>
                <a:cs typeface="Arial" panose="020B0604020202020204" pitchFamily="34" charset="0"/>
              </a:rPr>
              <a:t>16, 6, pp. 633-656.</a:t>
            </a:r>
          </a:p>
          <a:p>
            <a:pPr marL="0" indent="0">
              <a:buNone/>
            </a:pPr>
            <a:endParaRPr lang="cy-GB" sz="18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r>
              <a:rPr lang="en-GB" sz="2000" dirty="0">
                <a:latin typeface="Arial" panose="020B0604020202020204" pitchFamily="34" charset="0"/>
              </a:rPr>
              <a:t> </a:t>
            </a:r>
          </a:p>
          <a:p>
            <a:pPr marL="0" indent="0">
              <a:buNone/>
            </a:pPr>
            <a:endParaRPr lang="cy-GB" sz="2000" dirty="0">
              <a:latin typeface="Arial" panose="020B0604020202020204" pitchFamily="34" charset="0"/>
            </a:endParaRPr>
          </a:p>
        </p:txBody>
      </p:sp>
    </p:spTree>
    <p:extLst>
      <p:ext uri="{BB962C8B-B14F-4D97-AF65-F5344CB8AC3E}">
        <p14:creationId xmlns:p14="http://schemas.microsoft.com/office/powerpoint/2010/main" val="8533613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94" y="365128"/>
            <a:ext cx="11060906" cy="1048675"/>
          </a:xfrm>
        </p:spPr>
        <p:txBody>
          <a:bodyPr>
            <a:noAutofit/>
          </a:bodyPr>
          <a:lstStyle/>
          <a:p>
            <a:pPr algn="ctr"/>
            <a:r>
              <a:rPr lang="en-GB" sz="4000" dirty="0" err="1">
                <a:latin typeface="Arial" panose="020B0604020202020204" pitchFamily="34" charset="0"/>
                <a:cs typeface="Arial" panose="020B0604020202020204" pitchFamily="34" charset="0"/>
              </a:rPr>
              <a:t>Cyfeiriadau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sz="half" idx="1"/>
          </p:nvPr>
        </p:nvSpPr>
        <p:spPr>
          <a:xfrm>
            <a:off x="160713" y="1723292"/>
            <a:ext cx="11859491" cy="4475102"/>
          </a:xfrm>
        </p:spPr>
        <p:txBody>
          <a:bodyPr>
            <a:normAutofit lnSpcReduction="10000"/>
          </a:bodyPr>
          <a:lstStyle/>
          <a:p>
            <a:pPr marL="0" indent="0">
              <a:buNone/>
            </a:pPr>
            <a:r>
              <a:rPr lang="en-GB" sz="2300" dirty="0">
                <a:latin typeface="Arial" panose="020B0604020202020204" pitchFamily="34" charset="0"/>
                <a:cs typeface="Arial" panose="020B0604020202020204" pitchFamily="34" charset="0"/>
              </a:rPr>
              <a:t>Robinson, K. (2016) </a:t>
            </a:r>
            <a:r>
              <a:rPr lang="en-GB" sz="2300" i="1" dirty="0">
                <a:latin typeface="Arial" panose="020B0604020202020204" pitchFamily="34" charset="0"/>
                <a:cs typeface="Arial" panose="020B0604020202020204" pitchFamily="34" charset="0"/>
              </a:rPr>
              <a:t>Divergent Thinking Ken Robinson</a:t>
            </a:r>
            <a:r>
              <a:rPr lang="en-GB" sz="2300" dirty="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hlinkClick r:id="rId3"/>
              </a:rPr>
              <a:t>https://www.youtube.com/watch?v=BHMUXFdBzik</a:t>
            </a:r>
            <a:r>
              <a:rPr lang="en-GB" sz="2300" dirty="0">
                <a:latin typeface="Arial" panose="020B0604020202020204" pitchFamily="34" charset="0"/>
                <a:cs typeface="Arial" panose="020B0604020202020204" pitchFamily="34" charset="0"/>
              </a:rPr>
              <a:t> [Accessed: February 25 2021]. </a:t>
            </a:r>
          </a:p>
          <a:p>
            <a:pPr marL="0" indent="0">
              <a:buNone/>
            </a:pPr>
            <a:r>
              <a:rPr lang="en-GB" sz="2300" dirty="0">
                <a:latin typeface="Arial" panose="020B0604020202020204" pitchFamily="34" charset="0"/>
                <a:cs typeface="Arial" panose="020B0604020202020204" pitchFamily="34" charset="0"/>
              </a:rPr>
              <a:t>Thomas, E. M. (2018) </a:t>
            </a:r>
            <a:r>
              <a:rPr lang="en-GB" sz="2300" dirty="0" err="1">
                <a:latin typeface="Arial" panose="020B0604020202020204" pitchFamily="34" charset="0"/>
                <a:cs typeface="Arial" panose="020B0604020202020204" pitchFamily="34" charset="0"/>
              </a:rPr>
              <a:t>Cynhadledd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Dwyieithrwydd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Tachwedd</a:t>
            </a:r>
            <a:r>
              <a:rPr lang="en-GB" sz="2300" dirty="0">
                <a:latin typeface="Arial" panose="020B0604020202020204" pitchFamily="34" charset="0"/>
                <a:cs typeface="Arial" panose="020B0604020202020204" pitchFamily="34" charset="0"/>
              </a:rPr>
              <a:t> 2018 – Bangor, </a:t>
            </a:r>
            <a:r>
              <a:rPr lang="en-GB" sz="2300" dirty="0">
                <a:latin typeface="Arial" panose="020B0604020202020204" pitchFamily="34" charset="0"/>
                <a:cs typeface="Arial" panose="020B0604020202020204" pitchFamily="34" charset="0"/>
                <a:hlinkClick r:id="rId4"/>
              </a:rPr>
              <a:t>https://www.youtube.com/watch?v=9LeGXUkz8LI&amp;t=3970s</a:t>
            </a:r>
            <a:r>
              <a:rPr lang="en-GB" sz="2300" dirty="0">
                <a:latin typeface="Arial" panose="020B0604020202020204" pitchFamily="34" charset="0"/>
                <a:cs typeface="Arial" panose="020B0604020202020204" pitchFamily="34" charset="0"/>
              </a:rPr>
              <a:t> [Accessed: February 25 2021].</a:t>
            </a:r>
            <a:endParaRPr lang="en-US" sz="2300" dirty="0">
              <a:latin typeface="Arial" panose="020B0604020202020204" pitchFamily="34" charset="0"/>
              <a:cs typeface="Arial" panose="020B0604020202020204" pitchFamily="34" charset="0"/>
            </a:endParaRPr>
          </a:p>
          <a:p>
            <a:pPr marL="0" indent="0">
              <a:buNone/>
            </a:pPr>
            <a:r>
              <a:rPr lang="en-US" sz="2300" dirty="0" err="1">
                <a:latin typeface="Arial" panose="020B0604020202020204" pitchFamily="34" charset="0"/>
                <a:cs typeface="Arial" panose="020B0604020202020204" pitchFamily="34" charset="0"/>
              </a:rPr>
              <a:t>Treutler</a:t>
            </a:r>
            <a:r>
              <a:rPr lang="en-US" sz="2300" dirty="0">
                <a:latin typeface="Arial" panose="020B0604020202020204" pitchFamily="34" charset="0"/>
                <a:cs typeface="Arial" panose="020B0604020202020204" pitchFamily="34" charset="0"/>
              </a:rPr>
              <a:t>, M. and Soros, P. (2021) </a:t>
            </a:r>
            <a:r>
              <a:rPr lang="en-GB" sz="2300" i="1" dirty="0">
                <a:latin typeface="Arial" panose="020B0604020202020204" pitchFamily="34" charset="0"/>
                <a:cs typeface="Arial" panose="020B0604020202020204" pitchFamily="34" charset="0"/>
              </a:rPr>
              <a:t>Functional MRI of native and non-native speech production in sequential German-English bilinguals</a:t>
            </a:r>
            <a:r>
              <a:rPr lang="en-GB" sz="2300" dirty="0">
                <a:latin typeface="Arial" panose="020B0604020202020204" pitchFamily="34" charset="0"/>
                <a:cs typeface="Arial" panose="020B0604020202020204" pitchFamily="34" charset="0"/>
              </a:rPr>
              <a:t>, </a:t>
            </a:r>
            <a:r>
              <a:rPr lang="en-GB" sz="2300" dirty="0">
                <a:latin typeface="Arial" panose="020B0604020202020204" pitchFamily="34" charset="0"/>
                <a:cs typeface="Arial" panose="020B0604020202020204" pitchFamily="34" charset="0"/>
                <a:hlinkClick r:id="rId5"/>
              </a:rPr>
              <a:t>https://www.biorxiv.org/content/10.1101/2021.02.18.431784v1.full</a:t>
            </a:r>
            <a:r>
              <a:rPr lang="en-GB" sz="2300" dirty="0">
                <a:latin typeface="Arial" panose="020B0604020202020204" pitchFamily="34" charset="0"/>
                <a:cs typeface="Arial" panose="020B0604020202020204" pitchFamily="34" charset="0"/>
              </a:rPr>
              <a:t> </a:t>
            </a:r>
            <a:r>
              <a:rPr lang="cy-GB" sz="2300" dirty="0">
                <a:latin typeface="Arial" panose="020B0604020202020204" pitchFamily="34" charset="0"/>
                <a:cs typeface="Arial" panose="020B0604020202020204" pitchFamily="34" charset="0"/>
              </a:rPr>
              <a:t>[</a:t>
            </a:r>
            <a:r>
              <a:rPr lang="cy-GB" sz="2300" dirty="0" err="1">
                <a:latin typeface="Arial" panose="020B0604020202020204" pitchFamily="34" charset="0"/>
                <a:cs typeface="Arial" panose="020B0604020202020204" pitchFamily="34" charset="0"/>
              </a:rPr>
              <a:t>Accessed</a:t>
            </a:r>
            <a:r>
              <a:rPr lang="cy-GB" sz="2300" dirty="0">
                <a:latin typeface="Arial" panose="020B0604020202020204" pitchFamily="34" charset="0"/>
                <a:cs typeface="Arial" panose="020B0604020202020204" pitchFamily="34" charset="0"/>
              </a:rPr>
              <a:t>: </a:t>
            </a:r>
            <a:r>
              <a:rPr lang="cy-GB" sz="2300" dirty="0" err="1">
                <a:latin typeface="Arial" panose="020B0604020202020204" pitchFamily="34" charset="0"/>
                <a:cs typeface="Arial" panose="020B0604020202020204" pitchFamily="34" charset="0"/>
              </a:rPr>
              <a:t>February</a:t>
            </a:r>
            <a:r>
              <a:rPr lang="cy-GB" sz="2300" dirty="0">
                <a:latin typeface="Arial" panose="020B0604020202020204" pitchFamily="34" charset="0"/>
                <a:cs typeface="Arial" panose="020B0604020202020204" pitchFamily="34" charset="0"/>
              </a:rPr>
              <a:t> 24 2021].</a:t>
            </a:r>
          </a:p>
          <a:p>
            <a:pPr marL="0" indent="0">
              <a:buNone/>
            </a:pPr>
            <a:r>
              <a:rPr lang="cy-GB" sz="2300" dirty="0">
                <a:latin typeface="Arial" panose="020B0604020202020204" pitchFamily="34" charset="0"/>
                <a:cs typeface="Arial" panose="020B0604020202020204" pitchFamily="34" charset="0"/>
              </a:rPr>
              <a:t>University of </a:t>
            </a:r>
            <a:r>
              <a:rPr lang="cy-GB" sz="2300" dirty="0" err="1">
                <a:latin typeface="Arial" panose="020B0604020202020204" pitchFamily="34" charset="0"/>
                <a:cs typeface="Arial" panose="020B0604020202020204" pitchFamily="34" charset="0"/>
              </a:rPr>
              <a:t>Reading</a:t>
            </a:r>
            <a:r>
              <a:rPr lang="cy-GB" sz="2300" dirty="0">
                <a:latin typeface="Arial" panose="020B0604020202020204" pitchFamily="34" charset="0"/>
                <a:cs typeface="Arial" panose="020B0604020202020204" pitchFamily="34" charset="0"/>
              </a:rPr>
              <a:t> (2015) </a:t>
            </a:r>
            <a:r>
              <a:rPr lang="cy-GB" sz="2300" i="1" dirty="0" err="1">
                <a:latin typeface="Arial" panose="020B0604020202020204" pitchFamily="34" charset="0"/>
                <a:cs typeface="Arial" panose="020B0604020202020204" pitchFamily="34" charset="0"/>
              </a:rPr>
              <a:t>How</a:t>
            </a:r>
            <a:r>
              <a:rPr lang="cy-GB" sz="2300" i="1" dirty="0">
                <a:latin typeface="Arial" panose="020B0604020202020204" pitchFamily="34" charset="0"/>
                <a:cs typeface="Arial" panose="020B0604020202020204" pitchFamily="34" charset="0"/>
              </a:rPr>
              <a:t> </a:t>
            </a:r>
            <a:r>
              <a:rPr lang="cy-GB" sz="2300" i="1" dirty="0" err="1">
                <a:latin typeface="Arial" panose="020B0604020202020204" pitchFamily="34" charset="0"/>
                <a:cs typeface="Arial" panose="020B0604020202020204" pitchFamily="34" charset="0"/>
              </a:rPr>
              <a:t>bilingualism</a:t>
            </a:r>
            <a:r>
              <a:rPr lang="cy-GB" sz="2300" i="1" dirty="0">
                <a:latin typeface="Arial" panose="020B0604020202020204" pitchFamily="34" charset="0"/>
                <a:cs typeface="Arial" panose="020B0604020202020204" pitchFamily="34" charset="0"/>
              </a:rPr>
              <a:t> </a:t>
            </a:r>
            <a:r>
              <a:rPr lang="cy-GB" sz="2300" i="1" dirty="0" err="1">
                <a:latin typeface="Arial" panose="020B0604020202020204" pitchFamily="34" charset="0"/>
                <a:cs typeface="Arial" panose="020B0604020202020204" pitchFamily="34" charset="0"/>
              </a:rPr>
              <a:t>helps</a:t>
            </a:r>
            <a:r>
              <a:rPr lang="cy-GB" sz="2300" i="1" dirty="0">
                <a:latin typeface="Arial" panose="020B0604020202020204" pitchFamily="34" charset="0"/>
                <a:cs typeface="Arial" panose="020B0604020202020204" pitchFamily="34" charset="0"/>
              </a:rPr>
              <a:t> </a:t>
            </a:r>
            <a:r>
              <a:rPr lang="cy-GB" sz="2300" i="1" dirty="0" err="1">
                <a:latin typeface="Arial" panose="020B0604020202020204" pitchFamily="34" charset="0"/>
                <a:cs typeface="Arial" panose="020B0604020202020204" pitchFamily="34" charset="0"/>
              </a:rPr>
              <a:t>your</a:t>
            </a:r>
            <a:r>
              <a:rPr lang="cy-GB" sz="2300" i="1" dirty="0">
                <a:latin typeface="Arial" panose="020B0604020202020204" pitchFamily="34" charset="0"/>
                <a:cs typeface="Arial" panose="020B0604020202020204" pitchFamily="34" charset="0"/>
              </a:rPr>
              <a:t> brain. </a:t>
            </a:r>
            <a:r>
              <a:rPr lang="cy-GB" sz="2300" dirty="0">
                <a:latin typeface="Arial" panose="020B0604020202020204" pitchFamily="34" charset="0"/>
                <a:cs typeface="Arial" panose="020B0604020202020204" pitchFamily="34" charset="0"/>
                <a:hlinkClick r:id="rId6"/>
              </a:rPr>
              <a:t>https://www.youtube.com/watch?v=6sDYx77hCmI</a:t>
            </a:r>
            <a:r>
              <a:rPr lang="cy-GB" sz="2300" dirty="0">
                <a:latin typeface="Arial" panose="020B0604020202020204" pitchFamily="34" charset="0"/>
                <a:cs typeface="Arial" panose="020B0604020202020204" pitchFamily="34" charset="0"/>
              </a:rPr>
              <a:t> </a:t>
            </a:r>
            <a:r>
              <a:rPr lang="en-US" sz="2300" dirty="0">
                <a:latin typeface="Arial" panose="020B0604020202020204" pitchFamily="34" charset="0"/>
                <a:cs typeface="Arial" panose="020B0604020202020204" pitchFamily="34" charset="0"/>
              </a:rPr>
              <a:t>[Accessed: February 25 2021]. </a:t>
            </a:r>
            <a:endParaRPr lang="cy-GB" sz="2300" dirty="0">
              <a:latin typeface="Arial" panose="020B0604020202020204" pitchFamily="34" charset="0"/>
              <a:cs typeface="Arial" panose="020B0604020202020204" pitchFamily="34" charset="0"/>
            </a:endParaRPr>
          </a:p>
          <a:p>
            <a:pPr marL="0" indent="0">
              <a:buNone/>
            </a:pPr>
            <a:endParaRPr lang="cy-GB" sz="1800" dirty="0">
              <a:latin typeface="Arial" panose="020B0604020202020204" pitchFamily="34" charset="0"/>
            </a:endParaRPr>
          </a:p>
          <a:p>
            <a:pPr marL="0" indent="0">
              <a:buNone/>
            </a:pPr>
            <a:endParaRPr lang="cy-GB" sz="1800" dirty="0">
              <a:latin typeface="Arial" panose="020B0604020202020204" pitchFamily="34" charset="0"/>
            </a:endParaRPr>
          </a:p>
          <a:p>
            <a:pPr marL="0" indent="0">
              <a:buNone/>
            </a:pPr>
            <a:r>
              <a:rPr lang="en-GB" sz="2000" dirty="0">
                <a:latin typeface="Arial" panose="020B0604020202020204" pitchFamily="34" charset="0"/>
              </a:rPr>
              <a:t> </a:t>
            </a:r>
          </a:p>
          <a:p>
            <a:pPr marL="0" indent="0">
              <a:buNone/>
            </a:pPr>
            <a:endParaRPr lang="cy-GB" sz="2000" dirty="0">
              <a:latin typeface="Arial" panose="020B0604020202020204" pitchFamily="34" charset="0"/>
            </a:endParaRPr>
          </a:p>
        </p:txBody>
      </p:sp>
    </p:spTree>
    <p:extLst>
      <p:ext uri="{BB962C8B-B14F-4D97-AF65-F5344CB8AC3E}">
        <p14:creationId xmlns:p14="http://schemas.microsoft.com/office/powerpoint/2010/main" val="847950456"/>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3580</Words>
  <Application>Microsoft Office PowerPoint</Application>
  <PresentationFormat>Widescreen</PresentationFormat>
  <Paragraphs>512</Paragraphs>
  <Slides>57</Slides>
  <Notes>51</Notes>
  <HiddenSlides>0</HiddenSlides>
  <MMClips>6</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57</vt:i4>
      </vt:variant>
    </vt:vector>
  </HeadingPairs>
  <TitlesOfParts>
    <vt:vector size="64" baseType="lpstr">
      <vt:lpstr>ＭＳ Ｐゴシック</vt:lpstr>
      <vt:lpstr>Arial</vt:lpstr>
      <vt:lpstr>Calibri</vt:lpstr>
      <vt:lpstr>Calibri Light</vt:lpstr>
      <vt:lpstr>Wingdings</vt:lpstr>
      <vt:lpstr>Sub Title 1</vt:lpstr>
      <vt:lpstr>Accessible 2</vt:lpstr>
      <vt:lpstr>ECEY4010C  Arfer amlieithog yn y blynyddoedd cynnar   Dwyieithrwydd ac Amlieithrwydd   </vt:lpstr>
      <vt:lpstr>Cynnwys Contents</vt:lpstr>
      <vt:lpstr>Sgiliau Cyflogadwyedd/Trosglwyddadwy Employability/Transferable Skills</vt:lpstr>
      <vt:lpstr>Adnoddau Resources</vt:lpstr>
      <vt:lpstr>Beth yw dwyieithrwydd What is bilingualism?</vt:lpstr>
      <vt:lpstr>Beth yw dwyieithrwydd What is bilingualism?</vt:lpstr>
      <vt:lpstr>Fodd bynnag… However…</vt:lpstr>
      <vt:lpstr>Yr Athro Colin Baker Professor Colin Baker</vt:lpstr>
      <vt:lpstr>Dwyieithrwydd cydamserol Simultaneous bilingualism</vt:lpstr>
      <vt:lpstr>Dwyieithrwydd dilyniannol Sequential bilingualism</vt:lpstr>
      <vt:lpstr>Mae mwy…. There’s more….</vt:lpstr>
      <vt:lpstr>Newid côd ‘Codeswitching’</vt:lpstr>
      <vt:lpstr>Heriau o fod yn ddwyieithog Challenges of being bilingual</vt:lpstr>
      <vt:lpstr>Buddion? Benefits?</vt:lpstr>
      <vt:lpstr>Amlieithrwydd Multilingualism</vt:lpstr>
      <vt:lpstr>Tasg – gwyliwch y clip Task – watch the clip</vt:lpstr>
      <vt:lpstr>Pa ganran o bobl y byd sy’n amlieithog? What percentage of people in the world are multilingual?</vt:lpstr>
      <vt:lpstr>Pa ganran o bobl Ewrop sy’n amlieithog? What percentage of people in Europe are multilingual?</vt:lpstr>
      <vt:lpstr>PowerPoint Presentation</vt:lpstr>
      <vt:lpstr>Ai amlieithrwydd yw’r norm ? Is multilingualism the norm?</vt:lpstr>
      <vt:lpstr>Ai amlieithrwydd yw’r norm ? Is multilingualism the norm?</vt:lpstr>
      <vt:lpstr>Hanes  History</vt:lpstr>
      <vt:lpstr>Rhesymau am amliethrwydd  Some reasons for multilingualism</vt:lpstr>
      <vt:lpstr>Nid yw amlieithrwydd bob amser wedi cael ei werthfawrogi’n hanesyddol?  Multilingualism not always appreciated in historical context </vt:lpstr>
      <vt:lpstr>UDA/USA</vt:lpstr>
      <vt:lpstr>UDA/USA</vt:lpstr>
      <vt:lpstr>Ieithoedd brodorol - UDA Indigenous languages - USA</vt:lpstr>
      <vt:lpstr>UDA/USA</vt:lpstr>
      <vt:lpstr>Y Swistir/Switzerland</vt:lpstr>
      <vt:lpstr>Bilingualism Matters: Myths and Facts about Early Bilingual Development — Mileidis Gort</vt:lpstr>
      <vt:lpstr>Buddion cyfathrebu Communication benefits</vt:lpstr>
      <vt:lpstr>Buddion diwylliannol Cultural benefits</vt:lpstr>
      <vt:lpstr>Manteision gwybyddol neu meddyliol Cognitive or thinking advantages </vt:lpstr>
      <vt:lpstr>Manteision gwybyddol neu meddyliol Cognitive or thinking advantages </vt:lpstr>
      <vt:lpstr>Manteision gwybyddol neu meddyliol Cognitive or thinking advantages </vt:lpstr>
      <vt:lpstr>Yr ymennydd dwyieithog The bilingual brain</vt:lpstr>
      <vt:lpstr>Cortecs clywedol Auditory cortex</vt:lpstr>
      <vt:lpstr>Cortecs clywedol Auditory cortex</vt:lpstr>
      <vt:lpstr>Rhan Wernicke Wernicke’s area</vt:lpstr>
      <vt:lpstr>Rhan Broca Broca’s area</vt:lpstr>
      <vt:lpstr>Rhan Broca Broca’s area</vt:lpstr>
      <vt:lpstr>Cortecs echddygol Motor cortex</vt:lpstr>
      <vt:lpstr>Yr Athro Enlli Thomas Professor Enlli Thomas</vt:lpstr>
      <vt:lpstr>Seicoleg dwyieithrwydd Psychology of bilingualism</vt:lpstr>
      <vt:lpstr>Seicoleg dwyieithrwydd Psychology of bilingualism</vt:lpstr>
      <vt:lpstr>PowerPoint Presentation</vt:lpstr>
      <vt:lpstr>Prawf Stroop The Stroop Test</vt:lpstr>
      <vt:lpstr>Dr Ellen Bialystok</vt:lpstr>
      <vt:lpstr> Gwybodaeth metaieithyddol Metalinguistic knowledge </vt:lpstr>
      <vt:lpstr>Buddion personol Personal benefits</vt:lpstr>
      <vt:lpstr>Yn hwyrach….Buddion economaidd a chyflogadwyedd Later….Economic and employment benefits</vt:lpstr>
      <vt:lpstr>Carwch eich iaith Love your language</vt:lpstr>
      <vt:lpstr>Eich aseiniad… Your assignment…</vt:lpstr>
      <vt:lpstr>Cyfeiriadau References</vt:lpstr>
      <vt:lpstr>Cyfeiriadau References</vt:lpstr>
      <vt:lpstr>Cyfeiriadau References</vt:lpstr>
      <vt:lpstr>Cyfeiriadau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Hanes Amlieithrwydd History of Multilingualism</dc:title>
  <dc:creator>Ann Tinney</dc:creator>
  <cp:lastModifiedBy>Alison Rees-Edwards</cp:lastModifiedBy>
  <cp:revision>138</cp:revision>
  <cp:lastPrinted>2018-02-26T16:09:26Z</cp:lastPrinted>
  <dcterms:created xsi:type="dcterms:W3CDTF">2017-02-27T22:53:01Z</dcterms:created>
  <dcterms:modified xsi:type="dcterms:W3CDTF">2026-02-24T15:29:17Z</dcterms:modified>
</cp:coreProperties>
</file>