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image/jpeg" Extension="jpe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4.xml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1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y="6858000" cx="12192000"/>
  <p:notesSz cx="6858000" cy="9144000"/>
  <p:defaultTextStyle>
    <a:defPPr lvl="0">
      <a:defRPr lang="en-US"/>
    </a:defPPr>
    <a:lvl1pPr defTabSz="9144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9144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9144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9144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9144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9144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9144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9144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9144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1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C3749D-0977-4BA3-A432-7F56B38737D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4CF0A-63F7-4848-BFA6-4388A653B1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252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665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3762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6200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992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93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698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6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575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7247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8149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998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3056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4790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F4CF0A-63F7-4848-BFA6-4388A653B1E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130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272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65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039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407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774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067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659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197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58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25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F5B7E-3701-403D-A7E3-AFB2E8072FA8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C7C813-0761-4004-B4BA-725C08AC57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279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877741" y="475928"/>
            <a:ext cx="670266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Examining Business Plan Modification 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for 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McDonald’s during Covid-19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LCBB4000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856" y="2836097"/>
            <a:ext cx="5520872" cy="41287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71600" y="3561634"/>
            <a:ext cx="60584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Team work: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pPr marL="514350" indent="-514350">
              <a:buAutoNum type="arabicPeriod"/>
            </a:pPr>
            <a:r>
              <a:rPr lang="en-US" sz="2800" dirty="0">
                <a:solidFill>
                  <a:schemeClr val="bg1"/>
                </a:solidFill>
              </a:rPr>
              <a:t>Gabriela-Camelia </a:t>
            </a:r>
            <a:r>
              <a:rPr lang="en-US" sz="2800" dirty="0" err="1">
                <a:solidFill>
                  <a:schemeClr val="bg1"/>
                </a:solidFill>
              </a:rPr>
              <a:t>Buliga</a:t>
            </a:r>
            <a:r>
              <a:rPr lang="en-US" sz="2800" dirty="0">
                <a:solidFill>
                  <a:schemeClr val="bg1"/>
                </a:solidFill>
              </a:rPr>
              <a:t>, 2114966</a:t>
            </a:r>
          </a:p>
          <a:p>
            <a:pPr marL="514350" indent="-514350">
              <a:buAutoNum type="arabicPeriod"/>
            </a:pPr>
            <a:r>
              <a:rPr lang="en-US" sz="2800" dirty="0">
                <a:solidFill>
                  <a:schemeClr val="bg1"/>
                </a:solidFill>
              </a:rPr>
              <a:t>Catalina Alexandra Ion, 2108735</a:t>
            </a:r>
          </a:p>
          <a:p>
            <a:pPr marL="514350" indent="-514350">
              <a:buAutoNum type="arabicPeriod"/>
            </a:pPr>
            <a:r>
              <a:rPr lang="en-US" sz="2800" dirty="0">
                <a:solidFill>
                  <a:schemeClr val="bg1"/>
                </a:solidFill>
              </a:rPr>
              <a:t>Ana-Maria </a:t>
            </a:r>
            <a:r>
              <a:rPr lang="en-US" sz="2800" dirty="0" err="1">
                <a:solidFill>
                  <a:schemeClr val="bg1"/>
                </a:solidFill>
              </a:rPr>
              <a:t>Tanasuica</a:t>
            </a:r>
            <a:r>
              <a:rPr lang="en-US" sz="2800" dirty="0">
                <a:solidFill>
                  <a:schemeClr val="bg1"/>
                </a:solidFill>
              </a:rPr>
              <a:t>, 2029604</a:t>
            </a:r>
          </a:p>
          <a:p>
            <a:pPr marL="514350" indent="-514350">
              <a:buAutoNum type="arabicPeriod"/>
            </a:pPr>
            <a:r>
              <a:rPr lang="en-US" sz="2800" dirty="0">
                <a:solidFill>
                  <a:schemeClr val="bg1"/>
                </a:solidFill>
              </a:rPr>
              <a:t>Diana Alexandra </a:t>
            </a:r>
            <a:r>
              <a:rPr lang="en-US" sz="2800" dirty="0" err="1">
                <a:solidFill>
                  <a:schemeClr val="bg1"/>
                </a:solidFill>
              </a:rPr>
              <a:t>Iordan</a:t>
            </a:r>
            <a:r>
              <a:rPr lang="en-US" sz="2800" dirty="0">
                <a:solidFill>
                  <a:schemeClr val="bg1"/>
                </a:solidFill>
              </a:rPr>
              <a:t>, 2114882</a:t>
            </a:r>
          </a:p>
        </p:txBody>
      </p:sp>
    </p:spTree>
    <p:extLst>
      <p:ext uri="{BB962C8B-B14F-4D97-AF65-F5344CB8AC3E}">
        <p14:creationId xmlns:p14="http://schemas.microsoft.com/office/powerpoint/2010/main" val="17827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38201" y="365125"/>
            <a:ext cx="3816095" cy="1938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8201" y="2482589"/>
            <a:ext cx="3816096" cy="36943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Businesses have been impacted by Covid-19 heavily across the world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Businesses in hospitality sector for example, restaurants, hotels and bars are the ones which got affected the most.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In this presentation, how McDonald’s is coping up with the pandemic challenges and altering its business plan will be presented.  </a:t>
            </a:r>
          </a:p>
        </p:txBody>
      </p:sp>
      <p:pic>
        <p:nvPicPr>
          <p:cNvPr id="2" name="Picture 1" descr="Shape&#10;&#10;Description automatically generated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9877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DBCE5C10-A8F7-4665-91D2-3D0D98B52A3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41" b="20076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746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38201" y="365125"/>
            <a:ext cx="5251316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Standard McDonald’s operation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Serving more than 70 millions consumers worldwide in more than 90 countries.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More than 38,000 dine-in outlets for interactive food outing.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Affiliation with food delivery companies to provide home delivery. 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97" r="10696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4354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513788" y="365125"/>
            <a:ext cx="4840010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latin typeface="+mj-lt"/>
                <a:ea typeface="+mj-ea"/>
                <a:cs typeface="+mj-cs"/>
              </a:rPr>
              <a:t>Impact of Covid-19 pandemic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latin typeface="+mj-lt"/>
                <a:ea typeface="+mj-ea"/>
                <a:cs typeface="+mj-cs"/>
              </a:rPr>
              <a:t>in business operations.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1" r="40120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11" name="TextBox 10"/>
          <p:cNvSpPr txBox="1"/>
          <p:nvPr/>
        </p:nvSpPr>
        <p:spPr>
          <a:xfrm>
            <a:off x="6513788" y="2333297"/>
            <a:ext cx="4840010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Dine-in restrictions resulting in losing sales in all the countries.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Donation of more than 10 millions meals to frontline workers even after decline in revenue for CSR liability.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People not preferring </a:t>
            </a:r>
            <a:r>
              <a:rPr lang="en-US" sz="2000" dirty="0" err="1"/>
              <a:t>takeouts</a:t>
            </a:r>
            <a:r>
              <a:rPr lang="en-US" sz="2000" dirty="0"/>
              <a:t> initially due to human contact risks also declined the sales. </a:t>
            </a:r>
          </a:p>
        </p:txBody>
      </p:sp>
    </p:spTree>
    <p:extLst>
      <p:ext uri="{BB962C8B-B14F-4D97-AF65-F5344CB8AC3E}">
        <p14:creationId xmlns:p14="http://schemas.microsoft.com/office/powerpoint/2010/main" val="2464145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08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43467" y="321734"/>
            <a:ext cx="6891186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atin typeface="+mj-lt"/>
                <a:ea typeface="+mj-ea"/>
                <a:cs typeface="+mj-cs"/>
              </a:rPr>
              <a:t>Financial impact of Covid-19 pandemic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467" y="1782981"/>
            <a:ext cx="6891187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24% Sales drop due lockdown restrictions in multiple locations.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Revenue fell by 3% in the first quarter of 2020.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Revenue got down by 30.5% and stood at around £3.75 billion 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738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6248400" y="365125"/>
            <a:ext cx="5105398" cy="1952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alteration strategy: Digital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6116569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134" y="2617058"/>
            <a:ext cx="3195204" cy="179730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48400" y="2497257"/>
            <a:ext cx="5105398" cy="36797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Introducing an integrated personalised technology through Dynamic Yield.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Better mobile order experience, payment gateway and self-order kiosks.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Contactless delivery to minimise the risks or contraction. </a:t>
            </a:r>
          </a:p>
        </p:txBody>
      </p:sp>
    </p:spTree>
    <p:extLst>
      <p:ext uri="{BB962C8B-B14F-4D97-AF65-F5344CB8AC3E}">
        <p14:creationId xmlns:p14="http://schemas.microsoft.com/office/powerpoint/2010/main" val="2135251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46824" y="643467"/>
            <a:ext cx="4772975" cy="18005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Business alteration strategy: Drive-thru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46823" y="2569029"/>
            <a:ext cx="4827405" cy="41365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Creating the highest number of drive-</a:t>
            </a:r>
            <a:r>
              <a:rPr lang="en-US" sz="2000" dirty="0" err="1"/>
              <a:t>thrus</a:t>
            </a:r>
            <a:r>
              <a:rPr lang="en-US" sz="2000" dirty="0"/>
              <a:t> to ensure maximum sales can be generated.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Less than 30 seconds order processing time in each drive-</a:t>
            </a:r>
            <a:r>
              <a:rPr lang="en-US" sz="2000" dirty="0" err="1"/>
              <a:t>thrus</a:t>
            </a:r>
            <a:r>
              <a:rPr lang="en-US" sz="2000" dirty="0"/>
              <a:t>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People conveniently pickup their food from drive-</a:t>
            </a:r>
            <a:r>
              <a:rPr lang="en-US" sz="2000" dirty="0" err="1"/>
              <a:t>thrus</a:t>
            </a:r>
            <a:r>
              <a:rPr lang="en-US" sz="2000" dirty="0"/>
              <a:t> after necessary grocery and medical shopping.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Hospitality Technology. 2021. McDonald’s Sees Sustained Demand for Drive-Thru. 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2" name="Picture 1" descr="Shape&#10;&#10;Description automatically generated with medium confidenc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211" y="833630"/>
            <a:ext cx="3848322" cy="2164680"/>
          </a:xfrm>
          <a:prstGeom prst="rect">
            <a:avLst/>
          </a:prstGeom>
        </p:spPr>
      </p:pic>
      <p:pic>
        <p:nvPicPr>
          <p:cNvPr id="4" name="Picture 3" descr="A person driving a car&#10;&#10;Description automatically generated with medium confidence">
            <a:extLst>
              <a:ext uri="{FF2B5EF4-FFF2-40B4-BE49-F238E27FC236}">
                <a16:creationId xmlns:a16="http://schemas.microsoft.com/office/drawing/2014/main" id="{914B45E6-FB27-41B6-B913-B0570DE807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211" y="3685219"/>
            <a:ext cx="3848322" cy="253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991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343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Business alteration strategy: McDelivery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8344" y="2013625"/>
            <a:ext cx="4614759" cy="4163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Fastest integrated delivery channel to provide the quickest delivery.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Riders leaving food in the doorstep to provide a contactless experience.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24/7 McDelivery service to max out the sales.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4" name="Picture 3" descr="A picture containing text, outdoor, ground, sign&#10;&#10;Description automatically generated">
            <a:extLst>
              <a:ext uri="{FF2B5EF4-FFF2-40B4-BE49-F238E27FC236}">
                <a16:creationId xmlns:a16="http://schemas.microsoft.com/office/drawing/2014/main" id="{C00FF63F-C384-4140-951C-2C531FD97EA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0" r="5860" b="-2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73350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35DB090-93B5-4581-8D71-BB3839684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9619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38201" y="643467"/>
            <a:ext cx="3888526" cy="18005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latin typeface="+mj-lt"/>
                <a:ea typeface="+mj-ea"/>
                <a:cs typeface="+mj-cs"/>
              </a:rPr>
              <a:t>Business alteration strategy: McDonald app upgrade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8201" y="2623381"/>
            <a:ext cx="3888528" cy="35535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Live order tracking to know the estimated food arrival time.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Expansion of payment gateways to reduce cash transferring.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Focus on core products which people are inclined to like big macs, McNuggets, fries, pounder burgers which comprise of 70% of the Menu.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2" name="Picture 1" descr="Shape&#10;&#10;Description automatically generated with medium confidence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646" y="692340"/>
            <a:ext cx="4491887" cy="2526686"/>
          </a:xfrm>
          <a:prstGeom prst="rect">
            <a:avLst/>
          </a:prstGeom>
        </p:spPr>
      </p:pic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4E6FA4B-8733-4291-918B-CC28A40FD5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646" y="3788741"/>
            <a:ext cx="4491887" cy="2189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641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4DCDEA-60EE-4FBF-B515-F83D82F96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hape, rectangle&#10;&#10;Description automatically generated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95" r="1" b="1"/>
          <a:stretch/>
        </p:blipFill>
        <p:spPr>
          <a:xfrm rot="10800000">
            <a:off x="4426858" y="3429004"/>
            <a:ext cx="7765144" cy="3428999"/>
          </a:xfrm>
          <a:prstGeom prst="rect">
            <a:avLst/>
          </a:prstGeom>
        </p:spPr>
      </p:pic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49DAD9FC-C0FF-46CC-8095-E92E574A4D1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" r="2" b="2"/>
          <a:stretch/>
        </p:blipFill>
        <p:spPr>
          <a:xfrm>
            <a:off x="4426853" y="-3"/>
            <a:ext cx="7765146" cy="3434400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4D94F3A-BF39-47F6-9AAA-3C61AF7E0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765051" y="662400"/>
            <a:ext cx="3384000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of business alteration strategy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65051" y="2286000"/>
            <a:ext cx="3384000" cy="384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Sales through the alternative channels to exceed £10 billion in 2021.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60000"/>
                </a:schemeClr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Double digit sales growth for 2021 and 2022 due to the alteration strategies.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60000"/>
                </a:schemeClr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Earning per-share is £1.65 more than the estimated one (£1.42)</a:t>
            </a:r>
          </a:p>
        </p:txBody>
      </p:sp>
    </p:spTree>
    <p:extLst>
      <p:ext uri="{BB962C8B-B14F-4D97-AF65-F5344CB8AC3E}">
        <p14:creationId xmlns:p14="http://schemas.microsoft.com/office/powerpoint/2010/main" val="1478662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246824" y="643467"/>
            <a:ext cx="4772975" cy="18005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>
                <a:latin typeface="+mj-lt"/>
                <a:ea typeface="+mj-ea"/>
                <a:cs typeface="+mj-cs"/>
              </a:rPr>
              <a:t>(cont.) Impact of business alteration strategy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46824" y="2623381"/>
            <a:ext cx="4772974" cy="35535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Contactless delivery to provide maximum safety to the consumers as riders leave the order right in front of the door.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Digital tracking allows to know the estimated time arrival better. </a:t>
            </a:r>
          </a:p>
        </p:txBody>
      </p:sp>
      <p:pic>
        <p:nvPicPr>
          <p:cNvPr id="4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15187A7-1790-4481-8199-93BBF607745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211" y="1059719"/>
            <a:ext cx="3848322" cy="171250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0211" y="3868015"/>
            <a:ext cx="3848322" cy="2164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753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43467" y="321734"/>
            <a:ext cx="5136416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(cont.) Impact of business alteration strategy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3468" y="1782981"/>
            <a:ext cx="513641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Less than 30 seconds taken to complete the orders coming through the McDonald’s drive-thru channel.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Drive-thru expansion preferred by customers headed for grocery shopping or medical supplies.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4" r="1802"/>
          <a:stretch/>
        </p:blipFill>
        <p:spPr>
          <a:xfrm rot="10800000">
            <a:off x="6412117" y="-2"/>
            <a:ext cx="5779884" cy="3429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a mask&#10;&#10;Description automatically generated with low confidence">
            <a:extLst>
              <a:ext uri="{FF2B5EF4-FFF2-40B4-BE49-F238E27FC236}">
                <a16:creationId xmlns:a16="http://schemas.microsoft.com/office/drawing/2014/main" id="{E84BD85D-37AE-4BB8-861C-BE3FDECD4F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0900"/>
          <a:stretch/>
        </p:blipFill>
        <p:spPr>
          <a:xfrm>
            <a:off x="6412116" y="3429002"/>
            <a:ext cx="5779884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766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108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extBox 2"/>
          <p:cNvSpPr txBox="1"/>
          <p:nvPr/>
        </p:nvSpPr>
        <p:spPr>
          <a:xfrm>
            <a:off x="709448" y="1913950"/>
            <a:ext cx="4204137" cy="1342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latin typeface="+mj-lt"/>
                <a:ea typeface="+mj-ea"/>
                <a:cs typeface="+mj-cs"/>
              </a:rPr>
              <a:t>(cont.) Impact of business alteration strategy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Boost in sales creating the opportunity to provide free meals for frontline workers worldwide.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Delivery affiliations with more than 3,000 food delivery companies to spread the range of operation. </a:t>
            </a:r>
          </a:p>
        </p:txBody>
      </p:sp>
    </p:spTree>
    <p:extLst>
      <p:ext uri="{BB962C8B-B14F-4D97-AF65-F5344CB8AC3E}">
        <p14:creationId xmlns:p14="http://schemas.microsoft.com/office/powerpoint/2010/main" val="22606946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406719" y="815168"/>
            <a:ext cx="53785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Effectiveness of the alteration: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What’s next for McDonald’s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30775" y="2543922"/>
            <a:ext cx="79304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Opportunity to invest more than £2 billion on capital expenditure to build more digital channels.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Introduction of new items to the menu such as, coffee, crispy chicken sandwiches.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Redesigning package to ensure more eco-friendly and anti-bacterial safety. </a:t>
            </a:r>
          </a:p>
        </p:txBody>
      </p:sp>
    </p:spTree>
    <p:extLst>
      <p:ext uri="{BB962C8B-B14F-4D97-AF65-F5344CB8AC3E}">
        <p14:creationId xmlns:p14="http://schemas.microsoft.com/office/powerpoint/2010/main" val="1031911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75543" y="815168"/>
            <a:ext cx="2040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50045" y="2076782"/>
            <a:ext cx="79304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McDonald’s is investing a lot in business process reengineering which will allow it to cope up with Post-Covid world.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Integration of technology will be a key factor for McDonald’s changed business plan.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The company will be now more focused and committed towards safety and well-being of the community. </a:t>
            </a:r>
          </a:p>
        </p:txBody>
      </p:sp>
    </p:spTree>
    <p:extLst>
      <p:ext uri="{BB962C8B-B14F-4D97-AF65-F5344CB8AC3E}">
        <p14:creationId xmlns:p14="http://schemas.microsoft.com/office/powerpoint/2010/main" val="2918590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86" y="0"/>
            <a:ext cx="12192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93069" y="1160680"/>
            <a:ext cx="880586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solidFill>
                  <a:schemeClr val="bg1"/>
                </a:solidFill>
              </a:rPr>
              <a:t>CrunchTime!. 2021. Restaurant Chain Industry Sales: Tracking US Recovery. [online] Available at: &lt;https://crunchtime.com/blog/restaurant-industry-sales-tracking-us-recovery&gt;</a:t>
            </a:r>
          </a:p>
          <a:p>
            <a:pPr algn="just"/>
            <a:endParaRPr lang="en-US" dirty="0">
              <a:solidFill>
                <a:schemeClr val="bg1"/>
              </a:solidFill>
            </a:endParaRPr>
          </a:p>
          <a:p>
            <a:pPr algn="just"/>
            <a:r>
              <a:rPr lang="en-US" dirty="0">
                <a:solidFill>
                  <a:schemeClr val="bg1"/>
                </a:solidFill>
              </a:rPr>
              <a:t>Hospitality Technology. 2021. McDonald’s Sees Sustained Demand for Drive-Thru. [online] Available at: &lt;https://hospitalitytech.com/mcdonalds-sees-sustained-demand-drive-thru&gt; </a:t>
            </a:r>
          </a:p>
          <a:p>
            <a:pPr algn="just"/>
            <a:endParaRPr lang="en-US" dirty="0">
              <a:solidFill>
                <a:schemeClr val="bg1"/>
              </a:solidFill>
            </a:endParaRPr>
          </a:p>
          <a:p>
            <a:pPr algn="just"/>
            <a:r>
              <a:rPr lang="en-US" dirty="0">
                <a:solidFill>
                  <a:schemeClr val="bg1"/>
                </a:solidFill>
              </a:rPr>
              <a:t>Hospitality Technology. 2021. McDonald’s to Acquire Dynamic Yield. [online] Available at: &lt;https://hospitalitytech.com/mcdonalds-acquire-dynamic-yield&gt; </a:t>
            </a:r>
          </a:p>
          <a:p>
            <a:pPr algn="just"/>
            <a:endParaRPr lang="en-US" dirty="0">
              <a:solidFill>
                <a:schemeClr val="bg1"/>
              </a:solidFill>
            </a:endParaRPr>
          </a:p>
          <a:p>
            <a:pPr algn="just"/>
            <a:r>
              <a:rPr lang="en-US" dirty="0">
                <a:solidFill>
                  <a:schemeClr val="bg1"/>
                </a:solidFill>
              </a:rPr>
              <a:t>McDonald’s, 2021. [online] Corporate.mcdonalds.com. Available at: &lt;https://corporate.mcdonalds.com/content/dam/gwscorp/assets/news-articles/2020/November2020/MCDN-ATA-InfoSheet.pdf&gt; </a:t>
            </a:r>
          </a:p>
          <a:p>
            <a:pPr algn="just"/>
            <a:endParaRPr lang="en-US" dirty="0">
              <a:solidFill>
                <a:schemeClr val="bg1"/>
              </a:solidFill>
            </a:endParaRPr>
          </a:p>
          <a:p>
            <a:pPr algn="just"/>
            <a:r>
              <a:rPr lang="en-US" dirty="0">
                <a:solidFill>
                  <a:schemeClr val="bg1"/>
                </a:solidFill>
              </a:rPr>
              <a:t>Restaurant Business. 2021. Inside McDonald’s digitally-focused future. [online] Available at: &lt;https://www.restaurantbusinessonline.com/financing/inside-mcdonalds-digitally-focused-future&gt; </a:t>
            </a:r>
          </a:p>
          <a:p>
            <a:pPr algn="just"/>
            <a:endParaRPr lang="en-US" dirty="0">
              <a:solidFill>
                <a:schemeClr val="bg1"/>
              </a:solidFill>
            </a:endParaRPr>
          </a:p>
          <a:p>
            <a:pPr algn="just"/>
            <a:r>
              <a:rPr lang="en-US" dirty="0">
                <a:solidFill>
                  <a:schemeClr val="bg1"/>
                </a:solidFill>
              </a:rPr>
              <a:t>Transcribers, M., 2021. McDonald’s Corp (MCD) Q3 2020 Earnings Call Transcript | The Motley Fool. [online] The Motley Fool.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2130" y="420313"/>
            <a:ext cx="1587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66951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