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08" r:id="rId1"/>
    <p:sldMasterId id="2147483720" r:id="rId2"/>
    <p:sldMasterId id="2147483732" r:id="rId3"/>
  </p:sldMasterIdLst>
  <p:notesMasterIdLst>
    <p:notesMasterId r:id="rId33"/>
  </p:notesMasterIdLst>
  <p:sldIdLst>
    <p:sldId id="276" r:id="rId4"/>
    <p:sldId id="306" r:id="rId5"/>
    <p:sldId id="325" r:id="rId6"/>
    <p:sldId id="258" r:id="rId7"/>
    <p:sldId id="304" r:id="rId8"/>
    <p:sldId id="287" r:id="rId9"/>
    <p:sldId id="259" r:id="rId10"/>
    <p:sldId id="265" r:id="rId11"/>
    <p:sldId id="266" r:id="rId12"/>
    <p:sldId id="307" r:id="rId13"/>
    <p:sldId id="303" r:id="rId14"/>
    <p:sldId id="282" r:id="rId15"/>
    <p:sldId id="260" r:id="rId16"/>
    <p:sldId id="261" r:id="rId17"/>
    <p:sldId id="263" r:id="rId18"/>
    <p:sldId id="323" r:id="rId19"/>
    <p:sldId id="262" r:id="rId20"/>
    <p:sldId id="268" r:id="rId21"/>
    <p:sldId id="288" r:id="rId22"/>
    <p:sldId id="308" r:id="rId23"/>
    <p:sldId id="309" r:id="rId24"/>
    <p:sldId id="316" r:id="rId25"/>
    <p:sldId id="317" r:id="rId26"/>
    <p:sldId id="314" r:id="rId27"/>
    <p:sldId id="315" r:id="rId28"/>
    <p:sldId id="310" r:id="rId29"/>
    <p:sldId id="311" r:id="rId30"/>
    <p:sldId id="313" r:id="rId31"/>
    <p:sldId id="312"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3">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5DDF3A-6345-457D-8BF1-F4EF9C333F1E}"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6BE7A595-3FE5-419C-B59C-BD2287D7E0A4}">
      <dgm:prSet custT="1"/>
      <dgm:spPr/>
      <dgm:t>
        <a:bodyPr/>
        <a:lstStyle/>
        <a:p>
          <a:r>
            <a:rPr lang="en-GB" sz="2400" dirty="0"/>
            <a:t>To flesh out some of the key concepts associated with public management and governance as we look to meet current and future challenges</a:t>
          </a:r>
          <a:endParaRPr lang="en-US" sz="2400" dirty="0"/>
        </a:p>
      </dgm:t>
    </dgm:pt>
    <dgm:pt modelId="{184002EA-A3B3-45AA-8DFD-6477630C8F80}" type="parTrans" cxnId="{1F52A15D-B893-419E-B664-E1795E3C9FE6}">
      <dgm:prSet/>
      <dgm:spPr/>
      <dgm:t>
        <a:bodyPr/>
        <a:lstStyle/>
        <a:p>
          <a:endParaRPr lang="en-US"/>
        </a:p>
      </dgm:t>
    </dgm:pt>
    <dgm:pt modelId="{3FD79AC6-2116-4229-89BE-CE39BCAFE620}" type="sibTrans" cxnId="{1F52A15D-B893-419E-B664-E1795E3C9FE6}">
      <dgm:prSet/>
      <dgm:spPr/>
      <dgm:t>
        <a:bodyPr/>
        <a:lstStyle/>
        <a:p>
          <a:endParaRPr lang="en-US"/>
        </a:p>
      </dgm:t>
    </dgm:pt>
    <dgm:pt modelId="{0B18ACE9-836C-4570-AF6B-E4CCAD8A7AA9}">
      <dgm:prSet custT="1"/>
      <dgm:spPr/>
      <dgm:t>
        <a:bodyPr/>
        <a:lstStyle/>
        <a:p>
          <a:r>
            <a:rPr lang="en-GB" sz="2400"/>
            <a:t>Sources are indicated where appropriate on specific slides</a:t>
          </a:r>
          <a:endParaRPr lang="en-US" sz="2400"/>
        </a:p>
      </dgm:t>
    </dgm:pt>
    <dgm:pt modelId="{54223963-85E4-49C0-870D-63555DFF158B}" type="parTrans" cxnId="{CB51F130-8FFF-40CE-BEAB-CFF1BEFB5B4B}">
      <dgm:prSet/>
      <dgm:spPr/>
      <dgm:t>
        <a:bodyPr/>
        <a:lstStyle/>
        <a:p>
          <a:endParaRPr lang="en-US"/>
        </a:p>
      </dgm:t>
    </dgm:pt>
    <dgm:pt modelId="{6A9103AA-593C-4E57-9F32-EA5DF0C9AD52}" type="sibTrans" cxnId="{CB51F130-8FFF-40CE-BEAB-CFF1BEFB5B4B}">
      <dgm:prSet/>
      <dgm:spPr/>
      <dgm:t>
        <a:bodyPr/>
        <a:lstStyle/>
        <a:p>
          <a:endParaRPr lang="en-US"/>
        </a:p>
      </dgm:t>
    </dgm:pt>
    <dgm:pt modelId="{C5D9F7FC-E778-4665-88E6-014742181714}">
      <dgm:prSet custT="1"/>
      <dgm:spPr/>
      <dgm:t>
        <a:bodyPr/>
        <a:lstStyle/>
        <a:p>
          <a:r>
            <a:rPr lang="en-GB" sz="2400" dirty="0"/>
            <a:t>Where page numbers appear in square brackets they refer to Bovaird and Loffler (2016)</a:t>
          </a:r>
          <a:endParaRPr lang="en-US" sz="2400" dirty="0"/>
        </a:p>
      </dgm:t>
    </dgm:pt>
    <dgm:pt modelId="{56655855-0F54-4339-8A65-EB248D74AB4D}" type="parTrans" cxnId="{30EBEE6E-5486-481B-A351-852ADA6CF939}">
      <dgm:prSet/>
      <dgm:spPr/>
      <dgm:t>
        <a:bodyPr/>
        <a:lstStyle/>
        <a:p>
          <a:endParaRPr lang="en-US"/>
        </a:p>
      </dgm:t>
    </dgm:pt>
    <dgm:pt modelId="{50E9EFE6-DBB6-4275-8000-7FBDF42231E1}" type="sibTrans" cxnId="{30EBEE6E-5486-481B-A351-852ADA6CF939}">
      <dgm:prSet/>
      <dgm:spPr/>
      <dgm:t>
        <a:bodyPr/>
        <a:lstStyle/>
        <a:p>
          <a:endParaRPr lang="en-US"/>
        </a:p>
      </dgm:t>
    </dgm:pt>
    <dgm:pt modelId="{1024789A-7DBA-45A8-AFD8-F95D45AB5E98}" type="pres">
      <dgm:prSet presAssocID="{0E5DDF3A-6345-457D-8BF1-F4EF9C333F1E}" presName="linear" presStyleCnt="0">
        <dgm:presLayoutVars>
          <dgm:animLvl val="lvl"/>
          <dgm:resizeHandles val="exact"/>
        </dgm:presLayoutVars>
      </dgm:prSet>
      <dgm:spPr/>
    </dgm:pt>
    <dgm:pt modelId="{662DD3EC-0293-471A-9A42-EDB584D03979}" type="pres">
      <dgm:prSet presAssocID="{6BE7A595-3FE5-419C-B59C-BD2287D7E0A4}" presName="parentText" presStyleLbl="node1" presStyleIdx="0" presStyleCnt="3">
        <dgm:presLayoutVars>
          <dgm:chMax val="0"/>
          <dgm:bulletEnabled val="1"/>
        </dgm:presLayoutVars>
      </dgm:prSet>
      <dgm:spPr/>
    </dgm:pt>
    <dgm:pt modelId="{91CEC6BF-E77C-4736-90A0-19560A4E7D8E}" type="pres">
      <dgm:prSet presAssocID="{3FD79AC6-2116-4229-89BE-CE39BCAFE620}" presName="spacer" presStyleCnt="0"/>
      <dgm:spPr/>
    </dgm:pt>
    <dgm:pt modelId="{41003902-8135-4039-BE20-D142F9CE6D4C}" type="pres">
      <dgm:prSet presAssocID="{0B18ACE9-836C-4570-AF6B-E4CCAD8A7AA9}" presName="parentText" presStyleLbl="node1" presStyleIdx="1" presStyleCnt="3">
        <dgm:presLayoutVars>
          <dgm:chMax val="0"/>
          <dgm:bulletEnabled val="1"/>
        </dgm:presLayoutVars>
      </dgm:prSet>
      <dgm:spPr/>
    </dgm:pt>
    <dgm:pt modelId="{D4E2D62E-210B-4F20-95A2-1046D6D31C25}" type="pres">
      <dgm:prSet presAssocID="{6A9103AA-593C-4E57-9F32-EA5DF0C9AD52}" presName="spacer" presStyleCnt="0"/>
      <dgm:spPr/>
    </dgm:pt>
    <dgm:pt modelId="{2B810D78-EA14-4FDB-9092-FF0333A9A030}" type="pres">
      <dgm:prSet presAssocID="{C5D9F7FC-E778-4665-88E6-014742181714}" presName="parentText" presStyleLbl="node1" presStyleIdx="2" presStyleCnt="3">
        <dgm:presLayoutVars>
          <dgm:chMax val="0"/>
          <dgm:bulletEnabled val="1"/>
        </dgm:presLayoutVars>
      </dgm:prSet>
      <dgm:spPr/>
    </dgm:pt>
  </dgm:ptLst>
  <dgm:cxnLst>
    <dgm:cxn modelId="{CB51F130-8FFF-40CE-BEAB-CFF1BEFB5B4B}" srcId="{0E5DDF3A-6345-457D-8BF1-F4EF9C333F1E}" destId="{0B18ACE9-836C-4570-AF6B-E4CCAD8A7AA9}" srcOrd="1" destOrd="0" parTransId="{54223963-85E4-49C0-870D-63555DFF158B}" sibTransId="{6A9103AA-593C-4E57-9F32-EA5DF0C9AD52}"/>
    <dgm:cxn modelId="{1F52A15D-B893-419E-B664-E1795E3C9FE6}" srcId="{0E5DDF3A-6345-457D-8BF1-F4EF9C333F1E}" destId="{6BE7A595-3FE5-419C-B59C-BD2287D7E0A4}" srcOrd="0" destOrd="0" parTransId="{184002EA-A3B3-45AA-8DFD-6477630C8F80}" sibTransId="{3FD79AC6-2116-4229-89BE-CE39BCAFE620}"/>
    <dgm:cxn modelId="{30EBEE6E-5486-481B-A351-852ADA6CF939}" srcId="{0E5DDF3A-6345-457D-8BF1-F4EF9C333F1E}" destId="{C5D9F7FC-E778-4665-88E6-014742181714}" srcOrd="2" destOrd="0" parTransId="{56655855-0F54-4339-8A65-EB248D74AB4D}" sibTransId="{50E9EFE6-DBB6-4275-8000-7FBDF42231E1}"/>
    <dgm:cxn modelId="{9A6E3371-9BF9-4BA8-844A-ED0D1E57AFC3}" type="presOf" srcId="{0B18ACE9-836C-4570-AF6B-E4CCAD8A7AA9}" destId="{41003902-8135-4039-BE20-D142F9CE6D4C}" srcOrd="0" destOrd="0" presId="urn:microsoft.com/office/officeart/2005/8/layout/vList2"/>
    <dgm:cxn modelId="{8E4C79A6-81B0-4CF7-922A-DF1D2C603FE2}" type="presOf" srcId="{6BE7A595-3FE5-419C-B59C-BD2287D7E0A4}" destId="{662DD3EC-0293-471A-9A42-EDB584D03979}" srcOrd="0" destOrd="0" presId="urn:microsoft.com/office/officeart/2005/8/layout/vList2"/>
    <dgm:cxn modelId="{CA9C03AB-26B2-4170-A6CC-3C99B8830586}" type="presOf" srcId="{0E5DDF3A-6345-457D-8BF1-F4EF9C333F1E}" destId="{1024789A-7DBA-45A8-AFD8-F95D45AB5E98}" srcOrd="0" destOrd="0" presId="urn:microsoft.com/office/officeart/2005/8/layout/vList2"/>
    <dgm:cxn modelId="{2934C5FD-4EFB-467B-8C89-D672015E177E}" type="presOf" srcId="{C5D9F7FC-E778-4665-88E6-014742181714}" destId="{2B810D78-EA14-4FDB-9092-FF0333A9A030}" srcOrd="0" destOrd="0" presId="urn:microsoft.com/office/officeart/2005/8/layout/vList2"/>
    <dgm:cxn modelId="{D7B1FC18-DACE-4C64-9F3C-3F7109C83E3A}" type="presParOf" srcId="{1024789A-7DBA-45A8-AFD8-F95D45AB5E98}" destId="{662DD3EC-0293-471A-9A42-EDB584D03979}" srcOrd="0" destOrd="0" presId="urn:microsoft.com/office/officeart/2005/8/layout/vList2"/>
    <dgm:cxn modelId="{166F38E2-B710-4141-990B-D931B03A2AB0}" type="presParOf" srcId="{1024789A-7DBA-45A8-AFD8-F95D45AB5E98}" destId="{91CEC6BF-E77C-4736-90A0-19560A4E7D8E}" srcOrd="1" destOrd="0" presId="urn:microsoft.com/office/officeart/2005/8/layout/vList2"/>
    <dgm:cxn modelId="{F598BE47-966A-4445-9FC9-1235FAE2D68F}" type="presParOf" srcId="{1024789A-7DBA-45A8-AFD8-F95D45AB5E98}" destId="{41003902-8135-4039-BE20-D142F9CE6D4C}" srcOrd="2" destOrd="0" presId="urn:microsoft.com/office/officeart/2005/8/layout/vList2"/>
    <dgm:cxn modelId="{62250CF5-4502-44D2-AEF5-11E8E36905AC}" type="presParOf" srcId="{1024789A-7DBA-45A8-AFD8-F95D45AB5E98}" destId="{D4E2D62E-210B-4F20-95A2-1046D6D31C25}" srcOrd="3" destOrd="0" presId="urn:microsoft.com/office/officeart/2005/8/layout/vList2"/>
    <dgm:cxn modelId="{435B4E9A-5F1C-4501-99A6-10E1886A01A9}" type="presParOf" srcId="{1024789A-7DBA-45A8-AFD8-F95D45AB5E98}" destId="{2B810D78-EA14-4FDB-9092-FF0333A9A03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807665-5139-4394-9723-E7F67B9765F5}" type="doc">
      <dgm:prSet loTypeId="urn:microsoft.com/office/officeart/2005/8/layout/hProcess9" loCatId="process" qsTypeId="urn:microsoft.com/office/officeart/2005/8/quickstyle/simple5" qsCatId="simple" csTypeId="urn:microsoft.com/office/officeart/2005/8/colors/colorful1#1" csCatId="colorful" phldr="1"/>
      <dgm:spPr/>
    </dgm:pt>
    <dgm:pt modelId="{A23F703C-E5C2-4625-ADF6-77BA4F6B1463}">
      <dgm:prSet phldrT="[Text]"/>
      <dgm:spPr/>
      <dgm:t>
        <a:bodyPr/>
        <a:lstStyle/>
        <a:p>
          <a:r>
            <a:rPr lang="en-GB" dirty="0"/>
            <a:t>Good Politics</a:t>
          </a:r>
        </a:p>
      </dgm:t>
    </dgm:pt>
    <dgm:pt modelId="{F80B87D7-F9DB-4693-A905-86ACF371F522}" type="parTrans" cxnId="{940AA32A-EAEC-4142-972C-41D91C6D84FA}">
      <dgm:prSet/>
      <dgm:spPr/>
      <dgm:t>
        <a:bodyPr/>
        <a:lstStyle/>
        <a:p>
          <a:endParaRPr lang="en-GB"/>
        </a:p>
      </dgm:t>
    </dgm:pt>
    <dgm:pt modelId="{D49F622F-8B0F-4AD3-8C5B-315AA8719676}" type="sibTrans" cxnId="{940AA32A-EAEC-4142-972C-41D91C6D84FA}">
      <dgm:prSet/>
      <dgm:spPr/>
      <dgm:t>
        <a:bodyPr/>
        <a:lstStyle/>
        <a:p>
          <a:endParaRPr lang="en-GB"/>
        </a:p>
      </dgm:t>
    </dgm:pt>
    <dgm:pt modelId="{05D6783F-F34F-4FA4-A7A7-96B68723174A}">
      <dgm:prSet phldrT="[Text]"/>
      <dgm:spPr/>
      <dgm:t>
        <a:bodyPr/>
        <a:lstStyle/>
        <a:p>
          <a:r>
            <a:rPr lang="en-GB" dirty="0"/>
            <a:t>Good Policy</a:t>
          </a:r>
        </a:p>
      </dgm:t>
    </dgm:pt>
    <dgm:pt modelId="{99D1B6C3-B73E-4DAE-8D01-1A559A8CE602}" type="parTrans" cxnId="{612B47F9-15A7-413E-8FD4-BA6F9300102C}">
      <dgm:prSet/>
      <dgm:spPr/>
      <dgm:t>
        <a:bodyPr/>
        <a:lstStyle/>
        <a:p>
          <a:endParaRPr lang="en-GB"/>
        </a:p>
      </dgm:t>
    </dgm:pt>
    <dgm:pt modelId="{756FC2AB-3778-4A59-A2EA-A6A848DF2F61}" type="sibTrans" cxnId="{612B47F9-15A7-413E-8FD4-BA6F9300102C}">
      <dgm:prSet/>
      <dgm:spPr/>
      <dgm:t>
        <a:bodyPr/>
        <a:lstStyle/>
        <a:p>
          <a:endParaRPr lang="en-GB"/>
        </a:p>
      </dgm:t>
    </dgm:pt>
    <dgm:pt modelId="{E9E25B7A-42E4-4C13-87DC-913993FEBA99}">
      <dgm:prSet phldrT="[Text]"/>
      <dgm:spPr/>
      <dgm:t>
        <a:bodyPr/>
        <a:lstStyle/>
        <a:p>
          <a:r>
            <a:rPr lang="en-GB" dirty="0"/>
            <a:t>Good Management</a:t>
          </a:r>
        </a:p>
      </dgm:t>
    </dgm:pt>
    <dgm:pt modelId="{C729AB7C-5137-45B4-90F5-8AD8D7419392}" type="parTrans" cxnId="{A786E9D2-120B-43BA-95CB-FB67F20BE32E}">
      <dgm:prSet/>
      <dgm:spPr/>
      <dgm:t>
        <a:bodyPr/>
        <a:lstStyle/>
        <a:p>
          <a:endParaRPr lang="en-GB"/>
        </a:p>
      </dgm:t>
    </dgm:pt>
    <dgm:pt modelId="{F03BE231-3D48-4A84-A6F1-7B73B75CF203}" type="sibTrans" cxnId="{A786E9D2-120B-43BA-95CB-FB67F20BE32E}">
      <dgm:prSet/>
      <dgm:spPr/>
      <dgm:t>
        <a:bodyPr/>
        <a:lstStyle/>
        <a:p>
          <a:endParaRPr lang="en-GB"/>
        </a:p>
      </dgm:t>
    </dgm:pt>
    <dgm:pt modelId="{E0AFB442-C533-42FB-B54D-CAE186B88200}" type="pres">
      <dgm:prSet presAssocID="{36807665-5139-4394-9723-E7F67B9765F5}" presName="CompostProcess" presStyleCnt="0">
        <dgm:presLayoutVars>
          <dgm:dir/>
          <dgm:resizeHandles val="exact"/>
        </dgm:presLayoutVars>
      </dgm:prSet>
      <dgm:spPr/>
    </dgm:pt>
    <dgm:pt modelId="{573D802F-F274-4D14-95BD-303599DD2CA3}" type="pres">
      <dgm:prSet presAssocID="{36807665-5139-4394-9723-E7F67B9765F5}" presName="arrow" presStyleLbl="bgShp" presStyleIdx="0" presStyleCnt="1"/>
      <dgm:spPr/>
    </dgm:pt>
    <dgm:pt modelId="{B7D6D5E5-7788-4EDC-B85B-8C91386877F8}" type="pres">
      <dgm:prSet presAssocID="{36807665-5139-4394-9723-E7F67B9765F5}" presName="linearProcess" presStyleCnt="0"/>
      <dgm:spPr/>
    </dgm:pt>
    <dgm:pt modelId="{3215667F-10B9-4AA6-87D8-92285D7BA577}" type="pres">
      <dgm:prSet presAssocID="{A23F703C-E5C2-4625-ADF6-77BA4F6B1463}" presName="textNode" presStyleLbl="node1" presStyleIdx="0" presStyleCnt="3">
        <dgm:presLayoutVars>
          <dgm:bulletEnabled val="1"/>
        </dgm:presLayoutVars>
      </dgm:prSet>
      <dgm:spPr/>
    </dgm:pt>
    <dgm:pt modelId="{469FB2B4-967F-4E00-919F-87B0939013D2}" type="pres">
      <dgm:prSet presAssocID="{D49F622F-8B0F-4AD3-8C5B-315AA8719676}" presName="sibTrans" presStyleCnt="0"/>
      <dgm:spPr/>
    </dgm:pt>
    <dgm:pt modelId="{AE622707-1810-4BE2-AEDD-331AE1FD3DE5}" type="pres">
      <dgm:prSet presAssocID="{05D6783F-F34F-4FA4-A7A7-96B68723174A}" presName="textNode" presStyleLbl="node1" presStyleIdx="1" presStyleCnt="3">
        <dgm:presLayoutVars>
          <dgm:bulletEnabled val="1"/>
        </dgm:presLayoutVars>
      </dgm:prSet>
      <dgm:spPr/>
    </dgm:pt>
    <dgm:pt modelId="{C3DEAD0F-7B04-453F-9D9C-C36017A9726A}" type="pres">
      <dgm:prSet presAssocID="{756FC2AB-3778-4A59-A2EA-A6A848DF2F61}" presName="sibTrans" presStyleCnt="0"/>
      <dgm:spPr/>
    </dgm:pt>
    <dgm:pt modelId="{2812CC8E-7C21-4C79-8E7A-AD1B31E07B21}" type="pres">
      <dgm:prSet presAssocID="{E9E25B7A-42E4-4C13-87DC-913993FEBA99}" presName="textNode" presStyleLbl="node1" presStyleIdx="2" presStyleCnt="3">
        <dgm:presLayoutVars>
          <dgm:bulletEnabled val="1"/>
        </dgm:presLayoutVars>
      </dgm:prSet>
      <dgm:spPr/>
    </dgm:pt>
  </dgm:ptLst>
  <dgm:cxnLst>
    <dgm:cxn modelId="{826C6605-2439-4F3A-B01F-41F5B15672B8}" type="presOf" srcId="{36807665-5139-4394-9723-E7F67B9765F5}" destId="{E0AFB442-C533-42FB-B54D-CAE186B88200}" srcOrd="0" destOrd="0" presId="urn:microsoft.com/office/officeart/2005/8/layout/hProcess9"/>
    <dgm:cxn modelId="{940AA32A-EAEC-4142-972C-41D91C6D84FA}" srcId="{36807665-5139-4394-9723-E7F67B9765F5}" destId="{A23F703C-E5C2-4625-ADF6-77BA4F6B1463}" srcOrd="0" destOrd="0" parTransId="{F80B87D7-F9DB-4693-A905-86ACF371F522}" sibTransId="{D49F622F-8B0F-4AD3-8C5B-315AA8719676}"/>
    <dgm:cxn modelId="{703E0042-922A-4D80-86AA-2770CA881F6B}" type="presOf" srcId="{E9E25B7A-42E4-4C13-87DC-913993FEBA99}" destId="{2812CC8E-7C21-4C79-8E7A-AD1B31E07B21}" srcOrd="0" destOrd="0" presId="urn:microsoft.com/office/officeart/2005/8/layout/hProcess9"/>
    <dgm:cxn modelId="{1639E96F-192D-43BE-BDF6-DC17EC80E782}" type="presOf" srcId="{05D6783F-F34F-4FA4-A7A7-96B68723174A}" destId="{AE622707-1810-4BE2-AEDD-331AE1FD3DE5}" srcOrd="0" destOrd="0" presId="urn:microsoft.com/office/officeart/2005/8/layout/hProcess9"/>
    <dgm:cxn modelId="{3D892E54-6C05-4011-93CC-35240BA79C7C}" type="presOf" srcId="{A23F703C-E5C2-4625-ADF6-77BA4F6B1463}" destId="{3215667F-10B9-4AA6-87D8-92285D7BA577}" srcOrd="0" destOrd="0" presId="urn:microsoft.com/office/officeart/2005/8/layout/hProcess9"/>
    <dgm:cxn modelId="{A786E9D2-120B-43BA-95CB-FB67F20BE32E}" srcId="{36807665-5139-4394-9723-E7F67B9765F5}" destId="{E9E25B7A-42E4-4C13-87DC-913993FEBA99}" srcOrd="2" destOrd="0" parTransId="{C729AB7C-5137-45B4-90F5-8AD8D7419392}" sibTransId="{F03BE231-3D48-4A84-A6F1-7B73B75CF203}"/>
    <dgm:cxn modelId="{612B47F9-15A7-413E-8FD4-BA6F9300102C}" srcId="{36807665-5139-4394-9723-E7F67B9765F5}" destId="{05D6783F-F34F-4FA4-A7A7-96B68723174A}" srcOrd="1" destOrd="0" parTransId="{99D1B6C3-B73E-4DAE-8D01-1A559A8CE602}" sibTransId="{756FC2AB-3778-4A59-A2EA-A6A848DF2F61}"/>
    <dgm:cxn modelId="{A49AFB2F-8B4C-464D-83C1-B0D5FD7D4AF8}" type="presParOf" srcId="{E0AFB442-C533-42FB-B54D-CAE186B88200}" destId="{573D802F-F274-4D14-95BD-303599DD2CA3}" srcOrd="0" destOrd="0" presId="urn:microsoft.com/office/officeart/2005/8/layout/hProcess9"/>
    <dgm:cxn modelId="{11AEF4BE-E1F4-4E5F-8A28-5FAB8865686F}" type="presParOf" srcId="{E0AFB442-C533-42FB-B54D-CAE186B88200}" destId="{B7D6D5E5-7788-4EDC-B85B-8C91386877F8}" srcOrd="1" destOrd="0" presId="urn:microsoft.com/office/officeart/2005/8/layout/hProcess9"/>
    <dgm:cxn modelId="{205004AA-1861-49EB-B809-08579F3984E4}" type="presParOf" srcId="{B7D6D5E5-7788-4EDC-B85B-8C91386877F8}" destId="{3215667F-10B9-4AA6-87D8-92285D7BA577}" srcOrd="0" destOrd="0" presId="urn:microsoft.com/office/officeart/2005/8/layout/hProcess9"/>
    <dgm:cxn modelId="{FD17246B-67AE-4FD4-8C0E-16224D8958F4}" type="presParOf" srcId="{B7D6D5E5-7788-4EDC-B85B-8C91386877F8}" destId="{469FB2B4-967F-4E00-919F-87B0939013D2}" srcOrd="1" destOrd="0" presId="urn:microsoft.com/office/officeart/2005/8/layout/hProcess9"/>
    <dgm:cxn modelId="{A54A5C6A-958B-43CF-9877-7124CD5EE1DB}" type="presParOf" srcId="{B7D6D5E5-7788-4EDC-B85B-8C91386877F8}" destId="{AE622707-1810-4BE2-AEDD-331AE1FD3DE5}" srcOrd="2" destOrd="0" presId="urn:microsoft.com/office/officeart/2005/8/layout/hProcess9"/>
    <dgm:cxn modelId="{2E55F0EF-1EB1-46F3-84C9-AA2DAA70E4ED}" type="presParOf" srcId="{B7D6D5E5-7788-4EDC-B85B-8C91386877F8}" destId="{C3DEAD0F-7B04-453F-9D9C-C36017A9726A}" srcOrd="3" destOrd="0" presId="urn:microsoft.com/office/officeart/2005/8/layout/hProcess9"/>
    <dgm:cxn modelId="{AEA31AB2-3475-45DD-BCD0-90BE4055DED2}" type="presParOf" srcId="{B7D6D5E5-7788-4EDC-B85B-8C91386877F8}" destId="{2812CC8E-7C21-4C79-8E7A-AD1B31E07B21}"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7FA8F6-52F2-4CEA-9312-06E122AA22AB}" type="doc">
      <dgm:prSet loTypeId="urn:microsoft.com/office/officeart/2005/8/layout/hProcess9" loCatId="process" qsTypeId="urn:microsoft.com/office/officeart/2005/8/quickstyle/3d3" qsCatId="3D" csTypeId="urn:microsoft.com/office/officeart/2005/8/colors/colorful1#3" csCatId="colorful" phldr="1"/>
      <dgm:spPr/>
    </dgm:pt>
    <dgm:pt modelId="{0CD923B6-5562-4503-82EE-627297A6B34B}">
      <dgm:prSet phldrT="[Text]"/>
      <dgm:spPr/>
      <dgm:t>
        <a:bodyPr/>
        <a:lstStyle/>
        <a:p>
          <a:r>
            <a:rPr lang="en-GB" dirty="0"/>
            <a:t>What should be done?</a:t>
          </a:r>
        </a:p>
      </dgm:t>
    </dgm:pt>
    <dgm:pt modelId="{0992EECA-3BEA-4F83-9358-9C3E800C8373}" type="parTrans" cxnId="{6D3940F2-80AD-4251-B223-155E1C9AC92C}">
      <dgm:prSet/>
      <dgm:spPr/>
      <dgm:t>
        <a:bodyPr/>
        <a:lstStyle/>
        <a:p>
          <a:endParaRPr lang="en-GB"/>
        </a:p>
      </dgm:t>
    </dgm:pt>
    <dgm:pt modelId="{6A31F64E-CFBB-4A83-936B-4106CA5180AA}" type="sibTrans" cxnId="{6D3940F2-80AD-4251-B223-155E1C9AC92C}">
      <dgm:prSet/>
      <dgm:spPr/>
      <dgm:t>
        <a:bodyPr/>
        <a:lstStyle/>
        <a:p>
          <a:endParaRPr lang="en-GB"/>
        </a:p>
      </dgm:t>
    </dgm:pt>
    <dgm:pt modelId="{74FB897F-18C2-4C5D-B1E4-FEA9E5E99164}">
      <dgm:prSet phldrT="[Text]"/>
      <dgm:spPr/>
      <dgm:t>
        <a:bodyPr/>
        <a:lstStyle/>
        <a:p>
          <a:r>
            <a:rPr lang="en-GB" dirty="0"/>
            <a:t>Focus on welfare or well-being</a:t>
          </a:r>
        </a:p>
      </dgm:t>
    </dgm:pt>
    <dgm:pt modelId="{EFEBBDE9-5CA2-4B16-83B1-AAEFE763F0B3}" type="parTrans" cxnId="{9E8FCEE4-F398-4C87-A1AF-A7053D117BF2}">
      <dgm:prSet/>
      <dgm:spPr/>
      <dgm:t>
        <a:bodyPr/>
        <a:lstStyle/>
        <a:p>
          <a:endParaRPr lang="en-GB"/>
        </a:p>
      </dgm:t>
    </dgm:pt>
    <dgm:pt modelId="{D5315101-A1F6-4395-9C1F-58EC9791D836}" type="sibTrans" cxnId="{9E8FCEE4-F398-4C87-A1AF-A7053D117BF2}">
      <dgm:prSet/>
      <dgm:spPr/>
      <dgm:t>
        <a:bodyPr/>
        <a:lstStyle/>
        <a:p>
          <a:endParaRPr lang="en-GB"/>
        </a:p>
      </dgm:t>
    </dgm:pt>
    <dgm:pt modelId="{7817BC30-6456-45C9-93EA-41F2A86FDE8F}">
      <dgm:prSet phldrT="[Text]"/>
      <dgm:spPr/>
      <dgm:t>
        <a:bodyPr/>
        <a:lstStyle/>
        <a:p>
          <a:r>
            <a:rPr lang="en-GB" dirty="0"/>
            <a:t>Establish a common good</a:t>
          </a:r>
        </a:p>
      </dgm:t>
    </dgm:pt>
    <dgm:pt modelId="{48868E43-5EE5-4687-9A43-72B16F8ADAF7}" type="parTrans" cxnId="{09C69CF4-50AA-44F2-87CE-3D38C25EE829}">
      <dgm:prSet/>
      <dgm:spPr/>
      <dgm:t>
        <a:bodyPr/>
        <a:lstStyle/>
        <a:p>
          <a:endParaRPr lang="en-GB"/>
        </a:p>
      </dgm:t>
    </dgm:pt>
    <dgm:pt modelId="{61A8D036-8BDD-4062-9457-1F439F95F444}" type="sibTrans" cxnId="{09C69CF4-50AA-44F2-87CE-3D38C25EE829}">
      <dgm:prSet/>
      <dgm:spPr/>
      <dgm:t>
        <a:bodyPr/>
        <a:lstStyle/>
        <a:p>
          <a:endParaRPr lang="en-GB"/>
        </a:p>
      </dgm:t>
    </dgm:pt>
    <dgm:pt modelId="{5128818F-A7AF-405F-BE6B-8800691DD93B}" type="pres">
      <dgm:prSet presAssocID="{787FA8F6-52F2-4CEA-9312-06E122AA22AB}" presName="CompostProcess" presStyleCnt="0">
        <dgm:presLayoutVars>
          <dgm:dir/>
          <dgm:resizeHandles val="exact"/>
        </dgm:presLayoutVars>
      </dgm:prSet>
      <dgm:spPr/>
    </dgm:pt>
    <dgm:pt modelId="{D2224D36-C60B-4FFA-8334-C91FAAD75EDF}" type="pres">
      <dgm:prSet presAssocID="{787FA8F6-52F2-4CEA-9312-06E122AA22AB}" presName="arrow" presStyleLbl="bgShp" presStyleIdx="0" presStyleCnt="1"/>
      <dgm:spPr/>
    </dgm:pt>
    <dgm:pt modelId="{A5B9A366-076D-4461-9207-026FE223E5BB}" type="pres">
      <dgm:prSet presAssocID="{787FA8F6-52F2-4CEA-9312-06E122AA22AB}" presName="linearProcess" presStyleCnt="0"/>
      <dgm:spPr/>
    </dgm:pt>
    <dgm:pt modelId="{5EB1002B-0BEA-4E19-92BE-288C9C727C80}" type="pres">
      <dgm:prSet presAssocID="{0CD923B6-5562-4503-82EE-627297A6B34B}" presName="textNode" presStyleLbl="node1" presStyleIdx="0" presStyleCnt="3">
        <dgm:presLayoutVars>
          <dgm:bulletEnabled val="1"/>
        </dgm:presLayoutVars>
      </dgm:prSet>
      <dgm:spPr/>
    </dgm:pt>
    <dgm:pt modelId="{25B9527C-0387-403A-AD76-199844AD95F1}" type="pres">
      <dgm:prSet presAssocID="{6A31F64E-CFBB-4A83-936B-4106CA5180AA}" presName="sibTrans" presStyleCnt="0"/>
      <dgm:spPr/>
    </dgm:pt>
    <dgm:pt modelId="{5D2A7F01-31E3-44BB-A737-212D3B2C9B0F}" type="pres">
      <dgm:prSet presAssocID="{74FB897F-18C2-4C5D-B1E4-FEA9E5E99164}" presName="textNode" presStyleLbl="node1" presStyleIdx="1" presStyleCnt="3">
        <dgm:presLayoutVars>
          <dgm:bulletEnabled val="1"/>
        </dgm:presLayoutVars>
      </dgm:prSet>
      <dgm:spPr/>
    </dgm:pt>
    <dgm:pt modelId="{789D8FEA-86A8-4EB4-BB40-F045992C424B}" type="pres">
      <dgm:prSet presAssocID="{D5315101-A1F6-4395-9C1F-58EC9791D836}" presName="sibTrans" presStyleCnt="0"/>
      <dgm:spPr/>
    </dgm:pt>
    <dgm:pt modelId="{347FC33A-9577-4832-A6ED-9DC5EA3433A4}" type="pres">
      <dgm:prSet presAssocID="{7817BC30-6456-45C9-93EA-41F2A86FDE8F}" presName="textNode" presStyleLbl="node1" presStyleIdx="2" presStyleCnt="3">
        <dgm:presLayoutVars>
          <dgm:bulletEnabled val="1"/>
        </dgm:presLayoutVars>
      </dgm:prSet>
      <dgm:spPr/>
    </dgm:pt>
  </dgm:ptLst>
  <dgm:cxnLst>
    <dgm:cxn modelId="{634DA006-AF36-43D2-A83F-4F8A2C6BEB54}" type="presOf" srcId="{0CD923B6-5562-4503-82EE-627297A6B34B}" destId="{5EB1002B-0BEA-4E19-92BE-288C9C727C80}" srcOrd="0" destOrd="0" presId="urn:microsoft.com/office/officeart/2005/8/layout/hProcess9"/>
    <dgm:cxn modelId="{2649D44E-5F9A-4E49-B9D4-A1CA50AA99EB}" type="presOf" srcId="{7817BC30-6456-45C9-93EA-41F2A86FDE8F}" destId="{347FC33A-9577-4832-A6ED-9DC5EA3433A4}" srcOrd="0" destOrd="0" presId="urn:microsoft.com/office/officeart/2005/8/layout/hProcess9"/>
    <dgm:cxn modelId="{AC97EE70-52F1-41C1-813A-61378888C3E4}" type="presOf" srcId="{74FB897F-18C2-4C5D-B1E4-FEA9E5E99164}" destId="{5D2A7F01-31E3-44BB-A737-212D3B2C9B0F}" srcOrd="0" destOrd="0" presId="urn:microsoft.com/office/officeart/2005/8/layout/hProcess9"/>
    <dgm:cxn modelId="{72F8E679-621E-4023-99E1-FB1DAD2C722C}" type="presOf" srcId="{787FA8F6-52F2-4CEA-9312-06E122AA22AB}" destId="{5128818F-A7AF-405F-BE6B-8800691DD93B}" srcOrd="0" destOrd="0" presId="urn:microsoft.com/office/officeart/2005/8/layout/hProcess9"/>
    <dgm:cxn modelId="{9E8FCEE4-F398-4C87-A1AF-A7053D117BF2}" srcId="{787FA8F6-52F2-4CEA-9312-06E122AA22AB}" destId="{74FB897F-18C2-4C5D-B1E4-FEA9E5E99164}" srcOrd="1" destOrd="0" parTransId="{EFEBBDE9-5CA2-4B16-83B1-AAEFE763F0B3}" sibTransId="{D5315101-A1F6-4395-9C1F-58EC9791D836}"/>
    <dgm:cxn modelId="{6D3940F2-80AD-4251-B223-155E1C9AC92C}" srcId="{787FA8F6-52F2-4CEA-9312-06E122AA22AB}" destId="{0CD923B6-5562-4503-82EE-627297A6B34B}" srcOrd="0" destOrd="0" parTransId="{0992EECA-3BEA-4F83-9358-9C3E800C8373}" sibTransId="{6A31F64E-CFBB-4A83-936B-4106CA5180AA}"/>
    <dgm:cxn modelId="{09C69CF4-50AA-44F2-87CE-3D38C25EE829}" srcId="{787FA8F6-52F2-4CEA-9312-06E122AA22AB}" destId="{7817BC30-6456-45C9-93EA-41F2A86FDE8F}" srcOrd="2" destOrd="0" parTransId="{48868E43-5EE5-4687-9A43-72B16F8ADAF7}" sibTransId="{61A8D036-8BDD-4062-9457-1F439F95F444}"/>
    <dgm:cxn modelId="{3D7134C6-FFF8-47C0-BB13-9F4F997CC389}" type="presParOf" srcId="{5128818F-A7AF-405F-BE6B-8800691DD93B}" destId="{D2224D36-C60B-4FFA-8334-C91FAAD75EDF}" srcOrd="0" destOrd="0" presId="urn:microsoft.com/office/officeart/2005/8/layout/hProcess9"/>
    <dgm:cxn modelId="{DF6C8FFD-74E6-4F88-A867-26EA314C96CD}" type="presParOf" srcId="{5128818F-A7AF-405F-BE6B-8800691DD93B}" destId="{A5B9A366-076D-4461-9207-026FE223E5BB}" srcOrd="1" destOrd="0" presId="urn:microsoft.com/office/officeart/2005/8/layout/hProcess9"/>
    <dgm:cxn modelId="{1745547F-985D-4181-979C-CBF89D09BEE5}" type="presParOf" srcId="{A5B9A366-076D-4461-9207-026FE223E5BB}" destId="{5EB1002B-0BEA-4E19-92BE-288C9C727C80}" srcOrd="0" destOrd="0" presId="urn:microsoft.com/office/officeart/2005/8/layout/hProcess9"/>
    <dgm:cxn modelId="{F09C6BC5-5760-4431-B25A-8ED51FAD7327}" type="presParOf" srcId="{A5B9A366-076D-4461-9207-026FE223E5BB}" destId="{25B9527C-0387-403A-AD76-199844AD95F1}" srcOrd="1" destOrd="0" presId="urn:microsoft.com/office/officeart/2005/8/layout/hProcess9"/>
    <dgm:cxn modelId="{4B005C2A-0D18-4245-9684-1E40068CE6CA}" type="presParOf" srcId="{A5B9A366-076D-4461-9207-026FE223E5BB}" destId="{5D2A7F01-31E3-44BB-A737-212D3B2C9B0F}" srcOrd="2" destOrd="0" presId="urn:microsoft.com/office/officeart/2005/8/layout/hProcess9"/>
    <dgm:cxn modelId="{6132A557-4599-4BC0-9919-CEA089913A99}" type="presParOf" srcId="{A5B9A366-076D-4461-9207-026FE223E5BB}" destId="{789D8FEA-86A8-4EB4-BB40-F045992C424B}" srcOrd="3" destOrd="0" presId="urn:microsoft.com/office/officeart/2005/8/layout/hProcess9"/>
    <dgm:cxn modelId="{A2760C88-A8F5-41FC-9DDD-5BCDEAD875A1}" type="presParOf" srcId="{A5B9A366-076D-4461-9207-026FE223E5BB}" destId="{347FC33A-9577-4832-A6ED-9DC5EA3433A4}"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9DD4C28-23E1-492B-BA85-1D51C8380E3D}" type="doc">
      <dgm:prSet loTypeId="urn:microsoft.com/office/officeart/2005/8/layout/hProcess4" loCatId="process" qsTypeId="urn:microsoft.com/office/officeart/2005/8/quickstyle/3d3" qsCatId="3D" csTypeId="urn:microsoft.com/office/officeart/2005/8/colors/colorful1" csCatId="colorful" phldr="1"/>
      <dgm:spPr/>
      <dgm:t>
        <a:bodyPr/>
        <a:lstStyle/>
        <a:p>
          <a:endParaRPr lang="en-GB"/>
        </a:p>
      </dgm:t>
    </dgm:pt>
    <dgm:pt modelId="{A72AC2E9-3DAF-40BD-B83A-D616717F82CF}">
      <dgm:prSet phldrT="[Text]" custT="1"/>
      <dgm:spPr/>
      <dgm:t>
        <a:bodyPr/>
        <a:lstStyle/>
        <a:p>
          <a:r>
            <a:rPr lang="en-GB" sz="2800" dirty="0"/>
            <a:t>1. Raise Taxes</a:t>
          </a:r>
        </a:p>
      </dgm:t>
    </dgm:pt>
    <dgm:pt modelId="{5358F2B5-A0BB-42D2-BDD6-C2F452A93B6E}" type="parTrans" cxnId="{F3515EF2-9A52-43E5-ACE8-1D968E9F19C3}">
      <dgm:prSet/>
      <dgm:spPr/>
      <dgm:t>
        <a:bodyPr/>
        <a:lstStyle/>
        <a:p>
          <a:endParaRPr lang="en-GB"/>
        </a:p>
      </dgm:t>
    </dgm:pt>
    <dgm:pt modelId="{85F8C0BC-49B7-4F01-9E5F-E8C912F8EDEF}" type="sibTrans" cxnId="{F3515EF2-9A52-43E5-ACE8-1D968E9F19C3}">
      <dgm:prSet/>
      <dgm:spPr/>
      <dgm:t>
        <a:bodyPr/>
        <a:lstStyle/>
        <a:p>
          <a:endParaRPr lang="en-GB"/>
        </a:p>
      </dgm:t>
    </dgm:pt>
    <dgm:pt modelId="{A469BB20-321A-44D1-A0EB-4C5F1C8CB42E}">
      <dgm:prSet phldrT="[Text]"/>
      <dgm:spPr/>
      <dgm:t>
        <a:bodyPr/>
        <a:lstStyle/>
        <a:p>
          <a:r>
            <a:rPr lang="en-GB" dirty="0"/>
            <a:t>More money</a:t>
          </a:r>
        </a:p>
      </dgm:t>
    </dgm:pt>
    <dgm:pt modelId="{FCEE15C0-52C2-4225-B2D7-B412DF174EB7}" type="parTrans" cxnId="{4F502367-4CA6-4322-88C7-8BB73080749E}">
      <dgm:prSet/>
      <dgm:spPr/>
      <dgm:t>
        <a:bodyPr/>
        <a:lstStyle/>
        <a:p>
          <a:endParaRPr lang="en-GB"/>
        </a:p>
      </dgm:t>
    </dgm:pt>
    <dgm:pt modelId="{4F435F65-606A-4071-A194-F513627AD526}" type="sibTrans" cxnId="{4F502367-4CA6-4322-88C7-8BB73080749E}">
      <dgm:prSet/>
      <dgm:spPr/>
      <dgm:t>
        <a:bodyPr/>
        <a:lstStyle/>
        <a:p>
          <a:endParaRPr lang="en-GB"/>
        </a:p>
      </dgm:t>
    </dgm:pt>
    <dgm:pt modelId="{5EBFF84F-A0E3-4DFC-9318-D308124129C0}">
      <dgm:prSet phldrT="[Text]" custT="1"/>
      <dgm:spPr/>
      <dgm:t>
        <a:bodyPr/>
        <a:lstStyle/>
        <a:p>
          <a:r>
            <a:rPr lang="en-GB" sz="2800" dirty="0"/>
            <a:t>2. Cut Spending</a:t>
          </a:r>
        </a:p>
      </dgm:t>
    </dgm:pt>
    <dgm:pt modelId="{23069D0F-481C-4C5D-BD18-A5F283382844}" type="parTrans" cxnId="{03DB310D-4EF2-418E-98CA-AA57E069AEA3}">
      <dgm:prSet/>
      <dgm:spPr/>
      <dgm:t>
        <a:bodyPr/>
        <a:lstStyle/>
        <a:p>
          <a:endParaRPr lang="en-GB"/>
        </a:p>
      </dgm:t>
    </dgm:pt>
    <dgm:pt modelId="{ADD243AA-0C49-4D01-8D84-52FBD5566309}" type="sibTrans" cxnId="{03DB310D-4EF2-418E-98CA-AA57E069AEA3}">
      <dgm:prSet/>
      <dgm:spPr/>
      <dgm:t>
        <a:bodyPr/>
        <a:lstStyle/>
        <a:p>
          <a:endParaRPr lang="en-GB"/>
        </a:p>
      </dgm:t>
    </dgm:pt>
    <dgm:pt modelId="{F4168AB2-33E5-48F5-886D-653A90A7A25D}">
      <dgm:prSet phldrT="[Text]"/>
      <dgm:spPr/>
      <dgm:t>
        <a:bodyPr/>
        <a:lstStyle/>
        <a:p>
          <a:r>
            <a:rPr lang="en-GB" dirty="0"/>
            <a:t>Less spend</a:t>
          </a:r>
        </a:p>
      </dgm:t>
    </dgm:pt>
    <dgm:pt modelId="{B09F23C3-8F08-49E5-9F1B-E1429EBB10AE}" type="parTrans" cxnId="{DA84F15A-770E-4759-8DAB-4B24047EB604}">
      <dgm:prSet/>
      <dgm:spPr/>
      <dgm:t>
        <a:bodyPr/>
        <a:lstStyle/>
        <a:p>
          <a:endParaRPr lang="en-GB"/>
        </a:p>
      </dgm:t>
    </dgm:pt>
    <dgm:pt modelId="{94124BD6-C028-4574-BDB9-CED4FE1695C2}" type="sibTrans" cxnId="{DA84F15A-770E-4759-8DAB-4B24047EB604}">
      <dgm:prSet/>
      <dgm:spPr/>
      <dgm:t>
        <a:bodyPr/>
        <a:lstStyle/>
        <a:p>
          <a:endParaRPr lang="en-GB"/>
        </a:p>
      </dgm:t>
    </dgm:pt>
    <dgm:pt modelId="{9575F48D-8916-4D32-A6D6-AFB3A322F18D}">
      <dgm:prSet phldrT="[Text]" custT="1"/>
      <dgm:spPr/>
      <dgm:t>
        <a:bodyPr/>
        <a:lstStyle/>
        <a:p>
          <a:r>
            <a:rPr lang="en-GB" sz="2800" dirty="0"/>
            <a:t>3. Better Governance</a:t>
          </a:r>
        </a:p>
      </dgm:t>
    </dgm:pt>
    <dgm:pt modelId="{DA9FB239-0AEE-4F0A-81F2-A2AEB9EEBF8A}" type="parTrans" cxnId="{52B4A45A-6BE9-46E2-847B-54C235B8DE0F}">
      <dgm:prSet/>
      <dgm:spPr/>
      <dgm:t>
        <a:bodyPr/>
        <a:lstStyle/>
        <a:p>
          <a:endParaRPr lang="en-GB"/>
        </a:p>
      </dgm:t>
    </dgm:pt>
    <dgm:pt modelId="{1D13B832-05D0-4057-92A6-E11523E1C00E}" type="sibTrans" cxnId="{52B4A45A-6BE9-46E2-847B-54C235B8DE0F}">
      <dgm:prSet/>
      <dgm:spPr/>
      <dgm:t>
        <a:bodyPr/>
        <a:lstStyle/>
        <a:p>
          <a:endParaRPr lang="en-GB"/>
        </a:p>
      </dgm:t>
    </dgm:pt>
    <dgm:pt modelId="{CD03C52D-36E4-4AC9-8B70-AF6EE8138665}">
      <dgm:prSet phldrT="[Text]"/>
      <dgm:spPr/>
      <dgm:t>
        <a:bodyPr/>
        <a:lstStyle/>
        <a:p>
          <a:r>
            <a:rPr lang="en-GB" dirty="0"/>
            <a:t>Innovation</a:t>
          </a:r>
        </a:p>
      </dgm:t>
    </dgm:pt>
    <dgm:pt modelId="{30FD7334-4A84-4DC3-BDA5-D02914DF2D61}" type="parTrans" cxnId="{6C9B1EFF-15CF-4090-AE0A-57F0B0C74274}">
      <dgm:prSet/>
      <dgm:spPr/>
      <dgm:t>
        <a:bodyPr/>
        <a:lstStyle/>
        <a:p>
          <a:endParaRPr lang="en-GB"/>
        </a:p>
      </dgm:t>
    </dgm:pt>
    <dgm:pt modelId="{89C6025E-36C1-4FA6-9C47-6418F219CE45}" type="sibTrans" cxnId="{6C9B1EFF-15CF-4090-AE0A-57F0B0C74274}">
      <dgm:prSet/>
      <dgm:spPr/>
      <dgm:t>
        <a:bodyPr/>
        <a:lstStyle/>
        <a:p>
          <a:endParaRPr lang="en-GB"/>
        </a:p>
      </dgm:t>
    </dgm:pt>
    <dgm:pt modelId="{767088AE-FB2A-4237-BC30-9A0333476B57}">
      <dgm:prSet phldrT="[Text]"/>
      <dgm:spPr/>
      <dgm:t>
        <a:bodyPr/>
        <a:lstStyle/>
        <a:p>
          <a:endParaRPr lang="en-GB" dirty="0"/>
        </a:p>
      </dgm:t>
    </dgm:pt>
    <dgm:pt modelId="{62D81E73-F22C-4F17-9C77-EE1007250A6F}" type="parTrans" cxnId="{2ED04319-5ABA-4717-9886-C1CB3AC44442}">
      <dgm:prSet/>
      <dgm:spPr/>
      <dgm:t>
        <a:bodyPr/>
        <a:lstStyle/>
        <a:p>
          <a:endParaRPr lang="en-GB"/>
        </a:p>
      </dgm:t>
    </dgm:pt>
    <dgm:pt modelId="{F9E7FB06-FA93-450E-8562-8B853BC340C3}" type="sibTrans" cxnId="{2ED04319-5ABA-4717-9886-C1CB3AC44442}">
      <dgm:prSet/>
      <dgm:spPr/>
      <dgm:t>
        <a:bodyPr/>
        <a:lstStyle/>
        <a:p>
          <a:endParaRPr lang="en-GB"/>
        </a:p>
      </dgm:t>
    </dgm:pt>
    <dgm:pt modelId="{471C76C3-D643-44D2-99FF-F874F3F67C4F}" type="pres">
      <dgm:prSet presAssocID="{39DD4C28-23E1-492B-BA85-1D51C8380E3D}" presName="Name0" presStyleCnt="0">
        <dgm:presLayoutVars>
          <dgm:dir/>
          <dgm:animLvl val="lvl"/>
          <dgm:resizeHandles val="exact"/>
        </dgm:presLayoutVars>
      </dgm:prSet>
      <dgm:spPr/>
    </dgm:pt>
    <dgm:pt modelId="{80C42B3B-9C39-4116-A828-7438F56924BA}" type="pres">
      <dgm:prSet presAssocID="{39DD4C28-23E1-492B-BA85-1D51C8380E3D}" presName="tSp" presStyleCnt="0"/>
      <dgm:spPr/>
    </dgm:pt>
    <dgm:pt modelId="{2164918F-4258-4B9E-8F4E-2E576F540F83}" type="pres">
      <dgm:prSet presAssocID="{39DD4C28-23E1-492B-BA85-1D51C8380E3D}" presName="bSp" presStyleCnt="0"/>
      <dgm:spPr/>
    </dgm:pt>
    <dgm:pt modelId="{99D45688-2FC7-4712-9588-A6DADAB287A8}" type="pres">
      <dgm:prSet presAssocID="{39DD4C28-23E1-492B-BA85-1D51C8380E3D}" presName="process" presStyleCnt="0"/>
      <dgm:spPr/>
    </dgm:pt>
    <dgm:pt modelId="{E30F902C-27CB-4A19-8CFF-B4C2F68896C6}" type="pres">
      <dgm:prSet presAssocID="{A72AC2E9-3DAF-40BD-B83A-D616717F82CF}" presName="composite1" presStyleCnt="0"/>
      <dgm:spPr/>
    </dgm:pt>
    <dgm:pt modelId="{EC5B297B-4315-4385-B585-C799DD163F62}" type="pres">
      <dgm:prSet presAssocID="{A72AC2E9-3DAF-40BD-B83A-D616717F82CF}" presName="dummyNode1" presStyleLbl="node1" presStyleIdx="0" presStyleCnt="3"/>
      <dgm:spPr/>
    </dgm:pt>
    <dgm:pt modelId="{C6341EF0-74E5-4258-BCB7-43794865E1D9}" type="pres">
      <dgm:prSet presAssocID="{A72AC2E9-3DAF-40BD-B83A-D616717F82CF}" presName="childNode1" presStyleLbl="bgAcc1" presStyleIdx="0" presStyleCnt="3">
        <dgm:presLayoutVars>
          <dgm:bulletEnabled val="1"/>
        </dgm:presLayoutVars>
      </dgm:prSet>
      <dgm:spPr/>
    </dgm:pt>
    <dgm:pt modelId="{3CEB055D-74D3-4918-998C-395B7F9FF684}" type="pres">
      <dgm:prSet presAssocID="{A72AC2E9-3DAF-40BD-B83A-D616717F82CF}" presName="childNode1tx" presStyleLbl="bgAcc1" presStyleIdx="0" presStyleCnt="3">
        <dgm:presLayoutVars>
          <dgm:bulletEnabled val="1"/>
        </dgm:presLayoutVars>
      </dgm:prSet>
      <dgm:spPr/>
    </dgm:pt>
    <dgm:pt modelId="{C86BD848-1825-4791-BCBD-A3A83241779B}" type="pres">
      <dgm:prSet presAssocID="{A72AC2E9-3DAF-40BD-B83A-D616717F82CF}" presName="parentNode1" presStyleLbl="node1" presStyleIdx="0" presStyleCnt="3" custScaleX="133553" custScaleY="209787">
        <dgm:presLayoutVars>
          <dgm:chMax val="1"/>
          <dgm:bulletEnabled val="1"/>
        </dgm:presLayoutVars>
      </dgm:prSet>
      <dgm:spPr/>
    </dgm:pt>
    <dgm:pt modelId="{2FC4697E-398E-46D8-97D4-6ED877AB0A6D}" type="pres">
      <dgm:prSet presAssocID="{A72AC2E9-3DAF-40BD-B83A-D616717F82CF}" presName="connSite1" presStyleCnt="0"/>
      <dgm:spPr/>
    </dgm:pt>
    <dgm:pt modelId="{2214C8BD-A30C-4796-B49B-917D65CD5B1F}" type="pres">
      <dgm:prSet presAssocID="{85F8C0BC-49B7-4F01-9E5F-E8C912F8EDEF}" presName="Name9" presStyleLbl="sibTrans2D1" presStyleIdx="0" presStyleCnt="2"/>
      <dgm:spPr/>
    </dgm:pt>
    <dgm:pt modelId="{AE7DF2F9-822F-42F5-AC48-E362D4C4EA6F}" type="pres">
      <dgm:prSet presAssocID="{5EBFF84F-A0E3-4DFC-9318-D308124129C0}" presName="composite2" presStyleCnt="0"/>
      <dgm:spPr/>
    </dgm:pt>
    <dgm:pt modelId="{2788A0A0-CC83-4BCD-8BD6-4ECDC2D5C777}" type="pres">
      <dgm:prSet presAssocID="{5EBFF84F-A0E3-4DFC-9318-D308124129C0}" presName="dummyNode2" presStyleLbl="node1" presStyleIdx="0" presStyleCnt="3"/>
      <dgm:spPr/>
    </dgm:pt>
    <dgm:pt modelId="{D3D9576B-3299-4FAF-BD1B-4FB00204B659}" type="pres">
      <dgm:prSet presAssocID="{5EBFF84F-A0E3-4DFC-9318-D308124129C0}" presName="childNode2" presStyleLbl="bgAcc1" presStyleIdx="1" presStyleCnt="3">
        <dgm:presLayoutVars>
          <dgm:bulletEnabled val="1"/>
        </dgm:presLayoutVars>
      </dgm:prSet>
      <dgm:spPr/>
    </dgm:pt>
    <dgm:pt modelId="{A4C5799B-B80B-469A-ABCE-42FC8A7056FD}" type="pres">
      <dgm:prSet presAssocID="{5EBFF84F-A0E3-4DFC-9318-D308124129C0}" presName="childNode2tx" presStyleLbl="bgAcc1" presStyleIdx="1" presStyleCnt="3">
        <dgm:presLayoutVars>
          <dgm:bulletEnabled val="1"/>
        </dgm:presLayoutVars>
      </dgm:prSet>
      <dgm:spPr/>
    </dgm:pt>
    <dgm:pt modelId="{C4D1AA07-2115-401D-B5BD-E4FFB8B2F8FB}" type="pres">
      <dgm:prSet presAssocID="{5EBFF84F-A0E3-4DFC-9318-D308124129C0}" presName="parentNode2" presStyleLbl="node1" presStyleIdx="1" presStyleCnt="3" custScaleX="125966" custScaleY="217132">
        <dgm:presLayoutVars>
          <dgm:chMax val="0"/>
          <dgm:bulletEnabled val="1"/>
        </dgm:presLayoutVars>
      </dgm:prSet>
      <dgm:spPr/>
    </dgm:pt>
    <dgm:pt modelId="{84AA925C-BF83-41D6-9893-ACC31C090640}" type="pres">
      <dgm:prSet presAssocID="{5EBFF84F-A0E3-4DFC-9318-D308124129C0}" presName="connSite2" presStyleCnt="0"/>
      <dgm:spPr/>
    </dgm:pt>
    <dgm:pt modelId="{8F353A9C-BE99-4EF7-91CD-3E7599AD26F8}" type="pres">
      <dgm:prSet presAssocID="{ADD243AA-0C49-4D01-8D84-52FBD5566309}" presName="Name18" presStyleLbl="sibTrans2D1" presStyleIdx="1" presStyleCnt="2"/>
      <dgm:spPr/>
    </dgm:pt>
    <dgm:pt modelId="{D23A040F-389B-412E-A1CD-11FB2C1338DF}" type="pres">
      <dgm:prSet presAssocID="{9575F48D-8916-4D32-A6D6-AFB3A322F18D}" presName="composite1" presStyleCnt="0"/>
      <dgm:spPr/>
    </dgm:pt>
    <dgm:pt modelId="{78FD7728-429D-48C8-B1E2-FF1DFD3B889D}" type="pres">
      <dgm:prSet presAssocID="{9575F48D-8916-4D32-A6D6-AFB3A322F18D}" presName="dummyNode1" presStyleLbl="node1" presStyleIdx="1" presStyleCnt="3"/>
      <dgm:spPr/>
    </dgm:pt>
    <dgm:pt modelId="{F4FC1BDE-61E3-4E1C-B000-5DFCDCD8441D}" type="pres">
      <dgm:prSet presAssocID="{9575F48D-8916-4D32-A6D6-AFB3A322F18D}" presName="childNode1" presStyleLbl="bgAcc1" presStyleIdx="2" presStyleCnt="3">
        <dgm:presLayoutVars>
          <dgm:bulletEnabled val="1"/>
        </dgm:presLayoutVars>
      </dgm:prSet>
      <dgm:spPr/>
    </dgm:pt>
    <dgm:pt modelId="{C18F6EFD-6732-4763-8836-038B11A29181}" type="pres">
      <dgm:prSet presAssocID="{9575F48D-8916-4D32-A6D6-AFB3A322F18D}" presName="childNode1tx" presStyleLbl="bgAcc1" presStyleIdx="2" presStyleCnt="3">
        <dgm:presLayoutVars>
          <dgm:bulletEnabled val="1"/>
        </dgm:presLayoutVars>
      </dgm:prSet>
      <dgm:spPr/>
    </dgm:pt>
    <dgm:pt modelId="{9ADEB3BB-70B9-465D-9720-FAAE43E0D1E5}" type="pres">
      <dgm:prSet presAssocID="{9575F48D-8916-4D32-A6D6-AFB3A322F18D}" presName="parentNode1" presStyleLbl="node1" presStyleIdx="2" presStyleCnt="3" custScaleX="161997" custScaleY="197814">
        <dgm:presLayoutVars>
          <dgm:chMax val="1"/>
          <dgm:bulletEnabled val="1"/>
        </dgm:presLayoutVars>
      </dgm:prSet>
      <dgm:spPr/>
    </dgm:pt>
    <dgm:pt modelId="{71FA131E-FF1F-4675-ABB4-C7B72DEE342F}" type="pres">
      <dgm:prSet presAssocID="{9575F48D-8916-4D32-A6D6-AFB3A322F18D}" presName="connSite1" presStyleCnt="0"/>
      <dgm:spPr/>
    </dgm:pt>
  </dgm:ptLst>
  <dgm:cxnLst>
    <dgm:cxn modelId="{AA5BEB0A-AF65-4B9C-8FB4-CA97FCC5EC0D}" type="presOf" srcId="{A469BB20-321A-44D1-A0EB-4C5F1C8CB42E}" destId="{C6341EF0-74E5-4258-BCB7-43794865E1D9}" srcOrd="0" destOrd="0" presId="urn:microsoft.com/office/officeart/2005/8/layout/hProcess4"/>
    <dgm:cxn modelId="{03DB310D-4EF2-418E-98CA-AA57E069AEA3}" srcId="{39DD4C28-23E1-492B-BA85-1D51C8380E3D}" destId="{5EBFF84F-A0E3-4DFC-9318-D308124129C0}" srcOrd="1" destOrd="0" parTransId="{23069D0F-481C-4C5D-BD18-A5F283382844}" sibTransId="{ADD243AA-0C49-4D01-8D84-52FBD5566309}"/>
    <dgm:cxn modelId="{2ED04319-5ABA-4717-9886-C1CB3AC44442}" srcId="{5EBFF84F-A0E3-4DFC-9318-D308124129C0}" destId="{767088AE-FB2A-4237-BC30-9A0333476B57}" srcOrd="0" destOrd="0" parTransId="{62D81E73-F22C-4F17-9C77-EE1007250A6F}" sibTransId="{F9E7FB06-FA93-450E-8562-8B853BC340C3}"/>
    <dgm:cxn modelId="{24D6C11A-622F-4E38-86C9-23966EF5F924}" type="presOf" srcId="{F4168AB2-33E5-48F5-886D-653A90A7A25D}" destId="{D3D9576B-3299-4FAF-BD1B-4FB00204B659}" srcOrd="0" destOrd="1" presId="urn:microsoft.com/office/officeart/2005/8/layout/hProcess4"/>
    <dgm:cxn modelId="{8A762E1B-EE63-425F-86C5-520970EEE912}" type="presOf" srcId="{CD03C52D-36E4-4AC9-8B70-AF6EE8138665}" destId="{C18F6EFD-6732-4763-8836-038B11A29181}" srcOrd="1" destOrd="0" presId="urn:microsoft.com/office/officeart/2005/8/layout/hProcess4"/>
    <dgm:cxn modelId="{DEA6031C-C5C5-4DD1-9A3C-CD85DCDCD4A1}" type="presOf" srcId="{85F8C0BC-49B7-4F01-9E5F-E8C912F8EDEF}" destId="{2214C8BD-A30C-4796-B49B-917D65CD5B1F}" srcOrd="0" destOrd="0" presId="urn:microsoft.com/office/officeart/2005/8/layout/hProcess4"/>
    <dgm:cxn modelId="{5CD9BA27-A7BC-4F66-90B8-C325D15DD52A}" type="presOf" srcId="{F4168AB2-33E5-48F5-886D-653A90A7A25D}" destId="{A4C5799B-B80B-469A-ABCE-42FC8A7056FD}" srcOrd="1" destOrd="1" presId="urn:microsoft.com/office/officeart/2005/8/layout/hProcess4"/>
    <dgm:cxn modelId="{8C257128-FEE4-476C-848C-AEAFD4D78880}" type="presOf" srcId="{CD03C52D-36E4-4AC9-8B70-AF6EE8138665}" destId="{F4FC1BDE-61E3-4E1C-B000-5DFCDCD8441D}" srcOrd="0" destOrd="0" presId="urn:microsoft.com/office/officeart/2005/8/layout/hProcess4"/>
    <dgm:cxn modelId="{11FB8A3B-3C69-41F6-8212-A26BE36BABF2}" type="presOf" srcId="{ADD243AA-0C49-4D01-8D84-52FBD5566309}" destId="{8F353A9C-BE99-4EF7-91CD-3E7599AD26F8}" srcOrd="0" destOrd="0" presId="urn:microsoft.com/office/officeart/2005/8/layout/hProcess4"/>
    <dgm:cxn modelId="{C3805343-D5A3-4796-856B-DC6C9E8286EF}" type="presOf" srcId="{9575F48D-8916-4D32-A6D6-AFB3A322F18D}" destId="{9ADEB3BB-70B9-465D-9720-FAAE43E0D1E5}" srcOrd="0" destOrd="0" presId="urn:microsoft.com/office/officeart/2005/8/layout/hProcess4"/>
    <dgm:cxn modelId="{4F502367-4CA6-4322-88C7-8BB73080749E}" srcId="{A72AC2E9-3DAF-40BD-B83A-D616717F82CF}" destId="{A469BB20-321A-44D1-A0EB-4C5F1C8CB42E}" srcOrd="0" destOrd="0" parTransId="{FCEE15C0-52C2-4225-B2D7-B412DF174EB7}" sibTransId="{4F435F65-606A-4071-A194-F513627AD526}"/>
    <dgm:cxn modelId="{A65F026C-3C5A-4A4B-922B-EFDCE0CA860A}" type="presOf" srcId="{767088AE-FB2A-4237-BC30-9A0333476B57}" destId="{A4C5799B-B80B-469A-ABCE-42FC8A7056FD}" srcOrd="1" destOrd="0" presId="urn:microsoft.com/office/officeart/2005/8/layout/hProcess4"/>
    <dgm:cxn modelId="{4680C078-8E84-49F7-9320-C76AD52F1656}" type="presOf" srcId="{A469BB20-321A-44D1-A0EB-4C5F1C8CB42E}" destId="{3CEB055D-74D3-4918-998C-395B7F9FF684}" srcOrd="1" destOrd="0" presId="urn:microsoft.com/office/officeart/2005/8/layout/hProcess4"/>
    <dgm:cxn modelId="{52B4A45A-6BE9-46E2-847B-54C235B8DE0F}" srcId="{39DD4C28-23E1-492B-BA85-1D51C8380E3D}" destId="{9575F48D-8916-4D32-A6D6-AFB3A322F18D}" srcOrd="2" destOrd="0" parTransId="{DA9FB239-0AEE-4F0A-81F2-A2AEB9EEBF8A}" sibTransId="{1D13B832-05D0-4057-92A6-E11523E1C00E}"/>
    <dgm:cxn modelId="{DA84F15A-770E-4759-8DAB-4B24047EB604}" srcId="{5EBFF84F-A0E3-4DFC-9318-D308124129C0}" destId="{F4168AB2-33E5-48F5-886D-653A90A7A25D}" srcOrd="1" destOrd="0" parTransId="{B09F23C3-8F08-49E5-9F1B-E1429EBB10AE}" sibTransId="{94124BD6-C028-4574-BDB9-CED4FE1695C2}"/>
    <dgm:cxn modelId="{C9EECE7B-3970-4C4E-AD97-0C84B9E58E7A}" type="presOf" srcId="{5EBFF84F-A0E3-4DFC-9318-D308124129C0}" destId="{C4D1AA07-2115-401D-B5BD-E4FFB8B2F8FB}" srcOrd="0" destOrd="0" presId="urn:microsoft.com/office/officeart/2005/8/layout/hProcess4"/>
    <dgm:cxn modelId="{03E537C3-9A8F-4534-8BE0-1008F6F248B3}" type="presOf" srcId="{A72AC2E9-3DAF-40BD-B83A-D616717F82CF}" destId="{C86BD848-1825-4791-BCBD-A3A83241779B}" srcOrd="0" destOrd="0" presId="urn:microsoft.com/office/officeart/2005/8/layout/hProcess4"/>
    <dgm:cxn modelId="{141382F1-C336-4387-A1CA-7A65D38F3ADA}" type="presOf" srcId="{767088AE-FB2A-4237-BC30-9A0333476B57}" destId="{D3D9576B-3299-4FAF-BD1B-4FB00204B659}" srcOrd="0" destOrd="0" presId="urn:microsoft.com/office/officeart/2005/8/layout/hProcess4"/>
    <dgm:cxn modelId="{F3515EF2-9A52-43E5-ACE8-1D968E9F19C3}" srcId="{39DD4C28-23E1-492B-BA85-1D51C8380E3D}" destId="{A72AC2E9-3DAF-40BD-B83A-D616717F82CF}" srcOrd="0" destOrd="0" parTransId="{5358F2B5-A0BB-42D2-BDD6-C2F452A93B6E}" sibTransId="{85F8C0BC-49B7-4F01-9E5F-E8C912F8EDEF}"/>
    <dgm:cxn modelId="{EC4351F5-AC56-48B6-9455-4CC22A69C143}" type="presOf" srcId="{39DD4C28-23E1-492B-BA85-1D51C8380E3D}" destId="{471C76C3-D643-44D2-99FF-F874F3F67C4F}" srcOrd="0" destOrd="0" presId="urn:microsoft.com/office/officeart/2005/8/layout/hProcess4"/>
    <dgm:cxn modelId="{6C9B1EFF-15CF-4090-AE0A-57F0B0C74274}" srcId="{9575F48D-8916-4D32-A6D6-AFB3A322F18D}" destId="{CD03C52D-36E4-4AC9-8B70-AF6EE8138665}" srcOrd="0" destOrd="0" parTransId="{30FD7334-4A84-4DC3-BDA5-D02914DF2D61}" sibTransId="{89C6025E-36C1-4FA6-9C47-6418F219CE45}"/>
    <dgm:cxn modelId="{11447B96-6E6D-4EEC-AEFF-1656796A9FF4}" type="presParOf" srcId="{471C76C3-D643-44D2-99FF-F874F3F67C4F}" destId="{80C42B3B-9C39-4116-A828-7438F56924BA}" srcOrd="0" destOrd="0" presId="urn:microsoft.com/office/officeart/2005/8/layout/hProcess4"/>
    <dgm:cxn modelId="{194E7FB8-0902-456C-9C38-008E2E25DCE6}" type="presParOf" srcId="{471C76C3-D643-44D2-99FF-F874F3F67C4F}" destId="{2164918F-4258-4B9E-8F4E-2E576F540F83}" srcOrd="1" destOrd="0" presId="urn:microsoft.com/office/officeart/2005/8/layout/hProcess4"/>
    <dgm:cxn modelId="{B61BC2C7-BDFE-42BD-9BAE-D0FA6B8DE570}" type="presParOf" srcId="{471C76C3-D643-44D2-99FF-F874F3F67C4F}" destId="{99D45688-2FC7-4712-9588-A6DADAB287A8}" srcOrd="2" destOrd="0" presId="urn:microsoft.com/office/officeart/2005/8/layout/hProcess4"/>
    <dgm:cxn modelId="{2E2F067B-3B2F-4A05-B3AA-1CA1739D886B}" type="presParOf" srcId="{99D45688-2FC7-4712-9588-A6DADAB287A8}" destId="{E30F902C-27CB-4A19-8CFF-B4C2F68896C6}" srcOrd="0" destOrd="0" presId="urn:microsoft.com/office/officeart/2005/8/layout/hProcess4"/>
    <dgm:cxn modelId="{F5341A3D-3A56-48F8-A859-01A151F1CD29}" type="presParOf" srcId="{E30F902C-27CB-4A19-8CFF-B4C2F68896C6}" destId="{EC5B297B-4315-4385-B585-C799DD163F62}" srcOrd="0" destOrd="0" presId="urn:microsoft.com/office/officeart/2005/8/layout/hProcess4"/>
    <dgm:cxn modelId="{F06384DC-8525-4C15-B934-2772E684A619}" type="presParOf" srcId="{E30F902C-27CB-4A19-8CFF-B4C2F68896C6}" destId="{C6341EF0-74E5-4258-BCB7-43794865E1D9}" srcOrd="1" destOrd="0" presId="urn:microsoft.com/office/officeart/2005/8/layout/hProcess4"/>
    <dgm:cxn modelId="{F755C1B9-FECB-48DB-BE0E-0149C43F3ABE}" type="presParOf" srcId="{E30F902C-27CB-4A19-8CFF-B4C2F68896C6}" destId="{3CEB055D-74D3-4918-998C-395B7F9FF684}" srcOrd="2" destOrd="0" presId="urn:microsoft.com/office/officeart/2005/8/layout/hProcess4"/>
    <dgm:cxn modelId="{E967F853-6D43-40E4-A881-A44987D7C3BC}" type="presParOf" srcId="{E30F902C-27CB-4A19-8CFF-B4C2F68896C6}" destId="{C86BD848-1825-4791-BCBD-A3A83241779B}" srcOrd="3" destOrd="0" presId="urn:microsoft.com/office/officeart/2005/8/layout/hProcess4"/>
    <dgm:cxn modelId="{EB9DE717-6117-4BB8-A8A2-9580E971398C}" type="presParOf" srcId="{E30F902C-27CB-4A19-8CFF-B4C2F68896C6}" destId="{2FC4697E-398E-46D8-97D4-6ED877AB0A6D}" srcOrd="4" destOrd="0" presId="urn:microsoft.com/office/officeart/2005/8/layout/hProcess4"/>
    <dgm:cxn modelId="{1121303B-3C3C-4C46-A846-1CCDD65A5048}" type="presParOf" srcId="{99D45688-2FC7-4712-9588-A6DADAB287A8}" destId="{2214C8BD-A30C-4796-B49B-917D65CD5B1F}" srcOrd="1" destOrd="0" presId="urn:microsoft.com/office/officeart/2005/8/layout/hProcess4"/>
    <dgm:cxn modelId="{A9D10561-E62B-4992-9589-D031593E1629}" type="presParOf" srcId="{99D45688-2FC7-4712-9588-A6DADAB287A8}" destId="{AE7DF2F9-822F-42F5-AC48-E362D4C4EA6F}" srcOrd="2" destOrd="0" presId="urn:microsoft.com/office/officeart/2005/8/layout/hProcess4"/>
    <dgm:cxn modelId="{6E074BBC-70B1-4DE7-ACF8-B50D48473008}" type="presParOf" srcId="{AE7DF2F9-822F-42F5-AC48-E362D4C4EA6F}" destId="{2788A0A0-CC83-4BCD-8BD6-4ECDC2D5C777}" srcOrd="0" destOrd="0" presId="urn:microsoft.com/office/officeart/2005/8/layout/hProcess4"/>
    <dgm:cxn modelId="{BA4BECE2-4F82-4136-B6BF-B8A31794801F}" type="presParOf" srcId="{AE7DF2F9-822F-42F5-AC48-E362D4C4EA6F}" destId="{D3D9576B-3299-4FAF-BD1B-4FB00204B659}" srcOrd="1" destOrd="0" presId="urn:microsoft.com/office/officeart/2005/8/layout/hProcess4"/>
    <dgm:cxn modelId="{99871912-FAC3-4925-A790-E4AB30561533}" type="presParOf" srcId="{AE7DF2F9-822F-42F5-AC48-E362D4C4EA6F}" destId="{A4C5799B-B80B-469A-ABCE-42FC8A7056FD}" srcOrd="2" destOrd="0" presId="urn:microsoft.com/office/officeart/2005/8/layout/hProcess4"/>
    <dgm:cxn modelId="{414E58A3-736A-407E-83D9-88F3D80F6A01}" type="presParOf" srcId="{AE7DF2F9-822F-42F5-AC48-E362D4C4EA6F}" destId="{C4D1AA07-2115-401D-B5BD-E4FFB8B2F8FB}" srcOrd="3" destOrd="0" presId="urn:microsoft.com/office/officeart/2005/8/layout/hProcess4"/>
    <dgm:cxn modelId="{7A1E557B-C103-4A35-B367-1563BDD20C9D}" type="presParOf" srcId="{AE7DF2F9-822F-42F5-AC48-E362D4C4EA6F}" destId="{84AA925C-BF83-41D6-9893-ACC31C090640}" srcOrd="4" destOrd="0" presId="urn:microsoft.com/office/officeart/2005/8/layout/hProcess4"/>
    <dgm:cxn modelId="{7B85B9F8-AE88-454A-97C0-9C73619AD3BB}" type="presParOf" srcId="{99D45688-2FC7-4712-9588-A6DADAB287A8}" destId="{8F353A9C-BE99-4EF7-91CD-3E7599AD26F8}" srcOrd="3" destOrd="0" presId="urn:microsoft.com/office/officeart/2005/8/layout/hProcess4"/>
    <dgm:cxn modelId="{E805A8DD-278B-4EEC-9E76-992EFE7A10B8}" type="presParOf" srcId="{99D45688-2FC7-4712-9588-A6DADAB287A8}" destId="{D23A040F-389B-412E-A1CD-11FB2C1338DF}" srcOrd="4" destOrd="0" presId="urn:microsoft.com/office/officeart/2005/8/layout/hProcess4"/>
    <dgm:cxn modelId="{86407B68-F37A-4C8A-9208-4092365E1C99}" type="presParOf" srcId="{D23A040F-389B-412E-A1CD-11FB2C1338DF}" destId="{78FD7728-429D-48C8-B1E2-FF1DFD3B889D}" srcOrd="0" destOrd="0" presId="urn:microsoft.com/office/officeart/2005/8/layout/hProcess4"/>
    <dgm:cxn modelId="{59FA3FB2-1E97-4791-AF9D-F78261F3C010}" type="presParOf" srcId="{D23A040F-389B-412E-A1CD-11FB2C1338DF}" destId="{F4FC1BDE-61E3-4E1C-B000-5DFCDCD8441D}" srcOrd="1" destOrd="0" presId="urn:microsoft.com/office/officeart/2005/8/layout/hProcess4"/>
    <dgm:cxn modelId="{DB6EEF2D-720C-4E00-A228-5EF371E1A816}" type="presParOf" srcId="{D23A040F-389B-412E-A1CD-11FB2C1338DF}" destId="{C18F6EFD-6732-4763-8836-038B11A29181}" srcOrd="2" destOrd="0" presId="urn:microsoft.com/office/officeart/2005/8/layout/hProcess4"/>
    <dgm:cxn modelId="{FB665A5F-B440-420C-8858-94BE6EA2FA14}" type="presParOf" srcId="{D23A040F-389B-412E-A1CD-11FB2C1338DF}" destId="{9ADEB3BB-70B9-465D-9720-FAAE43E0D1E5}" srcOrd="3" destOrd="0" presId="urn:microsoft.com/office/officeart/2005/8/layout/hProcess4"/>
    <dgm:cxn modelId="{CA6E98AF-CBC1-4F73-ACFB-ADAB924ACECC}" type="presParOf" srcId="{D23A040F-389B-412E-A1CD-11FB2C1338DF}" destId="{71FA131E-FF1F-4675-ABB4-C7B72DEE342F}"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E6F0026-3C94-4A71-8FCE-2D3AA0E5BB39}" type="doc">
      <dgm:prSet loTypeId="urn:microsoft.com/office/officeart/2005/8/layout/radial4" loCatId="relationship" qsTypeId="urn:microsoft.com/office/officeart/2005/8/quickstyle/3d3" qsCatId="3D" csTypeId="urn:microsoft.com/office/officeart/2005/8/colors/colorful1" csCatId="colorful" phldr="1"/>
      <dgm:spPr/>
      <dgm:t>
        <a:bodyPr/>
        <a:lstStyle/>
        <a:p>
          <a:endParaRPr lang="en-GB"/>
        </a:p>
      </dgm:t>
    </dgm:pt>
    <dgm:pt modelId="{FA70A32A-E0E4-40F6-961E-86E9636F84A5}">
      <dgm:prSet phldrT="[Text]"/>
      <dgm:spPr/>
      <dgm:t>
        <a:bodyPr/>
        <a:lstStyle/>
        <a:p>
          <a:r>
            <a:rPr lang="en-GB" dirty="0"/>
            <a:t>The people</a:t>
          </a:r>
        </a:p>
      </dgm:t>
    </dgm:pt>
    <dgm:pt modelId="{C6A7FA73-1E59-4C98-B4CD-A858A3AE50EA}" type="parTrans" cxnId="{2200A23D-AFC8-4774-A92B-2CEEA5283CFA}">
      <dgm:prSet/>
      <dgm:spPr/>
      <dgm:t>
        <a:bodyPr/>
        <a:lstStyle/>
        <a:p>
          <a:endParaRPr lang="en-GB"/>
        </a:p>
      </dgm:t>
    </dgm:pt>
    <dgm:pt modelId="{FA3CE0CA-570A-4C4D-82AD-2FC25184969B}" type="sibTrans" cxnId="{2200A23D-AFC8-4774-A92B-2CEEA5283CFA}">
      <dgm:prSet/>
      <dgm:spPr/>
      <dgm:t>
        <a:bodyPr/>
        <a:lstStyle/>
        <a:p>
          <a:endParaRPr lang="en-GB"/>
        </a:p>
      </dgm:t>
    </dgm:pt>
    <dgm:pt modelId="{137890AE-199E-4971-BDBA-A0F39FE869E1}">
      <dgm:prSet phldrT="[Text]"/>
      <dgm:spPr/>
      <dgm:t>
        <a:bodyPr/>
        <a:lstStyle/>
        <a:p>
          <a:r>
            <a:rPr lang="en-GB" dirty="0"/>
            <a:t>Ministers</a:t>
          </a:r>
        </a:p>
      </dgm:t>
    </dgm:pt>
    <dgm:pt modelId="{1B1A39CA-206C-4DA3-9B83-F4F453C4C360}" type="parTrans" cxnId="{F504EC33-AA01-41E1-84F8-8D4B677FFB9C}">
      <dgm:prSet/>
      <dgm:spPr/>
      <dgm:t>
        <a:bodyPr/>
        <a:lstStyle/>
        <a:p>
          <a:endParaRPr lang="en-GB"/>
        </a:p>
      </dgm:t>
    </dgm:pt>
    <dgm:pt modelId="{88CA3728-F202-4690-808A-0E6FAA0795B7}" type="sibTrans" cxnId="{F504EC33-AA01-41E1-84F8-8D4B677FFB9C}">
      <dgm:prSet/>
      <dgm:spPr/>
      <dgm:t>
        <a:bodyPr/>
        <a:lstStyle/>
        <a:p>
          <a:endParaRPr lang="en-GB"/>
        </a:p>
      </dgm:t>
    </dgm:pt>
    <dgm:pt modelId="{CDA49479-B4E0-4BC4-87AD-92F5E11011F9}">
      <dgm:prSet phldrT="[Text]"/>
      <dgm:spPr/>
      <dgm:t>
        <a:bodyPr/>
        <a:lstStyle/>
        <a:p>
          <a:r>
            <a:rPr lang="en-GB" dirty="0"/>
            <a:t>Civil servants &amp; officials</a:t>
          </a:r>
        </a:p>
      </dgm:t>
    </dgm:pt>
    <dgm:pt modelId="{75B3F0F9-FC61-4A92-97C9-041147600BF1}" type="parTrans" cxnId="{B3E6102D-601D-434C-8FF4-6F74842D323C}">
      <dgm:prSet/>
      <dgm:spPr/>
      <dgm:t>
        <a:bodyPr/>
        <a:lstStyle/>
        <a:p>
          <a:endParaRPr lang="en-GB"/>
        </a:p>
      </dgm:t>
    </dgm:pt>
    <dgm:pt modelId="{777A472D-69F1-49B8-8DED-00867341ABDD}" type="sibTrans" cxnId="{B3E6102D-601D-434C-8FF4-6F74842D323C}">
      <dgm:prSet/>
      <dgm:spPr/>
      <dgm:t>
        <a:bodyPr/>
        <a:lstStyle/>
        <a:p>
          <a:endParaRPr lang="en-GB"/>
        </a:p>
      </dgm:t>
    </dgm:pt>
    <dgm:pt modelId="{E41355AA-97CE-40B0-8EA9-F041B0A5E1BA}">
      <dgm:prSet phldrT="[Text]"/>
      <dgm:spPr/>
      <dgm:t>
        <a:bodyPr/>
        <a:lstStyle/>
        <a:p>
          <a:r>
            <a:rPr lang="en-GB" dirty="0"/>
            <a:t>Law, policy &amp; action</a:t>
          </a:r>
        </a:p>
      </dgm:t>
    </dgm:pt>
    <dgm:pt modelId="{F3E11550-8B23-4AAB-A26C-09F3EBBA2F5A}" type="parTrans" cxnId="{BD95FAD4-8F53-43EB-974A-AC4EC524518F}">
      <dgm:prSet/>
      <dgm:spPr/>
      <dgm:t>
        <a:bodyPr/>
        <a:lstStyle/>
        <a:p>
          <a:endParaRPr lang="en-GB"/>
        </a:p>
      </dgm:t>
    </dgm:pt>
    <dgm:pt modelId="{F0F90E9D-3E44-4EE7-B444-74C4A8C2A237}" type="sibTrans" cxnId="{BD95FAD4-8F53-43EB-974A-AC4EC524518F}">
      <dgm:prSet/>
      <dgm:spPr/>
      <dgm:t>
        <a:bodyPr/>
        <a:lstStyle/>
        <a:p>
          <a:endParaRPr lang="en-GB"/>
        </a:p>
      </dgm:t>
    </dgm:pt>
    <dgm:pt modelId="{0C9DCB61-5FF2-4042-9F40-5B9408A4B489}" type="pres">
      <dgm:prSet presAssocID="{BE6F0026-3C94-4A71-8FCE-2D3AA0E5BB39}" presName="cycle" presStyleCnt="0">
        <dgm:presLayoutVars>
          <dgm:chMax val="1"/>
          <dgm:dir/>
          <dgm:animLvl val="ctr"/>
          <dgm:resizeHandles val="exact"/>
        </dgm:presLayoutVars>
      </dgm:prSet>
      <dgm:spPr/>
    </dgm:pt>
    <dgm:pt modelId="{CE6809A7-351A-43F2-8929-1AF41CD5F68B}" type="pres">
      <dgm:prSet presAssocID="{FA70A32A-E0E4-40F6-961E-86E9636F84A5}" presName="centerShape" presStyleLbl="node0" presStyleIdx="0" presStyleCnt="1"/>
      <dgm:spPr/>
    </dgm:pt>
    <dgm:pt modelId="{ABE557D5-7BD6-49B6-B4C9-519EE2AF6B01}" type="pres">
      <dgm:prSet presAssocID="{1B1A39CA-206C-4DA3-9B83-F4F453C4C360}" presName="parTrans" presStyleLbl="bgSibTrans2D1" presStyleIdx="0" presStyleCnt="3"/>
      <dgm:spPr/>
    </dgm:pt>
    <dgm:pt modelId="{50040EB0-ADFD-4F0D-BFAD-7075F0C0313D}" type="pres">
      <dgm:prSet presAssocID="{137890AE-199E-4971-BDBA-A0F39FE869E1}" presName="node" presStyleLbl="node1" presStyleIdx="0" presStyleCnt="3">
        <dgm:presLayoutVars>
          <dgm:bulletEnabled val="1"/>
        </dgm:presLayoutVars>
      </dgm:prSet>
      <dgm:spPr/>
    </dgm:pt>
    <dgm:pt modelId="{232CFCAF-FF68-489E-B66D-48F2EFD2A8CC}" type="pres">
      <dgm:prSet presAssocID="{75B3F0F9-FC61-4A92-97C9-041147600BF1}" presName="parTrans" presStyleLbl="bgSibTrans2D1" presStyleIdx="1" presStyleCnt="3"/>
      <dgm:spPr/>
    </dgm:pt>
    <dgm:pt modelId="{EA70745E-DDF5-4366-B7E0-0A1483171C4A}" type="pres">
      <dgm:prSet presAssocID="{CDA49479-B4E0-4BC4-87AD-92F5E11011F9}" presName="node" presStyleLbl="node1" presStyleIdx="1" presStyleCnt="3">
        <dgm:presLayoutVars>
          <dgm:bulletEnabled val="1"/>
        </dgm:presLayoutVars>
      </dgm:prSet>
      <dgm:spPr/>
    </dgm:pt>
    <dgm:pt modelId="{8656B48A-1342-4DD4-BFAD-1B40E960BA32}" type="pres">
      <dgm:prSet presAssocID="{F3E11550-8B23-4AAB-A26C-09F3EBBA2F5A}" presName="parTrans" presStyleLbl="bgSibTrans2D1" presStyleIdx="2" presStyleCnt="3"/>
      <dgm:spPr/>
    </dgm:pt>
    <dgm:pt modelId="{A73E517D-2594-4864-B6D9-388644AE5018}" type="pres">
      <dgm:prSet presAssocID="{E41355AA-97CE-40B0-8EA9-F041B0A5E1BA}" presName="node" presStyleLbl="node1" presStyleIdx="2" presStyleCnt="3">
        <dgm:presLayoutVars>
          <dgm:bulletEnabled val="1"/>
        </dgm:presLayoutVars>
      </dgm:prSet>
      <dgm:spPr/>
    </dgm:pt>
  </dgm:ptLst>
  <dgm:cxnLst>
    <dgm:cxn modelId="{B3E6102D-601D-434C-8FF4-6F74842D323C}" srcId="{FA70A32A-E0E4-40F6-961E-86E9636F84A5}" destId="{CDA49479-B4E0-4BC4-87AD-92F5E11011F9}" srcOrd="1" destOrd="0" parTransId="{75B3F0F9-FC61-4A92-97C9-041147600BF1}" sibTransId="{777A472D-69F1-49B8-8DED-00867341ABDD}"/>
    <dgm:cxn modelId="{F504EC33-AA01-41E1-84F8-8D4B677FFB9C}" srcId="{FA70A32A-E0E4-40F6-961E-86E9636F84A5}" destId="{137890AE-199E-4971-BDBA-A0F39FE869E1}" srcOrd="0" destOrd="0" parTransId="{1B1A39CA-206C-4DA3-9B83-F4F453C4C360}" sibTransId="{88CA3728-F202-4690-808A-0E6FAA0795B7}"/>
    <dgm:cxn modelId="{2200A23D-AFC8-4774-A92B-2CEEA5283CFA}" srcId="{BE6F0026-3C94-4A71-8FCE-2D3AA0E5BB39}" destId="{FA70A32A-E0E4-40F6-961E-86E9636F84A5}" srcOrd="0" destOrd="0" parTransId="{C6A7FA73-1E59-4C98-B4CD-A858A3AE50EA}" sibTransId="{FA3CE0CA-570A-4C4D-82AD-2FC25184969B}"/>
    <dgm:cxn modelId="{12718D4D-B167-4EA2-B2EC-C05EC594E7F3}" type="presOf" srcId="{F3E11550-8B23-4AAB-A26C-09F3EBBA2F5A}" destId="{8656B48A-1342-4DD4-BFAD-1B40E960BA32}" srcOrd="0" destOrd="0" presId="urn:microsoft.com/office/officeart/2005/8/layout/radial4"/>
    <dgm:cxn modelId="{D6689589-5F24-4FE7-BB26-BD7420779A84}" type="presOf" srcId="{1B1A39CA-206C-4DA3-9B83-F4F453C4C360}" destId="{ABE557D5-7BD6-49B6-B4C9-519EE2AF6B01}" srcOrd="0" destOrd="0" presId="urn:microsoft.com/office/officeart/2005/8/layout/radial4"/>
    <dgm:cxn modelId="{5D715493-E4BB-4997-8A09-2E99CD96AD4F}" type="presOf" srcId="{FA70A32A-E0E4-40F6-961E-86E9636F84A5}" destId="{CE6809A7-351A-43F2-8929-1AF41CD5F68B}" srcOrd="0" destOrd="0" presId="urn:microsoft.com/office/officeart/2005/8/layout/radial4"/>
    <dgm:cxn modelId="{D74B539C-C2EA-4F48-A074-429951D560FA}" type="presOf" srcId="{E41355AA-97CE-40B0-8EA9-F041B0A5E1BA}" destId="{A73E517D-2594-4864-B6D9-388644AE5018}" srcOrd="0" destOrd="0" presId="urn:microsoft.com/office/officeart/2005/8/layout/radial4"/>
    <dgm:cxn modelId="{215E32B8-F9D2-46EA-A9BE-888EB30FA723}" type="presOf" srcId="{137890AE-199E-4971-BDBA-A0F39FE869E1}" destId="{50040EB0-ADFD-4F0D-BFAD-7075F0C0313D}" srcOrd="0" destOrd="0" presId="urn:microsoft.com/office/officeart/2005/8/layout/radial4"/>
    <dgm:cxn modelId="{8F1289D0-7104-4CA9-9C0D-4A6846B0DA90}" type="presOf" srcId="{BE6F0026-3C94-4A71-8FCE-2D3AA0E5BB39}" destId="{0C9DCB61-5FF2-4042-9F40-5B9408A4B489}" srcOrd="0" destOrd="0" presId="urn:microsoft.com/office/officeart/2005/8/layout/radial4"/>
    <dgm:cxn modelId="{BD95FAD4-8F53-43EB-974A-AC4EC524518F}" srcId="{FA70A32A-E0E4-40F6-961E-86E9636F84A5}" destId="{E41355AA-97CE-40B0-8EA9-F041B0A5E1BA}" srcOrd="2" destOrd="0" parTransId="{F3E11550-8B23-4AAB-A26C-09F3EBBA2F5A}" sibTransId="{F0F90E9D-3E44-4EE7-B444-74C4A8C2A237}"/>
    <dgm:cxn modelId="{60C281D6-0FF1-436D-AAA1-5E9E9032601E}" type="presOf" srcId="{75B3F0F9-FC61-4A92-97C9-041147600BF1}" destId="{232CFCAF-FF68-489E-B66D-48F2EFD2A8CC}" srcOrd="0" destOrd="0" presId="urn:microsoft.com/office/officeart/2005/8/layout/radial4"/>
    <dgm:cxn modelId="{E20932FF-CCBD-418A-88B2-5D53366B00A3}" type="presOf" srcId="{CDA49479-B4E0-4BC4-87AD-92F5E11011F9}" destId="{EA70745E-DDF5-4366-B7E0-0A1483171C4A}" srcOrd="0" destOrd="0" presId="urn:microsoft.com/office/officeart/2005/8/layout/radial4"/>
    <dgm:cxn modelId="{DF96725A-80B3-4655-A3E9-24956B790B79}" type="presParOf" srcId="{0C9DCB61-5FF2-4042-9F40-5B9408A4B489}" destId="{CE6809A7-351A-43F2-8929-1AF41CD5F68B}" srcOrd="0" destOrd="0" presId="urn:microsoft.com/office/officeart/2005/8/layout/radial4"/>
    <dgm:cxn modelId="{EB614932-0A92-4392-BB05-3E3DA7E9F317}" type="presParOf" srcId="{0C9DCB61-5FF2-4042-9F40-5B9408A4B489}" destId="{ABE557D5-7BD6-49B6-B4C9-519EE2AF6B01}" srcOrd="1" destOrd="0" presId="urn:microsoft.com/office/officeart/2005/8/layout/radial4"/>
    <dgm:cxn modelId="{5FA8722C-B7B2-48E6-8FAD-1A4425C801C7}" type="presParOf" srcId="{0C9DCB61-5FF2-4042-9F40-5B9408A4B489}" destId="{50040EB0-ADFD-4F0D-BFAD-7075F0C0313D}" srcOrd="2" destOrd="0" presId="urn:microsoft.com/office/officeart/2005/8/layout/radial4"/>
    <dgm:cxn modelId="{F491D106-461A-40C9-BED9-DE77B2C577B9}" type="presParOf" srcId="{0C9DCB61-5FF2-4042-9F40-5B9408A4B489}" destId="{232CFCAF-FF68-489E-B66D-48F2EFD2A8CC}" srcOrd="3" destOrd="0" presId="urn:microsoft.com/office/officeart/2005/8/layout/radial4"/>
    <dgm:cxn modelId="{D7BF2413-13B6-4867-AA1F-1E64008645AD}" type="presParOf" srcId="{0C9DCB61-5FF2-4042-9F40-5B9408A4B489}" destId="{EA70745E-DDF5-4366-B7E0-0A1483171C4A}" srcOrd="4" destOrd="0" presId="urn:microsoft.com/office/officeart/2005/8/layout/radial4"/>
    <dgm:cxn modelId="{1DD643D7-902C-422F-9EBC-F9EAB085ED74}" type="presParOf" srcId="{0C9DCB61-5FF2-4042-9F40-5B9408A4B489}" destId="{8656B48A-1342-4DD4-BFAD-1B40E960BA32}" srcOrd="5" destOrd="0" presId="urn:microsoft.com/office/officeart/2005/8/layout/radial4"/>
    <dgm:cxn modelId="{091D2C2D-1BF6-4E66-B68B-1A8901E0CE06}" type="presParOf" srcId="{0C9DCB61-5FF2-4042-9F40-5B9408A4B489}" destId="{A73E517D-2594-4864-B6D9-388644AE5018}" srcOrd="6"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2DD3EC-0293-471A-9A42-EDB584D03979}">
      <dsp:nvSpPr>
        <dsp:cNvPr id="0" name=""/>
        <dsp:cNvSpPr/>
      </dsp:nvSpPr>
      <dsp:spPr>
        <a:xfrm>
          <a:off x="0" y="127"/>
          <a:ext cx="4885203" cy="19526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To flesh out some of the key concepts associated with public management and governance as we look to meet current and future challenges</a:t>
          </a:r>
          <a:endParaRPr lang="en-US" sz="2400" kern="1200" dirty="0"/>
        </a:p>
      </dsp:txBody>
      <dsp:txXfrm>
        <a:off x="95319" y="95446"/>
        <a:ext cx="4694565" cy="1761982"/>
      </dsp:txXfrm>
    </dsp:sp>
    <dsp:sp modelId="{41003902-8135-4039-BE20-D142F9CE6D4C}">
      <dsp:nvSpPr>
        <dsp:cNvPr id="0" name=""/>
        <dsp:cNvSpPr/>
      </dsp:nvSpPr>
      <dsp:spPr>
        <a:xfrm>
          <a:off x="0" y="1966402"/>
          <a:ext cx="4885203" cy="195262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Sources are indicated where appropriate on specific slides</a:t>
          </a:r>
          <a:endParaRPr lang="en-US" sz="2400" kern="1200"/>
        </a:p>
      </dsp:txBody>
      <dsp:txXfrm>
        <a:off x="95319" y="2061721"/>
        <a:ext cx="4694565" cy="1761982"/>
      </dsp:txXfrm>
    </dsp:sp>
    <dsp:sp modelId="{2B810D78-EA14-4FDB-9092-FF0333A9A030}">
      <dsp:nvSpPr>
        <dsp:cNvPr id="0" name=""/>
        <dsp:cNvSpPr/>
      </dsp:nvSpPr>
      <dsp:spPr>
        <a:xfrm>
          <a:off x="0" y="3932677"/>
          <a:ext cx="4885203" cy="195262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Where page numbers appear in square brackets they refer to Bovaird and Loffler (2016)</a:t>
          </a:r>
          <a:endParaRPr lang="en-US" sz="2400" kern="1200" dirty="0"/>
        </a:p>
      </dsp:txBody>
      <dsp:txXfrm>
        <a:off x="95319" y="4027996"/>
        <a:ext cx="4694565" cy="17619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3D802F-F274-4D14-95BD-303599DD2CA3}">
      <dsp:nvSpPr>
        <dsp:cNvPr id="0" name=""/>
        <dsp:cNvSpPr/>
      </dsp:nvSpPr>
      <dsp:spPr>
        <a:xfrm>
          <a:off x="617219" y="0"/>
          <a:ext cx="6995160" cy="4525963"/>
        </a:xfrm>
        <a:prstGeom prst="rightArrow">
          <a:avLst/>
        </a:prstGeom>
        <a:solidFill>
          <a:schemeClr val="accent2">
            <a:tint val="40000"/>
            <a:hueOff val="0"/>
            <a:satOff val="0"/>
            <a:lumOff val="0"/>
            <a:alphaOff val="0"/>
          </a:schemeClr>
        </a:solid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3215667F-10B9-4AA6-87D8-92285D7BA577}">
      <dsp:nvSpPr>
        <dsp:cNvPr id="0" name=""/>
        <dsp:cNvSpPr/>
      </dsp:nvSpPr>
      <dsp:spPr>
        <a:xfrm>
          <a:off x="1974" y="1357788"/>
          <a:ext cx="2642228" cy="1810385"/>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Good Politics</a:t>
          </a:r>
        </a:p>
      </dsp:txBody>
      <dsp:txXfrm>
        <a:off x="90350" y="1446164"/>
        <a:ext cx="2465476" cy="1633633"/>
      </dsp:txXfrm>
    </dsp:sp>
    <dsp:sp modelId="{AE622707-1810-4BE2-AEDD-331AE1FD3DE5}">
      <dsp:nvSpPr>
        <dsp:cNvPr id="0" name=""/>
        <dsp:cNvSpPr/>
      </dsp:nvSpPr>
      <dsp:spPr>
        <a:xfrm>
          <a:off x="2793685" y="1357788"/>
          <a:ext cx="2642228" cy="1810385"/>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Good Policy</a:t>
          </a:r>
        </a:p>
      </dsp:txBody>
      <dsp:txXfrm>
        <a:off x="2882061" y="1446164"/>
        <a:ext cx="2465476" cy="1633633"/>
      </dsp:txXfrm>
    </dsp:sp>
    <dsp:sp modelId="{2812CC8E-7C21-4C79-8E7A-AD1B31E07B21}">
      <dsp:nvSpPr>
        <dsp:cNvPr id="0" name=""/>
        <dsp:cNvSpPr/>
      </dsp:nvSpPr>
      <dsp:spPr>
        <a:xfrm>
          <a:off x="5585397" y="1357788"/>
          <a:ext cx="2642228" cy="1810385"/>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Good Management</a:t>
          </a:r>
        </a:p>
      </dsp:txBody>
      <dsp:txXfrm>
        <a:off x="5673773" y="1446164"/>
        <a:ext cx="2465476" cy="16336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224D36-C60B-4FFA-8334-C91FAAD75EDF}">
      <dsp:nvSpPr>
        <dsp:cNvPr id="0" name=""/>
        <dsp:cNvSpPr/>
      </dsp:nvSpPr>
      <dsp:spPr>
        <a:xfrm>
          <a:off x="507656" y="0"/>
          <a:ext cx="5753439" cy="3877891"/>
        </a:xfrm>
        <a:prstGeom prst="rightArrow">
          <a:avLst/>
        </a:prstGeom>
        <a:solidFill>
          <a:schemeClr val="accent2">
            <a:tint val="40000"/>
            <a:hueOff val="0"/>
            <a:satOff val="0"/>
            <a:lumOff val="0"/>
            <a:alphaOff val="0"/>
          </a:schemeClr>
        </a:solidFill>
        <a:ln w="9525" cap="flat" cmpd="sng" algn="ctr">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5EB1002B-0BEA-4E19-92BE-288C9C727C80}">
      <dsp:nvSpPr>
        <dsp:cNvPr id="0" name=""/>
        <dsp:cNvSpPr/>
      </dsp:nvSpPr>
      <dsp:spPr>
        <a:xfrm>
          <a:off x="229370" y="1163367"/>
          <a:ext cx="2030625" cy="1551156"/>
        </a:xfrm>
        <a:prstGeom prst="roundRect">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What should be done?</a:t>
          </a:r>
        </a:p>
      </dsp:txBody>
      <dsp:txXfrm>
        <a:off x="305091" y="1239088"/>
        <a:ext cx="1879183" cy="1399714"/>
      </dsp:txXfrm>
    </dsp:sp>
    <dsp:sp modelId="{5D2A7F01-31E3-44BB-A737-212D3B2C9B0F}">
      <dsp:nvSpPr>
        <dsp:cNvPr id="0" name=""/>
        <dsp:cNvSpPr/>
      </dsp:nvSpPr>
      <dsp:spPr>
        <a:xfrm>
          <a:off x="2369063" y="1163367"/>
          <a:ext cx="2030625" cy="1551156"/>
        </a:xfrm>
        <a:prstGeom prst="roundRect">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Focus on welfare or well-being</a:t>
          </a:r>
        </a:p>
      </dsp:txBody>
      <dsp:txXfrm>
        <a:off x="2444784" y="1239088"/>
        <a:ext cx="1879183" cy="1399714"/>
      </dsp:txXfrm>
    </dsp:sp>
    <dsp:sp modelId="{347FC33A-9577-4832-A6ED-9DC5EA3433A4}">
      <dsp:nvSpPr>
        <dsp:cNvPr id="0" name=""/>
        <dsp:cNvSpPr/>
      </dsp:nvSpPr>
      <dsp:spPr>
        <a:xfrm>
          <a:off x="4508755" y="1163367"/>
          <a:ext cx="2030625" cy="1551156"/>
        </a:xfrm>
        <a:prstGeom prst="roundRect">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Establish a common good</a:t>
          </a:r>
        </a:p>
      </dsp:txBody>
      <dsp:txXfrm>
        <a:off x="4584476" y="1239088"/>
        <a:ext cx="1879183" cy="13997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341EF0-74E5-4258-BCB7-43794865E1D9}">
      <dsp:nvSpPr>
        <dsp:cNvPr id="0" name=""/>
        <dsp:cNvSpPr/>
      </dsp:nvSpPr>
      <dsp:spPr>
        <a:xfrm>
          <a:off x="4797" y="1484821"/>
          <a:ext cx="1622604" cy="133830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228600" lvl="1" indent="-228600" algn="l" defTabSz="977900">
            <a:lnSpc>
              <a:spcPct val="90000"/>
            </a:lnSpc>
            <a:spcBef>
              <a:spcPct val="0"/>
            </a:spcBef>
            <a:spcAft>
              <a:spcPct val="15000"/>
            </a:spcAft>
            <a:buChar char="•"/>
          </a:pPr>
          <a:r>
            <a:rPr lang="en-GB" sz="2200" kern="1200" dirty="0"/>
            <a:t>More money</a:t>
          </a:r>
        </a:p>
      </dsp:txBody>
      <dsp:txXfrm>
        <a:off x="35595" y="1515619"/>
        <a:ext cx="1561008" cy="989932"/>
      </dsp:txXfrm>
    </dsp:sp>
    <dsp:sp modelId="{2214C8BD-A30C-4796-B49B-917D65CD5B1F}">
      <dsp:nvSpPr>
        <dsp:cNvPr id="0" name=""/>
        <dsp:cNvSpPr/>
      </dsp:nvSpPr>
      <dsp:spPr>
        <a:xfrm>
          <a:off x="922186" y="1990181"/>
          <a:ext cx="1957882" cy="1957882"/>
        </a:xfrm>
        <a:prstGeom prst="leftCircularArrow">
          <a:avLst>
            <a:gd name="adj1" fmla="val 2149"/>
            <a:gd name="adj2" fmla="val 258323"/>
            <a:gd name="adj3" fmla="val 2056139"/>
            <a:gd name="adj4" fmla="val 9046794"/>
            <a:gd name="adj5" fmla="val 2507"/>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86BD848-1825-4791-BCBD-A3A83241779B}">
      <dsp:nvSpPr>
        <dsp:cNvPr id="0" name=""/>
        <dsp:cNvSpPr/>
      </dsp:nvSpPr>
      <dsp:spPr>
        <a:xfrm>
          <a:off x="123406" y="2221502"/>
          <a:ext cx="1926255" cy="1203256"/>
        </a:xfrm>
        <a:prstGeom prst="roundRect">
          <a:avLst>
            <a:gd name="adj" fmla="val 1000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1. Raise Taxes</a:t>
          </a:r>
        </a:p>
      </dsp:txBody>
      <dsp:txXfrm>
        <a:off x="158648" y="2256744"/>
        <a:ext cx="1855771" cy="1132772"/>
      </dsp:txXfrm>
    </dsp:sp>
    <dsp:sp modelId="{D3D9576B-3299-4FAF-BD1B-4FB00204B659}">
      <dsp:nvSpPr>
        <dsp:cNvPr id="0" name=""/>
        <dsp:cNvSpPr/>
      </dsp:nvSpPr>
      <dsp:spPr>
        <a:xfrm>
          <a:off x="2250003" y="1810201"/>
          <a:ext cx="1622604" cy="133830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228600" lvl="1" indent="-228600" algn="l" defTabSz="977900">
            <a:lnSpc>
              <a:spcPct val="90000"/>
            </a:lnSpc>
            <a:spcBef>
              <a:spcPct val="0"/>
            </a:spcBef>
            <a:spcAft>
              <a:spcPct val="15000"/>
            </a:spcAft>
            <a:buChar char="•"/>
          </a:pPr>
          <a:endParaRPr lang="en-GB" sz="2200" kern="1200" dirty="0"/>
        </a:p>
        <a:p>
          <a:pPr marL="228600" lvl="1" indent="-228600" algn="l" defTabSz="977900">
            <a:lnSpc>
              <a:spcPct val="90000"/>
            </a:lnSpc>
            <a:spcBef>
              <a:spcPct val="0"/>
            </a:spcBef>
            <a:spcAft>
              <a:spcPct val="15000"/>
            </a:spcAft>
            <a:buChar char="•"/>
          </a:pPr>
          <a:r>
            <a:rPr lang="en-GB" sz="2200" kern="1200" dirty="0"/>
            <a:t>Less spend</a:t>
          </a:r>
        </a:p>
      </dsp:txBody>
      <dsp:txXfrm>
        <a:off x="2280801" y="2127779"/>
        <a:ext cx="1561008" cy="989932"/>
      </dsp:txXfrm>
    </dsp:sp>
    <dsp:sp modelId="{8F353A9C-BE99-4EF7-91CD-3E7599AD26F8}">
      <dsp:nvSpPr>
        <dsp:cNvPr id="0" name=""/>
        <dsp:cNvSpPr/>
      </dsp:nvSpPr>
      <dsp:spPr>
        <a:xfrm>
          <a:off x="3140529" y="621488"/>
          <a:ext cx="2201990" cy="2201990"/>
        </a:xfrm>
        <a:prstGeom prst="circularArrow">
          <a:avLst>
            <a:gd name="adj1" fmla="val 1911"/>
            <a:gd name="adj2" fmla="val 228438"/>
            <a:gd name="adj3" fmla="val 19647933"/>
            <a:gd name="adj4" fmla="val 12627393"/>
            <a:gd name="adj5" fmla="val 2229"/>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sp>
    <dsp:sp modelId="{C4D1AA07-2115-401D-B5BD-E4FFB8B2F8FB}">
      <dsp:nvSpPr>
        <dsp:cNvPr id="0" name=""/>
        <dsp:cNvSpPr/>
      </dsp:nvSpPr>
      <dsp:spPr>
        <a:xfrm>
          <a:off x="2423326" y="1187508"/>
          <a:ext cx="1816827" cy="1245385"/>
        </a:xfrm>
        <a:prstGeom prst="roundRect">
          <a:avLst>
            <a:gd name="adj" fmla="val 1000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2. Cut Spending</a:t>
          </a:r>
        </a:p>
      </dsp:txBody>
      <dsp:txXfrm>
        <a:off x="2459802" y="1223984"/>
        <a:ext cx="1743875" cy="1172433"/>
      </dsp:txXfrm>
    </dsp:sp>
    <dsp:sp modelId="{F4FC1BDE-61E3-4E1C-B000-5DFCDCD8441D}">
      <dsp:nvSpPr>
        <dsp:cNvPr id="0" name=""/>
        <dsp:cNvSpPr/>
      </dsp:nvSpPr>
      <dsp:spPr>
        <a:xfrm>
          <a:off x="4527011" y="1501989"/>
          <a:ext cx="1622604" cy="1338309"/>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41910" tIns="41910" rIns="41910" bIns="41910" numCol="1" spcCol="1270" anchor="t" anchorCtr="0">
          <a:noAutofit/>
        </a:bodyPr>
        <a:lstStyle/>
        <a:p>
          <a:pPr marL="228600" lvl="1" indent="-228600" algn="l" defTabSz="977900">
            <a:lnSpc>
              <a:spcPct val="90000"/>
            </a:lnSpc>
            <a:spcBef>
              <a:spcPct val="0"/>
            </a:spcBef>
            <a:spcAft>
              <a:spcPct val="15000"/>
            </a:spcAft>
            <a:buChar char="•"/>
          </a:pPr>
          <a:r>
            <a:rPr lang="en-GB" sz="2200" kern="1200" dirty="0"/>
            <a:t>Innovation</a:t>
          </a:r>
        </a:p>
      </dsp:txBody>
      <dsp:txXfrm>
        <a:off x="4557809" y="1532787"/>
        <a:ext cx="1561008" cy="989932"/>
      </dsp:txXfrm>
    </dsp:sp>
    <dsp:sp modelId="{9ADEB3BB-70B9-465D-9720-FAAE43E0D1E5}">
      <dsp:nvSpPr>
        <dsp:cNvPr id="0" name=""/>
        <dsp:cNvSpPr/>
      </dsp:nvSpPr>
      <dsp:spPr>
        <a:xfrm>
          <a:off x="4440494" y="2273006"/>
          <a:ext cx="2336507" cy="1134584"/>
        </a:xfrm>
        <a:prstGeom prst="roundRect">
          <a:avLst>
            <a:gd name="adj" fmla="val 1000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3340" tIns="35560" rIns="5334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3. Better Governance</a:t>
          </a:r>
        </a:p>
      </dsp:txBody>
      <dsp:txXfrm>
        <a:off x="4473725" y="2306237"/>
        <a:ext cx="2270045" cy="10681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6809A7-351A-43F2-8929-1AF41CD5F68B}">
      <dsp:nvSpPr>
        <dsp:cNvPr id="0" name=""/>
        <dsp:cNvSpPr/>
      </dsp:nvSpPr>
      <dsp:spPr>
        <a:xfrm>
          <a:off x="2294572" y="2610294"/>
          <a:ext cx="2116455" cy="2116455"/>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1778000">
            <a:lnSpc>
              <a:spcPct val="90000"/>
            </a:lnSpc>
            <a:spcBef>
              <a:spcPct val="0"/>
            </a:spcBef>
            <a:spcAft>
              <a:spcPct val="35000"/>
            </a:spcAft>
            <a:buNone/>
          </a:pPr>
          <a:r>
            <a:rPr lang="en-GB" sz="4000" kern="1200" dirty="0"/>
            <a:t>The people</a:t>
          </a:r>
        </a:p>
      </dsp:txBody>
      <dsp:txXfrm>
        <a:off x="2604520" y="2920242"/>
        <a:ext cx="1496559" cy="1496559"/>
      </dsp:txXfrm>
    </dsp:sp>
    <dsp:sp modelId="{ABE557D5-7BD6-49B6-B4C9-519EE2AF6B01}">
      <dsp:nvSpPr>
        <dsp:cNvPr id="0" name=""/>
        <dsp:cNvSpPr/>
      </dsp:nvSpPr>
      <dsp:spPr>
        <a:xfrm rot="12900000">
          <a:off x="852634" y="2213659"/>
          <a:ext cx="1706256" cy="603189"/>
        </a:xfrm>
        <a:prstGeom prst="leftArrow">
          <a:avLst>
            <a:gd name="adj1" fmla="val 60000"/>
            <a:gd name="adj2" fmla="val 5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50040EB0-ADFD-4F0D-BFAD-7075F0C0313D}">
      <dsp:nvSpPr>
        <dsp:cNvPr id="0" name=""/>
        <dsp:cNvSpPr/>
      </dsp:nvSpPr>
      <dsp:spPr>
        <a:xfrm>
          <a:off x="1604" y="1221666"/>
          <a:ext cx="2010632" cy="1608505"/>
        </a:xfrm>
        <a:prstGeom prst="roundRect">
          <a:avLst>
            <a:gd name="adj" fmla="val 10000"/>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2865" tIns="62865" rIns="62865" bIns="62865" numCol="1" spcCol="1270" anchor="ctr" anchorCtr="0">
          <a:noAutofit/>
        </a:bodyPr>
        <a:lstStyle/>
        <a:p>
          <a:pPr marL="0" lvl="0" indent="0" algn="ctr" defTabSz="1466850">
            <a:lnSpc>
              <a:spcPct val="90000"/>
            </a:lnSpc>
            <a:spcBef>
              <a:spcPct val="0"/>
            </a:spcBef>
            <a:spcAft>
              <a:spcPct val="35000"/>
            </a:spcAft>
            <a:buNone/>
          </a:pPr>
          <a:r>
            <a:rPr lang="en-GB" sz="3300" kern="1200" dirty="0"/>
            <a:t>Ministers</a:t>
          </a:r>
        </a:p>
      </dsp:txBody>
      <dsp:txXfrm>
        <a:off x="48716" y="1268778"/>
        <a:ext cx="1916408" cy="1514281"/>
      </dsp:txXfrm>
    </dsp:sp>
    <dsp:sp modelId="{232CFCAF-FF68-489E-B66D-48F2EFD2A8CC}">
      <dsp:nvSpPr>
        <dsp:cNvPr id="0" name=""/>
        <dsp:cNvSpPr/>
      </dsp:nvSpPr>
      <dsp:spPr>
        <a:xfrm rot="16200000">
          <a:off x="2499671" y="1356265"/>
          <a:ext cx="1706256" cy="603189"/>
        </a:xfrm>
        <a:prstGeom prst="leftArrow">
          <a:avLst>
            <a:gd name="adj1" fmla="val 60000"/>
            <a:gd name="adj2" fmla="val 5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EA70745E-DDF5-4366-B7E0-0A1483171C4A}">
      <dsp:nvSpPr>
        <dsp:cNvPr id="0" name=""/>
        <dsp:cNvSpPr/>
      </dsp:nvSpPr>
      <dsp:spPr>
        <a:xfrm>
          <a:off x="2347483" y="479"/>
          <a:ext cx="2010632" cy="1608505"/>
        </a:xfrm>
        <a:prstGeom prst="roundRect">
          <a:avLst>
            <a:gd name="adj" fmla="val 10000"/>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2865" tIns="62865" rIns="62865" bIns="62865" numCol="1" spcCol="1270" anchor="ctr" anchorCtr="0">
          <a:noAutofit/>
        </a:bodyPr>
        <a:lstStyle/>
        <a:p>
          <a:pPr marL="0" lvl="0" indent="0" algn="ctr" defTabSz="1466850">
            <a:lnSpc>
              <a:spcPct val="90000"/>
            </a:lnSpc>
            <a:spcBef>
              <a:spcPct val="0"/>
            </a:spcBef>
            <a:spcAft>
              <a:spcPct val="35000"/>
            </a:spcAft>
            <a:buNone/>
          </a:pPr>
          <a:r>
            <a:rPr lang="en-GB" sz="3300" kern="1200" dirty="0"/>
            <a:t>Civil servants &amp; officials</a:t>
          </a:r>
        </a:p>
      </dsp:txBody>
      <dsp:txXfrm>
        <a:off x="2394595" y="47591"/>
        <a:ext cx="1916408" cy="1514281"/>
      </dsp:txXfrm>
    </dsp:sp>
    <dsp:sp modelId="{8656B48A-1342-4DD4-BFAD-1B40E960BA32}">
      <dsp:nvSpPr>
        <dsp:cNvPr id="0" name=""/>
        <dsp:cNvSpPr/>
      </dsp:nvSpPr>
      <dsp:spPr>
        <a:xfrm rot="19500000">
          <a:off x="4146709" y="2213659"/>
          <a:ext cx="1706256" cy="603189"/>
        </a:xfrm>
        <a:prstGeom prst="leftArrow">
          <a:avLst>
            <a:gd name="adj1" fmla="val 60000"/>
            <a:gd name="adj2" fmla="val 5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A73E517D-2594-4864-B6D9-388644AE5018}">
      <dsp:nvSpPr>
        <dsp:cNvPr id="0" name=""/>
        <dsp:cNvSpPr/>
      </dsp:nvSpPr>
      <dsp:spPr>
        <a:xfrm>
          <a:off x="4693363" y="1221666"/>
          <a:ext cx="2010632" cy="1608505"/>
        </a:xfrm>
        <a:prstGeom prst="roundRect">
          <a:avLst>
            <a:gd name="adj" fmla="val 10000"/>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2865" tIns="62865" rIns="62865" bIns="62865" numCol="1" spcCol="1270" anchor="ctr" anchorCtr="0">
          <a:noAutofit/>
        </a:bodyPr>
        <a:lstStyle/>
        <a:p>
          <a:pPr marL="0" lvl="0" indent="0" algn="ctr" defTabSz="1466850">
            <a:lnSpc>
              <a:spcPct val="90000"/>
            </a:lnSpc>
            <a:spcBef>
              <a:spcPct val="0"/>
            </a:spcBef>
            <a:spcAft>
              <a:spcPct val="35000"/>
            </a:spcAft>
            <a:buNone/>
          </a:pPr>
          <a:r>
            <a:rPr lang="en-GB" sz="3300" kern="1200" dirty="0"/>
            <a:t>Law, policy &amp; action</a:t>
          </a:r>
        </a:p>
      </dsp:txBody>
      <dsp:txXfrm>
        <a:off x="4740475" y="1268778"/>
        <a:ext cx="1916408" cy="151428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010A0B5-37D9-4876-974D-04ED9AF60560}" type="datetimeFigureOut">
              <a:rPr lang="en-GB" smtClean="0"/>
              <a:t>05/12/2018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89F2D32-2BAB-404C-B9DC-1660665D04F9}" type="slidenum">
              <a:rPr lang="en-GB" smtClean="0"/>
              <a:t>‹#›</a:t>
            </a:fld>
            <a:endParaRPr lang="en-GB"/>
          </a:p>
        </p:txBody>
      </p:sp>
    </p:spTree>
    <p:extLst>
      <p:ext uri="{BB962C8B-B14F-4D97-AF65-F5344CB8AC3E}">
        <p14:creationId xmlns:p14="http://schemas.microsoft.com/office/powerpoint/2010/main" val="17578820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193CC-B720-4854-941A-33C75B5421E3}"/>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2B91F4A5-9DA1-452E-92B3-BBF41D1DEC4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8FEEFEA-C93A-42E9-9102-D679515D3EB0}"/>
              </a:ext>
            </a:extLst>
          </p:cNvPr>
          <p:cNvSpPr>
            <a:spLocks noGrp="1"/>
          </p:cNvSpPr>
          <p:nvPr>
            <p:ph type="dt" sz="half" idx="10"/>
          </p:nvPr>
        </p:nvSpPr>
        <p:spPr/>
        <p:txBody>
          <a:bodyPr/>
          <a:lstStyle/>
          <a:p>
            <a:fld id="{57B19384-40BB-4050-94A6-EC1251D6B329}" type="datetime1">
              <a:rPr lang="en-US" smtClean="0"/>
              <a:t>12/5/2018</a:t>
            </a:fld>
            <a:endParaRPr lang="en-US"/>
          </a:p>
        </p:txBody>
      </p:sp>
      <p:sp>
        <p:nvSpPr>
          <p:cNvPr id="5" name="Footer Placeholder 4">
            <a:extLst>
              <a:ext uri="{FF2B5EF4-FFF2-40B4-BE49-F238E27FC236}">
                <a16:creationId xmlns:a16="http://schemas.microsoft.com/office/drawing/2014/main" id="{06F21D71-E16C-4976-9B39-7CE13980A3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371EB0-64A8-4F36-B0F7-267E8C27E958}"/>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65937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778FF-255F-40EF-820D-D0DA381666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6AECD0-E65E-4FE4-8BCF-DFF27FE8AE1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7035BA-45C6-4588-9AD4-36ECBAD5B0A6}"/>
              </a:ext>
            </a:extLst>
          </p:cNvPr>
          <p:cNvSpPr>
            <a:spLocks noGrp="1"/>
          </p:cNvSpPr>
          <p:nvPr>
            <p:ph type="dt" sz="half" idx="10"/>
          </p:nvPr>
        </p:nvSpPr>
        <p:spPr/>
        <p:txBody>
          <a:bodyPr/>
          <a:lstStyle/>
          <a:p>
            <a:fld id="{A06F0761-E767-43DC-AC9B-5A5281098502}" type="datetime1">
              <a:rPr lang="en-US" smtClean="0"/>
              <a:t>12/5/2018</a:t>
            </a:fld>
            <a:endParaRPr lang="en-US"/>
          </a:p>
        </p:txBody>
      </p:sp>
      <p:sp>
        <p:nvSpPr>
          <p:cNvPr id="5" name="Footer Placeholder 4">
            <a:extLst>
              <a:ext uri="{FF2B5EF4-FFF2-40B4-BE49-F238E27FC236}">
                <a16:creationId xmlns:a16="http://schemas.microsoft.com/office/drawing/2014/main" id="{A0C7F801-FAAD-469F-972B-89B432A510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B3DDCA-40E2-48CE-9C4D-C7926F784A8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99254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3F1D6-8610-431F-A6D5-4AA36B97F3C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462D98-ECE3-44FB-8F6C-75A542888247}"/>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BDD913D-3E26-4432-9645-1FE0AE8AE202}"/>
              </a:ext>
            </a:extLst>
          </p:cNvPr>
          <p:cNvSpPr>
            <a:spLocks noGrp="1"/>
          </p:cNvSpPr>
          <p:nvPr>
            <p:ph type="dt" sz="half" idx="10"/>
          </p:nvPr>
        </p:nvSpPr>
        <p:spPr/>
        <p:txBody>
          <a:bodyPr/>
          <a:lstStyle/>
          <a:p>
            <a:fld id="{B1E4C077-CF4A-442D-9D69-670267E45B3D}" type="datetime1">
              <a:rPr lang="en-US" smtClean="0"/>
              <a:t>12/5/2018</a:t>
            </a:fld>
            <a:endParaRPr lang="en-US"/>
          </a:p>
        </p:txBody>
      </p:sp>
      <p:sp>
        <p:nvSpPr>
          <p:cNvPr id="5" name="Footer Placeholder 4">
            <a:extLst>
              <a:ext uri="{FF2B5EF4-FFF2-40B4-BE49-F238E27FC236}">
                <a16:creationId xmlns:a16="http://schemas.microsoft.com/office/drawing/2014/main" id="{0871C4D7-B3E8-414C-9B45-57B583B781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75C1AF-15B9-4E8E-A6B8-326800FE13A6}"/>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88428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02A0C-8F89-4052-A403-5F4ABC574E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B949A6-993A-49C5-812E-D1A885179FD7}"/>
              </a:ext>
            </a:extLst>
          </p:cNvPr>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0C20BE-2482-438E-883D-DE5F4F524725}"/>
              </a:ext>
            </a:extLst>
          </p:cNvPr>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845FF0-8003-4645-B639-E033EA2198F5}"/>
              </a:ext>
            </a:extLst>
          </p:cNvPr>
          <p:cNvSpPr>
            <a:spLocks noGrp="1"/>
          </p:cNvSpPr>
          <p:nvPr>
            <p:ph type="dt" sz="half" idx="10"/>
          </p:nvPr>
        </p:nvSpPr>
        <p:spPr/>
        <p:txBody>
          <a:bodyPr/>
          <a:lstStyle/>
          <a:p>
            <a:fld id="{22481651-7B17-432E-826E-825879FDCDB5}" type="datetime1">
              <a:rPr lang="en-US" smtClean="0"/>
              <a:t>12/5/2018</a:t>
            </a:fld>
            <a:endParaRPr lang="en-US"/>
          </a:p>
        </p:txBody>
      </p:sp>
      <p:sp>
        <p:nvSpPr>
          <p:cNvPr id="6" name="Footer Placeholder 5">
            <a:extLst>
              <a:ext uri="{FF2B5EF4-FFF2-40B4-BE49-F238E27FC236}">
                <a16:creationId xmlns:a16="http://schemas.microsoft.com/office/drawing/2014/main" id="{89FD2552-0EAB-4A23-8625-1BC207E71C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4F9995-B1AF-4242-ADCF-A3FF175E0548}"/>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23842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31448-D9DD-4446-8D84-47DC9B831AF6}"/>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DEB47D-9C93-4061-8E22-EB03C98D1FD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a:extLst>
              <a:ext uri="{FF2B5EF4-FFF2-40B4-BE49-F238E27FC236}">
                <a16:creationId xmlns:a16="http://schemas.microsoft.com/office/drawing/2014/main" id="{67E47883-E593-46A5-BAA2-A6E5CDFB1048}"/>
              </a:ext>
            </a:extLst>
          </p:cNvPr>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4B8308-7871-4CA3-B72A-7A458963EE3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a:extLst>
              <a:ext uri="{FF2B5EF4-FFF2-40B4-BE49-F238E27FC236}">
                <a16:creationId xmlns:a16="http://schemas.microsoft.com/office/drawing/2014/main" id="{FBEED316-E343-4EE4-870F-0683E42F15E2}"/>
              </a:ext>
            </a:extLst>
          </p:cNvPr>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45C761-D580-48FE-B131-82A1D97122C5}"/>
              </a:ext>
            </a:extLst>
          </p:cNvPr>
          <p:cNvSpPr>
            <a:spLocks noGrp="1"/>
          </p:cNvSpPr>
          <p:nvPr>
            <p:ph type="dt" sz="half" idx="10"/>
          </p:nvPr>
        </p:nvSpPr>
        <p:spPr/>
        <p:txBody>
          <a:bodyPr/>
          <a:lstStyle/>
          <a:p>
            <a:fld id="{8F5C61B6-8B34-4D60-AA86-640382743937}" type="datetime1">
              <a:rPr lang="en-US" smtClean="0"/>
              <a:t>12/5/2018</a:t>
            </a:fld>
            <a:endParaRPr lang="en-US"/>
          </a:p>
        </p:txBody>
      </p:sp>
      <p:sp>
        <p:nvSpPr>
          <p:cNvPr id="8" name="Footer Placeholder 7">
            <a:extLst>
              <a:ext uri="{FF2B5EF4-FFF2-40B4-BE49-F238E27FC236}">
                <a16:creationId xmlns:a16="http://schemas.microsoft.com/office/drawing/2014/main" id="{CFC408BD-454F-4DED-B2BE-C055DAC4E64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E1C2BEA-9865-41E5-B74D-71A3E34BA4D2}"/>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346871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94008-2B37-4F67-8558-CE77C2C95F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52A78A-E177-404F-AAD2-59C5C224B089}"/>
              </a:ext>
            </a:extLst>
          </p:cNvPr>
          <p:cNvSpPr>
            <a:spLocks noGrp="1"/>
          </p:cNvSpPr>
          <p:nvPr>
            <p:ph type="dt" sz="half" idx="10"/>
          </p:nvPr>
        </p:nvSpPr>
        <p:spPr/>
        <p:txBody>
          <a:bodyPr/>
          <a:lstStyle/>
          <a:p>
            <a:fld id="{7E66B0D3-E4F2-4343-AE21-B9B983429755}" type="datetime1">
              <a:rPr lang="en-US" smtClean="0"/>
              <a:t>12/5/2018</a:t>
            </a:fld>
            <a:endParaRPr lang="en-US"/>
          </a:p>
        </p:txBody>
      </p:sp>
      <p:sp>
        <p:nvSpPr>
          <p:cNvPr id="4" name="Footer Placeholder 3">
            <a:extLst>
              <a:ext uri="{FF2B5EF4-FFF2-40B4-BE49-F238E27FC236}">
                <a16:creationId xmlns:a16="http://schemas.microsoft.com/office/drawing/2014/main" id="{0C5377B7-9421-46B3-A611-9A491C3867A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6B10602-D2AB-4EA8-B6F6-E7B8E9339132}"/>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5395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450D7D-F6D2-4400-8F49-8063A800ADB9}"/>
              </a:ext>
            </a:extLst>
          </p:cNvPr>
          <p:cNvSpPr>
            <a:spLocks noGrp="1"/>
          </p:cNvSpPr>
          <p:nvPr>
            <p:ph type="dt" sz="half" idx="10"/>
          </p:nvPr>
        </p:nvSpPr>
        <p:spPr/>
        <p:txBody>
          <a:bodyPr/>
          <a:lstStyle/>
          <a:p>
            <a:fld id="{D18131D0-1321-4EA2-B9F8-9D4BC2963E7A}" type="datetime1">
              <a:rPr lang="en-US" smtClean="0"/>
              <a:t>12/5/2018</a:t>
            </a:fld>
            <a:endParaRPr lang="en-US"/>
          </a:p>
        </p:txBody>
      </p:sp>
      <p:sp>
        <p:nvSpPr>
          <p:cNvPr id="3" name="Footer Placeholder 2">
            <a:extLst>
              <a:ext uri="{FF2B5EF4-FFF2-40B4-BE49-F238E27FC236}">
                <a16:creationId xmlns:a16="http://schemas.microsoft.com/office/drawing/2014/main" id="{ACA7C93A-8875-428C-BCB1-631571DF6C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BEDE8B-7B41-4053-BF12-4D7B88FB7C71}"/>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77831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8191A-C3DB-4EF4-8484-A6A82A41F089}"/>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E19A9EC-1C49-426B-AAE8-4C7E7D8A307E}"/>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5EEC9F-3F5C-4906-9106-3160694B6E69}"/>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BCAEE960-371F-4CE7-9348-84815A0C6028}"/>
              </a:ext>
            </a:extLst>
          </p:cNvPr>
          <p:cNvSpPr>
            <a:spLocks noGrp="1"/>
          </p:cNvSpPr>
          <p:nvPr>
            <p:ph type="dt" sz="half" idx="10"/>
          </p:nvPr>
        </p:nvSpPr>
        <p:spPr/>
        <p:txBody>
          <a:bodyPr/>
          <a:lstStyle/>
          <a:p>
            <a:fld id="{414EEB39-CCAC-4A8C-A8C5-49395594472D}" type="datetime1">
              <a:rPr lang="en-US" smtClean="0"/>
              <a:t>12/5/2018</a:t>
            </a:fld>
            <a:endParaRPr lang="en-US"/>
          </a:p>
        </p:txBody>
      </p:sp>
      <p:sp>
        <p:nvSpPr>
          <p:cNvPr id="6" name="Footer Placeholder 5">
            <a:extLst>
              <a:ext uri="{FF2B5EF4-FFF2-40B4-BE49-F238E27FC236}">
                <a16:creationId xmlns:a16="http://schemas.microsoft.com/office/drawing/2014/main" id="{62C5CBCF-7300-4EA3-968B-9F6B9F6EA2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8C4E98-038F-4A15-87FF-0B1CDA5EF52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08811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D7985-8489-449E-A49D-AEF059BEC74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26C8A3-A4A6-4297-8856-69B362BEC733}"/>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1027C9C-6D58-4605-B8BB-A962F4663EC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a:extLst>
              <a:ext uri="{FF2B5EF4-FFF2-40B4-BE49-F238E27FC236}">
                <a16:creationId xmlns:a16="http://schemas.microsoft.com/office/drawing/2014/main" id="{F4DF252E-0AC4-4DF1-9553-E94F04B59AC1}"/>
              </a:ext>
            </a:extLst>
          </p:cNvPr>
          <p:cNvSpPr>
            <a:spLocks noGrp="1"/>
          </p:cNvSpPr>
          <p:nvPr>
            <p:ph type="dt" sz="half" idx="10"/>
          </p:nvPr>
        </p:nvSpPr>
        <p:spPr/>
        <p:txBody>
          <a:bodyPr/>
          <a:lstStyle/>
          <a:p>
            <a:fld id="{1389AF13-9939-472E-8282-6D6FF761BA25}" type="datetime1">
              <a:rPr lang="en-US" smtClean="0"/>
              <a:t>12/5/2018</a:t>
            </a:fld>
            <a:endParaRPr lang="en-US"/>
          </a:p>
        </p:txBody>
      </p:sp>
      <p:sp>
        <p:nvSpPr>
          <p:cNvPr id="6" name="Footer Placeholder 5">
            <a:extLst>
              <a:ext uri="{FF2B5EF4-FFF2-40B4-BE49-F238E27FC236}">
                <a16:creationId xmlns:a16="http://schemas.microsoft.com/office/drawing/2014/main" id="{81521D23-A52E-40D8-B3C3-501FB560E8D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AF0A3D-4D4C-4EC8-96CF-50B3EB781651}"/>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47324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B1DAB-B2CE-4FDC-AB2A-510135282E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FCD385-D51D-4DD0-B960-713F9126622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54A60E-BDBD-4F60-911F-0163D95180A4}"/>
              </a:ext>
            </a:extLst>
          </p:cNvPr>
          <p:cNvSpPr>
            <a:spLocks noGrp="1"/>
          </p:cNvSpPr>
          <p:nvPr>
            <p:ph type="dt" sz="half" idx="10"/>
          </p:nvPr>
        </p:nvSpPr>
        <p:spPr/>
        <p:txBody>
          <a:bodyPr/>
          <a:lstStyle/>
          <a:p>
            <a:fld id="{090D229E-AA5E-4B28-8E93-001FA667804C}" type="datetime1">
              <a:rPr lang="en-US" smtClean="0"/>
              <a:t>12/5/2018</a:t>
            </a:fld>
            <a:endParaRPr lang="en-US"/>
          </a:p>
        </p:txBody>
      </p:sp>
      <p:sp>
        <p:nvSpPr>
          <p:cNvPr id="5" name="Footer Placeholder 4">
            <a:extLst>
              <a:ext uri="{FF2B5EF4-FFF2-40B4-BE49-F238E27FC236}">
                <a16:creationId xmlns:a16="http://schemas.microsoft.com/office/drawing/2014/main" id="{2C5A0F84-AEEF-4261-A3DC-ED08C578A9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0D5C7E-781E-40AE-97AD-83836CA50773}"/>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14875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42652D-299E-4E59-855D-3DF0C5247862}"/>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0C9A01B-5AC2-40B1-8C2E-513A36A32C84}"/>
              </a:ext>
            </a:extLst>
          </p:cNvPr>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8239E8-2053-4200-919B-D6D1FE24DFF3}"/>
              </a:ext>
            </a:extLst>
          </p:cNvPr>
          <p:cNvSpPr>
            <a:spLocks noGrp="1"/>
          </p:cNvSpPr>
          <p:nvPr>
            <p:ph type="dt" sz="half" idx="10"/>
          </p:nvPr>
        </p:nvSpPr>
        <p:spPr/>
        <p:txBody>
          <a:bodyPr/>
          <a:lstStyle/>
          <a:p>
            <a:fld id="{E4ABD652-ADD0-4189-AE44-765FFBF86A76}" type="datetime1">
              <a:rPr lang="en-US" smtClean="0"/>
              <a:t>12/5/2018</a:t>
            </a:fld>
            <a:endParaRPr lang="en-US"/>
          </a:p>
        </p:txBody>
      </p:sp>
      <p:sp>
        <p:nvSpPr>
          <p:cNvPr id="5" name="Footer Placeholder 4">
            <a:extLst>
              <a:ext uri="{FF2B5EF4-FFF2-40B4-BE49-F238E27FC236}">
                <a16:creationId xmlns:a16="http://schemas.microsoft.com/office/drawing/2014/main" id="{3807AAFE-0DCC-4ED9-BF6B-BA2EA6A3F5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4CD0C2-B361-40AE-97AF-EFE50F8B4E30}"/>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01332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B2E3D9B-C51B-4D30-934D-C1543ABB2FFA}" type="datetime1">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5012905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6249C7-875D-4BB6-B7A8-E4F1A239AF25}" type="datetime1">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22857374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7C5371-0F01-4F29-A56C-E6AD881A3415}" type="datetime1">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41593005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9BCB1BD-C599-403A-B041-75514B36872A}" type="datetime1">
              <a:rPr lang="en-GB" smtClean="0"/>
              <a:t>05/12/2018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773028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8872DC8-A171-4E99-BBB9-A8EE6DF9C512}" type="datetime1">
              <a:rPr lang="en-GB" smtClean="0"/>
              <a:t>05/12/2018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17458838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E37ABC6-D8C1-4A70-A0C0-4751615F8697}" type="datetime1">
              <a:rPr lang="en-GB" smtClean="0"/>
              <a:t>05/12/2018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9446552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670AE6-0B2E-438E-B033-B917EE0CCA5D}" type="datetime1">
              <a:rPr lang="en-GB" smtClean="0"/>
              <a:t>05/12/2018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6190198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F81284-308D-4153-91FD-A42AD265F5B0}" type="datetime1">
              <a:rPr lang="en-GB" smtClean="0"/>
              <a:t>05/12/2018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835402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5F66CF-8437-4043-AC85-24ED4A84B63B}" type="datetime1">
              <a:rPr lang="en-GB" smtClean="0"/>
              <a:t>05/12/2018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6801526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9FDFB70-79AF-4121-A98F-613490C91CCA}" type="datetime1">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37195662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ECF60C-7035-4A31-B377-E51534CF0C42}" type="datetime1">
              <a:rPr lang="en-GB" smtClean="0"/>
              <a:t>05/12/2018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7DC02FD-F513-4C01-8E82-24CCD5E3281F}" type="slidenum">
              <a:rPr lang="en-GB" smtClean="0"/>
              <a:pPr/>
              <a:t>‹#›</a:t>
            </a:fld>
            <a:endParaRPr lang="en-GB"/>
          </a:p>
        </p:txBody>
      </p:sp>
    </p:spTree>
    <p:extLst>
      <p:ext uri="{BB962C8B-B14F-4D97-AF65-F5344CB8AC3E}">
        <p14:creationId xmlns:p14="http://schemas.microsoft.com/office/powerpoint/2010/main" val="29828821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63D7B3F-C073-4353-9C7D-524525F2983A}" type="datetime1">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738081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BE6CC82-976B-4E43-B7C3-8D7BC6A37A65}" type="datetime1">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736360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0A8B3EC-A51F-4E62-839E-09F2F04338AB}" type="datetime1">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272487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F9326A5-EC3E-4817-B831-A42E9F2B4D60}" type="datetime1">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625658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6CBA149-7762-449F-AA4F-465450B0A92D}" type="datetime1">
              <a:rPr lang="en-US" smtClean="0"/>
              <a:t>12/5/2018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868393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7BE5443-A4B4-4DE4-9ABB-CFCD1E77713B}" type="datetime1">
              <a:rPr lang="en-US" smtClean="0"/>
              <a:t>12/5/2018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950704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F32578-06F7-4823-ABC7-5E8856C187B8}" type="datetime1">
              <a:rPr lang="en-US" smtClean="0"/>
              <a:t>12/5/2018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611317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3E726F-6304-4DFE-A3CB-93B8B0A99190}" type="datetime1">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463889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39EBAF-EA30-4EA8-9B34-2DF475D40ED0}" type="datetime1">
              <a:rPr lang="en-US" smtClean="0"/>
              <a:t>12/5/2018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808237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964F994-DEAD-47A1-A264-D8A461C06C02}" type="datetime1">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27871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6FEB8DD-7A3E-444F-A3EA-B3EF1572D57F}" type="datetime1">
              <a:rPr lang="en-US" smtClean="0"/>
              <a:t>12/5/2018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425304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BCDA4A-10C4-4444-B111-020E7DEA8ED8}"/>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135F28-C349-43B0-877D-7C379594886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D37A3D-D966-43B7-95DC-7B2FBFAE728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A781651-3D7F-4751-8F7E-DE61954CD789}" type="datetime1">
              <a:rPr lang="en-US" smtClean="0"/>
              <a:t>12/5/2018</a:t>
            </a:fld>
            <a:endParaRPr lang="en-US"/>
          </a:p>
        </p:txBody>
      </p:sp>
      <p:sp>
        <p:nvSpPr>
          <p:cNvPr id="5" name="Footer Placeholder 4">
            <a:extLst>
              <a:ext uri="{FF2B5EF4-FFF2-40B4-BE49-F238E27FC236}">
                <a16:creationId xmlns:a16="http://schemas.microsoft.com/office/drawing/2014/main" id="{C4DBCEF3-45DC-414D-86B4-9326137C98C5}"/>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197015D-8613-4DC5-904E-AEFAFA83803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76744830"/>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67469D-E164-42FB-97BF-D1BB2BFA31F2}" type="datetime1">
              <a:rPr lang="en-GB" smtClean="0"/>
              <a:t>05/12/2018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DC02FD-F513-4C01-8E82-24CCD5E3281F}" type="slidenum">
              <a:rPr lang="en-GB" smtClean="0"/>
              <a:pPr/>
              <a:t>‹#›</a:t>
            </a:fld>
            <a:endParaRPr lang="en-GB"/>
          </a:p>
        </p:txBody>
      </p:sp>
    </p:spTree>
    <p:extLst>
      <p:ext uri="{BB962C8B-B14F-4D97-AF65-F5344CB8AC3E}">
        <p14:creationId xmlns:p14="http://schemas.microsoft.com/office/powerpoint/2010/main" val="175836208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BC1B8F-5BBF-4283-A148-156FFDB1B31B}" type="datetime1">
              <a:rPr lang="en-US" smtClean="0"/>
              <a:t>12/5/2018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94235802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serco.com/" TargetMode="External"/><Relationship Id="rId7" Type="http://schemas.openxmlformats.org/officeDocument/2006/relationships/image" Target="../media/image14.pn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hyperlink" Target="https://www.gov.uk/government/news/carillion-whats-happening-now" TargetMode="External"/><Relationship Id="rId5" Type="http://schemas.openxmlformats.org/officeDocument/2006/relationships/image" Target="../media/image13.png"/><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theguardian.com/media/2017/may/18/roger-ailes-fox-news-legacy-donald-trump"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4">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57022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6">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808676"/>
            <a:ext cx="9144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4" name="Title 3"/>
          <p:cNvSpPr>
            <a:spLocks noGrp="1"/>
          </p:cNvSpPr>
          <p:nvPr>
            <p:ph type="ctrTitle"/>
          </p:nvPr>
        </p:nvSpPr>
        <p:spPr>
          <a:xfrm>
            <a:off x="603363" y="1191796"/>
            <a:ext cx="7516084" cy="2976344"/>
          </a:xfrm>
        </p:spPr>
        <p:txBody>
          <a:bodyPr anchor="ctr">
            <a:normAutofit/>
          </a:bodyPr>
          <a:lstStyle/>
          <a:p>
            <a:pPr algn="l"/>
            <a:br>
              <a:rPr lang="en-GB" sz="4800">
                <a:solidFill>
                  <a:srgbClr val="FFFFFF"/>
                </a:solidFill>
              </a:rPr>
            </a:br>
            <a:br>
              <a:rPr lang="en-GB" sz="4800">
                <a:solidFill>
                  <a:srgbClr val="FFFFFF"/>
                </a:solidFill>
              </a:rPr>
            </a:br>
            <a:r>
              <a:rPr lang="en-GB" sz="4800">
                <a:solidFill>
                  <a:srgbClr val="FFFFFF"/>
                </a:solidFill>
                <a:effectLst/>
                <a:latin typeface="Arial" panose="020B0604020202020204" pitchFamily="34" charset="0"/>
                <a:cs typeface="Arial" panose="020B0604020202020204" pitchFamily="34" charset="0"/>
              </a:rPr>
              <a:t>Public Management and Governance</a:t>
            </a:r>
            <a:endParaRPr lang="en-GB" sz="4800" i="1">
              <a:solidFill>
                <a:srgbClr val="FFFFFF"/>
              </a:solidFill>
              <a:effectLst/>
              <a:latin typeface="Arial" panose="020B0604020202020204" pitchFamily="34" charset="0"/>
              <a:cs typeface="Arial" panose="020B0604020202020204" pitchFamily="34" charset="0"/>
            </a:endParaRPr>
          </a:p>
        </p:txBody>
      </p:sp>
      <p:sp>
        <p:nvSpPr>
          <p:cNvPr id="5" name="Subtitle 4"/>
          <p:cNvSpPr>
            <a:spLocks noGrp="1"/>
          </p:cNvSpPr>
          <p:nvPr>
            <p:ph type="subTitle" idx="1"/>
          </p:nvPr>
        </p:nvSpPr>
        <p:spPr>
          <a:xfrm>
            <a:off x="603591" y="5318990"/>
            <a:ext cx="7062673" cy="723670"/>
          </a:xfrm>
        </p:spPr>
        <p:txBody>
          <a:bodyPr anchor="t">
            <a:normAutofit/>
          </a:bodyPr>
          <a:lstStyle/>
          <a:p>
            <a:pPr algn="l"/>
            <a:r>
              <a:rPr lang="en-GB" sz="1600">
                <a:solidFill>
                  <a:srgbClr val="000000"/>
                </a:solidFill>
              </a:rPr>
              <a:t>Mike Durke</a:t>
            </a:r>
          </a:p>
        </p:txBody>
      </p:sp>
    </p:spTree>
    <p:extLst>
      <p:ext uri="{BB962C8B-B14F-4D97-AF65-F5344CB8AC3E}">
        <p14:creationId xmlns:p14="http://schemas.microsoft.com/office/powerpoint/2010/main" val="26895048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Freeform: Shape 10">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072" y="470925"/>
            <a:ext cx="3285756"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56FFB7-9B66-48DF-A754-678F2F672C05}"/>
              </a:ext>
            </a:extLst>
          </p:cNvPr>
          <p:cNvSpPr>
            <a:spLocks noGrp="1"/>
          </p:cNvSpPr>
          <p:nvPr>
            <p:ph type="title"/>
          </p:nvPr>
        </p:nvSpPr>
        <p:spPr>
          <a:xfrm>
            <a:off x="647271" y="1012004"/>
            <a:ext cx="2562119" cy="4795408"/>
          </a:xfrm>
        </p:spPr>
        <p:txBody>
          <a:bodyPr>
            <a:normAutofit/>
          </a:bodyPr>
          <a:lstStyle/>
          <a:p>
            <a:r>
              <a:rPr lang="en-GB" sz="6000" dirty="0">
                <a:solidFill>
                  <a:srgbClr val="FFFFFF"/>
                </a:solidFill>
              </a:rPr>
              <a:t>Aims</a:t>
            </a:r>
          </a:p>
        </p:txBody>
      </p:sp>
      <p:sp>
        <p:nvSpPr>
          <p:cNvPr id="4" name="Slide Number Placeholder 3">
            <a:extLst>
              <a:ext uri="{FF2B5EF4-FFF2-40B4-BE49-F238E27FC236}">
                <a16:creationId xmlns:a16="http://schemas.microsoft.com/office/drawing/2014/main" id="{A52D7C5A-7CAC-4053-BE27-8E250FFC914A}"/>
              </a:ext>
            </a:extLst>
          </p:cNvPr>
          <p:cNvSpPr>
            <a:spLocks noGrp="1"/>
          </p:cNvSpPr>
          <p:nvPr>
            <p:ph type="sldNum" sz="quarter" idx="12"/>
          </p:nvPr>
        </p:nvSpPr>
        <p:spPr>
          <a:xfrm>
            <a:off x="8044665" y="6356350"/>
            <a:ext cx="470685" cy="365125"/>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2</a:t>
            </a:fld>
            <a:endParaRPr lang="en-US" sz="1000">
              <a:solidFill>
                <a:prstClr val="black">
                  <a:tint val="75000"/>
                </a:prstClr>
              </a:solidFill>
            </a:endParaRPr>
          </a:p>
        </p:txBody>
      </p:sp>
      <p:graphicFrame>
        <p:nvGraphicFramePr>
          <p:cNvPr id="22" name="Content Placeholder 2">
            <a:extLst>
              <a:ext uri="{FF2B5EF4-FFF2-40B4-BE49-F238E27FC236}">
                <a16:creationId xmlns:a16="http://schemas.microsoft.com/office/drawing/2014/main" id="{026EB5DC-D97A-452C-AC13-0DA47DD4B95E}"/>
              </a:ext>
            </a:extLst>
          </p:cNvPr>
          <p:cNvGraphicFramePr>
            <a:graphicFrameLocks noGrp="1"/>
          </p:cNvGraphicFramePr>
          <p:nvPr>
            <p:ph idx="1"/>
            <p:extLst>
              <p:ext uri="{D42A27DB-BD31-4B8C-83A1-F6EECF244321}">
                <p14:modId xmlns:p14="http://schemas.microsoft.com/office/powerpoint/2010/main" val="229919330"/>
              </p:ext>
            </p:extLst>
          </p:nvPr>
        </p:nvGraphicFramePr>
        <p:xfrm>
          <a:off x="3895725" y="470924"/>
          <a:ext cx="4885203"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835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2">
                                            <p:graphicEl>
                                              <a:dgm id="{662DD3EC-0293-471A-9A42-EDB584D03979}"/>
                                            </p:graphicEl>
                                          </p:spTgt>
                                        </p:tgtEl>
                                        <p:attrNameLst>
                                          <p:attrName>style.visibility</p:attrName>
                                        </p:attrNameLst>
                                      </p:cBhvr>
                                      <p:to>
                                        <p:strVal val="visible"/>
                                      </p:to>
                                    </p:set>
                                    <p:anim calcmode="lin" valueType="num">
                                      <p:cBhvr additive="base">
                                        <p:cTn id="7" dur="500" fill="hold"/>
                                        <p:tgtEl>
                                          <p:spTgt spid="22">
                                            <p:graphicEl>
                                              <a:dgm id="{662DD3EC-0293-471A-9A42-EDB584D03979}"/>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22">
                                            <p:graphicEl>
                                              <a:dgm id="{662DD3EC-0293-471A-9A42-EDB584D03979}"/>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2">
                                            <p:graphicEl>
                                              <a:dgm id="{41003902-8135-4039-BE20-D142F9CE6D4C}"/>
                                            </p:graphicEl>
                                          </p:spTgt>
                                        </p:tgtEl>
                                        <p:attrNameLst>
                                          <p:attrName>style.visibility</p:attrName>
                                        </p:attrNameLst>
                                      </p:cBhvr>
                                      <p:to>
                                        <p:strVal val="visible"/>
                                      </p:to>
                                    </p:set>
                                    <p:anim calcmode="lin" valueType="num">
                                      <p:cBhvr additive="base">
                                        <p:cTn id="13" dur="500" fill="hold"/>
                                        <p:tgtEl>
                                          <p:spTgt spid="22">
                                            <p:graphicEl>
                                              <a:dgm id="{41003902-8135-4039-BE20-D142F9CE6D4C}"/>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22">
                                            <p:graphicEl>
                                              <a:dgm id="{41003902-8135-4039-BE20-D142F9CE6D4C}"/>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2">
                                            <p:graphicEl>
                                              <a:dgm id="{2B810D78-EA14-4FDB-9092-FF0333A9A030}"/>
                                            </p:graphicEl>
                                          </p:spTgt>
                                        </p:tgtEl>
                                        <p:attrNameLst>
                                          <p:attrName>style.visibility</p:attrName>
                                        </p:attrNameLst>
                                      </p:cBhvr>
                                      <p:to>
                                        <p:strVal val="visible"/>
                                      </p:to>
                                    </p:set>
                                    <p:anim calcmode="lin" valueType="num">
                                      <p:cBhvr additive="base">
                                        <p:cTn id="19" dur="500" fill="hold"/>
                                        <p:tgtEl>
                                          <p:spTgt spid="22">
                                            <p:graphicEl>
                                              <a:dgm id="{2B810D78-EA14-4FDB-9092-FF0333A9A030}"/>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22">
                                            <p:graphicEl>
                                              <a:dgm id="{2B810D78-EA14-4FDB-9092-FF0333A9A030}"/>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2"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493C9-4C2E-40C6-9DF4-549616C73135}"/>
              </a:ext>
            </a:extLst>
          </p:cNvPr>
          <p:cNvSpPr>
            <a:spLocks noGrp="1"/>
          </p:cNvSpPr>
          <p:nvPr>
            <p:ph type="title"/>
          </p:nvPr>
        </p:nvSpPr>
        <p:spPr/>
        <p:txBody>
          <a:bodyPr>
            <a:normAutofit/>
          </a:bodyPr>
          <a:lstStyle/>
          <a:p>
            <a:r>
              <a:rPr lang="en-GB" sz="6000" dirty="0"/>
              <a:t>Objectives</a:t>
            </a:r>
          </a:p>
        </p:txBody>
      </p:sp>
      <p:sp>
        <p:nvSpPr>
          <p:cNvPr id="3" name="Content Placeholder 2">
            <a:extLst>
              <a:ext uri="{FF2B5EF4-FFF2-40B4-BE49-F238E27FC236}">
                <a16:creationId xmlns:a16="http://schemas.microsoft.com/office/drawing/2014/main" id="{A6B6D79B-A0FF-45CC-A65A-1A47E5EEF02F}"/>
              </a:ext>
            </a:extLst>
          </p:cNvPr>
          <p:cNvSpPr>
            <a:spLocks noGrp="1"/>
          </p:cNvSpPr>
          <p:nvPr>
            <p:ph idx="1"/>
          </p:nvPr>
        </p:nvSpPr>
        <p:spPr/>
        <p:txBody>
          <a:bodyPr>
            <a:normAutofit/>
          </a:bodyPr>
          <a:lstStyle/>
          <a:p>
            <a:r>
              <a:rPr lang="en-GB" sz="2800" dirty="0"/>
              <a:t>People, purpose and motivations</a:t>
            </a:r>
          </a:p>
          <a:p>
            <a:r>
              <a:rPr lang="en-GB" sz="2800" dirty="0"/>
              <a:t>Essential task of the public domain</a:t>
            </a:r>
          </a:p>
          <a:p>
            <a:r>
              <a:rPr lang="en-GB" sz="2800" dirty="0"/>
              <a:t>Private v public</a:t>
            </a:r>
          </a:p>
          <a:p>
            <a:r>
              <a:rPr lang="en-GB" sz="2800" dirty="0"/>
              <a:t>Public management</a:t>
            </a:r>
          </a:p>
          <a:p>
            <a:r>
              <a:rPr lang="en-GB" sz="2800" dirty="0"/>
              <a:t>Public &amp; Good Governance</a:t>
            </a:r>
          </a:p>
          <a:p>
            <a:r>
              <a:rPr lang="en-GB" sz="2800" dirty="0"/>
              <a:t>Illustrations from Wales</a:t>
            </a:r>
          </a:p>
          <a:p>
            <a:r>
              <a:rPr lang="en-GB" sz="2800" dirty="0"/>
              <a:t>Drivers of public policy</a:t>
            </a:r>
          </a:p>
        </p:txBody>
      </p:sp>
      <p:sp>
        <p:nvSpPr>
          <p:cNvPr id="4" name="Slide Number Placeholder 3">
            <a:extLst>
              <a:ext uri="{FF2B5EF4-FFF2-40B4-BE49-F238E27FC236}">
                <a16:creationId xmlns:a16="http://schemas.microsoft.com/office/drawing/2014/main" id="{0623A5F6-0C52-4E90-BD82-A5FF3DE22831}"/>
              </a:ext>
            </a:extLst>
          </p:cNvPr>
          <p:cNvSpPr>
            <a:spLocks noGrp="1"/>
          </p:cNvSpPr>
          <p:nvPr>
            <p:ph type="sldNum" sz="quarter" idx="12"/>
          </p:nvPr>
        </p:nvSpPr>
        <p:spPr/>
        <p:txBody>
          <a:bodyPr/>
          <a:lstStyle/>
          <a:p>
            <a:fld id="{B6F15528-21DE-4FAA-801E-634DDDAF4B2B}" type="slidenum">
              <a:rPr lang="en-US" smtClean="0"/>
              <a:pPr/>
              <a:t>3</a:t>
            </a:fld>
            <a:endParaRPr lang="en-US"/>
          </a:p>
        </p:txBody>
      </p:sp>
    </p:spTree>
    <p:extLst>
      <p:ext uri="{BB962C8B-B14F-4D97-AF65-F5344CB8AC3E}">
        <p14:creationId xmlns:p14="http://schemas.microsoft.com/office/powerpoint/2010/main" val="24627199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696" y="629267"/>
            <a:ext cx="3845274" cy="970934"/>
          </a:xfrm>
        </p:spPr>
        <p:txBody>
          <a:bodyPr>
            <a:normAutofit/>
          </a:bodyPr>
          <a:lstStyle/>
          <a:p>
            <a:r>
              <a:rPr lang="en-GB" sz="6000" dirty="0"/>
              <a:t>Four Parts</a:t>
            </a:r>
          </a:p>
        </p:txBody>
      </p:sp>
      <p:sp>
        <p:nvSpPr>
          <p:cNvPr id="3" name="Content Placeholder 2"/>
          <p:cNvSpPr>
            <a:spLocks noGrp="1"/>
          </p:cNvSpPr>
          <p:nvPr>
            <p:ph idx="1"/>
          </p:nvPr>
        </p:nvSpPr>
        <p:spPr>
          <a:xfrm>
            <a:off x="152400" y="1752600"/>
            <a:ext cx="4343400" cy="4800600"/>
          </a:xfrm>
        </p:spPr>
        <p:txBody>
          <a:bodyPr>
            <a:normAutofit lnSpcReduction="10000"/>
          </a:bodyPr>
          <a:lstStyle/>
          <a:p>
            <a:pPr marL="624078" indent="-514350">
              <a:buFont typeface="+mj-lt"/>
              <a:buAutoNum type="arabicPeriod"/>
            </a:pPr>
            <a:r>
              <a:rPr lang="en-GB" sz="2400" dirty="0"/>
              <a:t>From public management to governance: role of the public sector, public management and governance, and how they have evolved in recent years</a:t>
            </a:r>
          </a:p>
          <a:p>
            <a:pPr marL="624078" indent="-514350">
              <a:buFont typeface="+mj-lt"/>
              <a:buAutoNum type="arabicPeriod"/>
            </a:pPr>
            <a:r>
              <a:rPr lang="en-GB" sz="2400" dirty="0"/>
              <a:t>Public management: main management functions </a:t>
            </a:r>
          </a:p>
          <a:p>
            <a:pPr marL="624078" indent="-514350">
              <a:buFont typeface="+mj-lt"/>
              <a:buAutoNum type="arabicPeriod"/>
            </a:pPr>
            <a:r>
              <a:rPr lang="en-GB" sz="2400" dirty="0"/>
              <a:t>Public governance: how organisations in the public domain work together with partners, stakeholders, citizens and networks</a:t>
            </a:r>
          </a:p>
          <a:p>
            <a:pPr marL="624078" indent="-514350">
              <a:buFont typeface="+mj-lt"/>
              <a:buAutoNum type="arabicPeriod"/>
            </a:pPr>
            <a:r>
              <a:rPr lang="en-GB" sz="2400" dirty="0"/>
              <a:t>… and finally – the future</a:t>
            </a:r>
          </a:p>
          <a:p>
            <a:endParaRPr lang="en-GB" sz="1700" dirty="0"/>
          </a:p>
        </p:txBody>
      </p:sp>
      <p:pic>
        <p:nvPicPr>
          <p:cNvPr id="6" name="Picture 5">
            <a:extLst>
              <a:ext uri="{FF2B5EF4-FFF2-40B4-BE49-F238E27FC236}">
                <a16:creationId xmlns:a16="http://schemas.microsoft.com/office/drawing/2014/main" id="{478AF519-2B86-46CA-AB8D-CC91EDE2ED47}"/>
              </a:ext>
            </a:extLst>
          </p:cNvPr>
          <p:cNvPicPr>
            <a:picLocks noChangeAspect="1"/>
          </p:cNvPicPr>
          <p:nvPr/>
        </p:nvPicPr>
        <p:blipFill rotWithShape="1">
          <a:blip r:embed="rId2"/>
          <a:srcRect r="4678"/>
          <a:stretch/>
        </p:blipFill>
        <p:spPr>
          <a:xfrm>
            <a:off x="4567959" y="10"/>
            <a:ext cx="4576040" cy="6857990"/>
          </a:xfrm>
          <a:prstGeom prst="rect">
            <a:avLst/>
          </a:prstGeom>
          <a:effectLst/>
        </p:spPr>
      </p:pic>
      <p:sp>
        <p:nvSpPr>
          <p:cNvPr id="4" name="Slide Number Placeholder 3"/>
          <p:cNvSpPr>
            <a:spLocks noGrp="1"/>
          </p:cNvSpPr>
          <p:nvPr>
            <p:ph type="sldNum" sz="quarter" idx="12"/>
          </p:nvPr>
        </p:nvSpPr>
        <p:spPr>
          <a:xfrm>
            <a:off x="8140446" y="6356350"/>
            <a:ext cx="514350" cy="365125"/>
          </a:xfrm>
        </p:spPr>
        <p:txBody>
          <a:bodyPr>
            <a:normAutofit/>
          </a:bodyPr>
          <a:lstStyle/>
          <a:p>
            <a:pPr algn="l">
              <a:spcAft>
                <a:spcPts val="600"/>
              </a:spcAft>
            </a:pPr>
            <a:fld id="{B6F15528-21DE-4FAA-801E-634DDDAF4B2B}" type="slidenum">
              <a:rPr lang="en-US">
                <a:solidFill>
                  <a:srgbClr val="FFFFFF"/>
                </a:solidFill>
              </a:rPr>
              <a:pPr algn="l">
                <a:spcAft>
                  <a:spcPts val="600"/>
                </a:spcAft>
              </a:pPr>
              <a:t>4</a:t>
            </a:fld>
            <a:endParaRPr lang="en-US">
              <a:solidFill>
                <a:srgbClr val="FFFFFF"/>
              </a:solidFill>
            </a:endParaRPr>
          </a:p>
        </p:txBody>
      </p:sp>
    </p:spTree>
    <p:extLst>
      <p:ext uri="{BB962C8B-B14F-4D97-AF65-F5344CB8AC3E}">
        <p14:creationId xmlns:p14="http://schemas.microsoft.com/office/powerpoint/2010/main" val="2256149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fld id="{B6F15528-21DE-4FAA-801E-634DDDAF4B2B}" type="slidenum">
              <a:rPr lang="en-US" smtClean="0"/>
              <a:pPr/>
              <a:t>5</a:t>
            </a:fld>
            <a:endParaRPr lang="en-US"/>
          </a:p>
        </p:txBody>
      </p:sp>
      <p:sp>
        <p:nvSpPr>
          <p:cNvPr id="5" name="Rectangle 4"/>
          <p:cNvSpPr/>
          <p:nvPr/>
        </p:nvSpPr>
        <p:spPr>
          <a:xfrm rot="21409996">
            <a:off x="819171" y="1333044"/>
            <a:ext cx="6400800" cy="2246769"/>
          </a:xfrm>
          <a:prstGeom prst="rect">
            <a:avLst/>
          </a:prstGeom>
          <a:solidFill>
            <a:srgbClr val="FFFF00"/>
          </a:solidFill>
          <a:ln w="28575">
            <a:solidFill>
              <a:schemeClr val="tx1"/>
            </a:solidFill>
          </a:ln>
        </p:spPr>
        <p:txBody>
          <a:bodyPr wrap="square">
            <a:spAutoFit/>
          </a:bodyPr>
          <a:lstStyle/>
          <a:p>
            <a:r>
              <a:rPr lang="en-GB" sz="2800" dirty="0"/>
              <a:t>This book has been written with the aim of giving readers a clear picture of the current state of play and the most important emerging issues in public management and governance </a:t>
            </a:r>
          </a:p>
        </p:txBody>
      </p:sp>
      <p:sp>
        <p:nvSpPr>
          <p:cNvPr id="6" name="Rectangle 5"/>
          <p:cNvSpPr/>
          <p:nvPr/>
        </p:nvSpPr>
        <p:spPr>
          <a:xfrm rot="169684">
            <a:off x="2108721" y="3980872"/>
            <a:ext cx="6742272" cy="2246769"/>
          </a:xfrm>
          <a:prstGeom prst="rect">
            <a:avLst/>
          </a:prstGeom>
          <a:solidFill>
            <a:srgbClr val="FFFF00"/>
          </a:solidFill>
          <a:ln w="28575">
            <a:solidFill>
              <a:schemeClr val="tx1"/>
            </a:solidFill>
          </a:ln>
        </p:spPr>
        <p:txBody>
          <a:bodyPr wrap="square">
            <a:spAutoFit/>
          </a:bodyPr>
          <a:lstStyle/>
          <a:p>
            <a:r>
              <a:rPr lang="en-GB" sz="2800" dirty="0"/>
              <a:t>This book is also written to help readers to understand what it means to become better citizens and, as such, to help to change the current practice of public management and governance </a:t>
            </a:r>
            <a:r>
              <a:rPr lang="en-GB" sz="2400" dirty="0"/>
              <a:t>(xxi)</a:t>
            </a:r>
          </a:p>
        </p:txBody>
      </p:sp>
    </p:spTree>
    <p:extLst>
      <p:ext uri="{BB962C8B-B14F-4D97-AF65-F5344CB8AC3E}">
        <p14:creationId xmlns:p14="http://schemas.microsoft.com/office/powerpoint/2010/main" val="1794303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5A21D26-38E0-4F3A-9881-6DE66DB0DF7D}"/>
              </a:ext>
            </a:extLst>
          </p:cNvPr>
          <p:cNvPicPr>
            <a:picLocks noChangeAspect="1"/>
          </p:cNvPicPr>
          <p:nvPr/>
        </p:nvPicPr>
        <p:blipFill rotWithShape="1">
          <a:blip r:embed="rId2"/>
          <a:srcRect b="2319"/>
          <a:stretch/>
        </p:blipFill>
        <p:spPr>
          <a:xfrm>
            <a:off x="20" y="10"/>
            <a:ext cx="9143980" cy="4666928"/>
          </a:xfrm>
          <a:prstGeom prst="rect">
            <a:avLst/>
          </a:prstGeom>
        </p:spPr>
      </p:pic>
      <p:pic>
        <p:nvPicPr>
          <p:cNvPr id="10" name="Picture 9">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2" name="Oval 11">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200" y="4388303"/>
            <a:ext cx="618067"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603748" y="4551037"/>
            <a:ext cx="3766337" cy="1509931"/>
          </a:xfrm>
        </p:spPr>
        <p:txBody>
          <a:bodyPr>
            <a:normAutofit/>
          </a:bodyPr>
          <a:lstStyle/>
          <a:p>
            <a:r>
              <a:rPr lang="en-GB" sz="6000" dirty="0">
                <a:solidFill>
                  <a:srgbClr val="000000"/>
                </a:solidFill>
              </a:rPr>
              <a:t>Personnel?</a:t>
            </a:r>
          </a:p>
        </p:txBody>
      </p:sp>
      <p:sp>
        <p:nvSpPr>
          <p:cNvPr id="2" name="Content Placeholder 1"/>
          <p:cNvSpPr>
            <a:spLocks noGrp="1"/>
          </p:cNvSpPr>
          <p:nvPr>
            <p:ph idx="1"/>
          </p:nvPr>
        </p:nvSpPr>
        <p:spPr>
          <a:xfrm>
            <a:off x="4114800" y="4447239"/>
            <a:ext cx="4835391" cy="2057400"/>
          </a:xfrm>
        </p:spPr>
        <p:txBody>
          <a:bodyPr anchor="ctr">
            <a:noAutofit/>
          </a:bodyPr>
          <a:lstStyle/>
          <a:p>
            <a:r>
              <a:rPr lang="en-GB" sz="2800" dirty="0">
                <a:solidFill>
                  <a:srgbClr val="000000"/>
                </a:solidFill>
              </a:rPr>
              <a:t>What kind of person chooses to work in the public sector?</a:t>
            </a:r>
          </a:p>
          <a:p>
            <a:r>
              <a:rPr lang="en-GB" sz="2800" dirty="0">
                <a:solidFill>
                  <a:srgbClr val="000000"/>
                </a:solidFill>
              </a:rPr>
              <a:t>What kinds of personalities and traits might we find in public sector organisations?</a:t>
            </a:r>
          </a:p>
        </p:txBody>
      </p:sp>
      <p:sp>
        <p:nvSpPr>
          <p:cNvPr id="4" name="Slide Number Placeholder 3"/>
          <p:cNvSpPr>
            <a:spLocks noGrp="1"/>
          </p:cNvSpPr>
          <p:nvPr>
            <p:ph type="sldNum" sz="quarter" idx="12"/>
          </p:nvPr>
        </p:nvSpPr>
        <p:spPr>
          <a:xfrm>
            <a:off x="8119447" y="6223702"/>
            <a:ext cx="428046" cy="314067"/>
          </a:xfrm>
        </p:spPr>
        <p:txBody>
          <a:bodyPr>
            <a:normAutofit/>
          </a:bodyPr>
          <a:lstStyle/>
          <a:p>
            <a:pPr>
              <a:spcAft>
                <a:spcPts val="600"/>
              </a:spcAft>
            </a:pPr>
            <a:fld id="{B6F15528-21DE-4FAA-801E-634DDDAF4B2B}" type="slidenum">
              <a:rPr lang="en-US" sz="1000">
                <a:solidFill>
                  <a:srgbClr val="898989"/>
                </a:solidFill>
              </a:rPr>
              <a:pPr>
                <a:spcAft>
                  <a:spcPts val="600"/>
                </a:spcAft>
              </a:pPr>
              <a:t>6</a:t>
            </a:fld>
            <a:endParaRPr lang="en-US" sz="1000">
              <a:solidFill>
                <a:srgbClr val="898989"/>
              </a:solidFill>
            </a:endParaRPr>
          </a:p>
        </p:txBody>
      </p:sp>
    </p:spTree>
    <p:extLst>
      <p:ext uri="{BB962C8B-B14F-4D97-AF65-F5344CB8AC3E}">
        <p14:creationId xmlns:p14="http://schemas.microsoft.com/office/powerpoint/2010/main" val="2577406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0592" y="1524000"/>
            <a:ext cx="4313808" cy="4191000"/>
          </a:xfrm>
        </p:spPr>
        <p:txBody>
          <a:bodyPr>
            <a:noAutofit/>
          </a:bodyPr>
          <a:lstStyle/>
          <a:p>
            <a:r>
              <a:rPr lang="en-GB" sz="3200" dirty="0"/>
              <a:t>We must not take for granted that the activities of public servants are worthy</a:t>
            </a:r>
          </a:p>
          <a:p>
            <a:r>
              <a:rPr lang="en-GB" sz="3200" dirty="0"/>
              <a:t>Public management activities are sometimes conducted by ‘sharks’ rather than ‘suits’</a:t>
            </a:r>
          </a:p>
          <a:p>
            <a:endParaRPr lang="en-GB" sz="3200"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7</a:t>
            </a:fld>
            <a:endParaRPr lang="en-US"/>
          </a:p>
        </p:txBody>
      </p:sp>
      <p:pic>
        <p:nvPicPr>
          <p:cNvPr id="6" name="Picture 5">
            <a:extLst>
              <a:ext uri="{FF2B5EF4-FFF2-40B4-BE49-F238E27FC236}">
                <a16:creationId xmlns:a16="http://schemas.microsoft.com/office/drawing/2014/main" id="{CC724352-1FE7-4A4D-8FDE-E5F21F89AFCB}"/>
              </a:ext>
            </a:extLst>
          </p:cNvPr>
          <p:cNvPicPr>
            <a:picLocks noChangeAspect="1"/>
          </p:cNvPicPr>
          <p:nvPr/>
        </p:nvPicPr>
        <p:blipFill>
          <a:blip r:embed="rId2"/>
          <a:stretch>
            <a:fillRect/>
          </a:stretch>
        </p:blipFill>
        <p:spPr>
          <a:xfrm>
            <a:off x="4800600" y="0"/>
            <a:ext cx="4437072" cy="6858000"/>
          </a:xfrm>
          <a:prstGeom prst="rect">
            <a:avLst/>
          </a:prstGeom>
        </p:spPr>
      </p:pic>
    </p:spTree>
    <p:extLst>
      <p:ext uri="{BB962C8B-B14F-4D97-AF65-F5344CB8AC3E}">
        <p14:creationId xmlns:p14="http://schemas.microsoft.com/office/powerpoint/2010/main" val="2464607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heel(1)">
                                      <p:cBhvr>
                                        <p:cTn id="1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304800" y="3657600"/>
            <a:ext cx="8534400" cy="2133599"/>
          </a:xfrm>
          <a:solidFill>
            <a:srgbClr val="FFFF00"/>
          </a:solidFill>
          <a:ln w="25400">
            <a:solidFill>
              <a:schemeClr val="tx1"/>
            </a:solidFill>
          </a:ln>
        </p:spPr>
        <p:txBody>
          <a:bodyPr>
            <a:normAutofit/>
          </a:bodyPr>
          <a:lstStyle/>
          <a:p>
            <a:pPr marL="0" indent="0" algn="ctr">
              <a:buNone/>
            </a:pPr>
            <a:r>
              <a:rPr lang="en-GB" sz="4000" dirty="0"/>
              <a:t>‘Public managers have to earn our respect and gratitude, rather than simply assume it.’ [3]</a:t>
            </a:r>
          </a:p>
        </p:txBody>
      </p:sp>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sp>
        <p:nvSpPr>
          <p:cNvPr id="5" name="Rectangle 4">
            <a:extLst>
              <a:ext uri="{FF2B5EF4-FFF2-40B4-BE49-F238E27FC236}">
                <a16:creationId xmlns:a16="http://schemas.microsoft.com/office/drawing/2014/main" id="{DFBC7A73-8CC5-409E-B0EC-C9CB2C952730}"/>
              </a:ext>
            </a:extLst>
          </p:cNvPr>
          <p:cNvSpPr/>
          <p:nvPr/>
        </p:nvSpPr>
        <p:spPr>
          <a:xfrm>
            <a:off x="341790" y="1138297"/>
            <a:ext cx="8458200" cy="2062103"/>
          </a:xfrm>
          <a:prstGeom prst="rect">
            <a:avLst/>
          </a:prstGeom>
          <a:solidFill>
            <a:srgbClr val="FFFF00"/>
          </a:solidFill>
          <a:ln w="25400">
            <a:solidFill>
              <a:schemeClr val="accent1"/>
            </a:solidFill>
          </a:ln>
        </p:spPr>
        <p:txBody>
          <a:bodyPr wrap="square">
            <a:spAutoFit/>
          </a:bodyPr>
          <a:lstStyle/>
          <a:p>
            <a:r>
              <a:rPr lang="en-GB" sz="3200" dirty="0"/>
              <a:t>‘Even when public services are managed by suits, the people wearing those suits may seek . . . the lifestyle of ‘fat cats’ rather than ‘public servants’ [3]</a:t>
            </a:r>
          </a:p>
        </p:txBody>
      </p:sp>
    </p:spTree>
    <p:extLst>
      <p:ext uri="{BB962C8B-B14F-4D97-AF65-F5344CB8AC3E}">
        <p14:creationId xmlns:p14="http://schemas.microsoft.com/office/powerpoint/2010/main" val="1228520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A9F47CE-CC9C-470F-8BA1-768618DBF39B}"/>
              </a:ext>
            </a:extLst>
          </p:cNvPr>
          <p:cNvSpPr>
            <a:spLocks noGrp="1"/>
          </p:cNvSpPr>
          <p:nvPr>
            <p:ph type="title"/>
          </p:nvPr>
        </p:nvSpPr>
        <p:spPr>
          <a:xfrm>
            <a:off x="5133975" y="365127"/>
            <a:ext cx="3752850" cy="4340332"/>
          </a:xfrm>
        </p:spPr>
        <p:txBody>
          <a:bodyPr>
            <a:noAutofit/>
          </a:bodyPr>
          <a:lstStyle/>
          <a:p>
            <a:r>
              <a:rPr lang="en-GB" sz="6000" dirty="0"/>
              <a:t>Essential task of the public domain</a:t>
            </a:r>
          </a:p>
        </p:txBody>
      </p:sp>
      <p:sp>
        <p:nvSpPr>
          <p:cNvPr id="3" name="Content Placeholder 2"/>
          <p:cNvSpPr>
            <a:spLocks noGrp="1"/>
          </p:cNvSpPr>
          <p:nvPr>
            <p:ph idx="1"/>
          </p:nvPr>
        </p:nvSpPr>
        <p:spPr>
          <a:xfrm>
            <a:off x="457200" y="838201"/>
            <a:ext cx="4572000" cy="5050618"/>
          </a:xfrm>
        </p:spPr>
        <p:txBody>
          <a:bodyPr>
            <a:normAutofit/>
          </a:bodyPr>
          <a:lstStyle/>
          <a:p>
            <a:r>
              <a:rPr lang="en-GB" sz="2800" dirty="0"/>
              <a:t>‘The essential task of the public domain can now be interpreted as enabling authoritative public choice about </a:t>
            </a:r>
            <a:r>
              <a:rPr lang="en-GB" sz="2800" b="1" dirty="0"/>
              <a:t>collective activity </a:t>
            </a:r>
            <a:r>
              <a:rPr lang="en-GB" sz="2800" dirty="0"/>
              <a:t>and purpose. </a:t>
            </a:r>
          </a:p>
          <a:p>
            <a:r>
              <a:rPr lang="en-GB" sz="2800" dirty="0"/>
              <a:t>It has the ultimate responsibility for constituting a </a:t>
            </a:r>
            <a:r>
              <a:rPr lang="en-GB" sz="2800" b="1" dirty="0"/>
              <a:t>society as a political community </a:t>
            </a:r>
            <a:r>
              <a:rPr lang="en-GB" sz="2800" dirty="0"/>
              <a:t>which has the capacity to make public choices.’</a:t>
            </a:r>
          </a:p>
        </p:txBody>
      </p:sp>
      <p:sp>
        <p:nvSpPr>
          <p:cNvPr id="2" name="Slide Number Placeholder 1"/>
          <p:cNvSpPr>
            <a:spLocks noGrp="1"/>
          </p:cNvSpPr>
          <p:nvPr>
            <p:ph type="sldNum" sz="quarter" idx="12"/>
          </p:nvPr>
        </p:nvSpPr>
        <p:spPr/>
        <p:txBody>
          <a:bodyPr/>
          <a:lstStyle/>
          <a:p>
            <a:fld id="{B6F15528-21DE-4FAA-801E-634DDDAF4B2B}" type="slidenum">
              <a:rPr lang="en-US" smtClean="0"/>
              <a:pPr/>
              <a:t>9</a:t>
            </a:fld>
            <a:endParaRPr lang="en-US"/>
          </a:p>
        </p:txBody>
      </p:sp>
      <p:sp>
        <p:nvSpPr>
          <p:cNvPr id="4" name="Rectangle 3"/>
          <p:cNvSpPr/>
          <p:nvPr/>
        </p:nvSpPr>
        <p:spPr>
          <a:xfrm>
            <a:off x="4724400" y="6019799"/>
            <a:ext cx="4572000" cy="646331"/>
          </a:xfrm>
          <a:prstGeom prst="rect">
            <a:avLst/>
          </a:prstGeom>
        </p:spPr>
        <p:txBody>
          <a:bodyPr>
            <a:spAutoFit/>
          </a:bodyPr>
          <a:lstStyle/>
          <a:p>
            <a:r>
              <a:rPr lang="en-GB" dirty="0" err="1"/>
              <a:t>Ranson</a:t>
            </a:r>
            <a:r>
              <a:rPr lang="en-GB" dirty="0"/>
              <a:t> and Stewart (1994; p59-60) cited in </a:t>
            </a:r>
            <a:r>
              <a:rPr lang="en-GB" dirty="0" err="1"/>
              <a:t>Bovaird</a:t>
            </a:r>
            <a:r>
              <a:rPr lang="en-GB" dirty="0"/>
              <a:t> and Loffler p5</a:t>
            </a:r>
          </a:p>
        </p:txBody>
      </p:sp>
      <p:sp>
        <p:nvSpPr>
          <p:cNvPr id="6" name="Title 1">
            <a:extLst>
              <a:ext uri="{FF2B5EF4-FFF2-40B4-BE49-F238E27FC236}">
                <a16:creationId xmlns:a16="http://schemas.microsoft.com/office/drawing/2014/main" id="{18932A82-C033-4D2B-A43B-A39D6FABA01B}"/>
              </a:ext>
            </a:extLst>
          </p:cNvPr>
          <p:cNvSpPr txBox="1">
            <a:spLocks/>
          </p:cNvSpPr>
          <p:nvPr/>
        </p:nvSpPr>
        <p:spPr>
          <a:xfrm>
            <a:off x="5064918" y="4379229"/>
            <a:ext cx="3890963" cy="1325563"/>
          </a:xfrm>
          <a:prstGeom prst="rect">
            <a:avLst/>
          </a:prstGeom>
          <a:solidFill>
            <a:srgbClr val="FF0000"/>
          </a:solidFill>
          <a:ln w="38100">
            <a:solidFill>
              <a:schemeClr val="tx1"/>
            </a:solidFill>
          </a:ln>
        </p:spPr>
        <p:txBody>
          <a:bodyPr vert="horz" lIns="91440" tIns="45720" rIns="91440" bIns="45720" rtlCol="0" anchor="ctr">
            <a:no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sz="9600" dirty="0">
                <a:solidFill>
                  <a:schemeClr val="bg1"/>
                </a:solidFill>
              </a:rPr>
              <a:t>Really?</a:t>
            </a:r>
          </a:p>
        </p:txBody>
      </p:sp>
    </p:spTree>
    <p:extLst>
      <p:ext uri="{BB962C8B-B14F-4D97-AF65-F5344CB8AC3E}">
        <p14:creationId xmlns:p14="http://schemas.microsoft.com/office/powerpoint/2010/main" val="508593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7953" y="0"/>
            <a:ext cx="4606047"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7953" y="0"/>
            <a:ext cx="323928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C2A796-0037-493A-B560-7B19946A9B3A}"/>
              </a:ext>
            </a:extLst>
          </p:cNvPr>
          <p:cNvSpPr>
            <a:spLocks noGrp="1"/>
          </p:cNvSpPr>
          <p:nvPr>
            <p:ph type="title"/>
          </p:nvPr>
        </p:nvSpPr>
        <p:spPr>
          <a:xfrm>
            <a:off x="4794448" y="304801"/>
            <a:ext cx="4120952" cy="1680438"/>
          </a:xfrm>
        </p:spPr>
        <p:txBody>
          <a:bodyPr>
            <a:noAutofit/>
          </a:bodyPr>
          <a:lstStyle/>
          <a:p>
            <a:r>
              <a:rPr lang="en-GB" sz="6000" dirty="0"/>
              <a:t>Rhetoric and reality</a:t>
            </a:r>
          </a:p>
        </p:txBody>
      </p:sp>
      <p:pic>
        <p:nvPicPr>
          <p:cNvPr id="5" name="Picture 4">
            <a:extLst>
              <a:ext uri="{FF2B5EF4-FFF2-40B4-BE49-F238E27FC236}">
                <a16:creationId xmlns:a16="http://schemas.microsoft.com/office/drawing/2014/main" id="{4F428946-3164-4257-8AD1-E3E13BCD95A8}"/>
              </a:ext>
            </a:extLst>
          </p:cNvPr>
          <p:cNvPicPr>
            <a:picLocks noChangeAspect="1"/>
          </p:cNvPicPr>
          <p:nvPr/>
        </p:nvPicPr>
        <p:blipFill>
          <a:blip r:embed="rId2"/>
          <a:stretch>
            <a:fillRect/>
          </a:stretch>
        </p:blipFill>
        <p:spPr>
          <a:xfrm>
            <a:off x="363474" y="1250154"/>
            <a:ext cx="3845052" cy="4202242"/>
          </a:xfrm>
          <a:prstGeom prst="rect">
            <a:avLst/>
          </a:prstGeom>
        </p:spPr>
      </p:pic>
      <p:sp>
        <p:nvSpPr>
          <p:cNvPr id="3" name="Content Placeholder 2">
            <a:extLst>
              <a:ext uri="{FF2B5EF4-FFF2-40B4-BE49-F238E27FC236}">
                <a16:creationId xmlns:a16="http://schemas.microsoft.com/office/drawing/2014/main" id="{53A9D8DB-1687-4B9B-987D-DB824904EBC4}"/>
              </a:ext>
            </a:extLst>
          </p:cNvPr>
          <p:cNvSpPr>
            <a:spLocks noGrp="1"/>
          </p:cNvSpPr>
          <p:nvPr>
            <p:ph idx="1"/>
          </p:nvPr>
        </p:nvSpPr>
        <p:spPr>
          <a:xfrm>
            <a:off x="4793927" y="2121763"/>
            <a:ext cx="4348930" cy="4234588"/>
          </a:xfrm>
        </p:spPr>
        <p:txBody>
          <a:bodyPr>
            <a:noAutofit/>
          </a:bodyPr>
          <a:lstStyle/>
          <a:p>
            <a:r>
              <a:rPr lang="en-GB" sz="2400" dirty="0"/>
              <a:t>Sometimes we hear laudable aspirations for the public domain, but we might be forgiven for raising an eyebrow of doubt</a:t>
            </a:r>
          </a:p>
          <a:p>
            <a:r>
              <a:rPr lang="en-GB" sz="2400" dirty="0"/>
              <a:t>Do we have strong communities engaged in collective activity, making authoritative public choices?</a:t>
            </a:r>
          </a:p>
          <a:p>
            <a:r>
              <a:rPr lang="en-GB" sz="2400" dirty="0"/>
              <a:t>Do we see society as ‘a political community’?</a:t>
            </a:r>
          </a:p>
        </p:txBody>
      </p:sp>
      <p:sp>
        <p:nvSpPr>
          <p:cNvPr id="4" name="Slide Number Placeholder 3">
            <a:extLst>
              <a:ext uri="{FF2B5EF4-FFF2-40B4-BE49-F238E27FC236}">
                <a16:creationId xmlns:a16="http://schemas.microsoft.com/office/drawing/2014/main" id="{F0E1DB9F-1E4D-4BB0-9985-5BC5AA1E9234}"/>
              </a:ext>
            </a:extLst>
          </p:cNvPr>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a:solidFill>
                  <a:schemeClr val="tx1">
                    <a:alpha val="80000"/>
                  </a:schemeClr>
                </a:solidFill>
              </a:rPr>
              <a:pPr>
                <a:spcAft>
                  <a:spcPts val="600"/>
                </a:spcAft>
              </a:pPr>
              <a:t>10</a:t>
            </a:fld>
            <a:endParaRPr lang="en-US">
              <a:solidFill>
                <a:schemeClr val="tx1">
                  <a:alpha val="80000"/>
                </a:schemeClr>
              </a:solidFill>
            </a:endParaRPr>
          </a:p>
        </p:txBody>
      </p:sp>
    </p:spTree>
    <p:extLst>
      <p:ext uri="{BB962C8B-B14F-4D97-AF65-F5344CB8AC3E}">
        <p14:creationId xmlns:p14="http://schemas.microsoft.com/office/powerpoint/2010/main" val="24846527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DEC114E-09A7-4B2B-991F-214844F98C76}"/>
              </a:ext>
            </a:extLst>
          </p:cNvPr>
          <p:cNvSpPr>
            <a:spLocks noGrp="1"/>
          </p:cNvSpPr>
          <p:nvPr>
            <p:ph type="title"/>
          </p:nvPr>
        </p:nvSpPr>
        <p:spPr>
          <a:xfrm>
            <a:off x="457200" y="639186"/>
            <a:ext cx="6172200" cy="1418213"/>
          </a:xfrm>
        </p:spPr>
        <p:txBody>
          <a:bodyPr>
            <a:noAutofit/>
          </a:bodyPr>
          <a:lstStyle/>
          <a:p>
            <a:r>
              <a:rPr lang="en-GB" sz="5400" dirty="0"/>
              <a:t>Public dialogue &amp; community needs</a:t>
            </a:r>
          </a:p>
        </p:txBody>
      </p:sp>
      <p:sp>
        <p:nvSpPr>
          <p:cNvPr id="3" name="Content Placeholder 2"/>
          <p:cNvSpPr>
            <a:spLocks noGrp="1"/>
          </p:cNvSpPr>
          <p:nvPr>
            <p:ph idx="1"/>
          </p:nvPr>
        </p:nvSpPr>
        <p:spPr>
          <a:xfrm>
            <a:off x="457200" y="2286000"/>
            <a:ext cx="3866965" cy="3721291"/>
          </a:xfrm>
        </p:spPr>
        <p:txBody>
          <a:bodyPr>
            <a:normAutofit/>
          </a:bodyPr>
          <a:lstStyle/>
          <a:p>
            <a:r>
              <a:rPr lang="en-GB" sz="2800" dirty="0"/>
              <a:t>‘Producing a </a:t>
            </a:r>
            <a:r>
              <a:rPr lang="en-GB" sz="2800" b="1" dirty="0"/>
              <a:t>‘public’ </a:t>
            </a:r>
            <a:r>
              <a:rPr lang="en-GB" sz="2800" dirty="0"/>
              <a:t>which is able to enter into dialogue and decide about the needs of the community … is the </a:t>
            </a:r>
            <a:r>
              <a:rPr lang="en-GB" sz="2800" b="1" dirty="0"/>
              <a:t>uniquely demanding challenge facing </a:t>
            </a:r>
            <a:r>
              <a:rPr lang="en-GB" sz="2800" dirty="0"/>
              <a:t>the public domain.’ </a:t>
            </a:r>
          </a:p>
          <a:p>
            <a:pPr marL="0" indent="0">
              <a:buNone/>
            </a:pPr>
            <a:endParaRPr lang="en-GB" sz="2400" dirty="0"/>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000" b="0" i="0" u="none" strike="noStrike" kern="1200" cap="none" spc="0" normalizeH="0" baseline="0" noProof="0" smtClean="0">
                <a:ln>
                  <a:noFill/>
                </a:ln>
                <a:solidFill>
                  <a:prstClr val="black"/>
                </a:solidFill>
                <a:effectLst/>
                <a:uLnTx/>
                <a:uFillTx/>
                <a:latin typeface="Lucida Sans Unicode"/>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000" b="0" i="0" u="none" strike="noStrike" kern="1200" cap="none" spc="0" normalizeH="0" baseline="0" noProof="0">
              <a:ln>
                <a:noFill/>
              </a:ln>
              <a:solidFill>
                <a:prstClr val="black"/>
              </a:solidFill>
              <a:effectLst/>
              <a:uLnTx/>
              <a:uFillTx/>
              <a:latin typeface="Lucida Sans Unicode"/>
              <a:ea typeface="+mn-ea"/>
              <a:cs typeface="+mn-cs"/>
            </a:endParaRPr>
          </a:p>
        </p:txBody>
      </p:sp>
      <p:sp>
        <p:nvSpPr>
          <p:cNvPr id="4" name="Rectangle 3"/>
          <p:cNvSpPr/>
          <p:nvPr/>
        </p:nvSpPr>
        <p:spPr>
          <a:xfrm>
            <a:off x="4324165" y="6007291"/>
            <a:ext cx="4572000" cy="584775"/>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prstClr val="black"/>
                </a:solidFill>
                <a:effectLst/>
                <a:uLnTx/>
                <a:uFillTx/>
                <a:latin typeface="Lucida Sans Unicode"/>
                <a:ea typeface="+mn-ea"/>
                <a:cs typeface="+mn-cs"/>
              </a:rPr>
              <a:t>Ranson</a:t>
            </a:r>
            <a:r>
              <a:rPr kumimoji="0" lang="en-GB" sz="1600" b="0" i="0" u="none" strike="noStrike" kern="1200" cap="none" spc="0" normalizeH="0" baseline="0" noProof="0" dirty="0">
                <a:ln>
                  <a:noFill/>
                </a:ln>
                <a:solidFill>
                  <a:prstClr val="black"/>
                </a:solidFill>
                <a:effectLst/>
                <a:uLnTx/>
                <a:uFillTx/>
                <a:latin typeface="Lucida Sans Unicode"/>
                <a:ea typeface="+mn-ea"/>
                <a:cs typeface="+mn-cs"/>
              </a:rPr>
              <a:t> and Stewart (1994; p59-60) cited in </a:t>
            </a:r>
            <a:r>
              <a:rPr kumimoji="0" lang="en-GB" sz="1600" b="0" i="0" u="none" strike="noStrike" kern="1200" cap="none" spc="0" normalizeH="0" baseline="0" noProof="0" dirty="0" err="1">
                <a:ln>
                  <a:noFill/>
                </a:ln>
                <a:solidFill>
                  <a:prstClr val="black"/>
                </a:solidFill>
                <a:effectLst/>
                <a:uLnTx/>
                <a:uFillTx/>
                <a:latin typeface="Lucida Sans Unicode"/>
                <a:ea typeface="+mn-ea"/>
                <a:cs typeface="+mn-cs"/>
              </a:rPr>
              <a:t>Bovaird</a:t>
            </a:r>
            <a:r>
              <a:rPr kumimoji="0" lang="en-GB" sz="1600" b="0" i="0" u="none" strike="noStrike" kern="1200" cap="none" spc="0" normalizeH="0" baseline="0" noProof="0" dirty="0">
                <a:ln>
                  <a:noFill/>
                </a:ln>
                <a:solidFill>
                  <a:prstClr val="black"/>
                </a:solidFill>
                <a:effectLst/>
                <a:uLnTx/>
                <a:uFillTx/>
                <a:latin typeface="Lucida Sans Unicode"/>
                <a:ea typeface="+mn-ea"/>
                <a:cs typeface="+mn-cs"/>
              </a:rPr>
              <a:t> and Loffler p5</a:t>
            </a:r>
          </a:p>
        </p:txBody>
      </p:sp>
      <p:pic>
        <p:nvPicPr>
          <p:cNvPr id="7" name="Picture 6">
            <a:extLst>
              <a:ext uri="{FF2B5EF4-FFF2-40B4-BE49-F238E27FC236}">
                <a16:creationId xmlns:a16="http://schemas.microsoft.com/office/drawing/2014/main" id="{6EC5E018-3178-4D24-B39E-E2B488950075}"/>
              </a:ext>
            </a:extLst>
          </p:cNvPr>
          <p:cNvPicPr>
            <a:picLocks noChangeAspect="1"/>
          </p:cNvPicPr>
          <p:nvPr/>
        </p:nvPicPr>
        <p:blipFill>
          <a:blip r:embed="rId2"/>
          <a:stretch>
            <a:fillRect/>
          </a:stretch>
        </p:blipFill>
        <p:spPr>
          <a:xfrm>
            <a:off x="4819837" y="2368337"/>
            <a:ext cx="3314700" cy="3314700"/>
          </a:xfrm>
          <a:prstGeom prst="rect">
            <a:avLst/>
          </a:prstGeom>
        </p:spPr>
      </p:pic>
    </p:spTree>
    <p:extLst>
      <p:ext uri="{BB962C8B-B14F-4D97-AF65-F5344CB8AC3E}">
        <p14:creationId xmlns:p14="http://schemas.microsoft.com/office/powerpoint/2010/main" val="3946255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27513" y="5029200"/>
            <a:ext cx="3071502" cy="1144007"/>
          </a:xfrm>
        </p:spPr>
        <p:txBody>
          <a:bodyPr>
            <a:normAutofit/>
          </a:bodyPr>
          <a:lstStyle/>
          <a:p>
            <a:r>
              <a:rPr lang="en-GB" sz="6000" dirty="0"/>
              <a:t>‘Public’</a:t>
            </a:r>
          </a:p>
        </p:txBody>
      </p:sp>
      <p:sp>
        <p:nvSpPr>
          <p:cNvPr id="3" name="Content Placeholder 2"/>
          <p:cNvSpPr>
            <a:spLocks noGrp="1"/>
          </p:cNvSpPr>
          <p:nvPr>
            <p:ph idx="1"/>
          </p:nvPr>
        </p:nvSpPr>
        <p:spPr>
          <a:xfrm>
            <a:off x="76200" y="609600"/>
            <a:ext cx="4601411" cy="5638800"/>
          </a:xfrm>
        </p:spPr>
        <p:txBody>
          <a:bodyPr anchor="t">
            <a:noAutofit/>
          </a:bodyPr>
          <a:lstStyle/>
          <a:p>
            <a:r>
              <a:rPr lang="en-GB" sz="2800" dirty="0"/>
              <a:t>Used to distinguish between the </a:t>
            </a:r>
            <a:r>
              <a:rPr lang="en-GB" sz="2800" b="1" dirty="0"/>
              <a:t>‘public sector’ </a:t>
            </a:r>
            <a:r>
              <a:rPr lang="en-GB" sz="2800" dirty="0"/>
              <a:t>and the </a:t>
            </a:r>
            <a:r>
              <a:rPr lang="en-GB" sz="2800" b="1" dirty="0"/>
              <a:t>‘private sector’</a:t>
            </a:r>
          </a:p>
          <a:p>
            <a:r>
              <a:rPr lang="en-GB" sz="2800" dirty="0"/>
              <a:t>Differences of ownership (</a:t>
            </a:r>
            <a:r>
              <a:rPr lang="en-GB" sz="2800" b="1" dirty="0"/>
              <a:t>collective ownership</a:t>
            </a:r>
            <a:r>
              <a:rPr lang="en-GB" sz="2800" dirty="0"/>
              <a:t>, in the name of all citizens, versus individual ownership) and motive (</a:t>
            </a:r>
            <a:r>
              <a:rPr lang="en-GB" sz="2800" b="1" dirty="0"/>
              <a:t>social purpose versus profit</a:t>
            </a:r>
            <a:r>
              <a:rPr lang="en-GB" sz="2800" dirty="0"/>
              <a:t>)” </a:t>
            </a:r>
          </a:p>
          <a:p>
            <a:r>
              <a:rPr lang="en-GB" sz="2800" dirty="0"/>
              <a:t>Bovaird and Loffler see the definition of </a:t>
            </a:r>
            <a:r>
              <a:rPr lang="en-GB" sz="2800" b="1" dirty="0"/>
              <a:t>‘public’ </a:t>
            </a:r>
            <a:r>
              <a:rPr lang="en-GB" sz="2800" dirty="0"/>
              <a:t>as a fundamental part of the problematic concepts they discuss [6]</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40250" y="0"/>
            <a:ext cx="4603750" cy="4793391"/>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pic>
        <p:nvPicPr>
          <p:cNvPr id="5" name="Picture 4">
            <a:extLst>
              <a:ext uri="{FF2B5EF4-FFF2-40B4-BE49-F238E27FC236}">
                <a16:creationId xmlns:a16="http://schemas.microsoft.com/office/drawing/2014/main" id="{F424A4EB-A541-4629-B736-D4C7652B0E0A}"/>
              </a:ext>
            </a:extLst>
          </p:cNvPr>
          <p:cNvPicPr>
            <a:picLocks noChangeAspect="1"/>
          </p:cNvPicPr>
          <p:nvPr/>
        </p:nvPicPr>
        <p:blipFill rotWithShape="1">
          <a:blip r:embed="rId2"/>
          <a:srcRect l="2329" r="1437" b="-2"/>
          <a:stretch/>
        </p:blipFill>
        <p:spPr>
          <a:xfrm>
            <a:off x="4677611" y="1505"/>
            <a:ext cx="4466389" cy="4641275"/>
          </a:xfrm>
          <a:custGeom>
            <a:avLst/>
            <a:gdLst>
              <a:gd name="connsiteX0" fmla="*/ 1041368 w 5441859"/>
              <a:gd name="connsiteY0" fmla="*/ 0 h 5654940"/>
              <a:gd name="connsiteX1" fmla="*/ 5441859 w 5441859"/>
              <a:gd name="connsiteY1" fmla="*/ 0 h 5654940"/>
              <a:gd name="connsiteX2" fmla="*/ 5441859 w 5441859"/>
              <a:gd name="connsiteY2" fmla="*/ 4820612 h 5654940"/>
              <a:gd name="connsiteX3" fmla="*/ 5285166 w 5441859"/>
              <a:gd name="connsiteY3" fmla="*/ 4957981 h 5654940"/>
              <a:gd name="connsiteX4" fmla="*/ 3267719 w 5441859"/>
              <a:gd name="connsiteY4" fmla="*/ 5654940 h 5654940"/>
              <a:gd name="connsiteX5" fmla="*/ 0 w 5441859"/>
              <a:gd name="connsiteY5" fmla="*/ 2387221 h 5654940"/>
              <a:gd name="connsiteX6" fmla="*/ 957093 w 5441859"/>
              <a:gd name="connsiteY6" fmla="*/ 76595 h 565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4" name="Slide Number Placeholder 3"/>
          <p:cNvSpPr>
            <a:spLocks noGrp="1"/>
          </p:cNvSpPr>
          <p:nvPr>
            <p:ph type="sldNum" sz="quarter" idx="12"/>
          </p:nvPr>
        </p:nvSpPr>
        <p:spPr>
          <a:xfrm>
            <a:off x="8387535" y="6239501"/>
            <a:ext cx="411480" cy="411480"/>
          </a:xfrm>
          <a:prstGeom prst="ellipse">
            <a:avLst/>
          </a:prstGeom>
          <a:solidFill>
            <a:srgbClr val="657A8C"/>
          </a:solidFill>
        </p:spPr>
        <p:txBody>
          <a:bodyPr anchor="ctr">
            <a:normAutofit fontScale="70000" lnSpcReduction="20000"/>
          </a:bodyPr>
          <a:lstStyle/>
          <a:p>
            <a:pPr algn="ctr">
              <a:spcAft>
                <a:spcPts val="600"/>
              </a:spcAft>
            </a:pPr>
            <a:fld id="{B6F15528-21DE-4FAA-801E-634DDDAF4B2B}" type="slidenum">
              <a:rPr lang="en-US" sz="1125">
                <a:solidFill>
                  <a:srgbClr val="FFFFFF"/>
                </a:solidFill>
              </a:rPr>
              <a:pPr algn="ctr">
                <a:spcAft>
                  <a:spcPts val="600"/>
                </a:spcAft>
              </a:pPr>
              <a:t>12</a:t>
            </a:fld>
            <a:endParaRPr lang="en-US" sz="1125">
              <a:solidFill>
                <a:srgbClr val="FFFFFF"/>
              </a:solidFill>
            </a:endParaRPr>
          </a:p>
        </p:txBody>
      </p:sp>
    </p:spTree>
    <p:extLst>
      <p:ext uri="{BB962C8B-B14F-4D97-AF65-F5344CB8AC3E}">
        <p14:creationId xmlns:p14="http://schemas.microsoft.com/office/powerpoint/2010/main" val="100276521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41173" y="963876"/>
            <a:ext cx="3103311" cy="5360723"/>
          </a:xfrm>
        </p:spPr>
        <p:txBody>
          <a:bodyPr vert="vert270">
            <a:normAutofit/>
          </a:bodyPr>
          <a:lstStyle/>
          <a:p>
            <a:pPr algn="ctr"/>
            <a:r>
              <a:rPr lang="en-GB" sz="7200" b="1" dirty="0">
                <a:solidFill>
                  <a:schemeClr val="accent1"/>
                </a:solidFill>
              </a:rPr>
              <a:t>Public Management</a:t>
            </a:r>
          </a:p>
        </p:txBody>
      </p:sp>
      <p:cxnSp>
        <p:nvCxnSpPr>
          <p:cNvPr id="14" name="Straight Connector 10">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2024" y="673680"/>
            <a:ext cx="5259570" cy="5574083"/>
          </a:xfrm>
        </p:spPr>
        <p:txBody>
          <a:bodyPr anchor="ctr">
            <a:noAutofit/>
          </a:bodyPr>
          <a:lstStyle/>
          <a:p>
            <a:pPr marL="0" indent="0">
              <a:buNone/>
            </a:pPr>
            <a:r>
              <a:rPr lang="en-GB" sz="3200" dirty="0"/>
              <a:t>Managerial techniques from the private sector have been used to increase value for money achieved by public services in two different contexts:</a:t>
            </a:r>
          </a:p>
          <a:p>
            <a:endParaRPr lang="en-GB" sz="3200" dirty="0"/>
          </a:p>
          <a:p>
            <a:r>
              <a:rPr lang="en-GB" sz="3200" dirty="0"/>
              <a:t>In </a:t>
            </a:r>
            <a:r>
              <a:rPr lang="en-GB" sz="3200" b="1" dirty="0"/>
              <a:t>public sector </a:t>
            </a:r>
            <a:r>
              <a:rPr lang="en-GB" sz="3200" dirty="0"/>
              <a:t>organisations</a:t>
            </a:r>
          </a:p>
          <a:p>
            <a:r>
              <a:rPr lang="en-GB" sz="3200" dirty="0"/>
              <a:t>In </a:t>
            </a:r>
            <a:r>
              <a:rPr lang="en-GB" sz="3200" b="1" dirty="0"/>
              <a:t>public service </a:t>
            </a:r>
            <a:r>
              <a:rPr lang="en-GB" sz="3200" dirty="0"/>
              <a:t>organisations (public, voluntary and private sectors) [6]</a:t>
            </a:r>
          </a:p>
        </p:txBody>
      </p:sp>
      <p:sp>
        <p:nvSpPr>
          <p:cNvPr id="4" name="Slide Number Placeholder 3"/>
          <p:cNvSpPr>
            <a:spLocks noGrp="1"/>
          </p:cNvSpPr>
          <p:nvPr>
            <p:ph type="sldNum" sz="quarter" idx="12"/>
          </p:nvPr>
        </p:nvSpPr>
        <p:spPr>
          <a:xfrm>
            <a:off x="7928637" y="6033479"/>
            <a:ext cx="586712" cy="365125"/>
          </a:xfrm>
        </p:spPr>
        <p:txBody>
          <a:bodyPr>
            <a:normAutofit/>
          </a:bodyPr>
          <a:lstStyle/>
          <a:p>
            <a:pPr>
              <a:spcAft>
                <a:spcPts val="600"/>
              </a:spcAft>
            </a:pPr>
            <a:fld id="{B6F15528-21DE-4FAA-801E-634DDDAF4B2B}" type="slidenum">
              <a:rPr lang="en-US">
                <a:solidFill>
                  <a:schemeClr val="tx1">
                    <a:alpha val="80000"/>
                  </a:schemeClr>
                </a:solidFill>
              </a:rPr>
              <a:pPr>
                <a:spcAft>
                  <a:spcPts val="600"/>
                </a:spcAft>
              </a:pPr>
              <a:t>13</a:t>
            </a:fld>
            <a:endParaRPr lang="en-US">
              <a:solidFill>
                <a:schemeClr val="tx1">
                  <a:alpha val="80000"/>
                </a:schemeClr>
              </a:solidFill>
            </a:endParaRPr>
          </a:p>
        </p:txBody>
      </p:sp>
      <p:pic>
        <p:nvPicPr>
          <p:cNvPr id="5" name="Picture 4">
            <a:extLst>
              <a:ext uri="{FF2B5EF4-FFF2-40B4-BE49-F238E27FC236}">
                <a16:creationId xmlns:a16="http://schemas.microsoft.com/office/drawing/2014/main" id="{09AFEB95-DDAB-4363-858A-DBFDC69C4A61}"/>
              </a:ext>
            </a:extLst>
          </p:cNvPr>
          <p:cNvPicPr>
            <a:picLocks noChangeAspect="1"/>
          </p:cNvPicPr>
          <p:nvPr/>
        </p:nvPicPr>
        <p:blipFill>
          <a:blip r:embed="rId2"/>
          <a:stretch>
            <a:fillRect/>
          </a:stretch>
        </p:blipFill>
        <p:spPr>
          <a:xfrm rot="5400000">
            <a:off x="1018420" y="1724786"/>
            <a:ext cx="1887801" cy="3619830"/>
          </a:xfrm>
          <a:prstGeom prst="rect">
            <a:avLst/>
          </a:prstGeom>
          <a:solidFill>
            <a:schemeClr val="bg2"/>
          </a:solidFill>
        </p:spPr>
      </p:pic>
    </p:spTree>
    <p:extLst>
      <p:ext uri="{BB962C8B-B14F-4D97-AF65-F5344CB8AC3E}">
        <p14:creationId xmlns:p14="http://schemas.microsoft.com/office/powerpoint/2010/main" val="3046930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219200"/>
          </a:xfrm>
        </p:spPr>
        <p:txBody>
          <a:bodyPr>
            <a:normAutofit/>
          </a:bodyPr>
          <a:lstStyle/>
          <a:p>
            <a:r>
              <a:rPr lang="en-GB" sz="6000" dirty="0"/>
              <a:t>Public Governance</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14</a:t>
            </a:fld>
            <a:endParaRPr lang="en-US"/>
          </a:p>
        </p:txBody>
      </p:sp>
      <p:sp>
        <p:nvSpPr>
          <p:cNvPr id="4" name="Rectangle 3"/>
          <p:cNvSpPr/>
          <p:nvPr/>
        </p:nvSpPr>
        <p:spPr>
          <a:xfrm>
            <a:off x="581487" y="2133600"/>
            <a:ext cx="3962400" cy="3539430"/>
          </a:xfrm>
          <a:prstGeom prst="rect">
            <a:avLst/>
          </a:prstGeom>
          <a:solidFill>
            <a:srgbClr val="FFFF00"/>
          </a:solidFill>
          <a:ln w="25400">
            <a:solidFill>
              <a:schemeClr val="tx1"/>
            </a:solidFill>
          </a:ln>
        </p:spPr>
        <p:txBody>
          <a:bodyPr wrap="square">
            <a:spAutoFit/>
          </a:bodyPr>
          <a:lstStyle/>
          <a:p>
            <a:r>
              <a:rPr lang="en-GB" sz="3200" dirty="0"/>
              <a:t>‘How an organisation works with its partners, stakeholders and networks to influence the outcomes of public policies’ [6]</a:t>
            </a:r>
          </a:p>
        </p:txBody>
      </p:sp>
      <p:pic>
        <p:nvPicPr>
          <p:cNvPr id="3" name="Picture 2">
            <a:extLst>
              <a:ext uri="{FF2B5EF4-FFF2-40B4-BE49-F238E27FC236}">
                <a16:creationId xmlns:a16="http://schemas.microsoft.com/office/drawing/2014/main" id="{704AA78C-1437-4062-93FA-C9EC259D1DFF}"/>
              </a:ext>
            </a:extLst>
          </p:cNvPr>
          <p:cNvPicPr>
            <a:picLocks noChangeAspect="1"/>
          </p:cNvPicPr>
          <p:nvPr/>
        </p:nvPicPr>
        <p:blipFill>
          <a:blip r:embed="rId2"/>
          <a:stretch>
            <a:fillRect/>
          </a:stretch>
        </p:blipFill>
        <p:spPr>
          <a:xfrm>
            <a:off x="4617870" y="1524000"/>
            <a:ext cx="4286250" cy="4476750"/>
          </a:xfrm>
          <a:prstGeom prst="rect">
            <a:avLst/>
          </a:prstGeom>
        </p:spPr>
      </p:pic>
    </p:spTree>
    <p:extLst>
      <p:ext uri="{BB962C8B-B14F-4D97-AF65-F5344CB8AC3E}">
        <p14:creationId xmlns:p14="http://schemas.microsoft.com/office/powerpoint/2010/main" val="336590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000" dirty="0"/>
              <a:t>Good Governance</a:t>
            </a:r>
          </a:p>
        </p:txBody>
      </p:sp>
      <p:graphicFrame>
        <p:nvGraphicFramePr>
          <p:cNvPr id="4" name="Content Placeholder 3"/>
          <p:cNvGraphicFramePr>
            <a:graphicFrameLocks noGrp="1"/>
          </p:cNvGraphicFramePr>
          <p:nvPr>
            <p:ph idx="1"/>
            <p:extLst/>
          </p:nvPr>
        </p:nvGraphicFramePr>
        <p:xfrm>
          <a:off x="467544" y="1340768"/>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6876256" y="6093296"/>
            <a:ext cx="172819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Quirk (2011:12)</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DC02FD-F513-4C01-8E82-24CCD5E3281F}" type="slidenum">
              <a:rPr kumimoji="0" lang="en-GB"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53195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573D802F-F274-4D14-95BD-303599DD2CA3}"/>
                                            </p:graphicEl>
                                          </p:spTgt>
                                        </p:tgtEl>
                                        <p:attrNameLst>
                                          <p:attrName>style.visibility</p:attrName>
                                        </p:attrNameLst>
                                      </p:cBhvr>
                                      <p:to>
                                        <p:strVal val="visible"/>
                                      </p:to>
                                    </p:set>
                                    <p:animEffect transition="in" filter="fade">
                                      <p:cBhvr>
                                        <p:cTn id="7" dur="500"/>
                                        <p:tgtEl>
                                          <p:spTgt spid="4">
                                            <p:graphicEl>
                                              <a:dgm id="{573D802F-F274-4D14-95BD-303599DD2C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3215667F-10B9-4AA6-87D8-92285D7BA577}"/>
                                            </p:graphicEl>
                                          </p:spTgt>
                                        </p:tgtEl>
                                        <p:attrNameLst>
                                          <p:attrName>style.visibility</p:attrName>
                                        </p:attrNameLst>
                                      </p:cBhvr>
                                      <p:to>
                                        <p:strVal val="visible"/>
                                      </p:to>
                                    </p:set>
                                    <p:animEffect transition="in" filter="fade">
                                      <p:cBhvr>
                                        <p:cTn id="12" dur="500"/>
                                        <p:tgtEl>
                                          <p:spTgt spid="4">
                                            <p:graphicEl>
                                              <a:dgm id="{3215667F-10B9-4AA6-87D8-92285D7BA57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AE622707-1810-4BE2-AEDD-331AE1FD3DE5}"/>
                                            </p:graphicEl>
                                          </p:spTgt>
                                        </p:tgtEl>
                                        <p:attrNameLst>
                                          <p:attrName>style.visibility</p:attrName>
                                        </p:attrNameLst>
                                      </p:cBhvr>
                                      <p:to>
                                        <p:strVal val="visible"/>
                                      </p:to>
                                    </p:set>
                                    <p:animEffect transition="in" filter="fade">
                                      <p:cBhvr>
                                        <p:cTn id="17" dur="500"/>
                                        <p:tgtEl>
                                          <p:spTgt spid="4">
                                            <p:graphicEl>
                                              <a:dgm id="{AE622707-1810-4BE2-AEDD-331AE1FD3DE5}"/>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2812CC8E-7C21-4C79-8E7A-AD1B31E07B21}"/>
                                            </p:graphicEl>
                                          </p:spTgt>
                                        </p:tgtEl>
                                        <p:attrNameLst>
                                          <p:attrName>style.visibility</p:attrName>
                                        </p:attrNameLst>
                                      </p:cBhvr>
                                      <p:to>
                                        <p:strVal val="visible"/>
                                      </p:to>
                                    </p:set>
                                    <p:animEffect transition="in" filter="fade">
                                      <p:cBhvr>
                                        <p:cTn id="22" dur="500"/>
                                        <p:tgtEl>
                                          <p:spTgt spid="4">
                                            <p:graphicEl>
                                              <a:dgm id="{2812CC8E-7C21-4C79-8E7A-AD1B31E07B2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6DA14-EE1E-42EC-987B-060048FA321C}"/>
              </a:ext>
            </a:extLst>
          </p:cNvPr>
          <p:cNvSpPr>
            <a:spLocks noGrp="1"/>
          </p:cNvSpPr>
          <p:nvPr>
            <p:ph type="title"/>
          </p:nvPr>
        </p:nvSpPr>
        <p:spPr>
          <a:xfrm>
            <a:off x="457200" y="381000"/>
            <a:ext cx="8229600" cy="1447800"/>
          </a:xfrm>
        </p:spPr>
        <p:txBody>
          <a:bodyPr>
            <a:normAutofit/>
          </a:bodyPr>
          <a:lstStyle/>
          <a:p>
            <a:pPr algn="l"/>
            <a:r>
              <a:rPr lang="en-US" dirty="0"/>
              <a:t>The Chartered Institute of Management Accountants (CIMA) </a:t>
            </a:r>
            <a:endParaRPr lang="en-GB" dirty="0"/>
          </a:p>
        </p:txBody>
      </p:sp>
      <p:sp>
        <p:nvSpPr>
          <p:cNvPr id="3" name="Content Placeholder 2">
            <a:extLst>
              <a:ext uri="{FF2B5EF4-FFF2-40B4-BE49-F238E27FC236}">
                <a16:creationId xmlns:a16="http://schemas.microsoft.com/office/drawing/2014/main" id="{0F401C3F-93FD-4521-B4C0-8E31B61E1DCB}"/>
              </a:ext>
            </a:extLst>
          </p:cNvPr>
          <p:cNvSpPr>
            <a:spLocks noGrp="1"/>
          </p:cNvSpPr>
          <p:nvPr>
            <p:ph idx="1"/>
          </p:nvPr>
        </p:nvSpPr>
        <p:spPr>
          <a:xfrm>
            <a:off x="457200" y="2209800"/>
            <a:ext cx="3733800" cy="3916363"/>
          </a:xfrm>
        </p:spPr>
        <p:txBody>
          <a:bodyPr/>
          <a:lstStyle/>
          <a:p>
            <a:pPr marL="0" indent="0">
              <a:buNone/>
            </a:pPr>
            <a:r>
              <a:rPr lang="en-US" dirty="0"/>
              <a:t>‘Corporate governance is the system by which companies are directed and controlled.’</a:t>
            </a:r>
          </a:p>
          <a:p>
            <a:endParaRPr lang="en-GB" dirty="0"/>
          </a:p>
        </p:txBody>
      </p:sp>
      <p:sp>
        <p:nvSpPr>
          <p:cNvPr id="4" name="Slide Number Placeholder 3">
            <a:extLst>
              <a:ext uri="{FF2B5EF4-FFF2-40B4-BE49-F238E27FC236}">
                <a16:creationId xmlns:a16="http://schemas.microsoft.com/office/drawing/2014/main" id="{EA361202-0360-4B38-A708-AA823AA339B4}"/>
              </a:ext>
            </a:extLst>
          </p:cNvPr>
          <p:cNvSpPr>
            <a:spLocks noGrp="1"/>
          </p:cNvSpPr>
          <p:nvPr>
            <p:ph type="sldNum" sz="quarter" idx="12"/>
          </p:nvPr>
        </p:nvSpPr>
        <p:spPr/>
        <p:txBody>
          <a:bodyPr/>
          <a:lstStyle/>
          <a:p>
            <a:fld id="{E7DC02FD-F513-4C01-8E82-24CCD5E3281F}" type="slidenum">
              <a:rPr lang="en-GB" smtClean="0"/>
              <a:pPr/>
              <a:t>16</a:t>
            </a:fld>
            <a:endParaRPr lang="en-GB"/>
          </a:p>
        </p:txBody>
      </p:sp>
      <p:pic>
        <p:nvPicPr>
          <p:cNvPr id="5" name="Picture 4">
            <a:extLst>
              <a:ext uri="{FF2B5EF4-FFF2-40B4-BE49-F238E27FC236}">
                <a16:creationId xmlns:a16="http://schemas.microsoft.com/office/drawing/2014/main" id="{793B263B-B098-47B3-9013-DD410C492322}"/>
              </a:ext>
            </a:extLst>
          </p:cNvPr>
          <p:cNvPicPr>
            <a:picLocks noChangeAspect="1"/>
          </p:cNvPicPr>
          <p:nvPr/>
        </p:nvPicPr>
        <p:blipFill>
          <a:blip r:embed="rId2"/>
          <a:stretch>
            <a:fillRect/>
          </a:stretch>
        </p:blipFill>
        <p:spPr>
          <a:xfrm>
            <a:off x="4038600" y="2713460"/>
            <a:ext cx="4946754" cy="2011680"/>
          </a:xfrm>
          <a:prstGeom prst="rect">
            <a:avLst/>
          </a:prstGeom>
        </p:spPr>
      </p:pic>
    </p:spTree>
    <p:extLst>
      <p:ext uri="{BB962C8B-B14F-4D97-AF65-F5344CB8AC3E}">
        <p14:creationId xmlns:p14="http://schemas.microsoft.com/office/powerpoint/2010/main" val="1342486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2840" y="158719"/>
            <a:ext cx="8229600" cy="1254968"/>
          </a:xfrm>
        </p:spPr>
        <p:txBody>
          <a:bodyPr>
            <a:normAutofit/>
          </a:bodyPr>
          <a:lstStyle/>
          <a:p>
            <a:pPr algn="l"/>
            <a:r>
              <a:rPr lang="en-GB" dirty="0"/>
              <a:t>Essential Purposes</a:t>
            </a:r>
          </a:p>
        </p:txBody>
      </p:sp>
      <p:graphicFrame>
        <p:nvGraphicFramePr>
          <p:cNvPr id="4" name="Content Placeholder 3"/>
          <p:cNvGraphicFramePr>
            <a:graphicFrameLocks noGrp="1"/>
          </p:cNvGraphicFramePr>
          <p:nvPr>
            <p:ph idx="1"/>
            <p:extLst/>
          </p:nvPr>
        </p:nvGraphicFramePr>
        <p:xfrm>
          <a:off x="1187624" y="764704"/>
          <a:ext cx="6768752" cy="38778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5940152" y="6283191"/>
            <a:ext cx="259228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Quirk (2011:22/3)</a:t>
            </a:r>
          </a:p>
        </p:txBody>
      </p:sp>
      <p:sp>
        <p:nvSpPr>
          <p:cNvPr id="7" name="TextBox 6"/>
          <p:cNvSpPr txBox="1"/>
          <p:nvPr/>
        </p:nvSpPr>
        <p:spPr>
          <a:xfrm>
            <a:off x="395536" y="4221088"/>
            <a:ext cx="3672408" cy="2062103"/>
          </a:xfrm>
          <a:prstGeom prst="rect">
            <a:avLst/>
          </a:prstGeom>
          <a:solidFill>
            <a:srgbClr val="FFFF00"/>
          </a:solidFill>
          <a:ln w="2540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black"/>
                </a:solidFill>
                <a:effectLst/>
                <a:uLnTx/>
                <a:uFillTx/>
                <a:latin typeface="Calibri"/>
                <a:ea typeface="+mn-ea"/>
                <a:cs typeface="+mn-cs"/>
              </a:rPr>
              <a:t>‘</a:t>
            </a:r>
            <a:r>
              <a:rPr kumimoji="0" lang="en-GB" sz="3200" b="1" i="1" u="none" strike="noStrike" kern="1200" cap="none" spc="0" normalizeH="0" baseline="0" noProof="0" dirty="0" err="1">
                <a:ln>
                  <a:noFill/>
                </a:ln>
                <a:solidFill>
                  <a:prstClr val="black"/>
                </a:solidFill>
                <a:effectLst/>
                <a:uLnTx/>
                <a:uFillTx/>
                <a:latin typeface="Calibri"/>
                <a:ea typeface="+mn-ea"/>
                <a:cs typeface="+mn-cs"/>
              </a:rPr>
              <a:t>Salus</a:t>
            </a:r>
            <a:r>
              <a:rPr kumimoji="0" lang="en-GB" sz="3200" b="1" i="1" u="none" strike="noStrike" kern="1200" cap="none" spc="0" normalizeH="0" baseline="0" noProof="0" dirty="0">
                <a:ln>
                  <a:noFill/>
                </a:ln>
                <a:solidFill>
                  <a:prstClr val="black"/>
                </a:solidFill>
                <a:effectLst/>
                <a:uLnTx/>
                <a:uFillTx/>
                <a:latin typeface="Calibri"/>
                <a:ea typeface="+mn-ea"/>
                <a:cs typeface="+mn-cs"/>
              </a:rPr>
              <a:t> </a:t>
            </a:r>
            <a:r>
              <a:rPr kumimoji="0" lang="en-GB" sz="3200" b="1" i="1" u="none" strike="noStrike" kern="1200" cap="none" spc="0" normalizeH="0" baseline="0" noProof="0" dirty="0" err="1">
                <a:ln>
                  <a:noFill/>
                </a:ln>
                <a:solidFill>
                  <a:prstClr val="black"/>
                </a:solidFill>
                <a:effectLst/>
                <a:uLnTx/>
                <a:uFillTx/>
                <a:latin typeface="Calibri"/>
                <a:ea typeface="+mn-ea"/>
                <a:cs typeface="+mn-cs"/>
              </a:rPr>
              <a:t>populi</a:t>
            </a:r>
            <a:r>
              <a:rPr kumimoji="0" lang="en-GB" sz="3200" b="1" i="1" u="none" strike="noStrike" kern="1200" cap="none" spc="0" normalizeH="0" baseline="0" noProof="0" dirty="0">
                <a:ln>
                  <a:noFill/>
                </a:ln>
                <a:solidFill>
                  <a:prstClr val="black"/>
                </a:solidFill>
                <a:effectLst/>
                <a:uLnTx/>
                <a:uFillTx/>
                <a:latin typeface="Calibri"/>
                <a:ea typeface="+mn-ea"/>
                <a:cs typeface="+mn-cs"/>
              </a:rPr>
              <a:t> suprema </a:t>
            </a:r>
            <a:r>
              <a:rPr kumimoji="0" lang="en-GB" sz="3200" b="1" i="1" u="none" strike="noStrike" kern="1200" cap="none" spc="0" normalizeH="0" baseline="0" noProof="0" dirty="0" err="1">
                <a:ln>
                  <a:noFill/>
                </a:ln>
                <a:solidFill>
                  <a:prstClr val="black"/>
                </a:solidFill>
                <a:effectLst/>
                <a:uLnTx/>
                <a:uFillTx/>
                <a:latin typeface="Calibri"/>
                <a:ea typeface="+mn-ea"/>
                <a:cs typeface="+mn-cs"/>
              </a:rPr>
              <a:t>lex</a:t>
            </a:r>
            <a:r>
              <a:rPr kumimoji="0" lang="en-GB" sz="3200" b="1" i="1" u="none" strike="noStrike" kern="1200" cap="none" spc="0" normalizeH="0" baseline="0" noProof="0" dirty="0">
                <a:ln>
                  <a:noFill/>
                </a:ln>
                <a:solidFill>
                  <a:prstClr val="black"/>
                </a:solidFill>
                <a:effectLst/>
                <a:uLnTx/>
                <a:uFillTx/>
                <a:latin typeface="Calibri"/>
                <a:ea typeface="+mn-ea"/>
                <a:cs typeface="+mn-cs"/>
              </a:rPr>
              <a:t> </a:t>
            </a:r>
            <a:r>
              <a:rPr kumimoji="0" lang="en-GB" sz="3200" b="1" i="1" u="none" strike="noStrike" kern="1200" cap="none" spc="0" normalizeH="0" baseline="0" noProof="0" dirty="0" err="1">
                <a:ln>
                  <a:noFill/>
                </a:ln>
                <a:solidFill>
                  <a:prstClr val="black"/>
                </a:solidFill>
                <a:effectLst/>
                <a:uLnTx/>
                <a:uFillTx/>
                <a:latin typeface="Calibri"/>
                <a:ea typeface="+mn-ea"/>
                <a:cs typeface="+mn-cs"/>
              </a:rPr>
              <a:t>esto</a:t>
            </a:r>
            <a:r>
              <a:rPr kumimoji="0" lang="en-GB" sz="3200" b="1" i="1" u="none" strike="noStrike" kern="1200" cap="none" spc="0" normalizeH="0" baseline="0" noProof="0" dirty="0">
                <a:ln>
                  <a:noFill/>
                </a:ln>
                <a:solidFill>
                  <a:prstClr val="black"/>
                </a:solidFill>
                <a:effectLst/>
                <a:uLnTx/>
                <a:uFillTx/>
                <a:latin typeface="Calibri"/>
                <a:ea typeface="+mn-ea"/>
                <a:cs typeface="+mn-cs"/>
              </a:rPr>
              <a:t>’ </a:t>
            </a:r>
            <a:r>
              <a:rPr kumimoji="0" lang="en-GB" sz="3200" b="0" i="0" u="none" strike="noStrike" kern="1200" cap="none" spc="0" normalizeH="0" baseline="0" noProof="0" dirty="0">
                <a:ln>
                  <a:noFill/>
                </a:ln>
                <a:solidFill>
                  <a:prstClr val="black"/>
                </a:solidFill>
                <a:effectLst/>
                <a:uLnTx/>
                <a:uFillTx/>
                <a:latin typeface="Calibri"/>
                <a:ea typeface="+mn-ea"/>
                <a:cs typeface="+mn-cs"/>
              </a:rPr>
              <a:t>– the welfare of the people above all</a:t>
            </a:r>
          </a:p>
        </p:txBody>
      </p:sp>
      <p:sp>
        <p:nvSpPr>
          <p:cNvPr id="8" name="Right Arrow 7"/>
          <p:cNvSpPr/>
          <p:nvPr/>
        </p:nvSpPr>
        <p:spPr>
          <a:xfrm>
            <a:off x="4139952" y="4909235"/>
            <a:ext cx="2160240" cy="69714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a:ea typeface="+mn-ea"/>
              <a:cs typeface="+mn-cs"/>
            </a:endParaRPr>
          </a:p>
        </p:txBody>
      </p:sp>
      <p:sp>
        <p:nvSpPr>
          <p:cNvPr id="9" name="TextBox 8"/>
          <p:cNvSpPr txBox="1"/>
          <p:nvPr/>
        </p:nvSpPr>
        <p:spPr>
          <a:xfrm>
            <a:off x="6300192" y="4472975"/>
            <a:ext cx="2592288" cy="1569660"/>
          </a:xfrm>
          <a:prstGeom prst="rect">
            <a:avLst/>
          </a:prstGeom>
          <a:solidFill>
            <a:srgbClr val="FFFF00"/>
          </a:solidFill>
          <a:ln w="25400">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a:ea typeface="+mn-ea"/>
                <a:cs typeface="+mn-cs"/>
              </a:rPr>
              <a:t>The highest goal of government</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7DC02FD-F513-4C01-8E82-24CCD5E3281F}" type="slidenum">
              <a:rPr kumimoji="0" lang="en-GB"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718477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D2224D36-C60B-4FFA-8334-C91FAAD75EDF}"/>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5EB1002B-0BEA-4E19-92BE-288C9C727C80}"/>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graphicEl>
                                              <a:dgm id="{5D2A7F01-31E3-44BB-A737-212D3B2C9B0F}"/>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graphicEl>
                                              <a:dgm id="{347FC33A-9577-4832-A6ED-9DC5EA3433A4}"/>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P spid="7" grpId="0" animBg="1"/>
      <p:bldP spid="8" grpId="0" animBg="1"/>
      <p:bldP spid="9"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GB" dirty="0"/>
              <a:t>A Third Choice </a:t>
            </a:r>
          </a:p>
        </p:txBody>
      </p:sp>
      <p:graphicFrame>
        <p:nvGraphicFramePr>
          <p:cNvPr id="4" name="Diagram 3"/>
          <p:cNvGraphicFramePr/>
          <p:nvPr>
            <p:extLst/>
          </p:nvPr>
        </p:nvGraphicFramePr>
        <p:xfrm>
          <a:off x="1524000" y="533400"/>
          <a:ext cx="6781800" cy="4622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609600" y="4572000"/>
            <a:ext cx="8382000" cy="138499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a:ea typeface="+mn-ea"/>
                <a:cs typeface="+mn-cs"/>
              </a:rPr>
              <a:t>Governance</a:t>
            </a:r>
            <a:r>
              <a:rPr kumimoji="0" lang="en-GB" sz="2800" b="0" i="0" u="none" strike="noStrike" kern="1200" cap="none" spc="0" normalizeH="0" baseline="0" noProof="0" dirty="0">
                <a:ln>
                  <a:noFill/>
                </a:ln>
                <a:solidFill>
                  <a:prstClr val="black"/>
                </a:solidFill>
                <a:effectLst/>
                <a:uLnTx/>
                <a:uFillTx/>
                <a:latin typeface="Calibri"/>
                <a:ea typeface="+mn-ea"/>
                <a:cs typeface="+mn-cs"/>
              </a:rPr>
              <a:t> is the process by which we collectively solve our problems and meet society’s needs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a:ea typeface="+mn-ea"/>
                <a:cs typeface="+mn-cs"/>
              </a:rPr>
              <a:t>Government</a:t>
            </a:r>
            <a:r>
              <a:rPr kumimoji="0" lang="en-GB" sz="2800" b="0" i="0" u="none" strike="noStrike" kern="1200" cap="none" spc="0" normalizeH="0" baseline="0" noProof="0" dirty="0">
                <a:ln>
                  <a:noFill/>
                </a:ln>
                <a:solidFill>
                  <a:prstClr val="black"/>
                </a:solidFill>
                <a:effectLst/>
                <a:uLnTx/>
                <a:uFillTx/>
                <a:latin typeface="Calibri"/>
                <a:ea typeface="+mn-ea"/>
                <a:cs typeface="+mn-cs"/>
              </a:rPr>
              <a:t> is the instrument we use</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US" sz="120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sp>
        <p:nvSpPr>
          <p:cNvPr id="6" name="TextBox 5">
            <a:extLst>
              <a:ext uri="{FF2B5EF4-FFF2-40B4-BE49-F238E27FC236}">
                <a16:creationId xmlns:a16="http://schemas.microsoft.com/office/drawing/2014/main" id="{DB147795-1969-498A-BB81-42A5A005E820}"/>
              </a:ext>
            </a:extLst>
          </p:cNvPr>
          <p:cNvSpPr txBox="1"/>
          <p:nvPr/>
        </p:nvSpPr>
        <p:spPr>
          <a:xfrm>
            <a:off x="609600" y="6248400"/>
            <a:ext cx="3657600" cy="369332"/>
          </a:xfrm>
          <a:prstGeom prst="rect">
            <a:avLst/>
          </a:prstGeom>
          <a:noFill/>
        </p:spPr>
        <p:txBody>
          <a:bodyPr wrap="square" rtlCol="0">
            <a:spAutoFit/>
          </a:bodyPr>
          <a:lstStyle/>
          <a:p>
            <a:r>
              <a:rPr lang="en-GB" dirty="0"/>
              <a:t>Osborne and </a:t>
            </a:r>
            <a:r>
              <a:rPr lang="en-GB" dirty="0" err="1"/>
              <a:t>Gaebler</a:t>
            </a:r>
            <a:r>
              <a:rPr lang="en-GB" dirty="0"/>
              <a:t> (1992:22)</a:t>
            </a:r>
          </a:p>
        </p:txBody>
      </p:sp>
    </p:spTree>
    <p:extLst>
      <p:ext uri="{BB962C8B-B14F-4D97-AF65-F5344CB8AC3E}">
        <p14:creationId xmlns:p14="http://schemas.microsoft.com/office/powerpoint/2010/main" val="421742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C86BD848-1825-4791-BCBD-A3A83241779B}"/>
                                            </p:graphicEl>
                                          </p:spTgt>
                                        </p:tgtEl>
                                        <p:attrNameLst>
                                          <p:attrName>style.visibility</p:attrName>
                                        </p:attrNameLst>
                                      </p:cBhvr>
                                      <p:to>
                                        <p:strVal val="visible"/>
                                      </p:to>
                                    </p:set>
                                    <p:animEffect transition="in" filter="fade">
                                      <p:cBhvr>
                                        <p:cTn id="7" dur="500"/>
                                        <p:tgtEl>
                                          <p:spTgt spid="4">
                                            <p:graphicEl>
                                              <a:dgm id="{C86BD848-1825-4791-BCBD-A3A83241779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C6341EF0-74E5-4258-BCB7-43794865E1D9}"/>
                                            </p:graphicEl>
                                          </p:spTgt>
                                        </p:tgtEl>
                                        <p:attrNameLst>
                                          <p:attrName>style.visibility</p:attrName>
                                        </p:attrNameLst>
                                      </p:cBhvr>
                                      <p:to>
                                        <p:strVal val="visible"/>
                                      </p:to>
                                    </p:set>
                                    <p:animEffect transition="in" filter="fade">
                                      <p:cBhvr>
                                        <p:cTn id="12" dur="500"/>
                                        <p:tgtEl>
                                          <p:spTgt spid="4">
                                            <p:graphicEl>
                                              <a:dgm id="{C6341EF0-74E5-4258-BCB7-43794865E1D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2214C8BD-A30C-4796-B49B-917D65CD5B1F}"/>
                                            </p:graphicEl>
                                          </p:spTgt>
                                        </p:tgtEl>
                                        <p:attrNameLst>
                                          <p:attrName>style.visibility</p:attrName>
                                        </p:attrNameLst>
                                      </p:cBhvr>
                                      <p:to>
                                        <p:strVal val="visible"/>
                                      </p:to>
                                    </p:set>
                                    <p:animEffect transition="in" filter="fade">
                                      <p:cBhvr>
                                        <p:cTn id="17" dur="500"/>
                                        <p:tgtEl>
                                          <p:spTgt spid="4">
                                            <p:graphicEl>
                                              <a:dgm id="{2214C8BD-A30C-4796-B49B-917D65CD5B1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4">
                                            <p:graphicEl>
                                              <a:dgm id="{C4D1AA07-2115-401D-B5BD-E4FFB8B2F8FB}"/>
                                            </p:graphicEl>
                                          </p:spTgt>
                                        </p:tgtEl>
                                        <p:attrNameLst>
                                          <p:attrName>style.visibility</p:attrName>
                                        </p:attrNameLst>
                                      </p:cBhvr>
                                      <p:to>
                                        <p:strVal val="visible"/>
                                      </p:to>
                                    </p:set>
                                    <p:animEffect transition="in" filter="fade">
                                      <p:cBhvr>
                                        <p:cTn id="20" dur="500"/>
                                        <p:tgtEl>
                                          <p:spTgt spid="4">
                                            <p:graphicEl>
                                              <a:dgm id="{C4D1AA07-2115-401D-B5BD-E4FFB8B2F8FB}"/>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D3D9576B-3299-4FAF-BD1B-4FB00204B659}"/>
                                            </p:graphicEl>
                                          </p:spTgt>
                                        </p:tgtEl>
                                        <p:attrNameLst>
                                          <p:attrName>style.visibility</p:attrName>
                                        </p:attrNameLst>
                                      </p:cBhvr>
                                      <p:to>
                                        <p:strVal val="visible"/>
                                      </p:to>
                                    </p:set>
                                    <p:animEffect transition="in" filter="fade">
                                      <p:cBhvr>
                                        <p:cTn id="25" dur="500"/>
                                        <p:tgtEl>
                                          <p:spTgt spid="4">
                                            <p:graphicEl>
                                              <a:dgm id="{D3D9576B-3299-4FAF-BD1B-4FB00204B65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4">
                                            <p:graphicEl>
                                              <a:dgm id="{8F353A9C-BE99-4EF7-91CD-3E7599AD26F8}"/>
                                            </p:graphicEl>
                                          </p:spTgt>
                                        </p:tgtEl>
                                        <p:attrNameLst>
                                          <p:attrName>style.visibility</p:attrName>
                                        </p:attrNameLst>
                                      </p:cBhvr>
                                      <p:to>
                                        <p:strVal val="visible"/>
                                      </p:to>
                                    </p:set>
                                    <p:animEffect transition="in" filter="fade">
                                      <p:cBhvr>
                                        <p:cTn id="30" dur="500"/>
                                        <p:tgtEl>
                                          <p:spTgt spid="4">
                                            <p:graphicEl>
                                              <a:dgm id="{8F353A9C-BE99-4EF7-91CD-3E7599AD26F8}"/>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4">
                                            <p:graphicEl>
                                              <a:dgm id="{9ADEB3BB-70B9-465D-9720-FAAE43E0D1E5}"/>
                                            </p:graphicEl>
                                          </p:spTgt>
                                        </p:tgtEl>
                                        <p:attrNameLst>
                                          <p:attrName>style.visibility</p:attrName>
                                        </p:attrNameLst>
                                      </p:cBhvr>
                                      <p:to>
                                        <p:strVal val="visible"/>
                                      </p:to>
                                    </p:set>
                                    <p:animEffect transition="in" filter="fade">
                                      <p:cBhvr>
                                        <p:cTn id="33" dur="500"/>
                                        <p:tgtEl>
                                          <p:spTgt spid="4">
                                            <p:graphicEl>
                                              <a:dgm id="{9ADEB3BB-70B9-465D-9720-FAAE43E0D1E5}"/>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graphicEl>
                                              <a:dgm id="{F4FC1BDE-61E3-4E1C-B000-5DFCDCD8441D}"/>
                                            </p:graphicEl>
                                          </p:spTgt>
                                        </p:tgtEl>
                                        <p:attrNameLst>
                                          <p:attrName>style.visibility</p:attrName>
                                        </p:attrNameLst>
                                      </p:cBhvr>
                                      <p:to>
                                        <p:strVal val="visible"/>
                                      </p:to>
                                    </p:set>
                                    <p:animEffect transition="in" filter="fade">
                                      <p:cBhvr>
                                        <p:cTn id="38" dur="500"/>
                                        <p:tgtEl>
                                          <p:spTgt spid="4">
                                            <p:graphicEl>
                                              <a:dgm id="{F4FC1BDE-61E3-4E1C-B000-5DFCDCD8441D}"/>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5">
                                            <p:txEl>
                                              <p:pRg st="0" end="0"/>
                                            </p:txEl>
                                          </p:spTgt>
                                        </p:tgtEl>
                                        <p:attrNameLst>
                                          <p:attrName>style.visibility</p:attrName>
                                        </p:attrNameLst>
                                      </p:cBhvr>
                                      <p:to>
                                        <p:strVal val="visible"/>
                                      </p:to>
                                    </p:set>
                                    <p:animEffect transition="in" filter="fade">
                                      <p:cBhvr>
                                        <p:cTn id="43" dur="500"/>
                                        <p:tgtEl>
                                          <p:spTgt spid="5">
                                            <p:txEl>
                                              <p:pRg st="0" end="0"/>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5">
                                            <p:txEl>
                                              <p:pRg st="1" end="1"/>
                                            </p:txEl>
                                          </p:spTgt>
                                        </p:tgtEl>
                                        <p:attrNameLst>
                                          <p:attrName>style.visibility</p:attrName>
                                        </p:attrNameLst>
                                      </p:cBhvr>
                                      <p:to>
                                        <p:strVal val="visible"/>
                                      </p:to>
                                    </p:set>
                                    <p:animEffect transition="in" filter="fade">
                                      <p:cBhvr>
                                        <p:cTn id="46"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6000" dirty="0"/>
              <a:t>Public Governance</a:t>
            </a:r>
          </a:p>
        </p:txBody>
      </p:sp>
      <p:sp>
        <p:nvSpPr>
          <p:cNvPr id="2" name="Content Placeholder 1"/>
          <p:cNvSpPr>
            <a:spLocks noGrp="1"/>
          </p:cNvSpPr>
          <p:nvPr>
            <p:ph idx="1"/>
          </p:nvPr>
        </p:nvSpPr>
        <p:spPr/>
        <p:txBody>
          <a:bodyPr>
            <a:normAutofit/>
          </a:bodyPr>
          <a:lstStyle/>
          <a:p>
            <a:r>
              <a:rPr lang="en-GB" sz="2800" dirty="0"/>
              <a:t>Bovaird and Loffler ask pertinent questions which take us into the heart of the matter:</a:t>
            </a:r>
          </a:p>
          <a:p>
            <a:pPr marL="109728" indent="0">
              <a:buNone/>
            </a:pPr>
            <a:endParaRPr lang="en-GB" sz="2800" dirty="0"/>
          </a:p>
          <a:p>
            <a:pPr lvl="1"/>
            <a:r>
              <a:rPr lang="en-GB" sz="2400" dirty="0"/>
              <a:t>Who has the right to make and influence decisions in the public realm?</a:t>
            </a:r>
          </a:p>
          <a:p>
            <a:pPr lvl="1"/>
            <a:r>
              <a:rPr lang="en-GB" sz="2400" dirty="0"/>
              <a:t>What principles should be followed in making decisions in the public realm?</a:t>
            </a:r>
          </a:p>
          <a:p>
            <a:pPr lvl="1"/>
            <a:r>
              <a:rPr lang="en-GB" sz="2400" dirty="0"/>
              <a:t>How can we ensure that collective activities result in improved welfare for those stakeholders whom we might accord the highest priority? [6]</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Tree>
    <p:extLst>
      <p:ext uri="{BB962C8B-B14F-4D97-AF65-F5344CB8AC3E}">
        <p14:creationId xmlns:p14="http://schemas.microsoft.com/office/powerpoint/2010/main" val="1044540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3BE64-0DBB-4EA5-8A4D-C2A9B0CE9511}"/>
              </a:ext>
            </a:extLst>
          </p:cNvPr>
          <p:cNvSpPr>
            <a:spLocks noGrp="1"/>
          </p:cNvSpPr>
          <p:nvPr>
            <p:ph type="title"/>
          </p:nvPr>
        </p:nvSpPr>
        <p:spPr>
          <a:xfrm>
            <a:off x="390525" y="297641"/>
            <a:ext cx="8362950" cy="1325563"/>
          </a:xfrm>
        </p:spPr>
        <p:txBody>
          <a:bodyPr>
            <a:normAutofit fontScale="90000"/>
          </a:bodyPr>
          <a:lstStyle/>
          <a:p>
            <a:r>
              <a:rPr lang="en-GB" sz="5400" dirty="0"/>
              <a:t>Old style ‘public administration’</a:t>
            </a:r>
          </a:p>
        </p:txBody>
      </p:sp>
      <p:sp>
        <p:nvSpPr>
          <p:cNvPr id="4" name="Slide Number Placeholder 3">
            <a:extLst>
              <a:ext uri="{FF2B5EF4-FFF2-40B4-BE49-F238E27FC236}">
                <a16:creationId xmlns:a16="http://schemas.microsoft.com/office/drawing/2014/main" id="{C4C4268F-994B-4D2A-A638-876BD93C1B0A}"/>
              </a:ext>
            </a:extLst>
          </p:cNvPr>
          <p:cNvSpPr>
            <a:spLocks noGrp="1"/>
          </p:cNvSpPr>
          <p:nvPr>
            <p:ph type="sldNum" sz="quarter" idx="12"/>
          </p:nvPr>
        </p:nvSpPr>
        <p:spPr/>
        <p:txBody>
          <a:bodyPr/>
          <a:lstStyle/>
          <a:p>
            <a:fld id="{B6F15528-21DE-4FAA-801E-634DDDAF4B2B}" type="slidenum">
              <a:rPr lang="en-US" smtClean="0"/>
              <a:pPr/>
              <a:t>20</a:t>
            </a:fld>
            <a:endParaRPr lang="en-US"/>
          </a:p>
        </p:txBody>
      </p:sp>
      <p:graphicFrame>
        <p:nvGraphicFramePr>
          <p:cNvPr id="6" name="Diagram 5">
            <a:extLst>
              <a:ext uri="{FF2B5EF4-FFF2-40B4-BE49-F238E27FC236}">
                <a16:creationId xmlns:a16="http://schemas.microsoft.com/office/drawing/2014/main" id="{36EE87F1-E568-4286-B54F-8709FE97FBE5}"/>
              </a:ext>
            </a:extLst>
          </p:cNvPr>
          <p:cNvGraphicFramePr/>
          <p:nvPr>
            <p:extLst>
              <p:ext uri="{D42A27DB-BD31-4B8C-83A1-F6EECF244321}">
                <p14:modId xmlns:p14="http://schemas.microsoft.com/office/powerpoint/2010/main" val="3902916681"/>
              </p:ext>
            </p:extLst>
          </p:nvPr>
        </p:nvGraphicFramePr>
        <p:xfrm>
          <a:off x="1219200" y="1629122"/>
          <a:ext cx="6705600" cy="47272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20804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3BE64-0DBB-4EA5-8A4D-C2A9B0CE9511}"/>
              </a:ext>
            </a:extLst>
          </p:cNvPr>
          <p:cNvSpPr>
            <a:spLocks noGrp="1"/>
          </p:cNvSpPr>
          <p:nvPr>
            <p:ph type="title"/>
          </p:nvPr>
        </p:nvSpPr>
        <p:spPr>
          <a:xfrm>
            <a:off x="4038600" y="361700"/>
            <a:ext cx="4876800" cy="1754326"/>
          </a:xfrm>
        </p:spPr>
        <p:txBody>
          <a:bodyPr>
            <a:noAutofit/>
          </a:bodyPr>
          <a:lstStyle/>
          <a:p>
            <a:pPr algn="r"/>
            <a:r>
              <a:rPr lang="en-GB" sz="6000" dirty="0"/>
              <a:t> </a:t>
            </a:r>
            <a:r>
              <a:rPr lang="en-GB" sz="5400" dirty="0"/>
              <a:t>Old style ‘public administration</a:t>
            </a:r>
            <a:r>
              <a:rPr lang="en-GB" sz="6000" dirty="0"/>
              <a:t>’</a:t>
            </a:r>
          </a:p>
        </p:txBody>
      </p:sp>
      <p:sp>
        <p:nvSpPr>
          <p:cNvPr id="4" name="Slide Number Placeholder 3">
            <a:extLst>
              <a:ext uri="{FF2B5EF4-FFF2-40B4-BE49-F238E27FC236}">
                <a16:creationId xmlns:a16="http://schemas.microsoft.com/office/drawing/2014/main" id="{C4C4268F-994B-4D2A-A638-876BD93C1B0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9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9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
        <p:nvSpPr>
          <p:cNvPr id="3" name="Rectangle: Rounded Corners 2">
            <a:extLst>
              <a:ext uri="{FF2B5EF4-FFF2-40B4-BE49-F238E27FC236}">
                <a16:creationId xmlns:a16="http://schemas.microsoft.com/office/drawing/2014/main" id="{93DBAE8D-4096-43E8-994A-65771C93447C}"/>
              </a:ext>
            </a:extLst>
          </p:cNvPr>
          <p:cNvSpPr/>
          <p:nvPr/>
        </p:nvSpPr>
        <p:spPr>
          <a:xfrm>
            <a:off x="1447800" y="1066800"/>
            <a:ext cx="2286000" cy="1219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Bureaucracy</a:t>
            </a:r>
          </a:p>
        </p:txBody>
      </p:sp>
      <p:sp>
        <p:nvSpPr>
          <p:cNvPr id="7" name="Rectangle: Rounded Corners 6">
            <a:extLst>
              <a:ext uri="{FF2B5EF4-FFF2-40B4-BE49-F238E27FC236}">
                <a16:creationId xmlns:a16="http://schemas.microsoft.com/office/drawing/2014/main" id="{5DF6D9A0-7C6F-4C68-A9A6-29CFAC3D0A6D}"/>
              </a:ext>
            </a:extLst>
          </p:cNvPr>
          <p:cNvSpPr/>
          <p:nvPr/>
        </p:nvSpPr>
        <p:spPr>
          <a:xfrm>
            <a:off x="627356" y="2514600"/>
            <a:ext cx="2286000" cy="1219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Jobs for life</a:t>
            </a:r>
          </a:p>
        </p:txBody>
      </p:sp>
      <p:sp>
        <p:nvSpPr>
          <p:cNvPr id="8" name="Rectangle: Rounded Corners 7">
            <a:extLst>
              <a:ext uri="{FF2B5EF4-FFF2-40B4-BE49-F238E27FC236}">
                <a16:creationId xmlns:a16="http://schemas.microsoft.com/office/drawing/2014/main" id="{FCBCA3EC-9207-4B13-BBC4-607646707AA2}"/>
              </a:ext>
            </a:extLst>
          </p:cNvPr>
          <p:cNvSpPr/>
          <p:nvPr/>
        </p:nvSpPr>
        <p:spPr>
          <a:xfrm>
            <a:off x="627356" y="3962400"/>
            <a:ext cx="2286000" cy="1219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No enterprise</a:t>
            </a:r>
          </a:p>
        </p:txBody>
      </p:sp>
      <p:sp>
        <p:nvSpPr>
          <p:cNvPr id="9" name="Rectangle: Rounded Corners 8">
            <a:extLst>
              <a:ext uri="{FF2B5EF4-FFF2-40B4-BE49-F238E27FC236}">
                <a16:creationId xmlns:a16="http://schemas.microsoft.com/office/drawing/2014/main" id="{E59D6A6F-12E0-46FB-B1B6-07AC1FD366F5}"/>
              </a:ext>
            </a:extLst>
          </p:cNvPr>
          <p:cNvSpPr/>
          <p:nvPr/>
        </p:nvSpPr>
        <p:spPr>
          <a:xfrm>
            <a:off x="1543051" y="5385047"/>
            <a:ext cx="2286000" cy="1219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Muddling through</a:t>
            </a:r>
          </a:p>
        </p:txBody>
      </p:sp>
      <p:sp>
        <p:nvSpPr>
          <p:cNvPr id="10" name="Oval 9">
            <a:extLst>
              <a:ext uri="{FF2B5EF4-FFF2-40B4-BE49-F238E27FC236}">
                <a16:creationId xmlns:a16="http://schemas.microsoft.com/office/drawing/2014/main" id="{5BD4CD71-1524-4072-A4B2-0EBCCD829599}"/>
              </a:ext>
            </a:extLst>
          </p:cNvPr>
          <p:cNvSpPr/>
          <p:nvPr/>
        </p:nvSpPr>
        <p:spPr>
          <a:xfrm>
            <a:off x="4191000" y="2945519"/>
            <a:ext cx="3562350" cy="203376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rPr>
              <a:t>Dark suits, grey faces and dull day jobs</a:t>
            </a:r>
            <a:endParaRPr lang="en-GB" sz="2800" dirty="0">
              <a:solidFill>
                <a:schemeClr val="bg1"/>
              </a:solidFill>
            </a:endParaRPr>
          </a:p>
        </p:txBody>
      </p:sp>
    </p:spTree>
    <p:extLst>
      <p:ext uri="{BB962C8B-B14F-4D97-AF65-F5344CB8AC3E}">
        <p14:creationId xmlns:p14="http://schemas.microsoft.com/office/powerpoint/2010/main" val="730702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wipe(down)">
                                      <p:cBhvr>
                                        <p:cTn id="25" dur="580">
                                          <p:stCondLst>
                                            <p:cond delay="0"/>
                                          </p:stCondLst>
                                        </p:cTn>
                                        <p:tgtEl>
                                          <p:spTgt spid="7"/>
                                        </p:tgtEl>
                                      </p:cBhvr>
                                    </p:animEffect>
                                    <p:anim calcmode="lin" valueType="num">
                                      <p:cBhvr>
                                        <p:cTn id="26"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gtEl>
                                      </p:cBhvr>
                                      <p:to x="100000" y="60000"/>
                                    </p:animScale>
                                    <p:animScale>
                                      <p:cBhvr>
                                        <p:cTn id="32" dur="166" decel="50000">
                                          <p:stCondLst>
                                            <p:cond delay="676"/>
                                          </p:stCondLst>
                                        </p:cTn>
                                        <p:tgtEl>
                                          <p:spTgt spid="7"/>
                                        </p:tgtEl>
                                      </p:cBhvr>
                                      <p:to x="100000" y="100000"/>
                                    </p:animScale>
                                    <p:animScale>
                                      <p:cBhvr>
                                        <p:cTn id="33" dur="26">
                                          <p:stCondLst>
                                            <p:cond delay="1312"/>
                                          </p:stCondLst>
                                        </p:cTn>
                                        <p:tgtEl>
                                          <p:spTgt spid="7"/>
                                        </p:tgtEl>
                                      </p:cBhvr>
                                      <p:to x="100000" y="80000"/>
                                    </p:animScale>
                                    <p:animScale>
                                      <p:cBhvr>
                                        <p:cTn id="34" dur="166" decel="50000">
                                          <p:stCondLst>
                                            <p:cond delay="1338"/>
                                          </p:stCondLst>
                                        </p:cTn>
                                        <p:tgtEl>
                                          <p:spTgt spid="7"/>
                                        </p:tgtEl>
                                      </p:cBhvr>
                                      <p:to x="100000" y="100000"/>
                                    </p:animScale>
                                    <p:animScale>
                                      <p:cBhvr>
                                        <p:cTn id="35" dur="26">
                                          <p:stCondLst>
                                            <p:cond delay="1642"/>
                                          </p:stCondLst>
                                        </p:cTn>
                                        <p:tgtEl>
                                          <p:spTgt spid="7"/>
                                        </p:tgtEl>
                                      </p:cBhvr>
                                      <p:to x="100000" y="90000"/>
                                    </p:animScale>
                                    <p:animScale>
                                      <p:cBhvr>
                                        <p:cTn id="36" dur="166" decel="50000">
                                          <p:stCondLst>
                                            <p:cond delay="1668"/>
                                          </p:stCondLst>
                                        </p:cTn>
                                        <p:tgtEl>
                                          <p:spTgt spid="7"/>
                                        </p:tgtEl>
                                      </p:cBhvr>
                                      <p:to x="100000" y="100000"/>
                                    </p:animScale>
                                    <p:animScale>
                                      <p:cBhvr>
                                        <p:cTn id="37" dur="26">
                                          <p:stCondLst>
                                            <p:cond delay="1808"/>
                                          </p:stCondLst>
                                        </p:cTn>
                                        <p:tgtEl>
                                          <p:spTgt spid="7"/>
                                        </p:tgtEl>
                                      </p:cBhvr>
                                      <p:to x="100000" y="95000"/>
                                    </p:animScale>
                                    <p:animScale>
                                      <p:cBhvr>
                                        <p:cTn id="38" dur="166" decel="50000">
                                          <p:stCondLst>
                                            <p:cond delay="1834"/>
                                          </p:stCondLst>
                                        </p:cTn>
                                        <p:tgtEl>
                                          <p:spTgt spid="7"/>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wipe(down)">
                                      <p:cBhvr>
                                        <p:cTn id="43" dur="580">
                                          <p:stCondLst>
                                            <p:cond delay="0"/>
                                          </p:stCondLst>
                                        </p:cTn>
                                        <p:tgtEl>
                                          <p:spTgt spid="8"/>
                                        </p:tgtEl>
                                      </p:cBhvr>
                                    </p:animEffect>
                                    <p:anim calcmode="lin" valueType="num">
                                      <p:cBhvr>
                                        <p:cTn id="44"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49" dur="26">
                                          <p:stCondLst>
                                            <p:cond delay="650"/>
                                          </p:stCondLst>
                                        </p:cTn>
                                        <p:tgtEl>
                                          <p:spTgt spid="8"/>
                                        </p:tgtEl>
                                      </p:cBhvr>
                                      <p:to x="100000" y="60000"/>
                                    </p:animScale>
                                    <p:animScale>
                                      <p:cBhvr>
                                        <p:cTn id="50" dur="166" decel="50000">
                                          <p:stCondLst>
                                            <p:cond delay="676"/>
                                          </p:stCondLst>
                                        </p:cTn>
                                        <p:tgtEl>
                                          <p:spTgt spid="8"/>
                                        </p:tgtEl>
                                      </p:cBhvr>
                                      <p:to x="100000" y="100000"/>
                                    </p:animScale>
                                    <p:animScale>
                                      <p:cBhvr>
                                        <p:cTn id="51" dur="26">
                                          <p:stCondLst>
                                            <p:cond delay="1312"/>
                                          </p:stCondLst>
                                        </p:cTn>
                                        <p:tgtEl>
                                          <p:spTgt spid="8"/>
                                        </p:tgtEl>
                                      </p:cBhvr>
                                      <p:to x="100000" y="80000"/>
                                    </p:animScale>
                                    <p:animScale>
                                      <p:cBhvr>
                                        <p:cTn id="52" dur="166" decel="50000">
                                          <p:stCondLst>
                                            <p:cond delay="1338"/>
                                          </p:stCondLst>
                                        </p:cTn>
                                        <p:tgtEl>
                                          <p:spTgt spid="8"/>
                                        </p:tgtEl>
                                      </p:cBhvr>
                                      <p:to x="100000" y="100000"/>
                                    </p:animScale>
                                    <p:animScale>
                                      <p:cBhvr>
                                        <p:cTn id="53" dur="26">
                                          <p:stCondLst>
                                            <p:cond delay="1642"/>
                                          </p:stCondLst>
                                        </p:cTn>
                                        <p:tgtEl>
                                          <p:spTgt spid="8"/>
                                        </p:tgtEl>
                                      </p:cBhvr>
                                      <p:to x="100000" y="90000"/>
                                    </p:animScale>
                                    <p:animScale>
                                      <p:cBhvr>
                                        <p:cTn id="54" dur="166" decel="50000">
                                          <p:stCondLst>
                                            <p:cond delay="1668"/>
                                          </p:stCondLst>
                                        </p:cTn>
                                        <p:tgtEl>
                                          <p:spTgt spid="8"/>
                                        </p:tgtEl>
                                      </p:cBhvr>
                                      <p:to x="100000" y="100000"/>
                                    </p:animScale>
                                    <p:animScale>
                                      <p:cBhvr>
                                        <p:cTn id="55" dur="26">
                                          <p:stCondLst>
                                            <p:cond delay="1808"/>
                                          </p:stCondLst>
                                        </p:cTn>
                                        <p:tgtEl>
                                          <p:spTgt spid="8"/>
                                        </p:tgtEl>
                                      </p:cBhvr>
                                      <p:to x="100000" y="95000"/>
                                    </p:animScale>
                                    <p:animScale>
                                      <p:cBhvr>
                                        <p:cTn id="56" dur="166" decel="50000">
                                          <p:stCondLst>
                                            <p:cond delay="1834"/>
                                          </p:stCondLst>
                                        </p:cTn>
                                        <p:tgtEl>
                                          <p:spTgt spid="8"/>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9"/>
                                        </p:tgtEl>
                                        <p:attrNameLst>
                                          <p:attrName>style.visibility</p:attrName>
                                        </p:attrNameLst>
                                      </p:cBhvr>
                                      <p:to>
                                        <p:strVal val="visible"/>
                                      </p:to>
                                    </p:set>
                                    <p:animEffect transition="in" filter="wipe(down)">
                                      <p:cBhvr>
                                        <p:cTn id="61" dur="580">
                                          <p:stCondLst>
                                            <p:cond delay="0"/>
                                          </p:stCondLst>
                                        </p:cTn>
                                        <p:tgtEl>
                                          <p:spTgt spid="9"/>
                                        </p:tgtEl>
                                      </p:cBhvr>
                                    </p:animEffect>
                                    <p:anim calcmode="lin" valueType="num">
                                      <p:cBhvr>
                                        <p:cTn id="62"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67" dur="26">
                                          <p:stCondLst>
                                            <p:cond delay="650"/>
                                          </p:stCondLst>
                                        </p:cTn>
                                        <p:tgtEl>
                                          <p:spTgt spid="9"/>
                                        </p:tgtEl>
                                      </p:cBhvr>
                                      <p:to x="100000" y="60000"/>
                                    </p:animScale>
                                    <p:animScale>
                                      <p:cBhvr>
                                        <p:cTn id="68" dur="166" decel="50000">
                                          <p:stCondLst>
                                            <p:cond delay="676"/>
                                          </p:stCondLst>
                                        </p:cTn>
                                        <p:tgtEl>
                                          <p:spTgt spid="9"/>
                                        </p:tgtEl>
                                      </p:cBhvr>
                                      <p:to x="100000" y="100000"/>
                                    </p:animScale>
                                    <p:animScale>
                                      <p:cBhvr>
                                        <p:cTn id="69" dur="26">
                                          <p:stCondLst>
                                            <p:cond delay="1312"/>
                                          </p:stCondLst>
                                        </p:cTn>
                                        <p:tgtEl>
                                          <p:spTgt spid="9"/>
                                        </p:tgtEl>
                                      </p:cBhvr>
                                      <p:to x="100000" y="80000"/>
                                    </p:animScale>
                                    <p:animScale>
                                      <p:cBhvr>
                                        <p:cTn id="70" dur="166" decel="50000">
                                          <p:stCondLst>
                                            <p:cond delay="1338"/>
                                          </p:stCondLst>
                                        </p:cTn>
                                        <p:tgtEl>
                                          <p:spTgt spid="9"/>
                                        </p:tgtEl>
                                      </p:cBhvr>
                                      <p:to x="100000" y="100000"/>
                                    </p:animScale>
                                    <p:animScale>
                                      <p:cBhvr>
                                        <p:cTn id="71" dur="26">
                                          <p:stCondLst>
                                            <p:cond delay="1642"/>
                                          </p:stCondLst>
                                        </p:cTn>
                                        <p:tgtEl>
                                          <p:spTgt spid="9"/>
                                        </p:tgtEl>
                                      </p:cBhvr>
                                      <p:to x="100000" y="90000"/>
                                    </p:animScale>
                                    <p:animScale>
                                      <p:cBhvr>
                                        <p:cTn id="72" dur="166" decel="50000">
                                          <p:stCondLst>
                                            <p:cond delay="1668"/>
                                          </p:stCondLst>
                                        </p:cTn>
                                        <p:tgtEl>
                                          <p:spTgt spid="9"/>
                                        </p:tgtEl>
                                      </p:cBhvr>
                                      <p:to x="100000" y="100000"/>
                                    </p:animScale>
                                    <p:animScale>
                                      <p:cBhvr>
                                        <p:cTn id="73" dur="26">
                                          <p:stCondLst>
                                            <p:cond delay="1808"/>
                                          </p:stCondLst>
                                        </p:cTn>
                                        <p:tgtEl>
                                          <p:spTgt spid="9"/>
                                        </p:tgtEl>
                                      </p:cBhvr>
                                      <p:to x="100000" y="95000"/>
                                    </p:animScale>
                                    <p:animScale>
                                      <p:cBhvr>
                                        <p:cTn id="74" dur="166" decel="50000">
                                          <p:stCondLst>
                                            <p:cond delay="1834"/>
                                          </p:stCondLst>
                                        </p:cTn>
                                        <p:tgtEl>
                                          <p:spTgt spid="9"/>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6" presetClass="entr" presetSubtype="16" fill="hold" grpId="0" nodeType="clickEffect">
                                  <p:stCondLst>
                                    <p:cond delay="0"/>
                                  </p:stCondLst>
                                  <p:childTnLst>
                                    <p:set>
                                      <p:cBhvr>
                                        <p:cTn id="78" dur="1" fill="hold">
                                          <p:stCondLst>
                                            <p:cond delay="0"/>
                                          </p:stCondLst>
                                        </p:cTn>
                                        <p:tgtEl>
                                          <p:spTgt spid="10"/>
                                        </p:tgtEl>
                                        <p:attrNameLst>
                                          <p:attrName>style.visibility</p:attrName>
                                        </p:attrNameLst>
                                      </p:cBhvr>
                                      <p:to>
                                        <p:strVal val="visible"/>
                                      </p:to>
                                    </p:set>
                                    <p:animEffect transition="in" filter="circle(in)">
                                      <p:cBhvr>
                                        <p:cTn id="79"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0"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D10C2-3E8B-4F21-9194-EDD2CB1D59FE}"/>
              </a:ext>
            </a:extLst>
          </p:cNvPr>
          <p:cNvSpPr>
            <a:spLocks noGrp="1"/>
          </p:cNvSpPr>
          <p:nvPr>
            <p:ph type="title"/>
          </p:nvPr>
        </p:nvSpPr>
        <p:spPr>
          <a:xfrm>
            <a:off x="628650" y="136524"/>
            <a:ext cx="8134350" cy="1616076"/>
          </a:xfrm>
        </p:spPr>
        <p:txBody>
          <a:bodyPr>
            <a:normAutofit/>
          </a:bodyPr>
          <a:lstStyle/>
          <a:p>
            <a:r>
              <a:rPr lang="en-US" dirty="0"/>
              <a:t>What is ‘public’ about public services when so many are delivered under contract by private sector </a:t>
            </a:r>
            <a:r>
              <a:rPr lang="en-US" dirty="0" err="1"/>
              <a:t>organisations</a:t>
            </a:r>
            <a:r>
              <a:rPr lang="en-US" dirty="0"/>
              <a:t>? </a:t>
            </a:r>
            <a:endParaRPr lang="en-GB" dirty="0"/>
          </a:p>
        </p:txBody>
      </p:sp>
      <p:sp>
        <p:nvSpPr>
          <p:cNvPr id="3" name="Content Placeholder 2">
            <a:extLst>
              <a:ext uri="{FF2B5EF4-FFF2-40B4-BE49-F238E27FC236}">
                <a16:creationId xmlns:a16="http://schemas.microsoft.com/office/drawing/2014/main" id="{DF9183E6-3F95-42F5-ADBB-2EA9B1033CBF}"/>
              </a:ext>
            </a:extLst>
          </p:cNvPr>
          <p:cNvSpPr>
            <a:spLocks noGrp="1"/>
          </p:cNvSpPr>
          <p:nvPr>
            <p:ph idx="1"/>
          </p:nvPr>
        </p:nvSpPr>
        <p:spPr>
          <a:xfrm>
            <a:off x="628650" y="1981199"/>
            <a:ext cx="8058150" cy="4375151"/>
          </a:xfrm>
        </p:spPr>
        <p:txBody>
          <a:bodyPr>
            <a:normAutofit/>
          </a:bodyPr>
          <a:lstStyle/>
          <a:p>
            <a:r>
              <a:rPr lang="en-US" sz="2400" b="1" dirty="0"/>
              <a:t>Welfare</a:t>
            </a:r>
            <a:r>
              <a:rPr lang="en-US" sz="2400" dirty="0"/>
              <a:t>: public services are needed because of market failure (welfare perspective). There is a need for state intervention and regulation</a:t>
            </a:r>
          </a:p>
          <a:p>
            <a:r>
              <a:rPr lang="en-US" sz="2400" b="1" dirty="0"/>
              <a:t>Politics</a:t>
            </a:r>
            <a:r>
              <a:rPr lang="en-US" sz="2400" dirty="0"/>
              <a:t>: public promises and government subsidies help politicians to get elected e.g. the widget in the sprocket in the camshaft of the car becomes politically relevant and needy of subsidy when the factory is threatened by closure</a:t>
            </a:r>
          </a:p>
          <a:p>
            <a:r>
              <a:rPr lang="en-US" sz="2400" b="1" dirty="0"/>
              <a:t>Contracts</a:t>
            </a:r>
            <a:r>
              <a:rPr lang="en-US" sz="2400" dirty="0"/>
              <a:t>: </a:t>
            </a:r>
            <a:r>
              <a:rPr lang="en-US" sz="2400" dirty="0" err="1"/>
              <a:t>organisations</a:t>
            </a:r>
            <a:r>
              <a:rPr lang="en-US" sz="2400" dirty="0"/>
              <a:t> are under a public service obligation when they are given the right to supply a service. ‘This approach defines as a public service all those services in which Parliament has decreed a need for regulation’ [7]</a:t>
            </a:r>
          </a:p>
          <a:p>
            <a:endParaRPr lang="en-US" dirty="0"/>
          </a:p>
          <a:p>
            <a:endParaRPr lang="en-US" dirty="0"/>
          </a:p>
          <a:p>
            <a:endParaRPr lang="en-GB" dirty="0"/>
          </a:p>
        </p:txBody>
      </p:sp>
      <p:sp>
        <p:nvSpPr>
          <p:cNvPr id="4" name="Slide Number Placeholder 3">
            <a:extLst>
              <a:ext uri="{FF2B5EF4-FFF2-40B4-BE49-F238E27FC236}">
                <a16:creationId xmlns:a16="http://schemas.microsoft.com/office/drawing/2014/main" id="{158D28F1-4243-488D-B5B5-59565B281BB9}"/>
              </a:ext>
            </a:extLst>
          </p:cNvPr>
          <p:cNvSpPr>
            <a:spLocks noGrp="1"/>
          </p:cNvSpPr>
          <p:nvPr>
            <p:ph type="sldNum" sz="quarter" idx="12"/>
          </p:nvPr>
        </p:nvSpPr>
        <p:spPr/>
        <p:txBody>
          <a:bodyPr/>
          <a:lstStyle/>
          <a:p>
            <a:fld id="{B6F15528-21DE-4FAA-801E-634DDDAF4B2B}" type="slidenum">
              <a:rPr lang="en-US" smtClean="0"/>
              <a:pPr/>
              <a:t>22</a:t>
            </a:fld>
            <a:endParaRPr lang="en-US"/>
          </a:p>
        </p:txBody>
      </p:sp>
    </p:spTree>
    <p:extLst>
      <p:ext uri="{BB962C8B-B14F-4D97-AF65-F5344CB8AC3E}">
        <p14:creationId xmlns:p14="http://schemas.microsoft.com/office/powerpoint/2010/main" val="4237381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29690B8-9E8D-4005-9F57-5CE7719ABB51}"/>
              </a:ext>
            </a:extLst>
          </p:cNvPr>
          <p:cNvSpPr>
            <a:spLocks noGrp="1"/>
          </p:cNvSpPr>
          <p:nvPr>
            <p:ph type="sldNum" sz="quarter" idx="12"/>
          </p:nvPr>
        </p:nvSpPr>
        <p:spPr/>
        <p:txBody>
          <a:bodyPr/>
          <a:lstStyle/>
          <a:p>
            <a:fld id="{B6F15528-21DE-4FAA-801E-634DDDAF4B2B}" type="slidenum">
              <a:rPr lang="en-US" smtClean="0"/>
              <a:pPr/>
              <a:t>23</a:t>
            </a:fld>
            <a:endParaRPr lang="en-US"/>
          </a:p>
        </p:txBody>
      </p:sp>
      <p:pic>
        <p:nvPicPr>
          <p:cNvPr id="4098" name="Picture 2" descr="http://thirdforcenews.org.uk/images/uploads/articles/382656/carillion_crop.jpg">
            <a:extLst>
              <a:ext uri="{FF2B5EF4-FFF2-40B4-BE49-F238E27FC236}">
                <a16:creationId xmlns:a16="http://schemas.microsoft.com/office/drawing/2014/main" id="{4E701445-DA88-469F-B341-29F67AC4E8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551" y="121728"/>
            <a:ext cx="9144000" cy="454183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hlinkClick r:id="rId3"/>
            <a:extLst>
              <a:ext uri="{FF2B5EF4-FFF2-40B4-BE49-F238E27FC236}">
                <a16:creationId xmlns:a16="http://schemas.microsoft.com/office/drawing/2014/main" id="{D258BD07-98D8-4B73-93ED-F735ECF1AE17}"/>
              </a:ext>
            </a:extLst>
          </p:cNvPr>
          <p:cNvPicPr>
            <a:picLocks noChangeAspect="1"/>
          </p:cNvPicPr>
          <p:nvPr/>
        </p:nvPicPr>
        <p:blipFill>
          <a:blip r:embed="rId4"/>
          <a:stretch>
            <a:fillRect/>
          </a:stretch>
        </p:blipFill>
        <p:spPr>
          <a:xfrm>
            <a:off x="424649" y="686268"/>
            <a:ext cx="8229600" cy="5330052"/>
          </a:xfrm>
          <a:prstGeom prst="rect">
            <a:avLst/>
          </a:prstGeom>
        </p:spPr>
      </p:pic>
      <p:pic>
        <p:nvPicPr>
          <p:cNvPr id="7" name="Picture 6">
            <a:extLst>
              <a:ext uri="{FF2B5EF4-FFF2-40B4-BE49-F238E27FC236}">
                <a16:creationId xmlns:a16="http://schemas.microsoft.com/office/drawing/2014/main" id="{D4E41AB6-6010-479D-B1DD-153243FD556A}"/>
              </a:ext>
            </a:extLst>
          </p:cNvPr>
          <p:cNvPicPr>
            <a:picLocks noChangeAspect="1"/>
          </p:cNvPicPr>
          <p:nvPr/>
        </p:nvPicPr>
        <p:blipFill>
          <a:blip r:embed="rId5"/>
          <a:stretch>
            <a:fillRect/>
          </a:stretch>
        </p:blipFill>
        <p:spPr>
          <a:xfrm>
            <a:off x="15844" y="138619"/>
            <a:ext cx="9144000" cy="6463862"/>
          </a:xfrm>
          <a:prstGeom prst="rect">
            <a:avLst/>
          </a:prstGeom>
        </p:spPr>
      </p:pic>
      <p:pic>
        <p:nvPicPr>
          <p:cNvPr id="5" name="Picture 4">
            <a:hlinkClick r:id="rId6"/>
            <a:extLst>
              <a:ext uri="{FF2B5EF4-FFF2-40B4-BE49-F238E27FC236}">
                <a16:creationId xmlns:a16="http://schemas.microsoft.com/office/drawing/2014/main" id="{9A45C3CB-DAC4-4F46-BDA0-9E0F0D0717DE}"/>
              </a:ext>
            </a:extLst>
          </p:cNvPr>
          <p:cNvPicPr>
            <a:picLocks noChangeAspect="1"/>
          </p:cNvPicPr>
          <p:nvPr/>
        </p:nvPicPr>
        <p:blipFill>
          <a:blip r:embed="rId7"/>
          <a:stretch>
            <a:fillRect/>
          </a:stretch>
        </p:blipFill>
        <p:spPr>
          <a:xfrm>
            <a:off x="5105400" y="3506706"/>
            <a:ext cx="3886200" cy="3229566"/>
          </a:xfrm>
          <a:prstGeom prst="rect">
            <a:avLst/>
          </a:prstGeom>
          <a:ln w="57150">
            <a:solidFill>
              <a:schemeClr val="tx1"/>
            </a:solidFill>
          </a:ln>
        </p:spPr>
      </p:pic>
    </p:spTree>
    <p:extLst>
      <p:ext uri="{BB962C8B-B14F-4D97-AF65-F5344CB8AC3E}">
        <p14:creationId xmlns:p14="http://schemas.microsoft.com/office/powerpoint/2010/main" val="42492445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F2EDB-ABAA-46EB-971A-F7DDF7B8D69A}"/>
              </a:ext>
            </a:extLst>
          </p:cNvPr>
          <p:cNvSpPr>
            <a:spLocks noGrp="1"/>
          </p:cNvSpPr>
          <p:nvPr>
            <p:ph type="title"/>
          </p:nvPr>
        </p:nvSpPr>
        <p:spPr>
          <a:xfrm>
            <a:off x="628650" y="365126"/>
            <a:ext cx="7886700" cy="1539874"/>
          </a:xfrm>
        </p:spPr>
        <p:txBody>
          <a:bodyPr>
            <a:noAutofit/>
          </a:bodyPr>
          <a:lstStyle/>
          <a:p>
            <a:r>
              <a:rPr lang="en-GB" sz="5400" dirty="0"/>
              <a:t>Drivers of public policy reform</a:t>
            </a:r>
          </a:p>
        </p:txBody>
      </p:sp>
      <p:sp>
        <p:nvSpPr>
          <p:cNvPr id="3" name="Content Placeholder 2">
            <a:extLst>
              <a:ext uri="{FF2B5EF4-FFF2-40B4-BE49-F238E27FC236}">
                <a16:creationId xmlns:a16="http://schemas.microsoft.com/office/drawing/2014/main" id="{055D864D-4A4E-4129-A320-8E1328B7BC6C}"/>
              </a:ext>
            </a:extLst>
          </p:cNvPr>
          <p:cNvSpPr>
            <a:spLocks noGrp="1"/>
          </p:cNvSpPr>
          <p:nvPr>
            <p:ph idx="1"/>
          </p:nvPr>
        </p:nvSpPr>
        <p:spPr>
          <a:xfrm>
            <a:off x="628650" y="2438400"/>
            <a:ext cx="7886700" cy="3738562"/>
          </a:xfrm>
        </p:spPr>
        <p:txBody>
          <a:bodyPr/>
          <a:lstStyle/>
          <a:p>
            <a:r>
              <a:rPr lang="en-GB" sz="2800" dirty="0"/>
              <a:t>Bovaird (in Bovaird and Loffler 2016: 15-17) focuses on political, economic, social, technological, environmental and legal drivers of reform (PESTEL)</a:t>
            </a:r>
          </a:p>
          <a:p>
            <a:r>
              <a:rPr lang="en-GB" sz="2800" dirty="0"/>
              <a:t>The media plays a major hand in swaying public opinion </a:t>
            </a:r>
          </a:p>
          <a:p>
            <a:r>
              <a:rPr lang="en-GB" sz="2800" dirty="0"/>
              <a:t>How is the media influenced?</a:t>
            </a:r>
          </a:p>
          <a:p>
            <a:r>
              <a:rPr lang="en-GB" sz="2800" dirty="0"/>
              <a:t>Who controls the media and for what purpose?</a:t>
            </a:r>
          </a:p>
          <a:p>
            <a:endParaRPr lang="en-GB" dirty="0"/>
          </a:p>
        </p:txBody>
      </p:sp>
      <p:sp>
        <p:nvSpPr>
          <p:cNvPr id="4" name="Slide Number Placeholder 3">
            <a:extLst>
              <a:ext uri="{FF2B5EF4-FFF2-40B4-BE49-F238E27FC236}">
                <a16:creationId xmlns:a16="http://schemas.microsoft.com/office/drawing/2014/main" id="{D7817EE4-6FE0-4E71-B743-BAD31894049F}"/>
              </a:ext>
            </a:extLst>
          </p:cNvPr>
          <p:cNvSpPr>
            <a:spLocks noGrp="1"/>
          </p:cNvSpPr>
          <p:nvPr>
            <p:ph type="sldNum" sz="quarter" idx="12"/>
          </p:nvPr>
        </p:nvSpPr>
        <p:spPr/>
        <p:txBody>
          <a:bodyPr/>
          <a:lstStyle/>
          <a:p>
            <a:fld id="{B6F15528-21DE-4FAA-801E-634DDDAF4B2B}" type="slidenum">
              <a:rPr lang="en-US" smtClean="0"/>
              <a:pPr/>
              <a:t>24</a:t>
            </a:fld>
            <a:endParaRPr lang="en-US"/>
          </a:p>
        </p:txBody>
      </p:sp>
    </p:spTree>
    <p:extLst>
      <p:ext uri="{BB962C8B-B14F-4D97-AF65-F5344CB8AC3E}">
        <p14:creationId xmlns:p14="http://schemas.microsoft.com/office/powerpoint/2010/main" val="3619258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s://theconservativetreehouse.files.wordpress.com/2017/07/trump-murdoch-ailes.jpg">
            <a:extLst>
              <a:ext uri="{FF2B5EF4-FFF2-40B4-BE49-F238E27FC236}">
                <a16:creationId xmlns:a16="http://schemas.microsoft.com/office/drawing/2014/main" id="{8F7370EB-F8B7-42FF-88BA-CA4BE22032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067" y="1503045"/>
            <a:ext cx="8696325" cy="519112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225056B-BBB0-42BC-A649-BA7CC4D6C6DD}"/>
              </a:ext>
            </a:extLst>
          </p:cNvPr>
          <p:cNvSpPr>
            <a:spLocks noGrp="1"/>
          </p:cNvSpPr>
          <p:nvPr>
            <p:ph type="title"/>
          </p:nvPr>
        </p:nvSpPr>
        <p:spPr/>
        <p:txBody>
          <a:bodyPr>
            <a:normAutofit/>
          </a:bodyPr>
          <a:lstStyle/>
          <a:p>
            <a:r>
              <a:rPr lang="en-GB" sz="4400" dirty="0"/>
              <a:t>Murdoch, Ailes and their protege</a:t>
            </a:r>
          </a:p>
        </p:txBody>
      </p:sp>
      <p:sp>
        <p:nvSpPr>
          <p:cNvPr id="4" name="Slide Number Placeholder 3">
            <a:extLst>
              <a:ext uri="{FF2B5EF4-FFF2-40B4-BE49-F238E27FC236}">
                <a16:creationId xmlns:a16="http://schemas.microsoft.com/office/drawing/2014/main" id="{3B0E74CF-3F6B-40BA-BE5A-CA608CC6FF7E}"/>
              </a:ext>
            </a:extLst>
          </p:cNvPr>
          <p:cNvSpPr>
            <a:spLocks noGrp="1"/>
          </p:cNvSpPr>
          <p:nvPr>
            <p:ph type="sldNum" sz="quarter" idx="12"/>
          </p:nvPr>
        </p:nvSpPr>
        <p:spPr/>
        <p:txBody>
          <a:bodyPr/>
          <a:lstStyle/>
          <a:p>
            <a:fld id="{B6F15528-21DE-4FAA-801E-634DDDAF4B2B}" type="slidenum">
              <a:rPr lang="en-US" smtClean="0"/>
              <a:pPr/>
              <a:t>25</a:t>
            </a:fld>
            <a:endParaRPr lang="en-US"/>
          </a:p>
        </p:txBody>
      </p:sp>
      <p:pic>
        <p:nvPicPr>
          <p:cNvPr id="5" name="Picture 4">
            <a:hlinkClick r:id="rId3"/>
            <a:extLst>
              <a:ext uri="{FF2B5EF4-FFF2-40B4-BE49-F238E27FC236}">
                <a16:creationId xmlns:a16="http://schemas.microsoft.com/office/drawing/2014/main" id="{7A6E8AFC-9A5B-4F59-BEB8-C67DD2E6FB67}"/>
              </a:ext>
            </a:extLst>
          </p:cNvPr>
          <p:cNvPicPr>
            <a:picLocks noChangeAspect="1"/>
          </p:cNvPicPr>
          <p:nvPr/>
        </p:nvPicPr>
        <p:blipFill>
          <a:blip r:embed="rId4"/>
          <a:stretch>
            <a:fillRect/>
          </a:stretch>
        </p:blipFill>
        <p:spPr>
          <a:xfrm>
            <a:off x="285067" y="3525171"/>
            <a:ext cx="3829733" cy="3168999"/>
          </a:xfrm>
          <a:prstGeom prst="rect">
            <a:avLst/>
          </a:prstGeom>
        </p:spPr>
      </p:pic>
    </p:spTree>
    <p:extLst>
      <p:ext uri="{BB962C8B-B14F-4D97-AF65-F5344CB8AC3E}">
        <p14:creationId xmlns:p14="http://schemas.microsoft.com/office/powerpoint/2010/main" val="3713813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randombar(horizontal)">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7"/>
            <a:ext cx="3249230"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A287E-DB7F-431D-A061-2B8EA6C5C383}"/>
              </a:ext>
            </a:extLst>
          </p:cNvPr>
          <p:cNvSpPr>
            <a:spLocks noGrp="1"/>
          </p:cNvSpPr>
          <p:nvPr>
            <p:ph type="title"/>
          </p:nvPr>
        </p:nvSpPr>
        <p:spPr>
          <a:xfrm>
            <a:off x="505677" y="914400"/>
            <a:ext cx="2743200" cy="2887579"/>
          </a:xfrm>
        </p:spPr>
        <p:txBody>
          <a:bodyPr vert="horz" lIns="91440" tIns="45720" rIns="91440" bIns="45720" rtlCol="0" anchor="b">
            <a:normAutofit/>
          </a:bodyPr>
          <a:lstStyle/>
          <a:p>
            <a:pPr algn="ctr" defTabSz="914400"/>
            <a:r>
              <a:rPr lang="en-US" sz="4200" kern="1200" dirty="0">
                <a:solidFill>
                  <a:srgbClr val="FFFFFF"/>
                </a:solidFill>
                <a:latin typeface="+mj-lt"/>
                <a:ea typeface="+mj-ea"/>
                <a:cs typeface="+mj-cs"/>
              </a:rPr>
              <a:t>The media wields enormous power</a:t>
            </a:r>
          </a:p>
        </p:txBody>
      </p:sp>
      <p:cxnSp>
        <p:nvCxnSpPr>
          <p:cNvPr id="22" name="Straight Connector 21">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344" y="3910267"/>
            <a:ext cx="1940093"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5201211F-E056-4699-80AD-2C56C1F6337D}"/>
              </a:ext>
            </a:extLst>
          </p:cNvPr>
          <p:cNvPicPr>
            <a:picLocks noChangeAspect="1"/>
          </p:cNvPicPr>
          <p:nvPr/>
        </p:nvPicPr>
        <p:blipFill>
          <a:blip r:embed="rId2"/>
          <a:stretch>
            <a:fillRect/>
          </a:stretch>
        </p:blipFill>
        <p:spPr>
          <a:xfrm>
            <a:off x="4066189" y="154462"/>
            <a:ext cx="4870759" cy="6346267"/>
          </a:xfrm>
          <a:prstGeom prst="rect">
            <a:avLst/>
          </a:prstGeom>
        </p:spPr>
      </p:pic>
      <p:sp>
        <p:nvSpPr>
          <p:cNvPr id="4" name="Slide Number Placeholder 3">
            <a:extLst>
              <a:ext uri="{FF2B5EF4-FFF2-40B4-BE49-F238E27FC236}">
                <a16:creationId xmlns:a16="http://schemas.microsoft.com/office/drawing/2014/main" id="{7E6C7FC0-C281-4EC7-A107-6C711DF1740C}"/>
              </a:ext>
            </a:extLst>
          </p:cNvPr>
          <p:cNvSpPr>
            <a:spLocks noGrp="1"/>
          </p:cNvSpPr>
          <p:nvPr>
            <p:ph type="sldNum" sz="quarter" idx="12"/>
          </p:nvPr>
        </p:nvSpPr>
        <p:spPr>
          <a:xfrm>
            <a:off x="7493266" y="6356350"/>
            <a:ext cx="1022083" cy="365125"/>
          </a:xfrm>
        </p:spPr>
        <p:txBody>
          <a:bodyPr vert="horz" lIns="91440" tIns="45720" rIns="91440" bIns="45720" rtlCol="0" anchor="ctr">
            <a:normAutofit/>
          </a:bodyPr>
          <a:lstStyle/>
          <a:p>
            <a:pPr>
              <a:spcAft>
                <a:spcPts val="600"/>
              </a:spcAft>
            </a:pPr>
            <a:fld id="{B6F15528-21DE-4FAA-801E-634DDDAF4B2B}" type="slidenum">
              <a:rPr lang="en-US" sz="1200">
                <a:solidFill>
                  <a:srgbClr val="595959"/>
                </a:solidFill>
              </a:rPr>
              <a:pPr>
                <a:spcAft>
                  <a:spcPts val="600"/>
                </a:spcAft>
              </a:pPr>
              <a:t>26</a:t>
            </a:fld>
            <a:endParaRPr lang="en-US" sz="1200">
              <a:solidFill>
                <a:srgbClr val="595959"/>
              </a:solidFill>
            </a:endParaRPr>
          </a:p>
        </p:txBody>
      </p:sp>
    </p:spTree>
    <p:extLst>
      <p:ext uri="{BB962C8B-B14F-4D97-AF65-F5344CB8AC3E}">
        <p14:creationId xmlns:p14="http://schemas.microsoft.com/office/powerpoint/2010/main" val="10079927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FF5E6BB-0F24-47D3-B319-08A0B5151B8C}"/>
              </a:ext>
            </a:extLst>
          </p:cNvPr>
          <p:cNvSpPr>
            <a:spLocks noGrp="1"/>
          </p:cNvSpPr>
          <p:nvPr>
            <p:ph type="sldNum" sz="quarter" idx="12"/>
          </p:nvPr>
        </p:nvSpPr>
        <p:spPr/>
        <p:txBody>
          <a:bodyPr/>
          <a:lstStyle/>
          <a:p>
            <a:fld id="{B6F15528-21DE-4FAA-801E-634DDDAF4B2B}" type="slidenum">
              <a:rPr lang="en-US" smtClean="0"/>
              <a:pPr/>
              <a:t>27</a:t>
            </a:fld>
            <a:endParaRPr lang="en-US"/>
          </a:p>
        </p:txBody>
      </p:sp>
      <p:pic>
        <p:nvPicPr>
          <p:cNvPr id="5" name="Picture 4">
            <a:extLst>
              <a:ext uri="{FF2B5EF4-FFF2-40B4-BE49-F238E27FC236}">
                <a16:creationId xmlns:a16="http://schemas.microsoft.com/office/drawing/2014/main" id="{B21E6A49-DE51-4CE2-8123-11A514B2B2CE}"/>
              </a:ext>
            </a:extLst>
          </p:cNvPr>
          <p:cNvPicPr>
            <a:picLocks noChangeAspect="1"/>
          </p:cNvPicPr>
          <p:nvPr/>
        </p:nvPicPr>
        <p:blipFill>
          <a:blip r:embed="rId2"/>
          <a:stretch>
            <a:fillRect/>
          </a:stretch>
        </p:blipFill>
        <p:spPr>
          <a:xfrm>
            <a:off x="1981200" y="38258"/>
            <a:ext cx="5314950" cy="6781483"/>
          </a:xfrm>
          <a:prstGeom prst="rect">
            <a:avLst/>
          </a:prstGeom>
        </p:spPr>
      </p:pic>
    </p:spTree>
    <p:extLst>
      <p:ext uri="{BB962C8B-B14F-4D97-AF65-F5344CB8AC3E}">
        <p14:creationId xmlns:p14="http://schemas.microsoft.com/office/powerpoint/2010/main" val="10400551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45E8A9B-C007-4063-A9A5-BF9CE8466134}"/>
              </a:ext>
            </a:extLst>
          </p:cNvPr>
          <p:cNvSpPr>
            <a:spLocks noGrp="1"/>
          </p:cNvSpPr>
          <p:nvPr>
            <p:ph type="sldNum" sz="quarter" idx="12"/>
          </p:nvPr>
        </p:nvSpPr>
        <p:spPr>
          <a:xfrm>
            <a:off x="6457950" y="6356351"/>
            <a:ext cx="2057400" cy="365125"/>
          </a:xfrm>
        </p:spPr>
        <p:txBody>
          <a:bodyPr/>
          <a:lstStyle/>
          <a:p>
            <a:fld id="{B6F15528-21DE-4FAA-801E-634DDDAF4B2B}" type="slidenum">
              <a:rPr lang="en-US" smtClean="0"/>
              <a:pPr/>
              <a:t>28</a:t>
            </a:fld>
            <a:endParaRPr lang="en-US"/>
          </a:p>
        </p:txBody>
      </p:sp>
      <p:pic>
        <p:nvPicPr>
          <p:cNvPr id="1026" name="Picture 2" descr="http://i.huffpost.com/gen/3401220/thumbs/o-ED-MILIBAND-SANDWICH-570.jpg">
            <a:extLst>
              <a:ext uri="{FF2B5EF4-FFF2-40B4-BE49-F238E27FC236}">
                <a16:creationId xmlns:a16="http://schemas.microsoft.com/office/drawing/2014/main" id="{C0F399DF-D737-4557-A121-BA6CC72CEEB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7075" y="-1480"/>
            <a:ext cx="514985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15109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D081B83-9688-497C-A582-90CD3CFB58DB}"/>
              </a:ext>
            </a:extLst>
          </p:cNvPr>
          <p:cNvSpPr>
            <a:spLocks noGrp="1"/>
          </p:cNvSpPr>
          <p:nvPr>
            <p:ph type="sldNum" sz="quarter" idx="12"/>
          </p:nvPr>
        </p:nvSpPr>
        <p:spPr/>
        <p:txBody>
          <a:bodyPr/>
          <a:lstStyle/>
          <a:p>
            <a:fld id="{B6F15528-21DE-4FAA-801E-634DDDAF4B2B}" type="slidenum">
              <a:rPr lang="en-US" smtClean="0"/>
              <a:pPr/>
              <a:t>29</a:t>
            </a:fld>
            <a:endParaRPr lang="en-US"/>
          </a:p>
        </p:txBody>
      </p:sp>
      <p:pic>
        <p:nvPicPr>
          <p:cNvPr id="3" name="Picture 2">
            <a:extLst>
              <a:ext uri="{FF2B5EF4-FFF2-40B4-BE49-F238E27FC236}">
                <a16:creationId xmlns:a16="http://schemas.microsoft.com/office/drawing/2014/main" id="{A15E3771-CC94-44A3-87B5-F5A936FA35BC}"/>
              </a:ext>
            </a:extLst>
          </p:cNvPr>
          <p:cNvPicPr>
            <a:picLocks noChangeAspect="1"/>
          </p:cNvPicPr>
          <p:nvPr/>
        </p:nvPicPr>
        <p:blipFill>
          <a:blip r:embed="rId2"/>
          <a:stretch>
            <a:fillRect/>
          </a:stretch>
        </p:blipFill>
        <p:spPr>
          <a:xfrm>
            <a:off x="0" y="494862"/>
            <a:ext cx="9144000" cy="5868276"/>
          </a:xfrm>
          <a:prstGeom prst="rect">
            <a:avLst/>
          </a:prstGeom>
        </p:spPr>
      </p:pic>
    </p:spTree>
    <p:extLst>
      <p:ext uri="{BB962C8B-B14F-4D97-AF65-F5344CB8AC3E}">
        <p14:creationId xmlns:p14="http://schemas.microsoft.com/office/powerpoint/2010/main" val="15678712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135</TotalTime>
  <Words>1080</Words>
  <Application>Microsoft Office PowerPoint</Application>
  <PresentationFormat>On-screen Show (4:3)</PresentationFormat>
  <Paragraphs>132</Paragraphs>
  <Slides>29</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29</vt:i4>
      </vt:variant>
    </vt:vector>
  </HeadingPairs>
  <TitlesOfParts>
    <vt:vector size="36" baseType="lpstr">
      <vt:lpstr>Arial</vt:lpstr>
      <vt:lpstr>Calibri</vt:lpstr>
      <vt:lpstr>Calibri Light</vt:lpstr>
      <vt:lpstr>Lucida Sans Unicode</vt:lpstr>
      <vt:lpstr>Office Theme</vt:lpstr>
      <vt:lpstr>1_Office Theme</vt:lpstr>
      <vt:lpstr>2_Office Theme</vt:lpstr>
      <vt:lpstr>  Public Management and Governance</vt:lpstr>
      <vt:lpstr>Aims</vt:lpstr>
      <vt:lpstr>Objectives</vt:lpstr>
      <vt:lpstr>Four Parts</vt:lpstr>
      <vt:lpstr>PowerPoint Presentation</vt:lpstr>
      <vt:lpstr>Personnel?</vt:lpstr>
      <vt:lpstr>PowerPoint Presentation</vt:lpstr>
      <vt:lpstr>PowerPoint Presentation</vt:lpstr>
      <vt:lpstr>Essential task of the public domain</vt:lpstr>
      <vt:lpstr>Rhetoric and reality</vt:lpstr>
      <vt:lpstr>Public dialogue &amp; community needs</vt:lpstr>
      <vt:lpstr>‘Public’</vt:lpstr>
      <vt:lpstr>Public Management</vt:lpstr>
      <vt:lpstr>Public Governance</vt:lpstr>
      <vt:lpstr>Good Governance</vt:lpstr>
      <vt:lpstr>The Chartered Institute of Management Accountants (CIMA) </vt:lpstr>
      <vt:lpstr>Essential Purposes</vt:lpstr>
      <vt:lpstr>A Third Choice </vt:lpstr>
      <vt:lpstr>Public Governance</vt:lpstr>
      <vt:lpstr>Old style ‘public administration’</vt:lpstr>
      <vt:lpstr> Old style ‘public administration’</vt:lpstr>
      <vt:lpstr>What is ‘public’ about public services when so many are delivered under contract by private sector organisations? </vt:lpstr>
      <vt:lpstr>PowerPoint Presentation</vt:lpstr>
      <vt:lpstr>Drivers of public policy reform</vt:lpstr>
      <vt:lpstr>Murdoch, Ailes and their protege</vt:lpstr>
      <vt:lpstr>The media wields enormous power</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Public Management and Governance</dc:title>
  <dc:creator>Mike Durke</dc:creator>
  <cp:lastModifiedBy>Mike Durke</cp:lastModifiedBy>
  <cp:revision>5</cp:revision>
  <dcterms:created xsi:type="dcterms:W3CDTF">2018-11-30T10:23:14Z</dcterms:created>
  <dcterms:modified xsi:type="dcterms:W3CDTF">2018-12-05T14:29:16Z</dcterms:modified>
</cp:coreProperties>
</file>