
<file path=[Content_Types].xml><?xml version="1.0" encoding="utf-8"?>
<Types xmlns="http://schemas.openxmlformats.org/package/2006/content-types">
  <Default Extension="gif" ContentType="image/gi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  <p:sldMasterId id="2147483660" r:id="rId2"/>
  </p:sldMasterIdLst>
  <p:sldIdLst>
    <p:sldId id="719" r:id="rId3"/>
    <p:sldId id="256" r:id="rId4"/>
    <p:sldId id="258" r:id="rId5"/>
    <p:sldId id="363" r:id="rId6"/>
    <p:sldId id="335" r:id="rId7"/>
    <p:sldId id="358" r:id="rId8"/>
    <p:sldId id="329" r:id="rId9"/>
    <p:sldId id="259" r:id="rId10"/>
    <p:sldId id="260" r:id="rId11"/>
    <p:sldId id="360" r:id="rId12"/>
    <p:sldId id="261" r:id="rId13"/>
    <p:sldId id="262" r:id="rId14"/>
    <p:sldId id="264" r:id="rId15"/>
    <p:sldId id="353" r:id="rId16"/>
    <p:sldId id="354" r:id="rId17"/>
    <p:sldId id="355" r:id="rId18"/>
    <p:sldId id="356" r:id="rId19"/>
    <p:sldId id="364" r:id="rId20"/>
    <p:sldId id="357" r:id="rId21"/>
    <p:sldId id="291" r:id="rId22"/>
    <p:sldId id="314" r:id="rId23"/>
    <p:sldId id="336" r:id="rId24"/>
    <p:sldId id="337" r:id="rId25"/>
    <p:sldId id="338" r:id="rId26"/>
    <p:sldId id="361" r:id="rId27"/>
    <p:sldId id="339" r:id="rId28"/>
    <p:sldId id="362" r:id="rId29"/>
    <p:sldId id="341" r:id="rId30"/>
    <p:sldId id="342" r:id="rId31"/>
    <p:sldId id="343" r:id="rId32"/>
    <p:sldId id="344" r:id="rId33"/>
    <p:sldId id="345" r:id="rId34"/>
    <p:sldId id="346" r:id="rId35"/>
    <p:sldId id="347" r:id="rId36"/>
    <p:sldId id="348" r:id="rId37"/>
    <p:sldId id="349" r:id="rId38"/>
    <p:sldId id="350" r:id="rId39"/>
    <p:sldId id="366" r:id="rId40"/>
    <p:sldId id="351" r:id="rId41"/>
    <p:sldId id="365" r:id="rId42"/>
    <p:sldId id="352" r:id="rId43"/>
    <p:sldId id="333" r:id="rId44"/>
    <p:sldId id="332" r:id="rId4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7909"/>
    <p:restoredTop sz="94462"/>
  </p:normalViewPr>
  <p:slideViewPr>
    <p:cSldViewPr snapToGrid="0">
      <p:cViewPr varScale="1">
        <p:scale>
          <a:sx n="97" d="100"/>
          <a:sy n="97" d="100"/>
        </p:scale>
        <p:origin x="360" y="1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viewProps" Target="viewProps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tableStyles" Target="tableStyle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theme" Target="theme/theme1.xml"/><Relationship Id="rId8" Type="http://schemas.openxmlformats.org/officeDocument/2006/relationships/slide" Target="slides/slide6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presProps" Target="presProps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51DCBE4-A765-5F9E-9ED8-49AC37692EE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C7941EE1-5A37-1ECB-EE7E-B30D86FA722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FFD4BEE-86C6-59EB-7502-E5BF6B6F7BA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82B761-DBAD-0B4A-85A0-B50186D6D80B}" type="datetimeFigureOut">
              <a:rPr lang="en-US" smtClean="0"/>
              <a:t>12/12/24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8C7EDC1-59F4-807D-685E-D945E2CF272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9EA95FC-E452-E254-1A84-643528DC52A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3AD1BA-5F7E-954E-834F-9BA599D4333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0724660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EC5CB7F-95C9-DE3A-75D1-013D75E44F0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115E36F-258C-873F-9C6F-DFFD55F7152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40A1154-7A75-763A-7627-41ECB83D3DC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82B761-DBAD-0B4A-85A0-B50186D6D80B}" type="datetimeFigureOut">
              <a:rPr lang="en-US" smtClean="0"/>
              <a:t>12/12/24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2847ADF-C279-9034-02ED-5A46AA0DFF1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7DA1231-CD00-8F44-AA2A-772009C6D08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3AD1BA-5F7E-954E-834F-9BA599D4333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207808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36548FF-FE92-D390-0085-F8F57F56ACC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5DD83F9-AB7D-23AD-C379-B769911DA38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0BC48A0-880E-9630-764A-6BFF94E6575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82B761-DBAD-0B4A-85A0-B50186D6D80B}" type="datetimeFigureOut">
              <a:rPr lang="en-US" smtClean="0"/>
              <a:t>12/12/24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4DC7395-6494-399C-8D69-3D1DBD5B3E5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DCF73E6-A78B-62A2-A89A-C520128A67E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3AD1BA-5F7E-954E-834F-9BA599D4333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9411441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239FED-24C2-42FB-3D09-18A256F82F5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2A0F209-1D21-689A-790A-1D7ED9B00EA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C3FC2E2-71B3-77E7-195F-6EAE31D0E1C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431A38B-EE55-4094-E1EC-00CDFAF32F9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82B761-DBAD-0B4A-85A0-B50186D6D80B}" type="datetimeFigureOut">
              <a:rPr lang="en-US" smtClean="0"/>
              <a:t>12/12/24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357B9C5-EA54-52A9-76A3-D3EC1C77876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1AA1715-4C26-423F-D0E1-173CCB1A9D9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3AD1BA-5F7E-954E-834F-9BA599D4333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3972711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5752CA8-313A-3FC1-3676-7A9DDE1027B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924381C-ABE6-168F-62C8-B29BF6649E9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058158A-BDC4-CA0D-3790-05026C626BD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0CC2AF6A-85BD-DBB0-182F-F7DDBCED7BF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D6FC5539-BFE3-BA2A-1FA2-544978A965C3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42873861-E69E-C949-1A3D-B83C67E0A36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82B761-DBAD-0B4A-85A0-B50186D6D80B}" type="datetimeFigureOut">
              <a:rPr lang="en-US" smtClean="0"/>
              <a:t>12/12/24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453D3C77-B147-3DC8-3CF5-DEC776D9267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8FEFE0E9-2252-68E1-27D3-BBD0208C19E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3AD1BA-5F7E-954E-834F-9BA599D4333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4065896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AFEE325-4378-9413-060E-5B9CE844BA7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B6BF97D6-C666-91FF-C0C4-75A883D2B18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82B761-DBAD-0B4A-85A0-B50186D6D80B}" type="datetimeFigureOut">
              <a:rPr lang="en-US" smtClean="0"/>
              <a:t>12/12/24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47960DC6-F09E-6AE2-D363-39733E39462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A295F8F1-7DF9-668C-BEA5-CB87F6459C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3AD1BA-5F7E-954E-834F-9BA599D4333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1085694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07356149-5446-9BA1-F44A-0357FA6E87E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82B761-DBAD-0B4A-85A0-B50186D6D80B}" type="datetimeFigureOut">
              <a:rPr lang="en-US" smtClean="0"/>
              <a:t>12/12/24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8F7DF405-B697-F6B1-9F20-2E2CD647912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A093FF9-AD8B-047A-7C9B-4BC58A85A76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3AD1BA-5F7E-954E-834F-9BA599D4333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944408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4E55E5E-BE25-6B9E-65DF-162848FC913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A955CDF-DE09-36E0-EC13-1A0B384B6F9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BD09639-8DCD-6F14-BF16-1AB2A8F179D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AF961B7-95D3-A206-7BB9-024442E9484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82B761-DBAD-0B4A-85A0-B50186D6D80B}" type="datetimeFigureOut">
              <a:rPr lang="en-US" smtClean="0"/>
              <a:t>12/12/24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1D0523D-1062-3E90-2CAC-2F03F395ED7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04515F1-7618-0D64-90B1-17E6097DEBB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3AD1BA-5F7E-954E-834F-9BA599D4333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1202674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D4CE9E2-8EE7-2AE2-2D37-5055C68D0F0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99C0B50D-3E2E-4E5A-F742-9E468AD9B75F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C38B6CB-7E2C-1CEF-ECFA-B92F7F75491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948C4E3-308D-F176-255C-A1722C72A7E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82B761-DBAD-0B4A-85A0-B50186D6D80B}" type="datetimeFigureOut">
              <a:rPr lang="en-US" smtClean="0"/>
              <a:t>12/12/24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1ACCC05-0DA9-3DFA-2EBA-99662684435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9F81B02-A216-2FD2-B15B-708118A61D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3AD1BA-5F7E-954E-834F-9BA599D4333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7734552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7A12488-2210-8F31-698A-CEC75945138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AAD36EA7-7D37-3894-4034-0C62EA5AC99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379C49A-90FC-543F-19CA-3ED3F070DCA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82B761-DBAD-0B4A-85A0-B50186D6D80B}" type="datetimeFigureOut">
              <a:rPr lang="en-US" smtClean="0"/>
              <a:t>12/12/24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F8A0A10-3BEE-7E25-5CE9-23759FB7D45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04B4B35-E224-1D3B-156B-081E71ECB4C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3AD1BA-5F7E-954E-834F-9BA599D4333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2810820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CB152075-F90C-565A-472D-7594E3AD93EB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7713D31-F186-1848-BD92-B3B7229B656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1301872-95CA-2865-50F1-93938F4A87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82B761-DBAD-0B4A-85A0-B50186D6D80B}" type="datetimeFigureOut">
              <a:rPr lang="en-US" smtClean="0"/>
              <a:t>12/12/24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2795610-6685-72DF-2D06-7D581D33E7F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9638082-1A86-C668-5FEB-9C12805EB5F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3AD1BA-5F7E-954E-834F-9BA599D4333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6353641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F497BB8-93F1-3841-8173-4DF1241A59E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30810" y="1470581"/>
            <a:ext cx="4535079" cy="3864989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01F42012-9474-4F46-BD54-028036C91EB5}"/>
              </a:ext>
            </a:extLst>
          </p:cNvPr>
          <p:cNvSpPr>
            <a:spLocks noGrp="1"/>
          </p:cNvSpPr>
          <p:nvPr>
            <p:ph idx="10"/>
          </p:nvPr>
        </p:nvSpPr>
        <p:spPr>
          <a:xfrm>
            <a:off x="7026111" y="1470581"/>
            <a:ext cx="4535079" cy="3864989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pPr lvl="0"/>
            <a:r>
              <a:rPr lang="en-GB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40103390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8E9CA8FE-1DCE-0B86-BD8B-E3AFA825C18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024972B-7524-9194-82F2-E4052A27347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33009B8-BB08-34D0-730B-0A042F7BBAB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A82B761-DBAD-0B4A-85A0-B50186D6D80B}" type="datetimeFigureOut">
              <a:rPr lang="en-US" smtClean="0"/>
              <a:t>12/12/24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90B38AD-576C-DD61-2DC1-310FE94E305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ECCB6BC-4724-04AC-20B1-72828F93B3F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43AD1BA-5F7E-954E-834F-9BA599D4333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0084168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Graphical user interface, application&#10;&#10;Description automatically generated">
            <a:extLst>
              <a:ext uri="{FF2B5EF4-FFF2-40B4-BE49-F238E27FC236}">
                <a16:creationId xmlns:a16="http://schemas.microsoft.com/office/drawing/2014/main" id="{DBBAB934-017A-D042-9617-3501BD1449E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12111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8516983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0" indent="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None/>
        <a:defRPr sz="2800" kern="1200">
          <a:solidFill>
            <a:schemeClr val="bg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https://en.wikipedia.org/wiki/Computer_network" TargetMode="External"/><Relationship Id="rId7" Type="http://schemas.openxmlformats.org/officeDocument/2006/relationships/hyperlink" Target="https://en.wikipedia.org/wiki/Denial-of-service_attack" TargetMode="External"/><Relationship Id="rId2" Type="http://schemas.openxmlformats.org/officeDocument/2006/relationships/hyperlink" Target="https://en.wikipedia.org/wiki/Computer_system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en.wikipedia.org/wiki/Data_(computing)" TargetMode="External"/><Relationship Id="rId5" Type="http://schemas.openxmlformats.org/officeDocument/2006/relationships/hyperlink" Target="https://en.wikipedia.org/wiki/Software" TargetMode="External"/><Relationship Id="rId4" Type="http://schemas.openxmlformats.org/officeDocument/2006/relationships/hyperlink" Target="https://en.wikipedia.org/wiki/Computer_hardware" TargetMode="Externa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slideLayout" Target="../slideLayouts/slideLayout2.xml"/><Relationship Id="rId1" Type="http://schemas.openxmlformats.org/officeDocument/2006/relationships/video" Target="https://www.youtube.com/embed/9GZlVOafYTg?feature=oembed" TargetMode="Externa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http://csrc.nist.gov/publications/nistpubs/800-10/_27771_figure394.gif" TargetMode="External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http://csrc.nist.gov/publications/nistpubs/800-10/_27771_figure407.gif" TargetMode="External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gif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5AF40EAB-6954-8B5E-C784-2A455332F66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30810" y="1889370"/>
            <a:ext cx="5315818" cy="3331157"/>
          </a:xfrm>
        </p:spPr>
        <p:txBody>
          <a:bodyPr/>
          <a:lstStyle/>
          <a:p>
            <a:r>
              <a:rPr lang="en-GB" sz="4800" dirty="0"/>
              <a:t>Computer Systems </a:t>
            </a:r>
          </a:p>
          <a:p>
            <a:r>
              <a:rPr lang="en-GB" sz="4800" dirty="0"/>
              <a:t>Fundamentals</a:t>
            </a:r>
          </a:p>
          <a:p>
            <a:r>
              <a:rPr lang="en-GB" sz="4800" dirty="0"/>
              <a:t>(ACCA4028)</a:t>
            </a:r>
          </a:p>
          <a:p>
            <a:r>
              <a:rPr lang="en-GB" sz="3600" i="1" dirty="0">
                <a:solidFill>
                  <a:srgbClr val="FFC000"/>
                </a:solidFill>
              </a:rPr>
              <a:t>Lecture </a:t>
            </a:r>
            <a:r>
              <a:rPr lang="en-GB" sz="3600" i="1">
                <a:solidFill>
                  <a:srgbClr val="FFC000"/>
                </a:solidFill>
              </a:rPr>
              <a:t>- 09</a:t>
            </a:r>
            <a:endParaRPr lang="en-GB" sz="3600" i="1" dirty="0">
              <a:solidFill>
                <a:srgbClr val="FFC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1900739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8D6DD6B-8F3F-912C-1D03-BB4E1C2E249B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/>
              <a:t>Computer Security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543DD9C-8AB9-074C-05BF-23A03A6C1A2C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 dirty="0"/>
          </a:p>
          <a:p>
            <a:endParaRPr lang="en-US" dirty="0"/>
          </a:p>
          <a:p>
            <a:r>
              <a:rPr lang="en-US" dirty="0"/>
              <a:t>By: Dr. Redhwan Al-amri</a:t>
            </a:r>
          </a:p>
        </p:txBody>
      </p:sp>
    </p:spTree>
    <p:extLst>
      <p:ext uri="{BB962C8B-B14F-4D97-AF65-F5344CB8AC3E}">
        <p14:creationId xmlns:p14="http://schemas.microsoft.com/office/powerpoint/2010/main" val="203051618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83FBE60-3931-6D6B-91C5-56FA076ECD5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Objectives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F719A51-41C9-DD96-CDF7-2468CBC7CCF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33384"/>
            <a:ext cx="10515600" cy="5276335"/>
          </a:xfrm>
        </p:spPr>
        <p:txBody>
          <a:bodyPr>
            <a:normAutofit fontScale="92500" lnSpcReduction="20000"/>
          </a:bodyPr>
          <a:lstStyle/>
          <a:p>
            <a:pPr marL="0" indent="0" algn="just">
              <a:lnSpc>
                <a:spcPct val="150000"/>
              </a:lnSpc>
              <a:buNone/>
            </a:pPr>
            <a:r>
              <a:rPr lang="en-US" sz="2400" b="1" dirty="0">
                <a:latin typeface="+mj-lt"/>
              </a:rPr>
              <a:t>Upon completion of this Chapter, you should be able to:</a:t>
            </a:r>
          </a:p>
          <a:p>
            <a:pPr marL="628650" indent="-333375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GB" altLang="en-US" sz="2400" dirty="0">
                <a:latin typeface="+mj-lt"/>
              </a:rPr>
              <a:t>Describe computer security concepts.</a:t>
            </a:r>
          </a:p>
          <a:p>
            <a:pPr marL="628650" indent="-333375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GB" altLang="en-US" sz="2400" dirty="0">
                <a:latin typeface="+mj-lt"/>
              </a:rPr>
              <a:t>Describe computer security terminology.</a:t>
            </a:r>
          </a:p>
          <a:p>
            <a:pPr marL="628650" indent="-333375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GB" altLang="en-US" sz="2400" dirty="0">
                <a:latin typeface="+mj-lt"/>
              </a:rPr>
              <a:t>Differentiate between types of computers viruses.</a:t>
            </a:r>
          </a:p>
          <a:p>
            <a:pPr marL="628650" indent="-333375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GB" altLang="en-US" sz="2400" dirty="0">
                <a:latin typeface="+mj-lt"/>
              </a:rPr>
              <a:t>Defined Vulnerability and Attacks</a:t>
            </a:r>
          </a:p>
          <a:p>
            <a:pPr marL="628650" indent="-333375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GB" altLang="en-US" sz="2400" dirty="0">
                <a:latin typeface="+mj-lt"/>
              </a:rPr>
              <a:t>Defined Countermeasure.</a:t>
            </a:r>
          </a:p>
          <a:p>
            <a:pPr marL="628650" indent="-333375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GB" altLang="en-US" sz="2400" dirty="0">
                <a:latin typeface="+mj-lt"/>
              </a:rPr>
              <a:t>Defined the purpose of security and Firewall.</a:t>
            </a:r>
          </a:p>
          <a:p>
            <a:pPr marL="628650" indent="-333375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GB" altLang="en-US" sz="2400" dirty="0">
                <a:latin typeface="+mj-lt"/>
              </a:rPr>
              <a:t>Describe the components of Firewall.</a:t>
            </a:r>
          </a:p>
          <a:p>
            <a:pPr marL="628650" indent="-333375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GB" altLang="en-US" sz="2400" dirty="0">
                <a:latin typeface="+mj-lt"/>
              </a:rPr>
              <a:t>Explain the architecture of the Firewall.</a:t>
            </a:r>
          </a:p>
          <a:p>
            <a:endParaRPr lang="en-US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404301941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B27B846-8C05-6042-BC48-6CF03F1E0FB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On Previous Lecture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9485C93-47F5-63F8-77CE-B6C9D0BF359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lnSpc>
                <a:spcPct val="150000"/>
              </a:lnSpc>
              <a:buNone/>
            </a:pPr>
            <a:r>
              <a:rPr lang="en-GB" sz="2400" b="1" dirty="0">
                <a:latin typeface="+mj-lt"/>
              </a:rPr>
              <a:t>We addressed the following:</a:t>
            </a:r>
          </a:p>
          <a:p>
            <a:pPr>
              <a:lnSpc>
                <a:spcPct val="150000"/>
              </a:lnSpc>
            </a:pPr>
            <a:r>
              <a:rPr lang="en-GB" sz="2400" dirty="0">
                <a:latin typeface="+mj-lt"/>
              </a:rPr>
              <a:t>Define a Network.</a:t>
            </a:r>
          </a:p>
          <a:p>
            <a:pPr>
              <a:lnSpc>
                <a:spcPct val="150000"/>
              </a:lnSpc>
            </a:pPr>
            <a:r>
              <a:rPr lang="en-GB" sz="2400" dirty="0">
                <a:latin typeface="+mj-lt"/>
              </a:rPr>
              <a:t>Describe the three types of Network</a:t>
            </a:r>
          </a:p>
          <a:p>
            <a:pPr>
              <a:lnSpc>
                <a:spcPct val="150000"/>
              </a:lnSpc>
            </a:pPr>
            <a:r>
              <a:rPr lang="en-GB" sz="2400" dirty="0">
                <a:latin typeface="+mj-lt"/>
              </a:rPr>
              <a:t>Describe Network Architecture</a:t>
            </a:r>
          </a:p>
          <a:p>
            <a:pPr>
              <a:lnSpc>
                <a:spcPct val="150000"/>
              </a:lnSpc>
            </a:pPr>
            <a:r>
              <a:rPr lang="en-GB" sz="2400" dirty="0">
                <a:latin typeface="+mj-lt"/>
              </a:rPr>
              <a:t>Discuss the Network Hardware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11259638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4" name="Rectangle 13">
            <a:extLst>
              <a:ext uri="{FF2B5EF4-FFF2-40B4-BE49-F238E27FC236}">
                <a16:creationId xmlns:a16="http://schemas.microsoft.com/office/drawing/2014/main" id="{F13C74B1-5B17-4795-BED0-7140497B445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6330877-3EAF-3015-18E2-679EB8DA86E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0080" y="325369"/>
            <a:ext cx="4368602" cy="1956841"/>
          </a:xfrm>
        </p:spPr>
        <p:txBody>
          <a:bodyPr anchor="b">
            <a:normAutofit/>
          </a:bodyPr>
          <a:lstStyle/>
          <a:p>
            <a:r>
              <a:rPr lang="en-US" sz="4200"/>
              <a:t>What is Computer Security?</a:t>
            </a:r>
          </a:p>
        </p:txBody>
      </p:sp>
      <p:sp>
        <p:nvSpPr>
          <p:cNvPr id="16" name="sketchy line">
            <a:extLst>
              <a:ext uri="{FF2B5EF4-FFF2-40B4-BE49-F238E27FC236}">
                <a16:creationId xmlns:a16="http://schemas.microsoft.com/office/drawing/2014/main" id="{D4974D33-8DC5-464E-8C6D-BE58F0669C1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40080" y="2586994"/>
            <a:ext cx="3474720" cy="18288"/>
          </a:xfrm>
          <a:custGeom>
            <a:avLst/>
            <a:gdLst>
              <a:gd name="connsiteX0" fmla="*/ 0 w 3474720"/>
              <a:gd name="connsiteY0" fmla="*/ 0 h 18288"/>
              <a:gd name="connsiteX1" fmla="*/ 694944 w 3474720"/>
              <a:gd name="connsiteY1" fmla="*/ 0 h 18288"/>
              <a:gd name="connsiteX2" fmla="*/ 1355141 w 3474720"/>
              <a:gd name="connsiteY2" fmla="*/ 0 h 18288"/>
              <a:gd name="connsiteX3" fmla="*/ 2015338 w 3474720"/>
              <a:gd name="connsiteY3" fmla="*/ 0 h 18288"/>
              <a:gd name="connsiteX4" fmla="*/ 2779776 w 3474720"/>
              <a:gd name="connsiteY4" fmla="*/ 0 h 18288"/>
              <a:gd name="connsiteX5" fmla="*/ 3474720 w 3474720"/>
              <a:gd name="connsiteY5" fmla="*/ 0 h 18288"/>
              <a:gd name="connsiteX6" fmla="*/ 3474720 w 3474720"/>
              <a:gd name="connsiteY6" fmla="*/ 18288 h 18288"/>
              <a:gd name="connsiteX7" fmla="*/ 2779776 w 3474720"/>
              <a:gd name="connsiteY7" fmla="*/ 18288 h 18288"/>
              <a:gd name="connsiteX8" fmla="*/ 2189074 w 3474720"/>
              <a:gd name="connsiteY8" fmla="*/ 18288 h 18288"/>
              <a:gd name="connsiteX9" fmla="*/ 1528877 w 3474720"/>
              <a:gd name="connsiteY9" fmla="*/ 18288 h 18288"/>
              <a:gd name="connsiteX10" fmla="*/ 868680 w 3474720"/>
              <a:gd name="connsiteY10" fmla="*/ 18288 h 18288"/>
              <a:gd name="connsiteX11" fmla="*/ 0 w 3474720"/>
              <a:gd name="connsiteY11" fmla="*/ 18288 h 18288"/>
              <a:gd name="connsiteX12" fmla="*/ 0 w 3474720"/>
              <a:gd name="connsiteY12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3474720" h="18288" fill="none" extrusionOk="0">
                <a:moveTo>
                  <a:pt x="0" y="0"/>
                </a:moveTo>
                <a:cubicBezTo>
                  <a:pt x="224454" y="-14544"/>
                  <a:pt x="495407" y="26540"/>
                  <a:pt x="694944" y="0"/>
                </a:cubicBezTo>
                <a:cubicBezTo>
                  <a:pt x="894481" y="-26540"/>
                  <a:pt x="1130063" y="24713"/>
                  <a:pt x="1355141" y="0"/>
                </a:cubicBezTo>
                <a:cubicBezTo>
                  <a:pt x="1580219" y="-24713"/>
                  <a:pt x="1820099" y="26695"/>
                  <a:pt x="2015338" y="0"/>
                </a:cubicBezTo>
                <a:cubicBezTo>
                  <a:pt x="2210577" y="-26695"/>
                  <a:pt x="2402045" y="165"/>
                  <a:pt x="2779776" y="0"/>
                </a:cubicBezTo>
                <a:cubicBezTo>
                  <a:pt x="3157507" y="-165"/>
                  <a:pt x="3286859" y="-15571"/>
                  <a:pt x="3474720" y="0"/>
                </a:cubicBezTo>
                <a:cubicBezTo>
                  <a:pt x="3474286" y="7551"/>
                  <a:pt x="3474253" y="9822"/>
                  <a:pt x="3474720" y="18288"/>
                </a:cubicBezTo>
                <a:cubicBezTo>
                  <a:pt x="3233904" y="29845"/>
                  <a:pt x="2945134" y="-5256"/>
                  <a:pt x="2779776" y="18288"/>
                </a:cubicBezTo>
                <a:cubicBezTo>
                  <a:pt x="2614418" y="41832"/>
                  <a:pt x="2339768" y="22709"/>
                  <a:pt x="2189074" y="18288"/>
                </a:cubicBezTo>
                <a:cubicBezTo>
                  <a:pt x="2038380" y="13867"/>
                  <a:pt x="1817434" y="-4947"/>
                  <a:pt x="1528877" y="18288"/>
                </a:cubicBezTo>
                <a:cubicBezTo>
                  <a:pt x="1240320" y="41523"/>
                  <a:pt x="1042447" y="37198"/>
                  <a:pt x="868680" y="18288"/>
                </a:cubicBezTo>
                <a:cubicBezTo>
                  <a:pt x="694913" y="-622"/>
                  <a:pt x="233232" y="44909"/>
                  <a:pt x="0" y="18288"/>
                </a:cubicBezTo>
                <a:cubicBezTo>
                  <a:pt x="60" y="11696"/>
                  <a:pt x="66" y="3758"/>
                  <a:pt x="0" y="0"/>
                </a:cubicBezTo>
                <a:close/>
              </a:path>
              <a:path w="3474720" h="18288" stroke="0" extrusionOk="0">
                <a:moveTo>
                  <a:pt x="0" y="0"/>
                </a:moveTo>
                <a:cubicBezTo>
                  <a:pt x="202328" y="-14716"/>
                  <a:pt x="332722" y="-11499"/>
                  <a:pt x="625450" y="0"/>
                </a:cubicBezTo>
                <a:cubicBezTo>
                  <a:pt x="918178" y="11499"/>
                  <a:pt x="1096688" y="5123"/>
                  <a:pt x="1389888" y="0"/>
                </a:cubicBezTo>
                <a:cubicBezTo>
                  <a:pt x="1683088" y="-5123"/>
                  <a:pt x="1835981" y="-14038"/>
                  <a:pt x="1980590" y="0"/>
                </a:cubicBezTo>
                <a:cubicBezTo>
                  <a:pt x="2125199" y="14038"/>
                  <a:pt x="2396099" y="-7203"/>
                  <a:pt x="2571293" y="0"/>
                </a:cubicBezTo>
                <a:cubicBezTo>
                  <a:pt x="2746487" y="7203"/>
                  <a:pt x="3041609" y="-12036"/>
                  <a:pt x="3474720" y="0"/>
                </a:cubicBezTo>
                <a:cubicBezTo>
                  <a:pt x="3474638" y="4406"/>
                  <a:pt x="3474631" y="9982"/>
                  <a:pt x="3474720" y="18288"/>
                </a:cubicBezTo>
                <a:cubicBezTo>
                  <a:pt x="3324873" y="21876"/>
                  <a:pt x="3136771" y="12587"/>
                  <a:pt x="2814523" y="18288"/>
                </a:cubicBezTo>
                <a:cubicBezTo>
                  <a:pt x="2492275" y="23989"/>
                  <a:pt x="2294402" y="47111"/>
                  <a:pt x="2154326" y="18288"/>
                </a:cubicBezTo>
                <a:cubicBezTo>
                  <a:pt x="2014250" y="-10535"/>
                  <a:pt x="1820317" y="33903"/>
                  <a:pt x="1494130" y="18288"/>
                </a:cubicBezTo>
                <a:cubicBezTo>
                  <a:pt x="1167943" y="2673"/>
                  <a:pt x="948432" y="14868"/>
                  <a:pt x="729691" y="18288"/>
                </a:cubicBezTo>
                <a:cubicBezTo>
                  <a:pt x="510950" y="21708"/>
                  <a:pt x="264032" y="24354"/>
                  <a:pt x="0" y="18288"/>
                </a:cubicBezTo>
                <a:cubicBezTo>
                  <a:pt x="189" y="14288"/>
                  <a:pt x="-703" y="3747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4450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2863741219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7" name="Content Placeholder 6">
            <a:extLst>
              <a:ext uri="{FF2B5EF4-FFF2-40B4-BE49-F238E27FC236}">
                <a16:creationId xmlns:a16="http://schemas.microsoft.com/office/drawing/2014/main" id="{ECC8FD5C-6AD7-58D3-0FE0-940E535A78AA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1366" r="13407"/>
          <a:stretch/>
        </p:blipFill>
        <p:spPr>
          <a:xfrm>
            <a:off x="5311702" y="10"/>
            <a:ext cx="6878775" cy="6857990"/>
          </a:xfrm>
          <a:custGeom>
            <a:avLst/>
            <a:gdLst/>
            <a:ahLst/>
            <a:cxnLst/>
            <a:rect l="l" t="t" r="r" b="b"/>
            <a:pathLst>
              <a:path w="6878775" h="6858000">
                <a:moveTo>
                  <a:pt x="1102973" y="0"/>
                </a:moveTo>
                <a:lnTo>
                  <a:pt x="1160688" y="0"/>
                </a:lnTo>
                <a:lnTo>
                  <a:pt x="983189" y="331786"/>
                </a:lnTo>
                <a:cubicBezTo>
                  <a:pt x="914866" y="469145"/>
                  <a:pt x="850355" y="608712"/>
                  <a:pt x="789261" y="750263"/>
                </a:cubicBezTo>
                <a:cubicBezTo>
                  <a:pt x="774307" y="784928"/>
                  <a:pt x="759992" y="819849"/>
                  <a:pt x="745295" y="854514"/>
                </a:cubicBezTo>
                <a:cubicBezTo>
                  <a:pt x="756682" y="845393"/>
                  <a:pt x="765489" y="833492"/>
                  <a:pt x="770857" y="819975"/>
                </a:cubicBezTo>
                <a:cubicBezTo>
                  <a:pt x="879943" y="589569"/>
                  <a:pt x="999605" y="365513"/>
                  <a:pt x="1131329" y="148742"/>
                </a:cubicBezTo>
                <a:lnTo>
                  <a:pt x="1227589" y="0"/>
                </a:lnTo>
                <a:lnTo>
                  <a:pt x="6878775" y="0"/>
                </a:lnTo>
                <a:lnTo>
                  <a:pt x="6878775" y="6858000"/>
                </a:lnTo>
                <a:lnTo>
                  <a:pt x="713521" y="6858000"/>
                </a:lnTo>
                <a:lnTo>
                  <a:pt x="625642" y="6670527"/>
                </a:lnTo>
                <a:cubicBezTo>
                  <a:pt x="507232" y="6398531"/>
                  <a:pt x="403083" y="6118381"/>
                  <a:pt x="312785" y="5830359"/>
                </a:cubicBezTo>
                <a:cubicBezTo>
                  <a:pt x="278149" y="5719759"/>
                  <a:pt x="248879" y="5607635"/>
                  <a:pt x="212198" y="5480401"/>
                </a:cubicBezTo>
                <a:cubicBezTo>
                  <a:pt x="212208" y="5491601"/>
                  <a:pt x="212803" y="5502788"/>
                  <a:pt x="213988" y="5513923"/>
                </a:cubicBezTo>
                <a:cubicBezTo>
                  <a:pt x="264089" y="5723695"/>
                  <a:pt x="307290" y="5935370"/>
                  <a:pt x="365826" y="6142729"/>
                </a:cubicBezTo>
                <a:cubicBezTo>
                  <a:pt x="433152" y="6380817"/>
                  <a:pt x="510068" y="6614016"/>
                  <a:pt x="597975" y="6841549"/>
                </a:cubicBezTo>
                <a:lnTo>
                  <a:pt x="604824" y="6858000"/>
                </a:lnTo>
                <a:lnTo>
                  <a:pt x="552056" y="6858000"/>
                </a:lnTo>
                <a:lnTo>
                  <a:pt x="539576" y="6828295"/>
                </a:lnTo>
                <a:cubicBezTo>
                  <a:pt x="380597" y="6414594"/>
                  <a:pt x="260223" y="5988893"/>
                  <a:pt x="171555" y="5552906"/>
                </a:cubicBezTo>
                <a:cubicBezTo>
                  <a:pt x="91163" y="5157998"/>
                  <a:pt x="43746" y="4758899"/>
                  <a:pt x="12305" y="4357388"/>
                </a:cubicBezTo>
                <a:cubicBezTo>
                  <a:pt x="-14281" y="4013908"/>
                  <a:pt x="4507" y="3672965"/>
                  <a:pt x="46684" y="3331516"/>
                </a:cubicBezTo>
                <a:cubicBezTo>
                  <a:pt x="127203" y="2664286"/>
                  <a:pt x="277819" y="2007265"/>
                  <a:pt x="496065" y="1371196"/>
                </a:cubicBezTo>
                <a:cubicBezTo>
                  <a:pt x="636273" y="966066"/>
                  <a:pt x="800445" y="573253"/>
                  <a:pt x="995723" y="196614"/>
                </a:cubicBez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51139461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6330877-3EAF-3015-18E2-679EB8DA86E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What is Computer Security?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E7CB15D-91B3-23DC-6705-6C54E5BB0AE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just">
              <a:lnSpc>
                <a:spcPct val="150000"/>
              </a:lnSpc>
              <a:buNone/>
            </a:pPr>
            <a:r>
              <a:rPr lang="en-GB" dirty="0">
                <a:solidFill>
                  <a:srgbClr val="202122"/>
                </a:solidFill>
                <a:latin typeface="+mj-lt"/>
              </a:rPr>
              <a:t>I</a:t>
            </a:r>
            <a:r>
              <a:rPr lang="en-GB" b="0" i="0" strike="noStrike" dirty="0">
                <a:solidFill>
                  <a:srgbClr val="202122"/>
                </a:solidFill>
                <a:effectLst/>
                <a:latin typeface="+mj-lt"/>
              </a:rPr>
              <a:t>s the protection of </a:t>
            </a:r>
            <a:r>
              <a:rPr lang="en-GB" b="0" i="0" strike="noStrike" dirty="0">
                <a:solidFill>
                  <a:srgbClr val="795CB2"/>
                </a:solidFill>
                <a:effectLst/>
                <a:latin typeface="+mj-lt"/>
                <a:hlinkClick r:id="rId2" tooltip="Computer system"/>
              </a:rPr>
              <a:t>computer systems</a:t>
            </a:r>
            <a:r>
              <a:rPr lang="en-GB" b="0" i="0" strike="noStrike" dirty="0">
                <a:solidFill>
                  <a:srgbClr val="202122"/>
                </a:solidFill>
                <a:effectLst/>
                <a:latin typeface="+mj-lt"/>
              </a:rPr>
              <a:t> and </a:t>
            </a:r>
            <a:r>
              <a:rPr lang="en-GB" b="0" i="0" strike="noStrike" dirty="0">
                <a:solidFill>
                  <a:srgbClr val="795CB2"/>
                </a:solidFill>
                <a:effectLst/>
                <a:latin typeface="+mj-lt"/>
                <a:hlinkClick r:id="rId3" tooltip="Computer network"/>
              </a:rPr>
              <a:t>networks</a:t>
            </a:r>
            <a:r>
              <a:rPr lang="en-GB" b="0" i="0" strike="noStrike" dirty="0">
                <a:solidFill>
                  <a:srgbClr val="202122"/>
                </a:solidFill>
                <a:effectLst/>
                <a:latin typeface="+mj-lt"/>
              </a:rPr>
              <a:t> from attack by malicious actors that may result in unauthorized information disclosure, theft of, or damage to </a:t>
            </a:r>
            <a:r>
              <a:rPr lang="en-GB" b="0" i="0" u="sng" strike="noStrike" dirty="0">
                <a:solidFill>
                  <a:srgbClr val="795CB2"/>
                </a:solidFill>
                <a:effectLst/>
                <a:latin typeface="+mj-lt"/>
                <a:hlinkClick r:id="rId4" tooltip="Computer hardware"/>
              </a:rPr>
              <a:t>hardware</a:t>
            </a:r>
            <a:r>
              <a:rPr lang="en-GB" b="0" i="0" strike="noStrike" dirty="0">
                <a:solidFill>
                  <a:srgbClr val="202122"/>
                </a:solidFill>
                <a:effectLst/>
                <a:latin typeface="+mj-lt"/>
              </a:rPr>
              <a:t>, </a:t>
            </a:r>
            <a:r>
              <a:rPr lang="en-GB" b="0" i="0" strike="noStrike" dirty="0">
                <a:solidFill>
                  <a:srgbClr val="795CB2"/>
                </a:solidFill>
                <a:effectLst/>
                <a:latin typeface="+mj-lt"/>
                <a:hlinkClick r:id="rId5" tooltip="Software"/>
              </a:rPr>
              <a:t>software</a:t>
            </a:r>
            <a:r>
              <a:rPr lang="en-GB" b="0" i="0" strike="noStrike" dirty="0">
                <a:solidFill>
                  <a:srgbClr val="202122"/>
                </a:solidFill>
                <a:effectLst/>
                <a:latin typeface="+mj-lt"/>
              </a:rPr>
              <a:t>, or </a:t>
            </a:r>
            <a:r>
              <a:rPr lang="en-GB" b="0" i="0" strike="noStrike" dirty="0">
                <a:solidFill>
                  <a:srgbClr val="795CB2"/>
                </a:solidFill>
                <a:effectLst/>
                <a:latin typeface="+mj-lt"/>
                <a:hlinkClick r:id="rId6" tooltip="Data (computing)"/>
              </a:rPr>
              <a:t>data</a:t>
            </a:r>
            <a:r>
              <a:rPr lang="en-GB" b="0" i="0" strike="noStrike" dirty="0">
                <a:solidFill>
                  <a:srgbClr val="202122"/>
                </a:solidFill>
                <a:effectLst/>
                <a:latin typeface="+mj-lt"/>
              </a:rPr>
              <a:t>, as well as from the </a:t>
            </a:r>
            <a:r>
              <a:rPr lang="en-GB" b="0" i="0" strike="noStrike" dirty="0">
                <a:solidFill>
                  <a:srgbClr val="795CB2"/>
                </a:solidFill>
                <a:effectLst/>
                <a:latin typeface="+mj-lt"/>
                <a:hlinkClick r:id="rId7" tooltip="Denial-of-service attack"/>
              </a:rPr>
              <a:t>disruption</a:t>
            </a:r>
            <a:r>
              <a:rPr lang="en-GB" b="0" i="0" strike="noStrike" dirty="0">
                <a:solidFill>
                  <a:srgbClr val="202122"/>
                </a:solidFill>
                <a:effectLst/>
                <a:latin typeface="+mj-lt"/>
              </a:rPr>
              <a:t> or misdirection of the services they provide.</a:t>
            </a:r>
            <a:endParaRPr lang="en-US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95883742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6330877-3EAF-3015-18E2-679EB8DA86E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dirty="0"/>
              <a:t>Key Security Concepts</a:t>
            </a:r>
            <a:endParaRPr lang="en-US" dirty="0"/>
          </a:p>
        </p:txBody>
      </p:sp>
      <p:pic>
        <p:nvPicPr>
          <p:cNvPr id="3" name="Picture 4" descr="&#10;Fig1.1.pdf                                                     00ABB570&#9; Mnementh                      BEAE7A2F:">
            <a:extLst>
              <a:ext uri="{FF2B5EF4-FFF2-40B4-BE49-F238E27FC236}">
                <a16:creationId xmlns:a16="http://schemas.microsoft.com/office/drawing/2014/main" id="{BBFA14EB-1AB1-3F6D-C12C-101192B41CC5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633" t="10739" r="4633" b="21477"/>
          <a:stretch>
            <a:fillRect/>
          </a:stretch>
        </p:blipFill>
        <p:spPr bwMode="auto">
          <a:xfrm>
            <a:off x="3845589" y="1825625"/>
            <a:ext cx="4500822" cy="4351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84717144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77ADCDD-9AF0-7E97-7C14-5003F744C8E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dirty="0"/>
              <a:t>Computer Security Challenges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43DB48B-4FBE-CADA-C6D9-0E94209DA5C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4667250"/>
          </a:xfrm>
        </p:spPr>
        <p:txBody>
          <a:bodyPr>
            <a:normAutofit/>
          </a:bodyPr>
          <a:lstStyle/>
          <a:p>
            <a:pPr marL="609600" indent="-609600" eaLnBrk="1" hangingPunct="1">
              <a:lnSpc>
                <a:spcPct val="90000"/>
              </a:lnSpc>
              <a:buFont typeface="Times" pitchFamily="18" charset="0"/>
              <a:buAutoNum type="arabicPeriod"/>
            </a:pPr>
            <a:r>
              <a:rPr lang="en-US" altLang="en-US" sz="2400" dirty="0"/>
              <a:t>not simple</a:t>
            </a:r>
          </a:p>
          <a:p>
            <a:pPr marL="609600" indent="-609600" eaLnBrk="1" hangingPunct="1">
              <a:lnSpc>
                <a:spcPct val="90000"/>
              </a:lnSpc>
              <a:buFont typeface="Times" pitchFamily="18" charset="0"/>
              <a:buAutoNum type="arabicPeriod"/>
            </a:pPr>
            <a:r>
              <a:rPr lang="en-US" altLang="en-US" sz="2400" dirty="0"/>
              <a:t>must consider potential attacks</a:t>
            </a:r>
          </a:p>
          <a:p>
            <a:pPr marL="609600" indent="-609600" eaLnBrk="1" hangingPunct="1">
              <a:lnSpc>
                <a:spcPct val="90000"/>
              </a:lnSpc>
              <a:buFont typeface="Times" pitchFamily="18" charset="0"/>
              <a:buAutoNum type="arabicPeriod"/>
            </a:pPr>
            <a:r>
              <a:rPr lang="en-US" altLang="en-US" sz="2400" dirty="0"/>
              <a:t>procedures used are advanced</a:t>
            </a:r>
          </a:p>
          <a:p>
            <a:pPr marL="609600" indent="-609600" eaLnBrk="1" hangingPunct="1">
              <a:lnSpc>
                <a:spcPct val="90000"/>
              </a:lnSpc>
              <a:buFont typeface="Times" pitchFamily="18" charset="0"/>
              <a:buAutoNum type="arabicPeriod"/>
            </a:pPr>
            <a:r>
              <a:rPr lang="en-US" altLang="en-US" sz="2400" dirty="0"/>
              <a:t>involve algorithms and secret info</a:t>
            </a:r>
          </a:p>
          <a:p>
            <a:pPr marL="609600" indent="-609600" eaLnBrk="1" hangingPunct="1">
              <a:lnSpc>
                <a:spcPct val="90000"/>
              </a:lnSpc>
              <a:buFont typeface="Times" pitchFamily="18" charset="0"/>
              <a:buAutoNum type="arabicPeriod"/>
            </a:pPr>
            <a:r>
              <a:rPr lang="en-US" altLang="en-US" sz="2400" dirty="0"/>
              <a:t>must decide where to deploy mechanisms</a:t>
            </a:r>
          </a:p>
          <a:p>
            <a:pPr marL="609600" indent="-609600" eaLnBrk="1" hangingPunct="1">
              <a:lnSpc>
                <a:spcPct val="90000"/>
              </a:lnSpc>
              <a:buFont typeface="Times" pitchFamily="18" charset="0"/>
              <a:buAutoNum type="arabicPeriod"/>
            </a:pPr>
            <a:r>
              <a:rPr lang="en-US" altLang="en-US" sz="2400" dirty="0"/>
              <a:t>battle of wits between attacker / admin</a:t>
            </a:r>
          </a:p>
          <a:p>
            <a:pPr marL="609600" indent="-609600" eaLnBrk="1" hangingPunct="1">
              <a:lnSpc>
                <a:spcPct val="90000"/>
              </a:lnSpc>
              <a:buFont typeface="Times" pitchFamily="18" charset="0"/>
              <a:buAutoNum type="arabicPeriod"/>
            </a:pPr>
            <a:r>
              <a:rPr lang="en-US" altLang="en-US" sz="2400" dirty="0"/>
              <a:t>not perceived on benefit until fails</a:t>
            </a:r>
          </a:p>
          <a:p>
            <a:pPr marL="609600" indent="-609600" eaLnBrk="1" hangingPunct="1">
              <a:lnSpc>
                <a:spcPct val="90000"/>
              </a:lnSpc>
              <a:buFont typeface="Times" pitchFamily="18" charset="0"/>
              <a:buAutoNum type="arabicPeriod"/>
            </a:pPr>
            <a:r>
              <a:rPr lang="en-US" altLang="en-US" sz="2400" dirty="0"/>
              <a:t>requires regular monitoring</a:t>
            </a:r>
          </a:p>
          <a:p>
            <a:pPr marL="609600" indent="-609600" eaLnBrk="1" hangingPunct="1">
              <a:lnSpc>
                <a:spcPct val="90000"/>
              </a:lnSpc>
              <a:buFont typeface="Times" pitchFamily="18" charset="0"/>
              <a:buAutoNum type="arabicPeriod"/>
            </a:pPr>
            <a:r>
              <a:rPr lang="en-US" altLang="en-US" sz="2400" dirty="0"/>
              <a:t>too often an after-thought</a:t>
            </a:r>
          </a:p>
          <a:p>
            <a:pPr marL="0" indent="0">
              <a:buNone/>
            </a:pP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295432938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9257BAF-E763-DAD1-F14A-CF8B1801F53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dirty="0"/>
              <a:t>What is Computer Vulnerability?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8128C7D-14ED-9AD8-1D9E-022A9B0F23B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4"/>
            <a:ext cx="10515600" cy="4667251"/>
          </a:xfrm>
        </p:spPr>
        <p:txBody>
          <a:bodyPr>
            <a:normAutofit/>
          </a:bodyPr>
          <a:lstStyle/>
          <a:p>
            <a:pPr marL="727075" indent="-457200">
              <a:lnSpc>
                <a:spcPct val="150000"/>
              </a:lnSpc>
            </a:pPr>
            <a:r>
              <a:rPr lang="en-GB" b="0" i="0" u="none" strike="noStrike" dirty="0">
                <a:solidFill>
                  <a:srgbClr val="202124"/>
                </a:solidFill>
                <a:effectLst/>
                <a:latin typeface="+mj-lt"/>
              </a:rPr>
              <a:t>A vulnerability is </a:t>
            </a:r>
            <a:r>
              <a:rPr lang="en-GB" b="0" i="0" u="none" strike="noStrike" dirty="0">
                <a:solidFill>
                  <a:srgbClr val="040C28"/>
                </a:solidFill>
                <a:effectLst/>
                <a:latin typeface="+mj-lt"/>
              </a:rPr>
              <a:t>a weakness in an IT system that can be exploited by an attacker to deliver a successful attack</a:t>
            </a:r>
            <a:endParaRPr lang="en-US" b="0" i="0" u="none" strike="noStrike" dirty="0">
              <a:solidFill>
                <a:srgbClr val="040C28"/>
              </a:solidFill>
              <a:effectLst/>
              <a:latin typeface="+mj-lt"/>
            </a:endParaRPr>
          </a:p>
          <a:p>
            <a:pPr marL="727075" indent="-457200">
              <a:lnSpc>
                <a:spcPct val="150000"/>
              </a:lnSpc>
            </a:pPr>
            <a:r>
              <a:rPr lang="en-US" sz="2400" dirty="0">
                <a:latin typeface="+mj-lt"/>
              </a:rPr>
              <a:t>They can occur through flaws, features or user error, and attackers will look to exploit any of them, often combining one or more, to achieve their end goal.</a:t>
            </a:r>
          </a:p>
        </p:txBody>
      </p:sp>
    </p:spTree>
    <p:extLst>
      <p:ext uri="{BB962C8B-B14F-4D97-AF65-F5344CB8AC3E}">
        <p14:creationId xmlns:p14="http://schemas.microsoft.com/office/powerpoint/2010/main" val="222190810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9257BAF-E763-DAD1-F14A-CF8B1801F53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dirty="0"/>
              <a:t>What is Computer Attack?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8128C7D-14ED-9AD8-1D9E-022A9B0F23B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4"/>
            <a:ext cx="10515600" cy="4667251"/>
          </a:xfrm>
        </p:spPr>
        <p:txBody>
          <a:bodyPr>
            <a:normAutofit/>
          </a:bodyPr>
          <a:lstStyle/>
          <a:p>
            <a:pPr marL="727075" indent="-457200" algn="just">
              <a:lnSpc>
                <a:spcPct val="150000"/>
              </a:lnSpc>
            </a:pPr>
            <a:r>
              <a:rPr lang="en-GB" sz="2400" b="0" i="0" u="none" strike="noStrike" dirty="0">
                <a:effectLst/>
                <a:latin typeface="+mj-lt"/>
              </a:rPr>
              <a:t>Is any offensive operation that targets computer information systems, computer networks, infrastructures, personal computer devices, or smartphones.</a:t>
            </a:r>
          </a:p>
          <a:p>
            <a:pPr marL="727075" indent="-457200" algn="just">
              <a:lnSpc>
                <a:spcPct val="150000"/>
              </a:lnSpc>
            </a:pPr>
            <a:r>
              <a:rPr lang="en-GB" sz="2400" dirty="0">
                <a:latin typeface="+mj-lt"/>
              </a:rPr>
              <a:t>It is also known as any kind of malicious activity that attempts to collect, disrupt, deny, degrade, or destroy information system resources or the information itself.</a:t>
            </a:r>
            <a:endParaRPr lang="en-US" sz="2400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392575229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699C46D-095B-2183-3AA2-DF63DCCDD29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dirty="0"/>
              <a:t>Countermeasures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038272D-837C-5893-6DBD-163DB530962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4667250"/>
          </a:xfrm>
        </p:spPr>
        <p:txBody>
          <a:bodyPr>
            <a:normAutofit/>
          </a:bodyPr>
          <a:lstStyle/>
          <a:p>
            <a:pPr eaLnBrk="1" hangingPunct="1">
              <a:lnSpc>
                <a:spcPct val="150000"/>
              </a:lnSpc>
            </a:pPr>
            <a:r>
              <a:rPr lang="en-US" altLang="en-US" dirty="0">
                <a:latin typeface="+mj-lt"/>
              </a:rPr>
              <a:t>Means used to deal with security attacks</a:t>
            </a:r>
          </a:p>
          <a:p>
            <a:pPr lvl="1" eaLnBrk="1" hangingPunct="1">
              <a:lnSpc>
                <a:spcPct val="150000"/>
              </a:lnSpc>
            </a:pPr>
            <a:r>
              <a:rPr lang="en-US" altLang="en-US" dirty="0">
                <a:latin typeface="+mj-lt"/>
              </a:rPr>
              <a:t>prevent</a:t>
            </a:r>
          </a:p>
          <a:p>
            <a:pPr lvl="1" eaLnBrk="1" hangingPunct="1">
              <a:lnSpc>
                <a:spcPct val="150000"/>
              </a:lnSpc>
            </a:pPr>
            <a:r>
              <a:rPr lang="en-US" altLang="en-US" dirty="0">
                <a:latin typeface="+mj-lt"/>
              </a:rPr>
              <a:t>detect</a:t>
            </a:r>
          </a:p>
          <a:p>
            <a:pPr lvl="1" eaLnBrk="1" hangingPunct="1">
              <a:lnSpc>
                <a:spcPct val="150000"/>
              </a:lnSpc>
            </a:pPr>
            <a:r>
              <a:rPr lang="en-US" altLang="en-US" dirty="0">
                <a:latin typeface="+mj-lt"/>
              </a:rPr>
              <a:t>recover</a:t>
            </a:r>
          </a:p>
          <a:p>
            <a:pPr eaLnBrk="1" hangingPunct="1">
              <a:lnSpc>
                <a:spcPct val="150000"/>
              </a:lnSpc>
            </a:pPr>
            <a:r>
              <a:rPr lang="en-US" altLang="en-US" dirty="0">
                <a:latin typeface="+mj-lt"/>
              </a:rPr>
              <a:t>May result in new vulnerabilities</a:t>
            </a:r>
          </a:p>
          <a:p>
            <a:pPr eaLnBrk="1" hangingPunct="1">
              <a:lnSpc>
                <a:spcPct val="150000"/>
              </a:lnSpc>
            </a:pPr>
            <a:r>
              <a:rPr lang="en-US" altLang="en-US" dirty="0">
                <a:latin typeface="+mj-lt"/>
              </a:rPr>
              <a:t>Goal is to </a:t>
            </a:r>
            <a:r>
              <a:rPr lang="en-GB" altLang="en-US" dirty="0">
                <a:latin typeface="+mj-lt"/>
              </a:rPr>
              <a:t>minimize</a:t>
            </a:r>
            <a:r>
              <a:rPr lang="en-US" altLang="en-US" dirty="0">
                <a:latin typeface="+mj-lt"/>
              </a:rPr>
              <a:t> risk given the constraints</a:t>
            </a:r>
          </a:p>
          <a:p>
            <a:pPr algn="just"/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415909740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88524B3-7C5E-3931-7A13-A6F11AA82EA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dirty="0"/>
              <a:t>Threat Consequences</a:t>
            </a:r>
            <a:endParaRPr lang="en-US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D773AFF-29B6-4F97-4E28-B2FD7698866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4847024"/>
          </a:xfrm>
        </p:spPr>
        <p:txBody>
          <a:bodyPr>
            <a:normAutofit fontScale="92500" lnSpcReduction="10000"/>
          </a:bodyPr>
          <a:lstStyle/>
          <a:p>
            <a:pPr eaLnBrk="1" hangingPunct="1">
              <a:lnSpc>
                <a:spcPct val="150000"/>
              </a:lnSpc>
            </a:pPr>
            <a:r>
              <a:rPr lang="en-US" altLang="en-US" sz="2800" dirty="0"/>
              <a:t>Unauthorized disclosure </a:t>
            </a:r>
            <a:r>
              <a:rPr lang="en-US" altLang="en-US" sz="1900" dirty="0"/>
              <a:t>threat to confidentiality</a:t>
            </a:r>
          </a:p>
          <a:p>
            <a:pPr lvl="1" eaLnBrk="1" hangingPunct="1">
              <a:lnSpc>
                <a:spcPct val="150000"/>
              </a:lnSpc>
            </a:pPr>
            <a:r>
              <a:rPr lang="en-US" altLang="en-US" sz="2400" dirty="0"/>
              <a:t>exposure, interception, intrusion</a:t>
            </a:r>
          </a:p>
          <a:p>
            <a:pPr eaLnBrk="1" hangingPunct="1">
              <a:lnSpc>
                <a:spcPct val="150000"/>
              </a:lnSpc>
            </a:pPr>
            <a:r>
              <a:rPr lang="en-US" altLang="en-US" sz="2800" dirty="0"/>
              <a:t>Deception </a:t>
            </a:r>
            <a:r>
              <a:rPr lang="en-US" altLang="en-US" sz="1900" dirty="0"/>
              <a:t>threat to integrity</a:t>
            </a:r>
          </a:p>
          <a:p>
            <a:pPr lvl="1" eaLnBrk="1" hangingPunct="1">
              <a:lnSpc>
                <a:spcPct val="150000"/>
              </a:lnSpc>
            </a:pPr>
            <a:r>
              <a:rPr lang="en-US" altLang="en-US" sz="2400" dirty="0"/>
              <a:t>masquerade, falsification, </a:t>
            </a:r>
            <a:r>
              <a:rPr lang="en-US" altLang="en-US" dirty="0"/>
              <a:t>denial </a:t>
            </a:r>
            <a:endParaRPr lang="en-US" altLang="en-US" sz="2400" dirty="0"/>
          </a:p>
          <a:p>
            <a:pPr eaLnBrk="1" hangingPunct="1">
              <a:lnSpc>
                <a:spcPct val="150000"/>
              </a:lnSpc>
            </a:pPr>
            <a:r>
              <a:rPr lang="en-US" altLang="en-US" sz="2800" dirty="0"/>
              <a:t>Disruption </a:t>
            </a:r>
            <a:r>
              <a:rPr lang="en-US" altLang="en-US" sz="1900" dirty="0"/>
              <a:t>threat to availability </a:t>
            </a:r>
          </a:p>
          <a:p>
            <a:pPr lvl="1" eaLnBrk="1" hangingPunct="1">
              <a:lnSpc>
                <a:spcPct val="150000"/>
              </a:lnSpc>
            </a:pPr>
            <a:r>
              <a:rPr lang="en-US" altLang="en-US" sz="2400" dirty="0"/>
              <a:t>incapacitation, corruption, obstruction</a:t>
            </a:r>
          </a:p>
          <a:p>
            <a:pPr eaLnBrk="1" hangingPunct="1">
              <a:lnSpc>
                <a:spcPct val="150000"/>
              </a:lnSpc>
            </a:pPr>
            <a:r>
              <a:rPr lang="en-US" altLang="en-US" sz="2800" dirty="0"/>
              <a:t>Usurpation </a:t>
            </a:r>
            <a:r>
              <a:rPr lang="en-US" altLang="en-US" sz="1900" dirty="0"/>
              <a:t>threat to system integrity</a:t>
            </a:r>
          </a:p>
          <a:p>
            <a:pPr lvl="1" eaLnBrk="1" hangingPunct="1">
              <a:lnSpc>
                <a:spcPct val="150000"/>
              </a:lnSpc>
            </a:pPr>
            <a:r>
              <a:rPr lang="en-US" altLang="en-US" sz="2400" dirty="0"/>
              <a:t>misappropriation, misuse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106871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AE5F7DB-E6F6-9C73-C533-9D450CBACCF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dirty="0"/>
              <a:t>Security Functional Requirements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961227C-1480-6E84-F7DE-5DF3AC7AFB8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690688"/>
            <a:ext cx="10515599" cy="5167312"/>
          </a:xfrm>
        </p:spPr>
        <p:txBody>
          <a:bodyPr>
            <a:normAutofit fontScale="92500" lnSpcReduction="20000"/>
          </a:bodyPr>
          <a:lstStyle/>
          <a:p>
            <a:pPr eaLnBrk="1" hangingPunct="1">
              <a:lnSpc>
                <a:spcPct val="150000"/>
              </a:lnSpc>
            </a:pPr>
            <a:r>
              <a:rPr lang="en-US" altLang="en-US" b="1" dirty="0">
                <a:latin typeface="+mj-lt"/>
              </a:rPr>
              <a:t>T</a:t>
            </a:r>
            <a:r>
              <a:rPr lang="en-US" altLang="en-US" sz="2800" b="1" dirty="0">
                <a:latin typeface="+mj-lt"/>
              </a:rPr>
              <a:t>echnical measures:</a:t>
            </a:r>
          </a:p>
          <a:p>
            <a:pPr lvl="1" eaLnBrk="1" hangingPunct="1">
              <a:lnSpc>
                <a:spcPct val="150000"/>
              </a:lnSpc>
            </a:pPr>
            <a:r>
              <a:rPr lang="en-US" altLang="en-US" sz="2400" dirty="0">
                <a:latin typeface="+mj-lt"/>
              </a:rPr>
              <a:t>access control; identification &amp; authentication; system &amp; communication protection; system &amp; information integrity</a:t>
            </a:r>
          </a:p>
          <a:p>
            <a:pPr eaLnBrk="1" hangingPunct="1">
              <a:lnSpc>
                <a:spcPct val="150000"/>
              </a:lnSpc>
            </a:pPr>
            <a:r>
              <a:rPr lang="en-US" altLang="en-US" b="1" dirty="0">
                <a:latin typeface="+mj-lt"/>
              </a:rPr>
              <a:t>M</a:t>
            </a:r>
            <a:r>
              <a:rPr lang="en-US" altLang="en-US" sz="2800" b="1" dirty="0">
                <a:latin typeface="+mj-lt"/>
              </a:rPr>
              <a:t>anagement controls and procedures:</a:t>
            </a:r>
          </a:p>
          <a:p>
            <a:pPr lvl="1" eaLnBrk="1" hangingPunct="1">
              <a:lnSpc>
                <a:spcPct val="150000"/>
              </a:lnSpc>
            </a:pPr>
            <a:r>
              <a:rPr lang="en-US" altLang="en-US" sz="2400" dirty="0">
                <a:latin typeface="+mj-lt"/>
              </a:rPr>
              <a:t>awareness &amp; training; audit &amp; accountability; certification, accreditation, &amp; security assessments; contingency planning; maintenance; physical &amp; environmental protection; planning; personnel security; risk assessment; systems &amp; services acquisition</a:t>
            </a:r>
          </a:p>
          <a:p>
            <a:pPr eaLnBrk="1" hangingPunct="1">
              <a:lnSpc>
                <a:spcPct val="150000"/>
              </a:lnSpc>
            </a:pPr>
            <a:r>
              <a:rPr lang="en-US" altLang="en-US" b="1" dirty="0">
                <a:latin typeface="+mj-lt"/>
              </a:rPr>
              <a:t>O</a:t>
            </a:r>
            <a:r>
              <a:rPr lang="en-US" altLang="en-US" sz="2800" b="1" dirty="0">
                <a:latin typeface="+mj-lt"/>
              </a:rPr>
              <a:t>verlapping technical and management:</a:t>
            </a:r>
          </a:p>
          <a:p>
            <a:pPr lvl="1" eaLnBrk="1" hangingPunct="1">
              <a:lnSpc>
                <a:spcPct val="150000"/>
              </a:lnSpc>
            </a:pPr>
            <a:r>
              <a:rPr lang="en-US" altLang="en-US" sz="2400" dirty="0">
                <a:latin typeface="+mj-lt"/>
              </a:rPr>
              <a:t>configuration management; incident response; media protection</a:t>
            </a:r>
          </a:p>
        </p:txBody>
      </p:sp>
    </p:spTree>
    <p:extLst>
      <p:ext uri="{BB962C8B-B14F-4D97-AF65-F5344CB8AC3E}">
        <p14:creationId xmlns:p14="http://schemas.microsoft.com/office/powerpoint/2010/main" val="4379246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0566249-A776-0165-9A2B-59DCE415BB6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What is a Computer Virus?</a:t>
            </a:r>
            <a:endParaRPr lang="en-US" dirty="0"/>
          </a:p>
        </p:txBody>
      </p:sp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44E3EBE2-ABE9-90D7-3554-65C42F2FEDF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574457" y="2657153"/>
            <a:ext cx="9043086" cy="3349291"/>
          </a:xfrm>
        </p:spPr>
      </p:pic>
    </p:spTree>
    <p:extLst>
      <p:ext uri="{BB962C8B-B14F-4D97-AF65-F5344CB8AC3E}">
        <p14:creationId xmlns:p14="http://schemas.microsoft.com/office/powerpoint/2010/main" val="427693398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0566249-A776-0165-9A2B-59DCE415BB6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What is a Computer Virus?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21BFB2-78BF-4BBF-384C-1954B5F0409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>
              <a:lnSpc>
                <a:spcPct val="150000"/>
              </a:lnSpc>
            </a:pPr>
            <a:r>
              <a:rPr lang="en-GB" sz="2400" b="0" i="0" u="none" strike="noStrike" dirty="0">
                <a:solidFill>
                  <a:srgbClr val="333333"/>
                </a:solidFill>
                <a:effectLst/>
                <a:latin typeface="+mj-lt"/>
              </a:rPr>
              <a:t>A computer virus is a malicious application which can harm devices and files and infect them for no further use. </a:t>
            </a:r>
          </a:p>
          <a:p>
            <a:pPr algn="just">
              <a:lnSpc>
                <a:spcPct val="150000"/>
              </a:lnSpc>
            </a:pPr>
            <a:r>
              <a:rPr lang="en-GB" sz="2400" b="0" i="0" u="none" strike="noStrike" dirty="0">
                <a:solidFill>
                  <a:srgbClr val="333333"/>
                </a:solidFill>
                <a:effectLst/>
                <a:latin typeface="+mj-lt"/>
              </a:rPr>
              <a:t>When a virus program is executed, it replicates itself by modifying other computer programs and instead enters its own coding. </a:t>
            </a:r>
          </a:p>
          <a:p>
            <a:pPr algn="just">
              <a:lnSpc>
                <a:spcPct val="150000"/>
              </a:lnSpc>
            </a:pPr>
            <a:r>
              <a:rPr lang="en-GB" sz="2400" b="0" i="0" u="none" strike="noStrike" dirty="0">
                <a:solidFill>
                  <a:srgbClr val="333333"/>
                </a:solidFill>
                <a:effectLst/>
                <a:latin typeface="+mj-lt"/>
              </a:rPr>
              <a:t>This code infects a file or program and if it spreads massively, it may ultimately result in crashing of the device.</a:t>
            </a:r>
            <a:endParaRPr lang="en-US" sz="2400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2124107629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BB0446C-8F7F-F8A9-E497-1F57C106C3A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How to tell if your computer is infected?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CCF2B57-756B-524E-CB8B-5F167FCEBD4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lnSpc>
                <a:spcPct val="150000"/>
              </a:lnSpc>
              <a:spcBef>
                <a:spcPct val="0"/>
              </a:spcBef>
            </a:pPr>
            <a:r>
              <a:rPr lang="en-GB" sz="2400" dirty="0">
                <a:latin typeface="+mj-lt"/>
                <a:ea typeface="+mj-ea"/>
                <a:cs typeface="+mj-cs"/>
              </a:rPr>
              <a:t>Speed of the System </a:t>
            </a:r>
          </a:p>
          <a:p>
            <a:pPr>
              <a:lnSpc>
                <a:spcPct val="150000"/>
              </a:lnSpc>
              <a:spcBef>
                <a:spcPct val="0"/>
              </a:spcBef>
            </a:pPr>
            <a:r>
              <a:rPr lang="en-GB" sz="2400" dirty="0">
                <a:latin typeface="+mj-lt"/>
                <a:ea typeface="+mj-ea"/>
                <a:cs typeface="+mj-cs"/>
              </a:rPr>
              <a:t>Pop-up Windows</a:t>
            </a:r>
          </a:p>
          <a:p>
            <a:pPr>
              <a:lnSpc>
                <a:spcPct val="150000"/>
              </a:lnSpc>
              <a:spcBef>
                <a:spcPct val="0"/>
              </a:spcBef>
            </a:pPr>
            <a:r>
              <a:rPr lang="en-GB" sz="2400" dirty="0">
                <a:latin typeface="+mj-lt"/>
                <a:ea typeface="+mj-ea"/>
                <a:cs typeface="+mj-cs"/>
              </a:rPr>
              <a:t>Self Execution of Programs</a:t>
            </a:r>
          </a:p>
          <a:p>
            <a:pPr>
              <a:lnSpc>
                <a:spcPct val="150000"/>
              </a:lnSpc>
              <a:spcBef>
                <a:spcPct val="0"/>
              </a:spcBef>
            </a:pPr>
            <a:r>
              <a:rPr lang="en-GB" sz="2400" dirty="0">
                <a:latin typeface="+mj-lt"/>
                <a:ea typeface="+mj-ea"/>
                <a:cs typeface="+mj-cs"/>
              </a:rPr>
              <a:t>Log out from Accounts </a:t>
            </a:r>
          </a:p>
          <a:p>
            <a:pPr>
              <a:lnSpc>
                <a:spcPct val="150000"/>
              </a:lnSpc>
              <a:spcBef>
                <a:spcPct val="0"/>
              </a:spcBef>
            </a:pPr>
            <a:r>
              <a:rPr lang="en-GB" sz="2400" dirty="0">
                <a:latin typeface="+mj-lt"/>
                <a:ea typeface="+mj-ea"/>
                <a:cs typeface="+mj-cs"/>
              </a:rPr>
              <a:t>Crashing of the system</a:t>
            </a:r>
            <a:endParaRPr lang="en-US" sz="2400" dirty="0">
              <a:latin typeface="+mj-lt"/>
              <a:ea typeface="+mj-ea"/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val="340784257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4259299-C0D6-989E-019B-B293A151EAA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784053"/>
          </a:xfrm>
        </p:spPr>
        <p:txBody>
          <a:bodyPr/>
          <a:lstStyle/>
          <a:p>
            <a:r>
              <a:rPr lang="en-US" dirty="0"/>
              <a:t>Types of Computer Virus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C6B4886-34B0-6E99-3A07-AD50EA0C9E7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32487" y="1149178"/>
            <a:ext cx="11281718" cy="5572897"/>
          </a:xfrm>
        </p:spPr>
        <p:txBody>
          <a:bodyPr>
            <a:normAutofit fontScale="92500" lnSpcReduction="20000"/>
          </a:bodyPr>
          <a:lstStyle/>
          <a:p>
            <a:pPr algn="just">
              <a:lnSpc>
                <a:spcPct val="170000"/>
              </a:lnSpc>
            </a:pPr>
            <a:r>
              <a:rPr lang="en-US" sz="2200" b="1" dirty="0">
                <a:latin typeface="+mj-lt"/>
              </a:rPr>
              <a:t>Malware</a:t>
            </a:r>
          </a:p>
          <a:p>
            <a:pPr marL="319088" indent="0" algn="just">
              <a:lnSpc>
                <a:spcPct val="170000"/>
              </a:lnSpc>
              <a:buNone/>
            </a:pPr>
            <a:r>
              <a:rPr lang="en-US" sz="2200" dirty="0">
                <a:latin typeface="+mj-lt"/>
              </a:rPr>
              <a:t>Is a type of software that is written specifically to infect or harm the system on which it runs. It’s basically an umbrella term used to refer to a wide range of intrusive or disruptive types of software that can adversely affect the performance of your system.</a:t>
            </a:r>
          </a:p>
          <a:p>
            <a:pPr algn="just">
              <a:lnSpc>
                <a:spcPct val="170000"/>
              </a:lnSpc>
            </a:pPr>
            <a:r>
              <a:rPr lang="en-GB" sz="2200" b="1" dirty="0">
                <a:latin typeface="+mj-lt"/>
              </a:rPr>
              <a:t>Virus</a:t>
            </a:r>
            <a:endParaRPr lang="en-US" sz="2200" b="1" dirty="0">
              <a:latin typeface="+mj-lt"/>
            </a:endParaRPr>
          </a:p>
          <a:p>
            <a:pPr marL="357188" indent="0" algn="just">
              <a:lnSpc>
                <a:spcPct val="170000"/>
              </a:lnSpc>
              <a:buNone/>
            </a:pPr>
            <a:r>
              <a:rPr lang="en-GB" sz="2200" dirty="0">
                <a:latin typeface="+mj-lt"/>
              </a:rPr>
              <a:t>Is a type of malware program that attaches itself to an executable program or a file and subsequently travels through other programs and files, infecting other files.</a:t>
            </a:r>
            <a:endParaRPr lang="en-GB" sz="1800" dirty="0">
              <a:latin typeface="+mj-lt"/>
            </a:endParaRPr>
          </a:p>
          <a:p>
            <a:pPr algn="just">
              <a:lnSpc>
                <a:spcPct val="170000"/>
              </a:lnSpc>
            </a:pPr>
            <a:r>
              <a:rPr lang="en-GB" sz="2200" b="1" dirty="0">
                <a:latin typeface="+mj-lt"/>
              </a:rPr>
              <a:t>Trojan Horse</a:t>
            </a:r>
          </a:p>
          <a:p>
            <a:pPr marL="357188" indent="0" algn="just">
              <a:lnSpc>
                <a:spcPct val="170000"/>
              </a:lnSpc>
              <a:buNone/>
            </a:pPr>
            <a:r>
              <a:rPr lang="en-GB" sz="2400" dirty="0">
                <a:latin typeface="+mj-lt"/>
              </a:rPr>
              <a:t>Is a malicious program that misrepresents itself and appears to be regular, harmless software. Unfortunately, this has hugely negative effects on the host computer</a:t>
            </a:r>
            <a:r>
              <a:rPr lang="en-GB" sz="2100" i="0" u="none" strike="noStrike" dirty="0">
                <a:solidFill>
                  <a:srgbClr val="000000"/>
                </a:solidFill>
                <a:effectLst/>
                <a:latin typeface="+mj-lt"/>
              </a:rPr>
              <a:t>.</a:t>
            </a:r>
            <a:endParaRPr lang="en-US" sz="2100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147969428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5A04FDA-1464-C87E-D57D-FE4D234B81D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dirty="0"/>
              <a:t>Malware Terminology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33602A5-752E-84AC-A9D5-5CEA9D0C5C1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pPr eaLnBrk="1" hangingPunct="1">
              <a:lnSpc>
                <a:spcPct val="90000"/>
              </a:lnSpc>
            </a:pPr>
            <a:r>
              <a:rPr lang="en-US" altLang="en-US" sz="2800" dirty="0">
                <a:latin typeface="+mj-lt"/>
              </a:rPr>
              <a:t>Virus</a:t>
            </a:r>
          </a:p>
          <a:p>
            <a:pPr eaLnBrk="1" hangingPunct="1">
              <a:lnSpc>
                <a:spcPct val="90000"/>
              </a:lnSpc>
            </a:pPr>
            <a:r>
              <a:rPr lang="en-US" altLang="en-US" sz="2800" dirty="0">
                <a:latin typeface="+mj-lt"/>
              </a:rPr>
              <a:t>Worm</a:t>
            </a:r>
          </a:p>
          <a:p>
            <a:pPr eaLnBrk="1" hangingPunct="1">
              <a:lnSpc>
                <a:spcPct val="90000"/>
              </a:lnSpc>
            </a:pPr>
            <a:r>
              <a:rPr lang="en-US" altLang="en-US" sz="2800" dirty="0">
                <a:latin typeface="+mj-lt"/>
              </a:rPr>
              <a:t>Logic bomb</a:t>
            </a:r>
          </a:p>
          <a:p>
            <a:pPr eaLnBrk="1" hangingPunct="1">
              <a:lnSpc>
                <a:spcPct val="90000"/>
              </a:lnSpc>
            </a:pPr>
            <a:r>
              <a:rPr lang="en-US" altLang="en-US" sz="2800" dirty="0">
                <a:latin typeface="+mj-lt"/>
              </a:rPr>
              <a:t>Trojan horse</a:t>
            </a:r>
          </a:p>
          <a:p>
            <a:pPr eaLnBrk="1" hangingPunct="1">
              <a:lnSpc>
                <a:spcPct val="90000"/>
              </a:lnSpc>
            </a:pPr>
            <a:r>
              <a:rPr lang="en-US" altLang="en-US" sz="2800" dirty="0">
                <a:latin typeface="+mj-lt"/>
              </a:rPr>
              <a:t>Backdoor (trapdoor)</a:t>
            </a:r>
          </a:p>
          <a:p>
            <a:pPr eaLnBrk="1" hangingPunct="1">
              <a:lnSpc>
                <a:spcPct val="90000"/>
              </a:lnSpc>
            </a:pPr>
            <a:r>
              <a:rPr lang="en-US" altLang="en-US" sz="2800" dirty="0">
                <a:latin typeface="+mj-lt"/>
              </a:rPr>
              <a:t>Mobile code</a:t>
            </a:r>
          </a:p>
          <a:p>
            <a:pPr eaLnBrk="1" hangingPunct="1">
              <a:lnSpc>
                <a:spcPct val="90000"/>
              </a:lnSpc>
            </a:pPr>
            <a:r>
              <a:rPr lang="en-US" altLang="en-US" sz="2800" dirty="0">
                <a:latin typeface="+mj-lt"/>
              </a:rPr>
              <a:t>Auto-rooter Kit (virus generator)</a:t>
            </a:r>
          </a:p>
          <a:p>
            <a:pPr eaLnBrk="1" hangingPunct="1">
              <a:lnSpc>
                <a:spcPct val="90000"/>
              </a:lnSpc>
            </a:pPr>
            <a:r>
              <a:rPr lang="en-US" altLang="en-US" sz="2800" dirty="0">
                <a:latin typeface="+mj-lt"/>
              </a:rPr>
              <a:t>Spammer and Flooder programs</a:t>
            </a:r>
          </a:p>
          <a:p>
            <a:pPr eaLnBrk="1" hangingPunct="1">
              <a:lnSpc>
                <a:spcPct val="90000"/>
              </a:lnSpc>
            </a:pPr>
            <a:r>
              <a:rPr lang="en-US" altLang="en-US" sz="2800" dirty="0">
                <a:latin typeface="+mj-lt"/>
              </a:rPr>
              <a:t>Keyloggers</a:t>
            </a:r>
          </a:p>
          <a:p>
            <a:pPr eaLnBrk="1" hangingPunct="1">
              <a:lnSpc>
                <a:spcPct val="90000"/>
              </a:lnSpc>
            </a:pPr>
            <a:r>
              <a:rPr lang="en-US" altLang="en-US" sz="2800" dirty="0">
                <a:latin typeface="+mj-lt"/>
              </a:rPr>
              <a:t>Rootkit</a:t>
            </a:r>
          </a:p>
          <a:p>
            <a:pPr eaLnBrk="1" hangingPunct="1">
              <a:lnSpc>
                <a:spcPct val="90000"/>
              </a:lnSpc>
            </a:pPr>
            <a:r>
              <a:rPr lang="en-US" altLang="en-US" sz="2800" dirty="0">
                <a:latin typeface="+mj-lt"/>
              </a:rPr>
              <a:t>Zombie, bot 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247380671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2CB6225-A416-0F49-2029-1A19F0D769A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How to Prevent Computer Viruses?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59A90CC-6632-68E9-E815-74E673D5B56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en-US" sz="2400" dirty="0">
                <a:latin typeface="+mj-lt"/>
              </a:rPr>
              <a:t>Install antivirus software</a:t>
            </a:r>
          </a:p>
          <a:p>
            <a:pPr>
              <a:lnSpc>
                <a:spcPct val="150000"/>
              </a:lnSpc>
            </a:pPr>
            <a:r>
              <a:rPr lang="en-US" sz="2400" dirty="0">
                <a:latin typeface="+mj-lt"/>
              </a:rPr>
              <a:t>Don’t open executable email attachments</a:t>
            </a:r>
          </a:p>
          <a:p>
            <a:pPr>
              <a:lnSpc>
                <a:spcPct val="150000"/>
              </a:lnSpc>
            </a:pPr>
            <a:r>
              <a:rPr lang="en-US" sz="2400" dirty="0">
                <a:latin typeface="+mj-lt"/>
              </a:rPr>
              <a:t>Keep your operating system updated</a:t>
            </a:r>
          </a:p>
          <a:p>
            <a:pPr>
              <a:lnSpc>
                <a:spcPct val="150000"/>
              </a:lnSpc>
            </a:pPr>
            <a:r>
              <a:rPr lang="en-US" sz="2400" dirty="0">
                <a:latin typeface="+mj-lt"/>
              </a:rPr>
              <a:t>Avoid questionable websites</a:t>
            </a:r>
          </a:p>
          <a:p>
            <a:pPr>
              <a:lnSpc>
                <a:spcPct val="150000"/>
              </a:lnSpc>
            </a:pPr>
            <a:r>
              <a:rPr lang="en-US" sz="2400" dirty="0">
                <a:latin typeface="+mj-lt"/>
              </a:rPr>
              <a:t>Don’t use pirated software</a:t>
            </a:r>
          </a:p>
        </p:txBody>
      </p:sp>
    </p:spTree>
    <p:extLst>
      <p:ext uri="{BB962C8B-B14F-4D97-AF65-F5344CB8AC3E}">
        <p14:creationId xmlns:p14="http://schemas.microsoft.com/office/powerpoint/2010/main" val="4009602561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5DA51E4-6EDE-6E84-28D9-CE13C165AB9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dirty="0"/>
              <a:t>Network Security Attacks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4F5036E-BEA4-3764-CD12-602DF824590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690688"/>
            <a:ext cx="10515600" cy="5019031"/>
          </a:xfrm>
        </p:spPr>
        <p:txBody>
          <a:bodyPr>
            <a:normAutofit fontScale="92500" lnSpcReduction="10000"/>
          </a:bodyPr>
          <a:lstStyle/>
          <a:p>
            <a:pPr eaLnBrk="1" hangingPunct="1">
              <a:lnSpc>
                <a:spcPct val="150000"/>
              </a:lnSpc>
            </a:pPr>
            <a:r>
              <a:rPr lang="en-US" altLang="en-US" sz="2400" dirty="0">
                <a:latin typeface="+mj-lt"/>
              </a:rPr>
              <a:t>Classify as passive or active</a:t>
            </a:r>
          </a:p>
          <a:p>
            <a:pPr eaLnBrk="1" hangingPunct="1">
              <a:lnSpc>
                <a:spcPct val="150000"/>
              </a:lnSpc>
            </a:pPr>
            <a:r>
              <a:rPr lang="en-US" altLang="en-US" sz="2400" dirty="0">
                <a:latin typeface="+mj-lt"/>
              </a:rPr>
              <a:t>Passive attacks are eavesdropping</a:t>
            </a:r>
          </a:p>
          <a:p>
            <a:pPr lvl="1" eaLnBrk="1" hangingPunct="1">
              <a:lnSpc>
                <a:spcPct val="150000"/>
              </a:lnSpc>
            </a:pPr>
            <a:r>
              <a:rPr lang="en-US" altLang="en-US" sz="2000" dirty="0">
                <a:latin typeface="+mj-lt"/>
              </a:rPr>
              <a:t>release of message contents</a:t>
            </a:r>
          </a:p>
          <a:p>
            <a:pPr lvl="1" eaLnBrk="1" hangingPunct="1">
              <a:lnSpc>
                <a:spcPct val="150000"/>
              </a:lnSpc>
            </a:pPr>
            <a:r>
              <a:rPr lang="en-US" altLang="en-US" sz="2000" dirty="0">
                <a:latin typeface="+mj-lt"/>
              </a:rPr>
              <a:t>traffic analysis</a:t>
            </a:r>
          </a:p>
          <a:p>
            <a:pPr lvl="1" eaLnBrk="1" hangingPunct="1">
              <a:lnSpc>
                <a:spcPct val="150000"/>
              </a:lnSpc>
            </a:pPr>
            <a:r>
              <a:rPr lang="en-US" altLang="en-US" sz="2000" dirty="0">
                <a:latin typeface="+mj-lt"/>
              </a:rPr>
              <a:t>are hard to detect so aim to prevent</a:t>
            </a:r>
          </a:p>
          <a:p>
            <a:pPr eaLnBrk="1" hangingPunct="1">
              <a:lnSpc>
                <a:spcPct val="150000"/>
              </a:lnSpc>
            </a:pPr>
            <a:r>
              <a:rPr lang="en-US" altLang="en-US" sz="2400" dirty="0">
                <a:latin typeface="+mj-lt"/>
              </a:rPr>
              <a:t>Active attacks modify/fake data</a:t>
            </a:r>
          </a:p>
          <a:p>
            <a:pPr lvl="1" eaLnBrk="1" hangingPunct="1">
              <a:lnSpc>
                <a:spcPct val="150000"/>
              </a:lnSpc>
            </a:pPr>
            <a:r>
              <a:rPr lang="en-US" altLang="en-US" sz="2000" dirty="0">
                <a:latin typeface="+mj-lt"/>
              </a:rPr>
              <a:t>masquerade</a:t>
            </a:r>
          </a:p>
          <a:p>
            <a:pPr lvl="1" eaLnBrk="1" hangingPunct="1">
              <a:lnSpc>
                <a:spcPct val="150000"/>
              </a:lnSpc>
            </a:pPr>
            <a:r>
              <a:rPr lang="en-US" altLang="en-US" sz="2000" dirty="0">
                <a:latin typeface="+mj-lt"/>
              </a:rPr>
              <a:t>replay</a:t>
            </a:r>
          </a:p>
          <a:p>
            <a:pPr lvl="1" eaLnBrk="1" hangingPunct="1">
              <a:lnSpc>
                <a:spcPct val="150000"/>
              </a:lnSpc>
            </a:pPr>
            <a:r>
              <a:rPr lang="en-US" altLang="en-US" sz="2000" dirty="0">
                <a:latin typeface="+mj-lt"/>
              </a:rPr>
              <a:t>modification</a:t>
            </a:r>
          </a:p>
          <a:p>
            <a:pPr lvl="1" eaLnBrk="1" hangingPunct="1">
              <a:lnSpc>
                <a:spcPct val="150000"/>
              </a:lnSpc>
            </a:pPr>
            <a:r>
              <a:rPr lang="en-US" altLang="en-US" sz="2000" dirty="0">
                <a:latin typeface="+mj-lt"/>
              </a:rPr>
              <a:t>denial of service</a:t>
            </a:r>
          </a:p>
        </p:txBody>
      </p:sp>
    </p:spTree>
    <p:extLst>
      <p:ext uri="{BB962C8B-B14F-4D97-AF65-F5344CB8AC3E}">
        <p14:creationId xmlns:p14="http://schemas.microsoft.com/office/powerpoint/2010/main" val="35228694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4FE0920-B49E-E6FF-A7B7-B0B4A72AB3C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Types of Network Attacks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17A1553-0C82-48FD-A6C3-60B6328F1E7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lnSpc>
                <a:spcPct val="150000"/>
              </a:lnSpc>
            </a:pPr>
            <a:r>
              <a:rPr lang="en-US" sz="2400" dirty="0">
                <a:latin typeface="+mj-lt"/>
              </a:rPr>
              <a:t>Intrusion</a:t>
            </a:r>
          </a:p>
          <a:p>
            <a:pPr>
              <a:lnSpc>
                <a:spcPct val="150000"/>
              </a:lnSpc>
            </a:pPr>
            <a:r>
              <a:rPr lang="en-US" sz="2400" dirty="0">
                <a:latin typeface="+mj-lt"/>
              </a:rPr>
              <a:t>Denial of Service</a:t>
            </a:r>
          </a:p>
          <a:p>
            <a:pPr>
              <a:lnSpc>
                <a:spcPct val="150000"/>
              </a:lnSpc>
            </a:pPr>
            <a:r>
              <a:rPr lang="en-US" sz="2400" dirty="0">
                <a:latin typeface="+mj-lt"/>
              </a:rPr>
              <a:t>Information Theft</a:t>
            </a:r>
          </a:p>
          <a:p>
            <a:pPr>
              <a:lnSpc>
                <a:spcPct val="150000"/>
              </a:lnSpc>
            </a:pPr>
            <a:r>
              <a:rPr lang="en-US" sz="2400" dirty="0">
                <a:latin typeface="+mj-lt"/>
              </a:rPr>
              <a:t>Stupidity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21427944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4FE0920-B49E-E6FF-A7B7-B0B4A72AB3C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Types of Network Attacks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17A1553-0C82-48FD-A6C3-60B6328F1E7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4822310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en-US" sz="2400" b="1" dirty="0">
                <a:latin typeface="+mj-lt"/>
              </a:rPr>
              <a:t>Intrusion</a:t>
            </a:r>
          </a:p>
          <a:p>
            <a:pPr marL="0" indent="0" algn="just">
              <a:lnSpc>
                <a:spcPct val="150000"/>
              </a:lnSpc>
              <a:buNone/>
            </a:pPr>
            <a:r>
              <a:rPr lang="en-US" sz="2400" dirty="0">
                <a:latin typeface="+mj-lt"/>
              </a:rPr>
              <a:t>Monitoring of network devices - Network-based (monitors traffic) and Host-based (monitors individual computers).  </a:t>
            </a:r>
          </a:p>
          <a:p>
            <a:pPr algn="just">
              <a:lnSpc>
                <a:spcPct val="150000"/>
              </a:lnSpc>
            </a:pPr>
            <a:r>
              <a:rPr lang="en-US" sz="2400" b="1" dirty="0">
                <a:latin typeface="+mj-lt"/>
              </a:rPr>
              <a:t>Denial of Service</a:t>
            </a:r>
          </a:p>
          <a:p>
            <a:pPr marL="0" indent="0" algn="just">
              <a:lnSpc>
                <a:spcPct val="150000"/>
              </a:lnSpc>
              <a:buNone/>
            </a:pPr>
            <a:r>
              <a:rPr lang="en-US" sz="2400" dirty="0">
                <a:latin typeface="+mj-lt"/>
              </a:rPr>
              <a:t>Belongs to a family of attack methods that have the objective of making target systems unavailable to legitimate users, e.g. overloading, flooding, crashes, sluggish performance, unusable, etc.  </a:t>
            </a:r>
          </a:p>
        </p:txBody>
      </p:sp>
    </p:spTree>
    <p:extLst>
      <p:ext uri="{BB962C8B-B14F-4D97-AF65-F5344CB8AC3E}">
        <p14:creationId xmlns:p14="http://schemas.microsoft.com/office/powerpoint/2010/main" val="777325331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4FE0920-B49E-E6FF-A7B7-B0B4A72AB3C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Types of Network Attacks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17A1553-0C82-48FD-A6C3-60B6328F1E7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4822310"/>
          </a:xfrm>
        </p:spPr>
        <p:txBody>
          <a:bodyPr>
            <a:normAutofit/>
          </a:bodyPr>
          <a:lstStyle/>
          <a:p>
            <a:pPr marL="233363" lvl="1" indent="-233363">
              <a:lnSpc>
                <a:spcPct val="150000"/>
              </a:lnSpc>
              <a:spcBef>
                <a:spcPts val="1000"/>
              </a:spcBef>
            </a:pPr>
            <a:r>
              <a:rPr lang="en-US" altLang="en-US" b="1" dirty="0">
                <a:latin typeface="+mj-lt"/>
              </a:rPr>
              <a:t>Information Theft</a:t>
            </a:r>
          </a:p>
          <a:p>
            <a:pPr marL="49213" lvl="1" indent="0" algn="just">
              <a:lnSpc>
                <a:spcPct val="150000"/>
              </a:lnSpc>
              <a:spcBef>
                <a:spcPts val="1000"/>
              </a:spcBef>
              <a:buNone/>
            </a:pPr>
            <a:r>
              <a:rPr lang="en-US" altLang="en-US" dirty="0">
                <a:latin typeface="+mj-lt"/>
              </a:rPr>
              <a:t>the attacker can passively record data communications in order to gather sensitive information that may be passing between two hosts.</a:t>
            </a:r>
          </a:p>
          <a:p>
            <a:pPr marL="233363" lvl="1" indent="-233363">
              <a:lnSpc>
                <a:spcPct val="150000"/>
              </a:lnSpc>
              <a:spcBef>
                <a:spcPts val="1000"/>
              </a:spcBef>
            </a:pPr>
            <a:r>
              <a:rPr lang="en-US" altLang="en-US" b="1" dirty="0">
                <a:latin typeface="+mj-lt"/>
              </a:rPr>
              <a:t>Stupidity</a:t>
            </a:r>
          </a:p>
          <a:p>
            <a:pPr marL="49213" lvl="1" indent="0" algn="just">
              <a:lnSpc>
                <a:spcPct val="150000"/>
              </a:lnSpc>
              <a:spcBef>
                <a:spcPts val="1000"/>
              </a:spcBef>
              <a:buNone/>
            </a:pPr>
            <a:r>
              <a:rPr lang="en-US" altLang="en-US" dirty="0">
                <a:latin typeface="+mj-lt"/>
              </a:rPr>
              <a:t>unknowing giving access and information without realizing its contents, etc. - fooled, con-man, etc.</a:t>
            </a:r>
          </a:p>
        </p:txBody>
      </p:sp>
    </p:spTree>
    <p:extLst>
      <p:ext uri="{BB962C8B-B14F-4D97-AF65-F5344CB8AC3E}">
        <p14:creationId xmlns:p14="http://schemas.microsoft.com/office/powerpoint/2010/main" val="2841620264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4FE0920-B49E-E6FF-A7B7-B0B4A72AB3C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Types of Hackers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17A1553-0C82-48FD-A6C3-60B6328F1E7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4822310"/>
          </a:xfrm>
        </p:spPr>
        <p:txBody>
          <a:bodyPr>
            <a:normAutofit/>
          </a:bodyPr>
          <a:lstStyle/>
          <a:p>
            <a:pPr marL="233363" lvl="1" indent="-233363">
              <a:lnSpc>
                <a:spcPct val="150000"/>
              </a:lnSpc>
              <a:spcBef>
                <a:spcPts val="1000"/>
              </a:spcBef>
            </a:pPr>
            <a:r>
              <a:rPr lang="en-US" altLang="en-US" sz="2800" dirty="0"/>
              <a:t>Joy-riders</a:t>
            </a:r>
          </a:p>
          <a:p>
            <a:pPr marL="233363" lvl="1" indent="-233363">
              <a:lnSpc>
                <a:spcPct val="150000"/>
              </a:lnSpc>
              <a:spcBef>
                <a:spcPts val="1000"/>
              </a:spcBef>
            </a:pPr>
            <a:r>
              <a:rPr lang="en-US" altLang="en-US" sz="2800" dirty="0"/>
              <a:t>Vandals</a:t>
            </a:r>
          </a:p>
          <a:p>
            <a:pPr marL="233363" lvl="1" indent="-233363">
              <a:lnSpc>
                <a:spcPct val="150000"/>
              </a:lnSpc>
              <a:spcBef>
                <a:spcPts val="1000"/>
              </a:spcBef>
            </a:pPr>
            <a:r>
              <a:rPr lang="en-US" altLang="en-US" sz="2800" dirty="0"/>
              <a:t>Spies</a:t>
            </a:r>
          </a:p>
          <a:p>
            <a:pPr marL="233363" lvl="1" indent="-233363">
              <a:lnSpc>
                <a:spcPct val="150000"/>
              </a:lnSpc>
              <a:spcBef>
                <a:spcPts val="1000"/>
              </a:spcBef>
            </a:pPr>
            <a:r>
              <a:rPr lang="en-GB" b="0" i="0" u="none" strike="noStrike" dirty="0">
                <a:solidFill>
                  <a:srgbClr val="202124"/>
                </a:solidFill>
                <a:effectLst/>
                <a:latin typeface="arial" panose="020B0604020202020204" pitchFamily="34" charset="0"/>
              </a:rPr>
              <a:t>White Hat / Ethical Hackers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10152890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B4FA385-47AF-BBDB-F2D7-C49CE666F13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What is a Firewall?</a:t>
            </a:r>
          </a:p>
        </p:txBody>
      </p:sp>
      <p:pic>
        <p:nvPicPr>
          <p:cNvPr id="4" name="Online Media 3" descr="What Is A Firewall? | Firewall Explained | Firewalls and Network Security | Simplilearn">
            <a:hlinkClick r:id="" action="ppaction://media"/>
            <a:extLst>
              <a:ext uri="{FF2B5EF4-FFF2-40B4-BE49-F238E27FC236}">
                <a16:creationId xmlns:a16="http://schemas.microsoft.com/office/drawing/2014/main" id="{4E0FCA73-854A-8A1D-4B4F-F34927397672}"/>
              </a:ext>
            </a:extLst>
          </p:cNvPr>
          <p:cNvPicPr>
            <a:picLocks noGrp="1" noRot="1" noChangeAspect="1"/>
          </p:cNvPicPr>
          <p:nvPr>
            <p:ph idx="1"/>
            <a:videoFile r:link="rId1"/>
          </p:nvPr>
        </p:nvPicPr>
        <p:blipFill>
          <a:blip r:embed="rId3"/>
          <a:stretch>
            <a:fillRect/>
          </a:stretch>
        </p:blipFill>
        <p:spPr>
          <a:xfrm>
            <a:off x="1871663" y="1825625"/>
            <a:ext cx="8448675" cy="47736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077791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4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B4FA385-47AF-BBDB-F2D7-C49CE666F13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What is an Internet Firewall?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EB9A4AB-3781-082F-5147-4184D58D9A1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4"/>
            <a:ext cx="10515600" cy="4772883"/>
          </a:xfrm>
        </p:spPr>
        <p:txBody>
          <a:bodyPr>
            <a:normAutofit/>
          </a:bodyPr>
          <a:lstStyle/>
          <a:p>
            <a:pPr marL="0" indent="0" algn="just">
              <a:lnSpc>
                <a:spcPct val="150000"/>
              </a:lnSpc>
              <a:buNone/>
            </a:pPr>
            <a:r>
              <a:rPr lang="en-GB" sz="2400" b="0" i="0" u="none" strike="noStrike" dirty="0">
                <a:effectLst/>
                <a:latin typeface="+mj-lt"/>
              </a:rPr>
              <a:t>a firewall is a network security system that monitors and controls the incoming and outgoing network traffic based on predetermined security rules. </a:t>
            </a:r>
            <a:endParaRPr lang="en-US" sz="2400" dirty="0">
              <a:latin typeface="+mj-lt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D263FB7B-6F5A-3A2F-5C14-0CF00A9CAC6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15997" y="3502390"/>
            <a:ext cx="8960005" cy="33556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46451517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B4FA385-47AF-BBDB-F2D7-C49CE666F13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What is an Internet Firewall?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EB9A4AB-3781-082F-5147-4184D58D9A1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4"/>
            <a:ext cx="10515600" cy="4772883"/>
          </a:xfrm>
        </p:spPr>
        <p:txBody>
          <a:bodyPr>
            <a:normAutofit/>
          </a:bodyPr>
          <a:lstStyle/>
          <a:p>
            <a:pPr algn="just">
              <a:lnSpc>
                <a:spcPct val="150000"/>
              </a:lnSpc>
            </a:pPr>
            <a:r>
              <a:rPr lang="en-US" sz="2400" dirty="0">
                <a:latin typeface="+mj-lt"/>
              </a:rPr>
              <a:t>Prevents dangers of the Internet from spreading to your internal network</a:t>
            </a:r>
          </a:p>
          <a:p>
            <a:pPr algn="just">
              <a:lnSpc>
                <a:spcPct val="150000"/>
              </a:lnSpc>
            </a:pPr>
            <a:r>
              <a:rPr lang="en-US" sz="2400" dirty="0">
                <a:latin typeface="+mj-lt"/>
              </a:rPr>
              <a:t>Restricts people to entering at a carefully controlled point</a:t>
            </a:r>
          </a:p>
          <a:p>
            <a:pPr algn="just">
              <a:lnSpc>
                <a:spcPct val="150000"/>
              </a:lnSpc>
            </a:pPr>
            <a:r>
              <a:rPr lang="en-US" sz="2400" dirty="0">
                <a:latin typeface="+mj-lt"/>
              </a:rPr>
              <a:t>Prevents attackers from getting close to your other defenses</a:t>
            </a:r>
          </a:p>
          <a:p>
            <a:pPr algn="just">
              <a:lnSpc>
                <a:spcPct val="150000"/>
              </a:lnSpc>
            </a:pPr>
            <a:r>
              <a:rPr lang="en-US" sz="2400" dirty="0">
                <a:latin typeface="+mj-lt"/>
              </a:rPr>
              <a:t>Restricts people to leaving at a carefully controlled point</a:t>
            </a:r>
          </a:p>
          <a:p>
            <a:pPr algn="just">
              <a:lnSpc>
                <a:spcPct val="150000"/>
              </a:lnSpc>
            </a:pPr>
            <a:r>
              <a:rPr lang="en-US" sz="2400" dirty="0">
                <a:latin typeface="+mj-lt"/>
              </a:rPr>
              <a:t>All traffic coming from the Internet and going out from the internal network passes through the firewall</a:t>
            </a:r>
          </a:p>
        </p:txBody>
      </p:sp>
    </p:spTree>
    <p:extLst>
      <p:ext uri="{BB962C8B-B14F-4D97-AF65-F5344CB8AC3E}">
        <p14:creationId xmlns:p14="http://schemas.microsoft.com/office/powerpoint/2010/main" val="491904104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B4FA385-47AF-BBDB-F2D7-C49CE666F13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What is an Internet Firewall?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EB9A4AB-3781-082F-5147-4184D58D9A1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4"/>
            <a:ext cx="10515600" cy="4772883"/>
          </a:xfrm>
        </p:spPr>
        <p:txBody>
          <a:bodyPr>
            <a:normAutofit/>
          </a:bodyPr>
          <a:lstStyle/>
          <a:p>
            <a:pPr algn="just">
              <a:lnSpc>
                <a:spcPct val="150000"/>
              </a:lnSpc>
            </a:pPr>
            <a:r>
              <a:rPr lang="en-US" altLang="en-US" sz="2400" dirty="0">
                <a:latin typeface="+mj-lt"/>
              </a:rPr>
              <a:t>More often, a firewall is thought of as a hardware component:</a:t>
            </a:r>
          </a:p>
          <a:p>
            <a:pPr marL="685800" lvl="2" algn="just">
              <a:lnSpc>
                <a:spcPct val="150000"/>
              </a:lnSpc>
              <a:spcBef>
                <a:spcPts val="1000"/>
              </a:spcBef>
            </a:pPr>
            <a:r>
              <a:rPr lang="en-US" altLang="en-US" sz="2400" dirty="0">
                <a:latin typeface="+mj-lt"/>
              </a:rPr>
              <a:t>Router, host computer or combination of routers, computers and networks with appropriate software</a:t>
            </a:r>
          </a:p>
          <a:p>
            <a:pPr algn="just">
              <a:lnSpc>
                <a:spcPct val="150000"/>
              </a:lnSpc>
            </a:pPr>
            <a:r>
              <a:rPr lang="en-US" altLang="en-US" sz="2400" dirty="0">
                <a:latin typeface="+mj-lt"/>
              </a:rPr>
              <a:t>But it’s best to look at it as a system of components designed to control access to and from your network and the outside network based on security policies in effect at your side of the network</a:t>
            </a:r>
          </a:p>
        </p:txBody>
      </p:sp>
    </p:spTree>
    <p:extLst>
      <p:ext uri="{BB962C8B-B14F-4D97-AF65-F5344CB8AC3E}">
        <p14:creationId xmlns:p14="http://schemas.microsoft.com/office/powerpoint/2010/main" val="1022478142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FD36FCA-6C68-4ACB-F3CA-1663764F4E7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What a firewall CAN do?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6646419-3674-AB9C-87F5-D81D7346DFF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4"/>
            <a:ext cx="10515600" cy="4809953"/>
          </a:xfrm>
        </p:spPr>
        <p:txBody>
          <a:bodyPr>
            <a:normAutofit fontScale="92500" lnSpcReduction="10000"/>
          </a:bodyPr>
          <a:lstStyle/>
          <a:p>
            <a:pPr>
              <a:lnSpc>
                <a:spcPct val="150000"/>
              </a:lnSpc>
            </a:pPr>
            <a:r>
              <a:rPr lang="en-US" dirty="0">
                <a:latin typeface="+mj-lt"/>
              </a:rPr>
              <a:t>A firewall is a focus for security decisions</a:t>
            </a:r>
          </a:p>
          <a:p>
            <a:pPr lvl="1">
              <a:lnSpc>
                <a:spcPct val="150000"/>
              </a:lnSpc>
            </a:pPr>
            <a:r>
              <a:rPr lang="en-US" dirty="0">
                <a:latin typeface="+mj-lt"/>
              </a:rPr>
              <a:t>Lets us focus all security measures on a single checkpoint.</a:t>
            </a:r>
          </a:p>
          <a:p>
            <a:pPr>
              <a:lnSpc>
                <a:spcPct val="150000"/>
              </a:lnSpc>
            </a:pPr>
            <a:r>
              <a:rPr lang="en-US" dirty="0">
                <a:latin typeface="+mj-lt"/>
              </a:rPr>
              <a:t>A firewall can enforce security policy</a:t>
            </a:r>
          </a:p>
          <a:p>
            <a:pPr lvl="1">
              <a:lnSpc>
                <a:spcPct val="150000"/>
              </a:lnSpc>
            </a:pPr>
            <a:r>
              <a:rPr lang="en-US" dirty="0">
                <a:latin typeface="+mj-lt"/>
              </a:rPr>
              <a:t>May allow only “approved” services to pass through, and those only within the rules set up for them.</a:t>
            </a:r>
          </a:p>
          <a:p>
            <a:pPr marL="457200" lvl="1" indent="0">
              <a:lnSpc>
                <a:spcPct val="150000"/>
              </a:lnSpc>
              <a:buNone/>
            </a:pPr>
            <a:r>
              <a:rPr lang="en-US" dirty="0">
                <a:latin typeface="+mj-lt"/>
              </a:rPr>
              <a:t>   (use your site’s security policy to design a firewall)</a:t>
            </a:r>
          </a:p>
          <a:p>
            <a:pPr>
              <a:lnSpc>
                <a:spcPct val="150000"/>
              </a:lnSpc>
            </a:pPr>
            <a:r>
              <a:rPr lang="en-US" dirty="0">
                <a:latin typeface="+mj-lt"/>
              </a:rPr>
              <a:t>A firewall can log Internet activity efficiently</a:t>
            </a:r>
          </a:p>
          <a:p>
            <a:pPr>
              <a:lnSpc>
                <a:spcPct val="150000"/>
              </a:lnSpc>
            </a:pPr>
            <a:r>
              <a:rPr lang="en-US" dirty="0">
                <a:latin typeface="+mj-lt"/>
              </a:rPr>
              <a:t>A firewall can limit our exposure</a:t>
            </a:r>
          </a:p>
          <a:p>
            <a:endParaRPr lang="en-US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333747109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667300B-7379-C18E-FA93-7B12BF4F0E5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What a firewall CAN do?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D649848-B58B-24E3-9CC3-8238F3F5B09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4667250"/>
          </a:xfrm>
        </p:spPr>
        <p:txBody>
          <a:bodyPr>
            <a:normAutofit fontScale="92500"/>
          </a:bodyPr>
          <a:lstStyle/>
          <a:p>
            <a:pPr>
              <a:lnSpc>
                <a:spcPct val="150000"/>
              </a:lnSpc>
            </a:pPr>
            <a:r>
              <a:rPr lang="en-US" dirty="0">
                <a:latin typeface="+mj-lt"/>
              </a:rPr>
              <a:t>Some new functions that improve performance in addition to providing security</a:t>
            </a:r>
          </a:p>
          <a:p>
            <a:pPr lvl="1">
              <a:lnSpc>
                <a:spcPct val="150000"/>
              </a:lnSpc>
            </a:pPr>
            <a:r>
              <a:rPr lang="en-US" dirty="0">
                <a:latin typeface="+mj-lt"/>
              </a:rPr>
              <a:t>caching used by network Web servers to store frequently accesses data locally, which can improve response time which will be otherwise wasted by repeated fetches of the same data</a:t>
            </a:r>
          </a:p>
          <a:p>
            <a:pPr lvl="1">
              <a:lnSpc>
                <a:spcPct val="150000"/>
              </a:lnSpc>
            </a:pPr>
            <a:r>
              <a:rPr lang="en-US" dirty="0">
                <a:latin typeface="+mj-lt"/>
              </a:rPr>
              <a:t>properly configured, address translation only exposes its own network address to the outside world, enabling you to use any IP address space for the internal network</a:t>
            </a:r>
          </a:p>
          <a:p>
            <a:pPr lvl="1">
              <a:lnSpc>
                <a:spcPct val="150000"/>
              </a:lnSpc>
            </a:pPr>
            <a:r>
              <a:rPr lang="en-US" dirty="0">
                <a:latin typeface="+mj-lt"/>
              </a:rPr>
              <a:t>content restriction by restricting access to known URLs</a:t>
            </a:r>
          </a:p>
        </p:txBody>
      </p:sp>
    </p:spTree>
    <p:extLst>
      <p:ext uri="{BB962C8B-B14F-4D97-AF65-F5344CB8AC3E}">
        <p14:creationId xmlns:p14="http://schemas.microsoft.com/office/powerpoint/2010/main" val="581330237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B63C4CB-8E78-2302-7B12-B45072CA8AD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What a firewall CAN’T do?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3EC41DE-AE38-1276-E0C9-D6AFEA9A667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lnSpc>
                <a:spcPct val="150000"/>
              </a:lnSpc>
            </a:pPr>
            <a:r>
              <a:rPr lang="en-US" dirty="0">
                <a:latin typeface="+mj-lt"/>
              </a:rPr>
              <a:t>A firewall can’t protect against malicious insiders</a:t>
            </a:r>
          </a:p>
          <a:p>
            <a:pPr>
              <a:lnSpc>
                <a:spcPct val="150000"/>
              </a:lnSpc>
            </a:pPr>
            <a:r>
              <a:rPr lang="en-US" dirty="0">
                <a:latin typeface="+mj-lt"/>
              </a:rPr>
              <a:t>A firewall can’t protect against connections that don’t go through it</a:t>
            </a:r>
          </a:p>
          <a:p>
            <a:pPr>
              <a:lnSpc>
                <a:spcPct val="150000"/>
              </a:lnSpc>
            </a:pPr>
            <a:r>
              <a:rPr lang="en-US" dirty="0">
                <a:latin typeface="+mj-lt"/>
              </a:rPr>
              <a:t>A firewall can’t protect against completely new threats</a:t>
            </a:r>
          </a:p>
          <a:p>
            <a:pPr>
              <a:lnSpc>
                <a:spcPct val="150000"/>
              </a:lnSpc>
            </a:pPr>
            <a:r>
              <a:rPr lang="en-US" dirty="0">
                <a:latin typeface="+mj-lt"/>
              </a:rPr>
              <a:t>A firewall can’t protect against viruses</a:t>
            </a:r>
          </a:p>
          <a:p>
            <a:pPr lvl="1">
              <a:lnSpc>
                <a:spcPct val="150000"/>
              </a:lnSpc>
            </a:pPr>
            <a:r>
              <a:rPr lang="en-US" dirty="0">
                <a:latin typeface="+mj-lt"/>
              </a:rPr>
              <a:t>Normally only scan addresses information and port numbers</a:t>
            </a:r>
          </a:p>
          <a:p>
            <a:endParaRPr lang="en-US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3019130938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486B31C-5E18-2362-2727-363ECA000BB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Firewall Architecture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000F661-EA21-9246-4897-ED8BF8E5F74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en-US" sz="2400" dirty="0">
                <a:latin typeface="+mj-lt"/>
              </a:rPr>
              <a:t>Packet-filtering router or host computer</a:t>
            </a:r>
          </a:p>
          <a:p>
            <a:pPr>
              <a:lnSpc>
                <a:spcPct val="150000"/>
              </a:lnSpc>
            </a:pPr>
            <a:r>
              <a:rPr lang="en-US" sz="2400" dirty="0">
                <a:latin typeface="+mj-lt"/>
              </a:rPr>
              <a:t>Dual-homed gateway</a:t>
            </a:r>
          </a:p>
          <a:p>
            <a:pPr>
              <a:lnSpc>
                <a:spcPct val="150000"/>
              </a:lnSpc>
            </a:pPr>
            <a:r>
              <a:rPr lang="en-US" sz="2400" dirty="0">
                <a:latin typeface="+mj-lt"/>
              </a:rPr>
              <a:t>Screened host</a:t>
            </a:r>
          </a:p>
          <a:p>
            <a:pPr>
              <a:lnSpc>
                <a:spcPct val="150000"/>
              </a:lnSpc>
            </a:pPr>
            <a:r>
              <a:rPr lang="en-US" sz="2400" dirty="0">
                <a:latin typeface="+mj-lt"/>
              </a:rPr>
              <a:t>Screened subnet</a:t>
            </a:r>
          </a:p>
          <a:p>
            <a:pPr>
              <a:lnSpc>
                <a:spcPct val="150000"/>
              </a:lnSpc>
            </a:pPr>
            <a:endParaRPr lang="en-US" sz="2400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1244747441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06DD33E-05B0-BE46-F8FE-DC3C4EF20D6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sz="4400" dirty="0"/>
              <a:t>Firewall Architecture Cont.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5149C91-D595-ACCA-E4A7-466DDBDE0B6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4667250"/>
          </a:xfrm>
        </p:spPr>
        <p:txBody>
          <a:bodyPr>
            <a:normAutofit fontScale="92500" lnSpcReduction="10000"/>
          </a:bodyPr>
          <a:lstStyle/>
          <a:p>
            <a:pPr marL="0" indent="0">
              <a:lnSpc>
                <a:spcPct val="150000"/>
              </a:lnSpc>
              <a:buNone/>
            </a:pPr>
            <a:r>
              <a:rPr lang="en-US" b="1" dirty="0"/>
              <a:t>Packet-Filtering Router or Host Computer</a:t>
            </a:r>
          </a:p>
          <a:p>
            <a:pPr lvl="1">
              <a:lnSpc>
                <a:spcPct val="150000"/>
              </a:lnSpc>
            </a:pPr>
            <a:r>
              <a:rPr lang="en-US" dirty="0"/>
              <a:t>A network device configured with multiple interfaces and is attached to two or more networks</a:t>
            </a:r>
          </a:p>
          <a:p>
            <a:pPr lvl="1">
              <a:lnSpc>
                <a:spcPct val="150000"/>
              </a:lnSpc>
            </a:pPr>
            <a:r>
              <a:rPr lang="en-US" dirty="0"/>
              <a:t>Can determine that a packet is destined for a host that resides on a subnet that is directly connected to it</a:t>
            </a:r>
          </a:p>
          <a:p>
            <a:pPr lvl="1">
              <a:lnSpc>
                <a:spcPct val="150000"/>
              </a:lnSpc>
            </a:pPr>
            <a:r>
              <a:rPr lang="en-US" dirty="0"/>
              <a:t>A screening router is configured with a set of rules that specify which kind of network traffic is allowed to come through</a:t>
            </a:r>
          </a:p>
          <a:p>
            <a:pPr lvl="1">
              <a:lnSpc>
                <a:spcPct val="150000"/>
              </a:lnSpc>
            </a:pPr>
            <a:r>
              <a:rPr lang="en-US" dirty="0"/>
              <a:t>The basic method is stateless packet filtering – each packet is judged by its own merits – I.e. by the data contained in the header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19288432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06DD33E-05B0-BE46-F8FE-DC3C4EF20D6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sz="4400" dirty="0"/>
              <a:t>Firewall Architecture Cont.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5149C91-D595-ACCA-E4A7-466DDBDE0B6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4667250"/>
          </a:xfrm>
        </p:spPr>
        <p:txBody>
          <a:bodyPr>
            <a:normAutofit/>
          </a:bodyPr>
          <a:lstStyle/>
          <a:p>
            <a:pPr marL="0" indent="0">
              <a:lnSpc>
                <a:spcPct val="150000"/>
              </a:lnSpc>
              <a:buNone/>
            </a:pPr>
            <a:r>
              <a:rPr lang="en-US" b="1" dirty="0"/>
              <a:t>Packet-Filtering Router or Host Computer</a:t>
            </a:r>
          </a:p>
          <a:p>
            <a:endParaRPr lang="en-US" dirty="0"/>
          </a:p>
        </p:txBody>
      </p:sp>
      <p:pic>
        <p:nvPicPr>
          <p:cNvPr id="4" name="Picture 5">
            <a:extLst>
              <a:ext uri="{FF2B5EF4-FFF2-40B4-BE49-F238E27FC236}">
                <a16:creationId xmlns:a16="http://schemas.microsoft.com/office/drawing/2014/main" id="{EAD7878C-AE06-0CDC-E996-424E8125F2B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r:link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35426" y="3194222"/>
            <a:ext cx="9159610" cy="25763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24676901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F08DE88-7911-BBA6-1883-6C54E8A7AA5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sz="4400" dirty="0"/>
              <a:t>Firewall Architecture Cont.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90192E6-45C1-47F1-A7CE-818A9AE0978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4822310"/>
          </a:xfrm>
        </p:spPr>
        <p:txBody>
          <a:bodyPr>
            <a:normAutofit fontScale="92500" lnSpcReduction="10000"/>
          </a:bodyPr>
          <a:lstStyle/>
          <a:p>
            <a:pPr marL="0" indent="0">
              <a:lnSpc>
                <a:spcPct val="150000"/>
              </a:lnSpc>
              <a:buNone/>
            </a:pPr>
            <a:r>
              <a:rPr lang="en-US" b="1" dirty="0">
                <a:latin typeface="+mj-lt"/>
              </a:rPr>
              <a:t>Dual-Homed Host</a:t>
            </a:r>
          </a:p>
          <a:p>
            <a:pPr lvl="1">
              <a:lnSpc>
                <a:spcPct val="150000"/>
              </a:lnSpc>
            </a:pPr>
            <a:r>
              <a:rPr lang="en-US" dirty="0">
                <a:latin typeface="+mj-lt"/>
              </a:rPr>
              <a:t>A host acts as a router between the networks it is attached to.</a:t>
            </a:r>
          </a:p>
          <a:p>
            <a:pPr lvl="1">
              <a:lnSpc>
                <a:spcPct val="150000"/>
              </a:lnSpc>
            </a:pPr>
            <a:r>
              <a:rPr lang="en-US" dirty="0">
                <a:latin typeface="+mj-lt"/>
              </a:rPr>
              <a:t>Systems outside the firewall can talk to the dual-homed host</a:t>
            </a:r>
          </a:p>
          <a:p>
            <a:pPr lvl="1">
              <a:lnSpc>
                <a:spcPct val="150000"/>
              </a:lnSpc>
            </a:pPr>
            <a:r>
              <a:rPr lang="en-US" dirty="0">
                <a:latin typeface="+mj-lt"/>
              </a:rPr>
              <a:t>Systems inside the firewall can talk to the dual-homed host</a:t>
            </a:r>
          </a:p>
          <a:p>
            <a:pPr lvl="1">
              <a:lnSpc>
                <a:spcPct val="150000"/>
              </a:lnSpc>
            </a:pPr>
            <a:r>
              <a:rPr lang="en-US" dirty="0">
                <a:latin typeface="+mj-lt"/>
              </a:rPr>
              <a:t>But they can’t talk directly to each other!</a:t>
            </a:r>
          </a:p>
          <a:p>
            <a:pPr lvl="1">
              <a:lnSpc>
                <a:spcPct val="150000"/>
              </a:lnSpc>
            </a:pPr>
            <a:r>
              <a:rPr lang="en-US" dirty="0">
                <a:latin typeface="+mj-lt"/>
              </a:rPr>
              <a:t>Able to deny/allow connections based on data content. (Packet filtering routers can’t do this)</a:t>
            </a:r>
          </a:p>
          <a:p>
            <a:pPr lvl="1">
              <a:lnSpc>
                <a:spcPct val="150000"/>
              </a:lnSpc>
            </a:pPr>
            <a:r>
              <a:rPr lang="en-US" dirty="0">
                <a:latin typeface="+mj-lt"/>
              </a:rPr>
              <a:t>However, introduces additional overhead in processing</a:t>
            </a:r>
          </a:p>
          <a:p>
            <a:pPr lvl="1">
              <a:lnSpc>
                <a:spcPct val="150000"/>
              </a:lnSpc>
            </a:pPr>
            <a:r>
              <a:rPr lang="en-US" dirty="0">
                <a:latin typeface="+mj-lt"/>
              </a:rPr>
              <a:t>Users need to “log-in” to the dual-homed host. This presents host security issues.</a:t>
            </a:r>
          </a:p>
        </p:txBody>
      </p:sp>
    </p:spTree>
    <p:extLst>
      <p:ext uri="{BB962C8B-B14F-4D97-AF65-F5344CB8AC3E}">
        <p14:creationId xmlns:p14="http://schemas.microsoft.com/office/powerpoint/2010/main" val="473008965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F08DE88-7911-BBA6-1883-6C54E8A7AA5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sz="4400" dirty="0"/>
              <a:t>Firewall Architecture Cont.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90192E6-45C1-47F1-A7CE-818A9AE0978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4822310"/>
          </a:xfrm>
        </p:spPr>
        <p:txBody>
          <a:bodyPr>
            <a:normAutofit/>
          </a:bodyPr>
          <a:lstStyle/>
          <a:p>
            <a:pPr marL="0" indent="0">
              <a:lnSpc>
                <a:spcPct val="150000"/>
              </a:lnSpc>
              <a:buNone/>
            </a:pPr>
            <a:r>
              <a:rPr lang="en-US" b="1" dirty="0"/>
              <a:t>Dual-Homed Host</a:t>
            </a:r>
          </a:p>
          <a:p>
            <a:pPr marL="0" indent="0">
              <a:lnSpc>
                <a:spcPct val="150000"/>
              </a:lnSpc>
              <a:buNone/>
            </a:pPr>
            <a:endParaRPr lang="en-US" b="1" dirty="0"/>
          </a:p>
        </p:txBody>
      </p:sp>
      <p:pic>
        <p:nvPicPr>
          <p:cNvPr id="5" name="Picture 17">
            <a:extLst>
              <a:ext uri="{FF2B5EF4-FFF2-40B4-BE49-F238E27FC236}">
                <a16:creationId xmlns:a16="http://schemas.microsoft.com/office/drawing/2014/main" id="{110BE472-0E7D-4609-14A8-A4118013487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r:link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24285" y="2345148"/>
            <a:ext cx="9474154" cy="37832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64763792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EC7190E-99AA-8B30-2346-BA57356E74F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sz="4400" dirty="0"/>
              <a:t>Firewall Architecture Cont.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7D8E010-A46C-DE60-DE21-6C6AE6CA9AF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pPr marL="0" indent="0">
              <a:buNone/>
            </a:pPr>
            <a:r>
              <a:rPr lang="en-US" b="1" dirty="0">
                <a:latin typeface="+mj-lt"/>
              </a:rPr>
              <a:t>Screened Host</a:t>
            </a:r>
          </a:p>
          <a:p>
            <a:pPr lvl="1">
              <a:lnSpc>
                <a:spcPct val="150000"/>
              </a:lnSpc>
            </a:pPr>
            <a:r>
              <a:rPr lang="en-US" dirty="0">
                <a:latin typeface="+mj-lt"/>
              </a:rPr>
              <a:t>The bastion host is only attached to the internal network.</a:t>
            </a:r>
          </a:p>
          <a:p>
            <a:pPr lvl="1">
              <a:lnSpc>
                <a:spcPct val="150000"/>
              </a:lnSpc>
            </a:pPr>
            <a:r>
              <a:rPr lang="en-US" dirty="0">
                <a:latin typeface="+mj-lt"/>
              </a:rPr>
              <a:t>Primary security is provided by packet filtering</a:t>
            </a:r>
          </a:p>
          <a:p>
            <a:pPr lvl="1">
              <a:lnSpc>
                <a:spcPct val="150000"/>
              </a:lnSpc>
            </a:pPr>
            <a:r>
              <a:rPr lang="en-US" dirty="0">
                <a:latin typeface="+mj-lt"/>
              </a:rPr>
              <a:t>Packet filtering is set up in such a way that the bastion host is the only host on the internal network that external hosts can talk to directly</a:t>
            </a:r>
          </a:p>
          <a:p>
            <a:pPr lvl="1">
              <a:lnSpc>
                <a:spcPct val="150000"/>
              </a:lnSpc>
            </a:pPr>
            <a:r>
              <a:rPr lang="en-US" dirty="0">
                <a:latin typeface="+mj-lt"/>
              </a:rPr>
              <a:t>Also allows only certain types of connections</a:t>
            </a:r>
          </a:p>
          <a:p>
            <a:pPr lvl="1">
              <a:lnSpc>
                <a:spcPct val="150000"/>
              </a:lnSpc>
            </a:pPr>
            <a:r>
              <a:rPr lang="en-US" dirty="0">
                <a:latin typeface="+mj-lt"/>
              </a:rPr>
              <a:t>Bastion host also opens allowable connections to the outside world.</a:t>
            </a:r>
          </a:p>
          <a:p>
            <a:pPr lvl="1">
              <a:lnSpc>
                <a:spcPct val="150000"/>
              </a:lnSpc>
            </a:pPr>
            <a:r>
              <a:rPr lang="en-US" dirty="0">
                <a:latin typeface="+mj-lt"/>
              </a:rPr>
              <a:t>Can be mixed and matched.</a:t>
            </a:r>
          </a:p>
          <a:p>
            <a:endParaRPr lang="en-US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3163218501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EC7190E-99AA-8B30-2346-BA57356E74F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sz="4400" dirty="0"/>
              <a:t>Firewall Architecture Cont.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7D8E010-A46C-DE60-DE21-6C6AE6CA9AF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US" b="1" dirty="0">
                <a:latin typeface="+mj-lt"/>
              </a:rPr>
              <a:t>Screened Host</a:t>
            </a:r>
          </a:p>
          <a:p>
            <a:endParaRPr lang="en-US" dirty="0">
              <a:latin typeface="+mj-lt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3726323C-20DB-38CF-F523-21FC0355037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03670" y="2503357"/>
            <a:ext cx="8184660" cy="39895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8441128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9DD8947-36BF-2238-FD5C-94A4A16BEDA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sz="4400" dirty="0"/>
              <a:t>Firewall Architecture Cont.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DD4D2A6-90A4-16E6-3E21-8D847B1A7CE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4667250"/>
          </a:xfrm>
        </p:spPr>
        <p:txBody>
          <a:bodyPr>
            <a:normAutofit fontScale="92500" lnSpcReduction="10000"/>
          </a:bodyPr>
          <a:lstStyle/>
          <a:p>
            <a:pPr marL="0" indent="0">
              <a:lnSpc>
                <a:spcPct val="150000"/>
              </a:lnSpc>
              <a:buNone/>
            </a:pPr>
            <a:r>
              <a:rPr lang="en-US" b="1" dirty="0">
                <a:latin typeface="+mj-lt"/>
              </a:rPr>
              <a:t>Screened Subnet</a:t>
            </a:r>
          </a:p>
          <a:p>
            <a:pPr lvl="1">
              <a:lnSpc>
                <a:spcPct val="150000"/>
              </a:lnSpc>
            </a:pPr>
            <a:r>
              <a:rPr lang="en-US" dirty="0">
                <a:latin typeface="+mj-lt"/>
              </a:rPr>
              <a:t>Creates a “perimeter network” that further isolates the internal network from the Internet</a:t>
            </a:r>
          </a:p>
          <a:p>
            <a:pPr lvl="1">
              <a:lnSpc>
                <a:spcPct val="150000"/>
              </a:lnSpc>
            </a:pPr>
            <a:r>
              <a:rPr lang="en-US" dirty="0">
                <a:latin typeface="+mj-lt"/>
              </a:rPr>
              <a:t>Normally comprise of an exterior router, a perimeter net, an interior router and a Bastion Host</a:t>
            </a:r>
          </a:p>
          <a:p>
            <a:pPr lvl="1">
              <a:lnSpc>
                <a:spcPct val="150000"/>
              </a:lnSpc>
            </a:pPr>
            <a:r>
              <a:rPr lang="en-US" dirty="0">
                <a:latin typeface="+mj-lt"/>
              </a:rPr>
              <a:t>Reason: to protect the bastion host (Remember that the bastion host is the most likely machine to be attacked)</a:t>
            </a:r>
          </a:p>
          <a:p>
            <a:pPr lvl="1">
              <a:lnSpc>
                <a:spcPct val="150000"/>
              </a:lnSpc>
            </a:pPr>
            <a:r>
              <a:rPr lang="en-US" dirty="0">
                <a:latin typeface="+mj-lt"/>
              </a:rPr>
              <a:t>If someone breaks into the bastion host, then the entire internal network is jeopardized!</a:t>
            </a:r>
          </a:p>
          <a:p>
            <a:endParaRPr lang="en-US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1639474259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EC7190E-99AA-8B30-2346-BA57356E74F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sz="4400" dirty="0"/>
              <a:t>Firewall Architecture Cont.</a:t>
            </a:r>
            <a:endParaRPr lang="en-US" dirty="0"/>
          </a:p>
        </p:txBody>
      </p:sp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B04026B1-B748-7395-DCA5-41C7D78D838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773800" y="1825625"/>
            <a:ext cx="8644399" cy="4351338"/>
          </a:xfr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7413E9EE-9B10-C3E1-B2E2-434D2E11DEDE}"/>
              </a:ext>
            </a:extLst>
          </p:cNvPr>
          <p:cNvSpPr txBox="1"/>
          <p:nvPr/>
        </p:nvSpPr>
        <p:spPr>
          <a:xfrm>
            <a:off x="1492898" y="2183363"/>
            <a:ext cx="2448042" cy="7294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US" sz="2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 Light" panose="020F0302020204030204"/>
                <a:ea typeface="+mn-ea"/>
                <a:cs typeface="+mn-cs"/>
              </a:rPr>
              <a:t>Screened Subnet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439949040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D97F714-8527-D4E6-5AE7-7D152862920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Summary of Main Teaching Points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BC5F26A-04FB-7822-E9C7-733E07401B0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02276" y="1690688"/>
            <a:ext cx="5257800" cy="4908807"/>
          </a:xfrm>
        </p:spPr>
        <p:txBody>
          <a:bodyPr>
            <a:normAutofit/>
          </a:bodyPr>
          <a:lstStyle/>
          <a:p>
            <a:pPr algn="just"/>
            <a:r>
              <a:rPr lang="en-US" dirty="0"/>
              <a:t>Security concepts</a:t>
            </a:r>
          </a:p>
          <a:p>
            <a:pPr algn="just"/>
            <a:r>
              <a:rPr lang="en-US" dirty="0"/>
              <a:t>Terminology</a:t>
            </a:r>
          </a:p>
          <a:p>
            <a:pPr algn="just"/>
            <a:r>
              <a:rPr lang="en-US" dirty="0"/>
              <a:t>functional requirements</a:t>
            </a:r>
          </a:p>
          <a:p>
            <a:pPr algn="just"/>
            <a:r>
              <a:rPr lang="en-US" dirty="0"/>
              <a:t>Security architecture</a:t>
            </a:r>
          </a:p>
          <a:p>
            <a:pPr algn="just"/>
            <a:r>
              <a:rPr lang="en-US" dirty="0"/>
              <a:t>Security trends</a:t>
            </a:r>
          </a:p>
          <a:p>
            <a:pPr algn="just"/>
            <a:r>
              <a:rPr lang="en-US" dirty="0"/>
              <a:t>Security strategy</a:t>
            </a:r>
          </a:p>
          <a:p>
            <a:pPr algn="just"/>
            <a:r>
              <a:rPr lang="en-US"/>
              <a:t>Computer viruses</a:t>
            </a:r>
            <a:endParaRPr lang="en-US" dirty="0"/>
          </a:p>
          <a:p>
            <a:endParaRPr lang="en-US" dirty="0"/>
          </a:p>
        </p:txBody>
      </p:sp>
      <p:sp>
        <p:nvSpPr>
          <p:cNvPr id="4" name="Content Placeholder 2">
            <a:extLst>
              <a:ext uri="{FF2B5EF4-FFF2-40B4-BE49-F238E27FC236}">
                <a16:creationId xmlns:a16="http://schemas.microsoft.com/office/drawing/2014/main" id="{4EE8CBBC-365C-75B0-ABDB-AEAB8DF09F27}"/>
              </a:ext>
            </a:extLst>
          </p:cNvPr>
          <p:cNvSpPr txBox="1">
            <a:spLocks/>
          </p:cNvSpPr>
          <p:nvPr/>
        </p:nvSpPr>
        <p:spPr>
          <a:xfrm>
            <a:off x="6231926" y="1690688"/>
            <a:ext cx="5778842" cy="490880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/>
            <a:r>
              <a:rPr lang="en-US" dirty="0"/>
              <a:t>Firewall basics,</a:t>
            </a:r>
          </a:p>
          <a:p>
            <a:pPr algn="just"/>
            <a:r>
              <a:rPr lang="en-US" dirty="0"/>
              <a:t>Security and the Internet</a:t>
            </a:r>
          </a:p>
          <a:p>
            <a:pPr algn="just"/>
            <a:r>
              <a:rPr lang="en-US" dirty="0"/>
              <a:t>Firewall Security Policy and Firewall design</a:t>
            </a:r>
          </a:p>
          <a:p>
            <a:pPr algn="just"/>
            <a:r>
              <a:rPr lang="en-US" dirty="0"/>
              <a:t>Packet Filtering</a:t>
            </a:r>
          </a:p>
          <a:p>
            <a:pPr algn="just"/>
            <a:r>
              <a:rPr lang="en-US" dirty="0"/>
              <a:t>Firewall Tools available in the Internet</a:t>
            </a:r>
          </a:p>
          <a:p>
            <a:pPr algn="just"/>
            <a:r>
              <a:rPr lang="en-US" dirty="0"/>
              <a:t>Firewall Applications</a:t>
            </a:r>
          </a:p>
          <a:p>
            <a:pPr algn="just"/>
            <a:r>
              <a:rPr lang="en-US" dirty="0"/>
              <a:t>Firewalls and Beyond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5164539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D68A9F1-1B24-1F20-C859-F51CDE9EDF4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Test Your Understanding! </a:t>
            </a:r>
          </a:p>
        </p:txBody>
      </p:sp>
      <p:pic>
        <p:nvPicPr>
          <p:cNvPr id="5" name="Content Placeholder 4" descr="Qr code&#10;&#10;Description automatically generated">
            <a:extLst>
              <a:ext uri="{FF2B5EF4-FFF2-40B4-BE49-F238E27FC236}">
                <a16:creationId xmlns:a16="http://schemas.microsoft.com/office/drawing/2014/main" id="{FF9D404E-6FF4-CB3D-EA0D-6C7A4BF495B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4279900" y="2204244"/>
            <a:ext cx="3632200" cy="3594100"/>
          </a:xfrm>
        </p:spPr>
      </p:pic>
    </p:spTree>
    <p:extLst>
      <p:ext uri="{BB962C8B-B14F-4D97-AF65-F5344CB8AC3E}">
        <p14:creationId xmlns:p14="http://schemas.microsoft.com/office/powerpoint/2010/main" val="1071646777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0AFA786-E8AD-A75C-609D-017D05B8980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2126567"/>
            <a:ext cx="10515600" cy="4351338"/>
          </a:xfrm>
        </p:spPr>
        <p:txBody>
          <a:bodyPr/>
          <a:lstStyle/>
          <a:p>
            <a:pPr marL="0" indent="0" algn="ctr">
              <a:buNone/>
            </a:pPr>
            <a:endParaRPr lang="en-US" dirty="0"/>
          </a:p>
          <a:p>
            <a:pPr marL="0" indent="0" algn="ctr">
              <a:buNone/>
            </a:pPr>
            <a:endParaRPr lang="en-US" dirty="0"/>
          </a:p>
          <a:p>
            <a:pPr marL="0" indent="0" algn="ctr">
              <a:buNone/>
            </a:pPr>
            <a:r>
              <a:rPr lang="en-US" sz="4400" dirty="0"/>
              <a:t>Q&amp;A</a:t>
            </a:r>
          </a:p>
        </p:txBody>
      </p:sp>
    </p:spTree>
    <p:extLst>
      <p:ext uri="{BB962C8B-B14F-4D97-AF65-F5344CB8AC3E}">
        <p14:creationId xmlns:p14="http://schemas.microsoft.com/office/powerpoint/2010/main" val="283246772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UWTSD 200_Title Page 2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4730</TotalTime>
  <Words>1709</Words>
  <Application>Microsoft Macintosh PowerPoint</Application>
  <PresentationFormat>Widescreen</PresentationFormat>
  <Paragraphs>227</Paragraphs>
  <Slides>43</Slides>
  <Notes>0</Notes>
  <HiddenSlides>0</HiddenSlides>
  <MMClips>1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43</vt:i4>
      </vt:variant>
    </vt:vector>
  </HeadingPairs>
  <TitlesOfParts>
    <vt:vector size="51" baseType="lpstr">
      <vt:lpstr>arial</vt:lpstr>
      <vt:lpstr>arial</vt:lpstr>
      <vt:lpstr>Calibri</vt:lpstr>
      <vt:lpstr>Calibri Light</vt:lpstr>
      <vt:lpstr>Times</vt:lpstr>
      <vt:lpstr>Wingdings</vt:lpstr>
      <vt:lpstr>Office Theme</vt:lpstr>
      <vt:lpstr>UWTSD 200_Title Page 2</vt:lpstr>
      <vt:lpstr>PowerPoint Presentation</vt:lpstr>
      <vt:lpstr>Computer Security</vt:lpstr>
      <vt:lpstr>Objectives</vt:lpstr>
      <vt:lpstr>On Previous Lecture</vt:lpstr>
      <vt:lpstr>What is Computer Security?</vt:lpstr>
      <vt:lpstr>What is Computer Security?</vt:lpstr>
      <vt:lpstr>Key Security Concepts</vt:lpstr>
      <vt:lpstr>Computer Security Challenges</vt:lpstr>
      <vt:lpstr>What is Computer Vulnerability?</vt:lpstr>
      <vt:lpstr>What is Computer Attack?</vt:lpstr>
      <vt:lpstr>Countermeasures</vt:lpstr>
      <vt:lpstr>Threat Consequences</vt:lpstr>
      <vt:lpstr>Security Functional Requirements</vt:lpstr>
      <vt:lpstr>What is a Computer Virus?</vt:lpstr>
      <vt:lpstr>What is a Computer Virus?</vt:lpstr>
      <vt:lpstr>How to tell if your computer is infected?</vt:lpstr>
      <vt:lpstr>Types of Computer Virus</vt:lpstr>
      <vt:lpstr>Malware Terminology</vt:lpstr>
      <vt:lpstr>How to Prevent Computer Viruses?</vt:lpstr>
      <vt:lpstr>Network Security Attacks</vt:lpstr>
      <vt:lpstr>Types of Network Attacks</vt:lpstr>
      <vt:lpstr>Types of Network Attacks</vt:lpstr>
      <vt:lpstr>Types of Network Attacks</vt:lpstr>
      <vt:lpstr>Types of Hackers</vt:lpstr>
      <vt:lpstr>What is a Firewall?</vt:lpstr>
      <vt:lpstr>What is an Internet Firewall?</vt:lpstr>
      <vt:lpstr>What is an Internet Firewall?</vt:lpstr>
      <vt:lpstr>What is an Internet Firewall?</vt:lpstr>
      <vt:lpstr>What a firewall CAN do?</vt:lpstr>
      <vt:lpstr>What a firewall CAN do?</vt:lpstr>
      <vt:lpstr>What a firewall CAN’T do?</vt:lpstr>
      <vt:lpstr>Firewall Architecture</vt:lpstr>
      <vt:lpstr>Firewall Architecture Cont.</vt:lpstr>
      <vt:lpstr>Firewall Architecture Cont.</vt:lpstr>
      <vt:lpstr>Firewall Architecture Cont.</vt:lpstr>
      <vt:lpstr>Firewall Architecture Cont.</vt:lpstr>
      <vt:lpstr>Firewall Architecture Cont.</vt:lpstr>
      <vt:lpstr>Firewall Architecture Cont.</vt:lpstr>
      <vt:lpstr>Firewall Architecture Cont.</vt:lpstr>
      <vt:lpstr>Firewall Architecture Cont.</vt:lpstr>
      <vt:lpstr>Summary of Main Teaching Points</vt:lpstr>
      <vt:lpstr>Test Your Understanding! 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Introduction to Computer Systems (ICS)</dc:title>
  <dc:creator>AJ INTERNATIONAL GROUP UK BRANCH</dc:creator>
  <cp:lastModifiedBy>Redhwan Al-amri</cp:lastModifiedBy>
  <cp:revision>44</cp:revision>
  <dcterms:created xsi:type="dcterms:W3CDTF">2023-02-10T19:19:20Z</dcterms:created>
  <dcterms:modified xsi:type="dcterms:W3CDTF">2024-12-12T13:06:15Z</dcterms:modified>
</cp:coreProperties>
</file>