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7" r:id="rId3"/>
    <p:sldId id="279" r:id="rId4"/>
    <p:sldId id="291" r:id="rId5"/>
    <p:sldId id="278" r:id="rId6"/>
    <p:sldId id="293" r:id="rId7"/>
    <p:sldId id="290" r:id="rId8"/>
    <p:sldId id="292" r:id="rId9"/>
    <p:sldId id="276" r:id="rId10"/>
    <p:sldId id="294" r:id="rId11"/>
    <p:sldId id="287" r:id="rId12"/>
    <p:sldId id="288" r:id="rId13"/>
    <p:sldId id="284" r:id="rId14"/>
    <p:sldId id="285" r:id="rId15"/>
    <p:sldId id="286" r:id="rId16"/>
    <p:sldId id="295" r:id="rId17"/>
    <p:sldId id="280" r:id="rId18"/>
    <p:sldId id="282" r:id="rId19"/>
    <p:sldId id="289" r:id="rId20"/>
    <p:sldId id="283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11" autoAdjust="0"/>
    <p:restoredTop sz="94638" autoAdjust="0"/>
  </p:normalViewPr>
  <p:slideViewPr>
    <p:cSldViewPr>
      <p:cViewPr varScale="1">
        <p:scale>
          <a:sx n="110" d="100"/>
          <a:sy n="110" d="100"/>
        </p:scale>
        <p:origin x="1668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6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2439BF1-B309-4B89-9F9F-776CD97E4214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7F43EFB-3920-4AF7-B07D-AE4BD976B18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ouise\Pictures\Near East\hazor\Hazor LB palace.jp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07504" y="148797"/>
            <a:ext cx="4824536" cy="6709203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11960" y="2420888"/>
            <a:ext cx="4464496" cy="2301240"/>
          </a:xfrm>
        </p:spPr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675454" cy="1032520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Client Kingdoms in the Near East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>
            <a:noAutofit/>
          </a:bodyPr>
          <a:lstStyle/>
          <a:p>
            <a:r>
              <a:rPr lang="en-GB" b="1" dirty="0" smtClean="0"/>
              <a:t>Amorite Culture &amp; Kingdoms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06916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MB I: significant cultural changes attributed to the appearance of new population group</a:t>
            </a:r>
          </a:p>
          <a:p>
            <a:pPr lvl="1"/>
            <a:r>
              <a:rPr lang="en-GB" sz="2400" dirty="0" smtClean="0">
                <a:solidFill>
                  <a:schemeClr val="accent1"/>
                </a:solidFill>
              </a:rPr>
              <a:t>The Amorites</a:t>
            </a:r>
          </a:p>
          <a:p>
            <a:r>
              <a:rPr lang="en-GB" sz="2800" dirty="0" smtClean="0"/>
              <a:t>Foundation of Amorite dynasties throughout Levant typified by small kingdoms:</a:t>
            </a:r>
          </a:p>
          <a:p>
            <a:pPr lvl="1"/>
            <a:r>
              <a:rPr lang="en-GB" sz="2400" dirty="0">
                <a:solidFill>
                  <a:schemeClr val="accent1"/>
                </a:solidFill>
              </a:rPr>
              <a:t>Mari archives:</a:t>
            </a:r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400" dirty="0" smtClean="0"/>
              <a:t>Ugarit, </a:t>
            </a:r>
            <a:r>
              <a:rPr lang="en-GB" sz="2400" dirty="0" err="1" smtClean="0"/>
              <a:t>Qatna</a:t>
            </a:r>
            <a:r>
              <a:rPr lang="en-GB" sz="2400" dirty="0" smtClean="0"/>
              <a:t> &amp; </a:t>
            </a:r>
            <a:r>
              <a:rPr lang="en-GB" sz="2400" dirty="0" err="1" smtClean="0"/>
              <a:t>Hazor</a:t>
            </a:r>
            <a:r>
              <a:rPr lang="en-GB" sz="2400" dirty="0" smtClean="0"/>
              <a:t> = leading kingdoms</a:t>
            </a:r>
          </a:p>
          <a:p>
            <a:pPr lvl="1"/>
            <a:r>
              <a:rPr lang="en-GB" sz="2400" dirty="0">
                <a:solidFill>
                  <a:schemeClr val="accent1"/>
                </a:solidFill>
              </a:rPr>
              <a:t>Execration Texts:</a:t>
            </a:r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400" dirty="0" smtClean="0"/>
              <a:t>Byblos &amp; Ashkelon ruled by Amorite dynasties</a:t>
            </a:r>
          </a:p>
          <a:p>
            <a:r>
              <a:rPr lang="en-GB" sz="2800" dirty="0" smtClean="0"/>
              <a:t>Kingdoms survive over many generations &amp; in LB become vassals of Near Eastern superpowers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Amorite (Canaanite) Kingdoms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5112568" cy="508518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Fortified political centres dominated by large palaces:</a:t>
            </a:r>
          </a:p>
          <a:p>
            <a:pPr lvl="1"/>
            <a:r>
              <a:rPr lang="en-GB" dirty="0" smtClean="0"/>
              <a:t>Royal burial complexes &amp; royal statuary</a:t>
            </a:r>
          </a:p>
          <a:p>
            <a:r>
              <a:rPr lang="en-GB" dirty="0" smtClean="0"/>
              <a:t>Palace plans: influenced by Old Babylonian palaces (Mari):</a:t>
            </a:r>
          </a:p>
          <a:p>
            <a:pPr lvl="1"/>
            <a:r>
              <a:rPr lang="en-GB" dirty="0" smtClean="0"/>
              <a:t>Grand central courtyards</a:t>
            </a:r>
          </a:p>
          <a:p>
            <a:pPr lvl="1"/>
            <a:r>
              <a:rPr lang="en-GB" dirty="0" smtClean="0"/>
              <a:t>Throne rooms</a:t>
            </a:r>
          </a:p>
          <a:p>
            <a:pPr lvl="1"/>
            <a:r>
              <a:rPr lang="en-GB" dirty="0" smtClean="0"/>
              <a:t>Carefully dressed </a:t>
            </a:r>
            <a:r>
              <a:rPr lang="en-GB" dirty="0" err="1" smtClean="0"/>
              <a:t>orthostats</a:t>
            </a:r>
            <a:endParaRPr lang="en-GB" dirty="0" smtClean="0"/>
          </a:p>
          <a:p>
            <a:pPr lvl="1"/>
            <a:r>
              <a:rPr lang="en-GB" dirty="0" smtClean="0"/>
              <a:t>Use of cedar wood</a:t>
            </a:r>
          </a:p>
          <a:p>
            <a:pPr lvl="1"/>
            <a:r>
              <a:rPr lang="en-GB" dirty="0" smtClean="0"/>
              <a:t>Plastered &amp; tiled floors &amp; walls (some wall paintings)</a:t>
            </a:r>
          </a:p>
          <a:p>
            <a:pPr lvl="1"/>
            <a:r>
              <a:rPr lang="en-GB" dirty="0" smtClean="0"/>
              <a:t>Sophisticated drainage systems</a:t>
            </a:r>
            <a:endParaRPr lang="en-GB" dirty="0"/>
          </a:p>
        </p:txBody>
      </p:sp>
      <p:pic>
        <p:nvPicPr>
          <p:cNvPr id="7" name="Content Placeholder 6" descr="mari palace.t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28716" y="2420888"/>
            <a:ext cx="3820964" cy="2736304"/>
          </a:xfrm>
        </p:spPr>
      </p:pic>
      <p:sp>
        <p:nvSpPr>
          <p:cNvPr id="10" name="TextBox 9"/>
          <p:cNvSpPr txBox="1"/>
          <p:nvPr/>
        </p:nvSpPr>
        <p:spPr>
          <a:xfrm>
            <a:off x="5364088" y="5229200"/>
            <a:ext cx="3476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Plan of </a:t>
            </a:r>
            <a:r>
              <a:rPr lang="en-GB" dirty="0" err="1" smtClean="0"/>
              <a:t>Zimri</a:t>
            </a:r>
            <a:r>
              <a:rPr lang="en-GB" dirty="0" smtClean="0"/>
              <a:t>-Lin’s palace, Mari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Alalakh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4824536" cy="5184576"/>
          </a:xfrm>
        </p:spPr>
        <p:txBody>
          <a:bodyPr>
            <a:normAutofit/>
          </a:bodyPr>
          <a:lstStyle/>
          <a:p>
            <a:r>
              <a:rPr lang="en-GB" dirty="0" smtClean="0"/>
              <a:t>MB &amp; LB palaces (</a:t>
            </a:r>
            <a:r>
              <a:rPr lang="en-GB" dirty="0" smtClean="0"/>
              <a:t>15th-13th </a:t>
            </a:r>
            <a:r>
              <a:rPr lang="en-GB" dirty="0" smtClean="0"/>
              <a:t>centuries</a:t>
            </a:r>
            <a:r>
              <a:rPr lang="en-GB" dirty="0" smtClean="0"/>
              <a:t>): </a:t>
            </a:r>
            <a:r>
              <a:rPr lang="en-GB" i="1" dirty="0" smtClean="0">
                <a:solidFill>
                  <a:schemeClr val="accent1"/>
                </a:solidFill>
              </a:rPr>
              <a:t>bit </a:t>
            </a:r>
            <a:r>
              <a:rPr lang="en-GB" i="1" dirty="0" err="1" smtClean="0">
                <a:solidFill>
                  <a:schemeClr val="accent1"/>
                </a:solidFill>
              </a:rPr>
              <a:t>hilani</a:t>
            </a:r>
            <a:r>
              <a:rPr lang="en-GB" i="1" dirty="0" smtClean="0">
                <a:solidFill>
                  <a:schemeClr val="accent1"/>
                </a:solidFill>
              </a:rPr>
              <a:t> </a:t>
            </a:r>
            <a:r>
              <a:rPr lang="en-GB" dirty="0" smtClean="0"/>
              <a:t>style</a:t>
            </a:r>
          </a:p>
          <a:p>
            <a:pPr lvl="1"/>
            <a:r>
              <a:rPr lang="en-GB" dirty="0" smtClean="0"/>
              <a:t>Amorite (</a:t>
            </a:r>
            <a:r>
              <a:rPr lang="en-GB" dirty="0" err="1" smtClean="0"/>
              <a:t>Amurru</a:t>
            </a:r>
            <a:r>
              <a:rPr lang="en-GB" dirty="0" smtClean="0"/>
              <a:t>) term for portico, recorded in later Neo-Assyrian texts </a:t>
            </a:r>
          </a:p>
          <a:p>
            <a:r>
              <a:rPr lang="en-GB" dirty="0" smtClean="0"/>
              <a:t>Wooden-pillared porticoes at entrance to reception room approached by a broad &amp; low flight of steps</a:t>
            </a:r>
          </a:p>
          <a:p>
            <a:r>
              <a:rPr lang="en-GB" dirty="0" smtClean="0"/>
              <a:t>How is this incorporated in ceremony at the palace?</a:t>
            </a:r>
            <a:endParaRPr lang="en-GB" dirty="0"/>
          </a:p>
        </p:txBody>
      </p:sp>
      <p:pic>
        <p:nvPicPr>
          <p:cNvPr id="7" name="Content Placeholder 6" descr="portico palac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196058" y="2132856"/>
            <a:ext cx="3681613" cy="2448272"/>
          </a:xfrm>
        </p:spPr>
      </p:pic>
      <p:sp>
        <p:nvSpPr>
          <p:cNvPr id="8" name="TextBox 7"/>
          <p:cNvSpPr txBox="1"/>
          <p:nvPr/>
        </p:nvSpPr>
        <p:spPr>
          <a:xfrm>
            <a:off x="6156176" y="4797152"/>
            <a:ext cx="2518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Palace portico, </a:t>
            </a:r>
            <a:r>
              <a:rPr lang="en-GB" dirty="0" err="1" smtClean="0"/>
              <a:t>Alalakh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Qatna</a:t>
            </a:r>
            <a:r>
              <a:rPr lang="en-GB" b="1" dirty="0" smtClean="0"/>
              <a:t>: MB II-III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844824"/>
            <a:ext cx="4968552" cy="4824536"/>
          </a:xfrm>
        </p:spPr>
        <p:txBody>
          <a:bodyPr>
            <a:normAutofit/>
          </a:bodyPr>
          <a:lstStyle/>
          <a:p>
            <a:r>
              <a:rPr lang="en-GB" dirty="0" smtClean="0"/>
              <a:t>“the palace projected a vision of monumentality &amp; durability symbolic of its power” (</a:t>
            </a:r>
            <a:r>
              <a:rPr lang="en-GB" dirty="0" err="1" smtClean="0"/>
              <a:t>Pfälzner</a:t>
            </a:r>
            <a:r>
              <a:rPr lang="en-GB" dirty="0" smtClean="0"/>
              <a:t> 2003: 219)</a:t>
            </a:r>
          </a:p>
          <a:p>
            <a:r>
              <a:rPr lang="en-GB" dirty="0" smtClean="0"/>
              <a:t>Large assembly hall, 36m </a:t>
            </a:r>
            <a:r>
              <a:rPr lang="en-GB" dirty="0" err="1"/>
              <a:t>sq</a:t>
            </a:r>
            <a:endParaRPr lang="en-GB" dirty="0" smtClean="0"/>
          </a:p>
          <a:p>
            <a:pPr lvl="1"/>
            <a:r>
              <a:rPr lang="en-GB" dirty="0" smtClean="0"/>
              <a:t>Roof supported by 4 wooden columns</a:t>
            </a:r>
          </a:p>
          <a:p>
            <a:pPr lvl="1"/>
            <a:r>
              <a:rPr lang="en-GB" dirty="0" smtClean="0"/>
              <a:t>Place of royal assembly</a:t>
            </a:r>
          </a:p>
          <a:p>
            <a:pPr lvl="1"/>
            <a:r>
              <a:rPr lang="en-GB" dirty="0" smtClean="0"/>
              <a:t>Well (9x9m) with basalt steps down 20m</a:t>
            </a:r>
            <a:endParaRPr lang="en-GB" dirty="0"/>
          </a:p>
          <a:p>
            <a:pPr lvl="1"/>
            <a:endParaRPr lang="en-GB" dirty="0" smtClean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96136" y="2411596"/>
            <a:ext cx="3009528" cy="2809113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7092280" y="529191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Plan of palace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Qatna</a:t>
            </a:r>
            <a:r>
              <a:rPr lang="en-GB" b="1" dirty="0" smtClean="0"/>
              <a:t>: MB II-III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700808"/>
            <a:ext cx="4536504" cy="5040560"/>
          </a:xfrm>
        </p:spPr>
        <p:txBody>
          <a:bodyPr>
            <a:normAutofit/>
          </a:bodyPr>
          <a:lstStyle/>
          <a:p>
            <a:r>
              <a:rPr lang="en-GB" dirty="0" smtClean="0"/>
              <a:t>Minoan(</a:t>
            </a:r>
            <a:r>
              <a:rPr lang="en-GB" dirty="0" err="1" smtClean="0"/>
              <a:t>izing</a:t>
            </a:r>
            <a:r>
              <a:rPr lang="en-GB" dirty="0" smtClean="0"/>
              <a:t>) wall paintings:</a:t>
            </a:r>
          </a:p>
          <a:p>
            <a:pPr lvl="1"/>
            <a:r>
              <a:rPr lang="en-GB" dirty="0" smtClean="0"/>
              <a:t>How are these incorporated within ceremonial action?</a:t>
            </a:r>
          </a:p>
          <a:p>
            <a:r>
              <a:rPr lang="en-GB" dirty="0" smtClean="0"/>
              <a:t>Abundant use of basalt &amp; cedar wood</a:t>
            </a:r>
          </a:p>
          <a:p>
            <a:r>
              <a:rPr lang="en-GB" dirty="0" smtClean="0"/>
              <a:t>Passage to the Ancestors:</a:t>
            </a:r>
          </a:p>
          <a:p>
            <a:pPr lvl="1"/>
            <a:r>
              <a:rPr lang="en-GB" dirty="0" smtClean="0"/>
              <a:t>40m subterranean corridor from ceremonial hall to royal tombs</a:t>
            </a:r>
          </a:p>
          <a:p>
            <a:pPr lvl="1"/>
            <a:endParaRPr lang="en-GB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5508104" y="494116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Reconstruction of wall-painting</a:t>
            </a:r>
            <a:endParaRPr lang="en-GB" dirty="0"/>
          </a:p>
        </p:txBody>
      </p:sp>
      <p:pic>
        <p:nvPicPr>
          <p:cNvPr id="9" name="Content Placeholder 7" descr="wall painting 2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92080" y="2204864"/>
            <a:ext cx="3600400" cy="2613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946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Ugarit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536504" cy="50405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Royal zone in fortified upper citadel (10000 sq m):</a:t>
            </a:r>
          </a:p>
          <a:p>
            <a:r>
              <a:rPr lang="en-GB" dirty="0" smtClean="0"/>
              <a:t>Entrance gate to paved royal plaza (benches around walls) in front of palace</a:t>
            </a:r>
          </a:p>
          <a:p>
            <a:r>
              <a:rPr lang="en-GB" dirty="0" smtClean="0"/>
              <a:t>Stone built palace with upper storey(s)</a:t>
            </a:r>
          </a:p>
          <a:p>
            <a:r>
              <a:rPr lang="en-GB" dirty="0" smtClean="0"/>
              <a:t>Clear division of space:</a:t>
            </a:r>
          </a:p>
          <a:p>
            <a:pPr lvl="1"/>
            <a:r>
              <a:rPr lang="en-GB" dirty="0" smtClean="0"/>
              <a:t>Ceremonial royal rooms</a:t>
            </a:r>
          </a:p>
          <a:p>
            <a:pPr lvl="1"/>
            <a:r>
              <a:rPr lang="en-GB" dirty="0" smtClean="0"/>
              <a:t>Administrative</a:t>
            </a:r>
          </a:p>
          <a:p>
            <a:pPr lvl="1"/>
            <a:r>
              <a:rPr lang="en-GB" dirty="0" smtClean="0"/>
              <a:t>Residential</a:t>
            </a:r>
          </a:p>
          <a:p>
            <a:pPr lvl="1"/>
            <a:r>
              <a:rPr lang="en-GB" dirty="0" smtClean="0"/>
              <a:t>Royal funerary cult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</p:txBody>
      </p:sp>
      <p:pic>
        <p:nvPicPr>
          <p:cNvPr id="17" name="Content Placeholder 16" descr="Ugaritic-school-tablet-spot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76056" y="2060848"/>
            <a:ext cx="3744416" cy="280831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Ugarit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536504" cy="525658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Stone built palace with upper storey(s)</a:t>
            </a:r>
          </a:p>
          <a:p>
            <a:r>
              <a:rPr lang="en-GB" dirty="0" smtClean="0"/>
              <a:t>Official entrance from Royal Plaza into palace court</a:t>
            </a:r>
          </a:p>
          <a:p>
            <a:pPr lvl="1"/>
            <a:r>
              <a:rPr lang="en-GB" dirty="0" smtClean="0"/>
              <a:t>Leading to Throne Room</a:t>
            </a:r>
          </a:p>
          <a:p>
            <a:r>
              <a:rPr lang="en-GB" dirty="0" smtClean="0"/>
              <a:t>Banquet hall adjacent to Throne room – raised dais for king</a:t>
            </a:r>
          </a:p>
          <a:p>
            <a:r>
              <a:rPr lang="en-GB" dirty="0" smtClean="0"/>
              <a:t>Royal court set aside for royal funerary cult:</a:t>
            </a:r>
          </a:p>
          <a:p>
            <a:pPr lvl="1"/>
            <a:r>
              <a:rPr lang="en-GB" dirty="0" smtClean="0"/>
              <a:t>Tombs looted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</p:txBody>
      </p:sp>
      <p:pic>
        <p:nvPicPr>
          <p:cNvPr id="11" name="Content Placeholder 10" descr="palace plan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 rot="5400000">
            <a:off x="5490700" y="-157450"/>
            <a:ext cx="2664296" cy="3932540"/>
          </a:xfrm>
        </p:spPr>
      </p:pic>
      <p:sp>
        <p:nvSpPr>
          <p:cNvPr id="12" name="Rectangle 11"/>
          <p:cNvSpPr/>
          <p:nvPr/>
        </p:nvSpPr>
        <p:spPr>
          <a:xfrm>
            <a:off x="5580112" y="1196752"/>
            <a:ext cx="360040" cy="50405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724128" y="1844824"/>
            <a:ext cx="288032" cy="28803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7092280" y="321297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Plan of palace</a:t>
            </a:r>
            <a:endParaRPr lang="en-GB" dirty="0"/>
          </a:p>
        </p:txBody>
      </p:sp>
      <p:pic>
        <p:nvPicPr>
          <p:cNvPr id="15" name="Picture 14" descr="court of palace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4860032" y="3717032"/>
            <a:ext cx="4022601" cy="2684747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7236296" y="6453336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Palace court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6012160" y="1844824"/>
            <a:ext cx="432048" cy="28803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 rot="21053477">
            <a:off x="6397236" y="1026195"/>
            <a:ext cx="549039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2" grpId="0" animBg="1"/>
      <p:bldP spid="13" grpId="0" animBg="1"/>
      <p:bldP spid="10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Palaces as </a:t>
            </a:r>
            <a:r>
              <a:rPr lang="en-GB" b="1" dirty="0" err="1" smtClean="0"/>
              <a:t>Performative</a:t>
            </a:r>
            <a:r>
              <a:rPr lang="en-GB" b="1" dirty="0" smtClean="0"/>
              <a:t> Spaces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248472" cy="4752528"/>
          </a:xfrm>
        </p:spPr>
        <p:txBody>
          <a:bodyPr>
            <a:normAutofit/>
          </a:bodyPr>
          <a:lstStyle/>
          <a:p>
            <a:r>
              <a:rPr lang="en-GB" dirty="0" smtClean="0"/>
              <a:t>Relationship between space &amp; social practice (</a:t>
            </a:r>
            <a:r>
              <a:rPr lang="en-GB" i="1" dirty="0" smtClean="0"/>
              <a:t>habitus</a:t>
            </a:r>
            <a:r>
              <a:rPr lang="en-GB" dirty="0" smtClean="0"/>
              <a:t>)</a:t>
            </a:r>
          </a:p>
          <a:p>
            <a:r>
              <a:rPr lang="en-GB" dirty="0" smtClean="0"/>
              <a:t>Symbolic meaning(s) of space</a:t>
            </a:r>
          </a:p>
          <a:p>
            <a:r>
              <a:rPr lang="en-GB" dirty="0" smtClean="0"/>
              <a:t>Certain types of building are intimately linked to performance &amp; ceremonial action</a:t>
            </a:r>
          </a:p>
        </p:txBody>
      </p:sp>
      <p:pic>
        <p:nvPicPr>
          <p:cNvPr id="6" name="Content Placeholder 5" descr="Qatnapalac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37639" y="1916832"/>
            <a:ext cx="3769048" cy="2664296"/>
          </a:xfrm>
        </p:spPr>
      </p:pic>
      <p:sp>
        <p:nvSpPr>
          <p:cNvPr id="7" name="TextBox 6"/>
          <p:cNvSpPr txBox="1"/>
          <p:nvPr/>
        </p:nvSpPr>
        <p:spPr>
          <a:xfrm>
            <a:off x="6804248" y="4725144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Palace plan </a:t>
            </a:r>
            <a:r>
              <a:rPr lang="en-GB" dirty="0" err="1" smtClean="0"/>
              <a:t>Qatna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Palaces as </a:t>
            </a:r>
            <a:r>
              <a:rPr lang="en-GB" b="1" dirty="0" err="1" smtClean="0"/>
              <a:t>Performative</a:t>
            </a:r>
            <a:r>
              <a:rPr lang="en-GB" b="1" dirty="0" smtClean="0"/>
              <a:t> Spaces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464496" cy="4824536"/>
          </a:xfrm>
        </p:spPr>
        <p:txBody>
          <a:bodyPr>
            <a:normAutofit/>
          </a:bodyPr>
          <a:lstStyle/>
          <a:p>
            <a:r>
              <a:rPr lang="en-GB" dirty="0" smtClean="0"/>
              <a:t>Staging power of palaces:</a:t>
            </a:r>
          </a:p>
          <a:p>
            <a:pPr lvl="1"/>
            <a:r>
              <a:rPr lang="en-GB" dirty="0" smtClean="0"/>
              <a:t>Spaces which open up &amp; structure relations between actors &amp; audiences (agency)</a:t>
            </a:r>
          </a:p>
          <a:p>
            <a:pPr lvl="1"/>
            <a:r>
              <a:rPr lang="en-GB" dirty="0" smtClean="0"/>
              <a:t>Movement through the space &amp; perception of this movement</a:t>
            </a:r>
          </a:p>
          <a:p>
            <a:pPr lvl="1"/>
            <a:r>
              <a:rPr lang="en-GB" dirty="0" smtClean="0"/>
              <a:t>Changing meaning(s) of space as result of interactions</a:t>
            </a:r>
          </a:p>
          <a:p>
            <a:pPr lvl="1"/>
            <a:endParaRPr lang="en-GB" dirty="0"/>
          </a:p>
        </p:txBody>
      </p:sp>
      <p:pic>
        <p:nvPicPr>
          <p:cNvPr id="6" name="Content Placeholder 5" descr="Qatnapalac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37639" y="1916832"/>
            <a:ext cx="3769048" cy="2664296"/>
          </a:xfrm>
        </p:spPr>
      </p:pic>
      <p:sp>
        <p:nvSpPr>
          <p:cNvPr id="7" name="TextBox 6"/>
          <p:cNvSpPr txBox="1"/>
          <p:nvPr/>
        </p:nvSpPr>
        <p:spPr>
          <a:xfrm>
            <a:off x="6804248" y="4725144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Palace plan </a:t>
            </a:r>
            <a:r>
              <a:rPr lang="en-GB" dirty="0" err="1" smtClean="0"/>
              <a:t>Qatna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889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Ceremonial Performance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1484784"/>
            <a:ext cx="8208912" cy="49971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What archaeological evidence is there for palaces as </a:t>
            </a:r>
            <a:r>
              <a:rPr lang="en-GB" dirty="0" err="1" smtClean="0"/>
              <a:t>performative</a:t>
            </a:r>
            <a:r>
              <a:rPr lang="en-GB" dirty="0" smtClean="0"/>
              <a:t> spaces?</a:t>
            </a:r>
          </a:p>
          <a:p>
            <a:r>
              <a:rPr lang="en-GB" dirty="0" smtClean="0"/>
              <a:t>Ground plans:</a:t>
            </a:r>
          </a:p>
          <a:p>
            <a:pPr lvl="1"/>
            <a:r>
              <a:rPr lang="en-GB" dirty="0" smtClean="0"/>
              <a:t>Courtyards provide spaces for communal gatherings</a:t>
            </a:r>
          </a:p>
          <a:p>
            <a:pPr lvl="1"/>
            <a:r>
              <a:rPr lang="en-GB" dirty="0" smtClean="0"/>
              <a:t>Processional ways</a:t>
            </a:r>
          </a:p>
          <a:p>
            <a:pPr lvl="1"/>
            <a:r>
              <a:rPr lang="en-GB" dirty="0" smtClean="0"/>
              <a:t>Manipulation of senses (light &amp; dark?)</a:t>
            </a:r>
          </a:p>
          <a:p>
            <a:r>
              <a:rPr lang="en-GB" dirty="0" smtClean="0"/>
              <a:t>Material culture:</a:t>
            </a:r>
          </a:p>
          <a:p>
            <a:pPr lvl="1"/>
            <a:r>
              <a:rPr lang="en-GB" dirty="0" smtClean="0"/>
              <a:t>Specialised equipment </a:t>
            </a:r>
          </a:p>
          <a:p>
            <a:pPr lvl="1"/>
            <a:r>
              <a:rPr lang="en-GB" dirty="0" smtClean="0"/>
              <a:t>Structured deposits</a:t>
            </a:r>
          </a:p>
          <a:p>
            <a:pPr lvl="1"/>
            <a:r>
              <a:rPr lang="en-GB" dirty="0" smtClean="0"/>
              <a:t>Iconography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Ceremonial Performance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74840" cy="4925144"/>
          </a:xfrm>
        </p:spPr>
        <p:txBody>
          <a:bodyPr>
            <a:normAutofit/>
          </a:bodyPr>
          <a:lstStyle/>
          <a:p>
            <a:r>
              <a:rPr lang="en-GB" dirty="0" smtClean="0"/>
              <a:t>Archaeologists have identified several types of performance typical of Canaanite palaces:</a:t>
            </a:r>
          </a:p>
          <a:p>
            <a:pPr lvl="1"/>
            <a:r>
              <a:rPr lang="en-GB" dirty="0" smtClean="0"/>
              <a:t>Feasting: accompanied by music, processions, dancing</a:t>
            </a:r>
          </a:p>
          <a:p>
            <a:pPr lvl="1"/>
            <a:r>
              <a:rPr lang="en-GB" dirty="0" smtClean="0"/>
              <a:t>Gift exchange</a:t>
            </a:r>
          </a:p>
          <a:p>
            <a:pPr lvl="1"/>
            <a:r>
              <a:rPr lang="en-GB" dirty="0" smtClean="0"/>
              <a:t>Ancestor cults</a:t>
            </a:r>
          </a:p>
          <a:p>
            <a:r>
              <a:rPr lang="en-GB" dirty="0" smtClean="0"/>
              <a:t>How were these manipulated by palace elite?</a:t>
            </a:r>
          </a:p>
          <a:p>
            <a:pPr lvl="1"/>
            <a:endParaRPr lang="en-GB" dirty="0"/>
          </a:p>
        </p:txBody>
      </p:sp>
      <p:pic>
        <p:nvPicPr>
          <p:cNvPr id="12" name="Content Placeholder 11" descr="Fig 2_5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2204864"/>
            <a:ext cx="3657600" cy="2021676"/>
          </a:xfrm>
          <a:ln w="38100">
            <a:solidFill>
              <a:schemeClr val="accent1"/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6156176" y="4365104"/>
            <a:ext cx="2492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Feasting scene, Ugarit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Commensality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536504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Communal feasting: ritual performance &amp; political action</a:t>
            </a:r>
          </a:p>
          <a:p>
            <a:pPr lvl="1"/>
            <a:r>
              <a:rPr lang="en-GB" dirty="0" smtClean="0"/>
              <a:t>Competitive feasting sponsored by palace  elites – a form of gift exchange</a:t>
            </a:r>
          </a:p>
          <a:p>
            <a:pPr lvl="1"/>
            <a:r>
              <a:rPr lang="en-GB" dirty="0" smtClean="0"/>
              <a:t>Specialised food, distinctive feasting equipment, clothing &amp; location</a:t>
            </a:r>
          </a:p>
          <a:p>
            <a:pPr lvl="1"/>
            <a:r>
              <a:rPr lang="en-GB" dirty="0" smtClean="0"/>
              <a:t>Associated entertainments</a:t>
            </a:r>
          </a:p>
          <a:p>
            <a:r>
              <a:rPr lang="en-GB" dirty="0" smtClean="0"/>
              <a:t>Symbolic reification of social status &amp; hierarchical divisions</a:t>
            </a:r>
            <a:endParaRPr lang="en-GB" dirty="0"/>
          </a:p>
        </p:txBody>
      </p:sp>
      <p:pic>
        <p:nvPicPr>
          <p:cNvPr id="7" name="Content Placeholder 6" descr="megiddo ivory detail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076056" y="1988840"/>
            <a:ext cx="3785661" cy="2792952"/>
          </a:xfrm>
        </p:spPr>
      </p:pic>
      <p:sp>
        <p:nvSpPr>
          <p:cNvPr id="8" name="TextBox 7"/>
          <p:cNvSpPr txBox="1"/>
          <p:nvPr/>
        </p:nvSpPr>
        <p:spPr>
          <a:xfrm>
            <a:off x="6228184" y="4941168"/>
            <a:ext cx="2531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Detail of Megiddo ivory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Feasting at </a:t>
            </a:r>
            <a:r>
              <a:rPr lang="en-GB" b="1" dirty="0" err="1" smtClean="0"/>
              <a:t>Hazor</a:t>
            </a:r>
            <a:endParaRPr lang="en-GB" b="1" dirty="0"/>
          </a:p>
        </p:txBody>
      </p:sp>
      <p:sp>
        <p:nvSpPr>
          <p:cNvPr id="16" name="Content Placeholder 15"/>
          <p:cNvSpPr>
            <a:spLocks noGrp="1"/>
          </p:cNvSpPr>
          <p:nvPr>
            <p:ph sz="half" idx="1"/>
          </p:nvPr>
        </p:nvSpPr>
        <p:spPr>
          <a:xfrm>
            <a:off x="395536" y="1774065"/>
            <a:ext cx="4690864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Courtyard area identified as space for communal gathering &amp; commensality:</a:t>
            </a:r>
          </a:p>
          <a:p>
            <a:pPr lvl="1"/>
            <a:r>
              <a:rPr lang="en-GB" dirty="0" smtClean="0"/>
              <a:t>17000+ animal bones scattered around central podium: 2/3 sheep/goat, nearly 1/3 cattle, &amp; small % of mixed species</a:t>
            </a:r>
          </a:p>
          <a:p>
            <a:pPr lvl="1"/>
            <a:r>
              <a:rPr lang="en-GB" dirty="0" smtClean="0"/>
              <a:t>Mainly meat bearing bones, skulls &amp; some polished </a:t>
            </a:r>
            <a:r>
              <a:rPr lang="en-GB" i="1" dirty="0" err="1" smtClean="0"/>
              <a:t>astragli</a:t>
            </a:r>
            <a:endParaRPr lang="en-GB" i="1" dirty="0" smtClean="0"/>
          </a:p>
          <a:p>
            <a:pPr lvl="1"/>
            <a:r>
              <a:rPr lang="en-GB" dirty="0" smtClean="0"/>
              <a:t>Large quantities of pottery: mainly serving &amp; consumption of food, only small % for liquids</a:t>
            </a:r>
          </a:p>
          <a:p>
            <a:pPr lvl="1"/>
            <a:r>
              <a:rPr lang="en-GB" dirty="0" smtClean="0"/>
              <a:t>Prestige ritual paraphernalia</a:t>
            </a:r>
          </a:p>
        </p:txBody>
      </p:sp>
      <p:pic>
        <p:nvPicPr>
          <p:cNvPr id="14" name="Content Placeholder 10" descr="Hazor LB palac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940152" y="476672"/>
            <a:ext cx="2933639" cy="3981030"/>
          </a:xfrm>
        </p:spPr>
      </p:pic>
      <p:pic>
        <p:nvPicPr>
          <p:cNvPr id="17" name="Picture 16" descr="bowls from palace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5292080" y="4643844"/>
            <a:ext cx="3113410" cy="1624484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6228184" y="6300028"/>
            <a:ext cx="2069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Bowls from palace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Feasting at </a:t>
            </a:r>
            <a:r>
              <a:rPr lang="en-GB" b="1" dirty="0" err="1" smtClean="0"/>
              <a:t>Hazor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06888" cy="50691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Feasting: social action &amp; ritual </a:t>
            </a:r>
            <a:r>
              <a:rPr lang="en-GB" dirty="0" smtClean="0"/>
              <a:t>performance = key elements </a:t>
            </a:r>
            <a:r>
              <a:rPr lang="en-GB" dirty="0" smtClean="0"/>
              <a:t>of Canaanite palatial society</a:t>
            </a:r>
          </a:p>
          <a:p>
            <a:pPr lvl="1"/>
            <a:r>
              <a:rPr lang="en-GB" dirty="0" smtClean="0"/>
              <a:t>Within regulated space &amp; using specialised equipment</a:t>
            </a:r>
          </a:p>
          <a:p>
            <a:pPr lvl="1"/>
            <a:r>
              <a:rPr lang="en-GB" dirty="0" smtClean="0"/>
              <a:t>Display &amp; conspicuous destruction were important elements</a:t>
            </a:r>
          </a:p>
          <a:p>
            <a:r>
              <a:rPr lang="en-GB" dirty="0" smtClean="0"/>
              <a:t>Sponsored by royalty to secure loyalty of palace elites</a:t>
            </a:r>
          </a:p>
          <a:p>
            <a:r>
              <a:rPr lang="en-GB" dirty="0" smtClean="0"/>
              <a:t>Textual evidence: close link to religious calendar &amp; cult of city’s deities</a:t>
            </a:r>
            <a:endParaRPr lang="en-GB" dirty="0"/>
          </a:p>
        </p:txBody>
      </p:sp>
      <p:pic>
        <p:nvPicPr>
          <p:cNvPr id="5" name="Content Placeholder 4" descr="Baal_Hazor palac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7308304" y="404664"/>
            <a:ext cx="1561073" cy="396044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364088" y="3501008"/>
            <a:ext cx="18646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Bronze statuette</a:t>
            </a:r>
          </a:p>
          <a:p>
            <a:pPr algn="r"/>
            <a:r>
              <a:rPr lang="en-GB" dirty="0" smtClean="0"/>
              <a:t>of Baal</a:t>
            </a:r>
            <a:endParaRPr lang="en-GB" dirty="0"/>
          </a:p>
        </p:txBody>
      </p:sp>
      <p:pic>
        <p:nvPicPr>
          <p:cNvPr id="7" name="Picture 6" descr="bibur_paalce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6588224" y="4509120"/>
            <a:ext cx="2376294" cy="222583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933732" y="6165304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Faience </a:t>
            </a:r>
            <a:r>
              <a:rPr lang="en-GB" i="1" dirty="0" err="1" smtClean="0"/>
              <a:t>bibru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Artistic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542656" cy="491184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Occasional Minoan (Aegean) floor &amp; wall paintings in selected palace </a:t>
            </a:r>
            <a:r>
              <a:rPr lang="en-GB" dirty="0" smtClean="0"/>
              <a:t>rooms: </a:t>
            </a:r>
          </a:p>
          <a:p>
            <a:pPr lvl="1"/>
            <a:r>
              <a:rPr lang="en-GB" dirty="0" err="1"/>
              <a:t>Alalakh</a:t>
            </a:r>
            <a:r>
              <a:rPr lang="en-GB" dirty="0"/>
              <a:t>, </a:t>
            </a:r>
            <a:r>
              <a:rPr lang="en-GB" dirty="0" err="1"/>
              <a:t>Qatna</a:t>
            </a:r>
            <a:r>
              <a:rPr lang="en-GB" dirty="0"/>
              <a:t>, Tel </a:t>
            </a:r>
            <a:r>
              <a:rPr lang="en-GB" dirty="0" err="1"/>
              <a:t>Kabri</a:t>
            </a:r>
            <a:endParaRPr lang="en-GB" dirty="0"/>
          </a:p>
          <a:p>
            <a:r>
              <a:rPr lang="en-GB" dirty="0" smtClean="0"/>
              <a:t>Gift exchange?</a:t>
            </a:r>
            <a:endParaRPr lang="en-GB" dirty="0"/>
          </a:p>
          <a:p>
            <a:r>
              <a:rPr lang="en-GB" dirty="0" smtClean="0"/>
              <a:t>Is the performance </a:t>
            </a:r>
            <a:r>
              <a:rPr lang="en-GB" dirty="0"/>
              <a:t>of creating a wall painting </a:t>
            </a:r>
            <a:r>
              <a:rPr lang="en-GB" dirty="0" smtClean="0"/>
              <a:t>the </a:t>
            </a:r>
            <a:r>
              <a:rPr lang="en-GB" dirty="0"/>
              <a:t>gift, rather than the finished product?</a:t>
            </a:r>
          </a:p>
          <a:p>
            <a:r>
              <a:rPr lang="en-GB" dirty="0"/>
              <a:t>Apparent wanton destruction: </a:t>
            </a:r>
            <a:endParaRPr lang="en-GB" dirty="0" smtClean="0"/>
          </a:p>
          <a:p>
            <a:pPr lvl="1"/>
            <a:r>
              <a:rPr lang="en-GB" dirty="0" smtClean="0"/>
              <a:t>Part </a:t>
            </a:r>
            <a:r>
              <a:rPr lang="en-GB" dirty="0"/>
              <a:t>of a ceremony of conspicuous consumption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5" name="Content Placeholder 4" descr="wall paintings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60232" y="1556792"/>
            <a:ext cx="1923823" cy="1800200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645024"/>
            <a:ext cx="3573388" cy="210487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320423" y="5853262"/>
            <a:ext cx="18261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/>
              <a:t>Alalakh</a:t>
            </a:r>
            <a:r>
              <a:rPr lang="en-GB" dirty="0" smtClean="0"/>
              <a:t> paintings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1655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Royal Ancestors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7524" y="1673424"/>
            <a:ext cx="5040560" cy="499593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Ritual performance in northern palaces included elaborate mortuary ceremonies &amp; communion with the ancestors</a:t>
            </a:r>
          </a:p>
          <a:p>
            <a:r>
              <a:rPr lang="en-GB" dirty="0" smtClean="0"/>
              <a:t>Elaborately constructed royal tombs </a:t>
            </a:r>
            <a:r>
              <a:rPr lang="en-GB" dirty="0" smtClean="0">
                <a:solidFill>
                  <a:schemeClr val="accent1"/>
                </a:solidFill>
              </a:rPr>
              <a:t>beneath </a:t>
            </a:r>
            <a:r>
              <a:rPr lang="en-GB" dirty="0" smtClean="0"/>
              <a:t>palaces</a:t>
            </a:r>
          </a:p>
          <a:p>
            <a:pPr lvl="1"/>
            <a:r>
              <a:rPr lang="en-GB" dirty="0" smtClean="0"/>
              <a:t>Ugarit: beneath courtyard II: large gatherings in this area for mortuary cult</a:t>
            </a:r>
          </a:p>
          <a:p>
            <a:pPr lvl="1"/>
            <a:r>
              <a:rPr lang="en-GB" dirty="0" err="1" smtClean="0"/>
              <a:t>Qatna</a:t>
            </a:r>
            <a:r>
              <a:rPr lang="en-GB" dirty="0" smtClean="0"/>
              <a:t>: subterranean passageway leading to large tomb, with antechamber for practice of cult</a:t>
            </a:r>
            <a:endParaRPr lang="en-GB" dirty="0"/>
          </a:p>
        </p:txBody>
      </p:sp>
      <p:pic>
        <p:nvPicPr>
          <p:cNvPr id="8" name="Content Placeholder 7" descr="royal tombs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96136" y="1052736"/>
            <a:ext cx="2996305" cy="2232248"/>
          </a:xfrm>
        </p:spPr>
      </p:pic>
      <p:pic>
        <p:nvPicPr>
          <p:cNvPr id="9" name="Picture 8" descr="royal tombs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5724128" y="3933056"/>
            <a:ext cx="3240360" cy="223224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588224" y="3284984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Royal tomb, </a:t>
            </a:r>
            <a:r>
              <a:rPr lang="en-GB" dirty="0" err="1" smtClean="0"/>
              <a:t>Qatna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804248" y="6165304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Royal tomb, Ugarit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Royal Ancestors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5040560" cy="5256584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Qatna</a:t>
            </a:r>
            <a:r>
              <a:rPr lang="en-GB" dirty="0" smtClean="0"/>
              <a:t> antechamber: 2 basalt statues flanking entrance to tomb</a:t>
            </a:r>
          </a:p>
          <a:p>
            <a:pPr lvl="1"/>
            <a:r>
              <a:rPr lang="en-GB" dirty="0" smtClean="0"/>
              <a:t>Represent royal ancestors?</a:t>
            </a:r>
          </a:p>
          <a:p>
            <a:pPr lvl="1"/>
            <a:r>
              <a:rPr lang="en-GB" dirty="0" smtClean="0"/>
              <a:t>Recipients of offerings: animal bones &amp; bowls placed before them</a:t>
            </a:r>
          </a:p>
          <a:p>
            <a:pPr lvl="1"/>
            <a:r>
              <a:rPr lang="en-GB" dirty="0" smtClean="0"/>
              <a:t>Guardians to the “underworld” mediating relations between the living &amp; the dead?</a:t>
            </a:r>
          </a:p>
          <a:p>
            <a:r>
              <a:rPr lang="en-GB" dirty="0" smtClean="0"/>
              <a:t>Burial chambers: secondary burial &amp; multiple inhumations mixed with grave goods in basalt sarcophagus &amp; on wooden biers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84168" y="6002815"/>
            <a:ext cx="2450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Basalt statuary, </a:t>
            </a:r>
            <a:r>
              <a:rPr lang="en-GB" dirty="0" err="1" smtClean="0"/>
              <a:t>Qatna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38600" y="1988840"/>
            <a:ext cx="2821832" cy="390818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Royal Ancestors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824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Also display of wealth of the royal family</a:t>
            </a:r>
          </a:p>
          <a:p>
            <a:r>
              <a:rPr lang="en-GB" dirty="0" smtClean="0"/>
              <a:t>Removal of wealth from circulation:</a:t>
            </a:r>
          </a:p>
          <a:p>
            <a:pPr lvl="1"/>
            <a:r>
              <a:rPr lang="en-GB" dirty="0" smtClean="0"/>
              <a:t>Visual display in funerary procession</a:t>
            </a:r>
          </a:p>
          <a:p>
            <a:pPr lvl="1"/>
            <a:r>
              <a:rPr lang="en-GB" dirty="0" smtClean="0"/>
              <a:t>Viewed in subsequent ceremonies in tombs (&amp; possibly manipulated in these ceremonies)</a:t>
            </a:r>
          </a:p>
          <a:p>
            <a:r>
              <a:rPr lang="en-GB" dirty="0" smtClean="0"/>
              <a:t>Theory of gift exchange  applies:</a:t>
            </a:r>
          </a:p>
          <a:p>
            <a:pPr lvl="1"/>
            <a:r>
              <a:rPr lang="en-GB" dirty="0" smtClean="0"/>
              <a:t>Gifts to the ancestors</a:t>
            </a:r>
            <a:endParaRPr lang="en-GB" dirty="0"/>
          </a:p>
        </p:txBody>
      </p:sp>
      <p:pic>
        <p:nvPicPr>
          <p:cNvPr id="5" name="Content Placeholder 4" descr="syriaduckhead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148064" y="548680"/>
            <a:ext cx="3657600" cy="2232248"/>
          </a:xfrm>
        </p:spPr>
      </p:pic>
      <p:sp>
        <p:nvSpPr>
          <p:cNvPr id="6" name="TextBox 5"/>
          <p:cNvSpPr txBox="1"/>
          <p:nvPr/>
        </p:nvSpPr>
        <p:spPr>
          <a:xfrm>
            <a:off x="5868144" y="2852936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Gold duck heads, </a:t>
            </a:r>
            <a:r>
              <a:rPr lang="en-GB" dirty="0" err="1" smtClean="0"/>
              <a:t>Qatna</a:t>
            </a:r>
            <a:endParaRPr lang="en-GB" dirty="0"/>
          </a:p>
        </p:txBody>
      </p:sp>
      <p:pic>
        <p:nvPicPr>
          <p:cNvPr id="7" name="Picture 6" descr="qatna3 royal tomb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5364088" y="3356992"/>
            <a:ext cx="3456384" cy="298108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796136" y="6309320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Grave goods </a:t>
            </a:r>
            <a:r>
              <a:rPr lang="en-GB" i="1" dirty="0" smtClean="0"/>
              <a:t>in situ</a:t>
            </a:r>
            <a:r>
              <a:rPr lang="en-GB" dirty="0" smtClean="0"/>
              <a:t>, </a:t>
            </a:r>
            <a:r>
              <a:rPr lang="en-GB" dirty="0" err="1" smtClean="0"/>
              <a:t>Qatna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Royal Ancestors &amp; </a:t>
            </a:r>
            <a:r>
              <a:rPr lang="en-GB" b="1" i="1" dirty="0" err="1" smtClean="0"/>
              <a:t>Kispu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680520" cy="5141168"/>
          </a:xfrm>
        </p:spPr>
        <p:txBody>
          <a:bodyPr>
            <a:normAutofit fontScale="92500"/>
          </a:bodyPr>
          <a:lstStyle/>
          <a:p>
            <a:r>
              <a:rPr lang="en-GB" i="1" dirty="0" err="1" smtClean="0">
                <a:solidFill>
                  <a:schemeClr val="accent1"/>
                </a:solidFill>
              </a:rPr>
              <a:t>Kispu</a:t>
            </a:r>
            <a:r>
              <a:rPr lang="en-GB" i="1" dirty="0" smtClean="0">
                <a:solidFill>
                  <a:schemeClr val="accent1"/>
                </a:solidFill>
              </a:rPr>
              <a:t>:</a:t>
            </a:r>
            <a:r>
              <a:rPr lang="en-GB" i="1" dirty="0" smtClean="0"/>
              <a:t> </a:t>
            </a:r>
            <a:r>
              <a:rPr lang="en-GB" dirty="0" smtClean="0"/>
              <a:t>ritual feasting with the dead &amp; ensuring provision of food for the deceased</a:t>
            </a:r>
          </a:p>
          <a:p>
            <a:r>
              <a:rPr lang="en-GB" dirty="0" err="1" smtClean="0"/>
              <a:t>Qatna</a:t>
            </a:r>
            <a:r>
              <a:rPr lang="en-GB" dirty="0" smtClean="0"/>
              <a:t> Royal Tombs in main chamber &amp; 3 side chambers:</a:t>
            </a:r>
          </a:p>
          <a:p>
            <a:pPr lvl="1"/>
            <a:r>
              <a:rPr lang="en-GB" dirty="0" smtClean="0"/>
              <a:t>Animal bones mixed with pottery found beneath benches around walls of main </a:t>
            </a:r>
            <a:r>
              <a:rPr lang="en-GB" dirty="0" smtClean="0"/>
              <a:t>chamber: feasting </a:t>
            </a:r>
            <a:r>
              <a:rPr lang="en-GB" dirty="0" smtClean="0"/>
              <a:t>on part of </a:t>
            </a:r>
            <a:r>
              <a:rPr lang="en-GB" dirty="0" smtClean="0"/>
              <a:t>living</a:t>
            </a:r>
          </a:p>
          <a:p>
            <a:pPr lvl="1"/>
            <a:r>
              <a:rPr lang="en-GB" dirty="0" smtClean="0"/>
              <a:t>South </a:t>
            </a:r>
            <a:r>
              <a:rPr lang="en-GB" dirty="0" smtClean="0"/>
              <a:t>chamber identified as a banqueting hall for deceased</a:t>
            </a:r>
            <a:endParaRPr lang="en-GB" dirty="0"/>
          </a:p>
        </p:txBody>
      </p:sp>
      <p:pic>
        <p:nvPicPr>
          <p:cNvPr id="5" name="Content Placeholder 4" descr="obsidian-cup qatna royal tomb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196069" y="1916832"/>
            <a:ext cx="3696411" cy="3412071"/>
          </a:xfrm>
        </p:spPr>
      </p:pic>
      <p:sp>
        <p:nvSpPr>
          <p:cNvPr id="6" name="TextBox 5"/>
          <p:cNvSpPr txBox="1"/>
          <p:nvPr/>
        </p:nvSpPr>
        <p:spPr>
          <a:xfrm>
            <a:off x="5148064" y="5373216"/>
            <a:ext cx="3813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Detail of obsidian cup </a:t>
            </a:r>
            <a:r>
              <a:rPr lang="en-GB" i="1" dirty="0" smtClean="0"/>
              <a:t>in situ</a:t>
            </a:r>
            <a:r>
              <a:rPr lang="en-GB" dirty="0" smtClean="0"/>
              <a:t>, </a:t>
            </a:r>
            <a:r>
              <a:rPr lang="en-GB" dirty="0" err="1" smtClean="0"/>
              <a:t>Qatna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Summary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700808"/>
            <a:ext cx="8507288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Palaces widespread throughout region associated with small kingdoms established by incoming Amorites</a:t>
            </a:r>
          </a:p>
          <a:p>
            <a:r>
              <a:rPr lang="en-GB" dirty="0" smtClean="0"/>
              <a:t>These share typical architectural features &amp; possibly shared practices in use of space</a:t>
            </a:r>
          </a:p>
          <a:p>
            <a:r>
              <a:rPr lang="en-GB" dirty="0" smtClean="0"/>
              <a:t>Little detailed discussion of economic production within palaces (although important)</a:t>
            </a:r>
          </a:p>
          <a:p>
            <a:r>
              <a:rPr lang="en-GB" dirty="0" smtClean="0"/>
              <a:t>Recently some emphasis on ceremonial performance in the palaces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831</TotalTime>
  <Words>1059</Words>
  <Application>Microsoft Office PowerPoint</Application>
  <PresentationFormat>On-screen Show (4:3)</PresentationFormat>
  <Paragraphs>153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Corbel</vt:lpstr>
      <vt:lpstr>Wingdings</vt:lpstr>
      <vt:lpstr>Wingdings 2</vt:lpstr>
      <vt:lpstr>Wingdings 3</vt:lpstr>
      <vt:lpstr>Module</vt:lpstr>
      <vt:lpstr>Towns, Tombs &amp; Temples</vt:lpstr>
      <vt:lpstr>Amorite Culture &amp; Kingdoms</vt:lpstr>
      <vt:lpstr>Amorite (Canaanite) Kingdoms</vt:lpstr>
      <vt:lpstr>Alalakh</vt:lpstr>
      <vt:lpstr>Qatna: MB II-III</vt:lpstr>
      <vt:lpstr>Qatna: MB II-III</vt:lpstr>
      <vt:lpstr>Ugarit</vt:lpstr>
      <vt:lpstr>Ugarit</vt:lpstr>
      <vt:lpstr>Palaces as Performative Spaces</vt:lpstr>
      <vt:lpstr>Palaces as Performative Spaces</vt:lpstr>
      <vt:lpstr>Ceremonial Performance</vt:lpstr>
      <vt:lpstr>Ceremonial Performance</vt:lpstr>
      <vt:lpstr>Commensality</vt:lpstr>
      <vt:lpstr>Feasting at Hazor</vt:lpstr>
      <vt:lpstr>Feasting at Hazor</vt:lpstr>
      <vt:lpstr>Artistic Performance</vt:lpstr>
      <vt:lpstr>Royal Ancestors</vt:lpstr>
      <vt:lpstr>Royal Ancestors</vt:lpstr>
      <vt:lpstr>Royal Ancestors</vt:lpstr>
      <vt:lpstr>Royal Ancestors &amp; Kispu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TOWNS, TOMBS &amp; temples</dc:title>
  <dc:creator>Louise</dc:creator>
  <cp:lastModifiedBy>Louise Steel</cp:lastModifiedBy>
  <cp:revision>124</cp:revision>
  <dcterms:created xsi:type="dcterms:W3CDTF">2014-02-16T15:08:41Z</dcterms:created>
  <dcterms:modified xsi:type="dcterms:W3CDTF">2017-10-25T15:00:41Z</dcterms:modified>
</cp:coreProperties>
</file>