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77" r:id="rId2"/>
    <p:sldId id="331" r:id="rId3"/>
    <p:sldId id="349" r:id="rId4"/>
    <p:sldId id="258" r:id="rId5"/>
    <p:sldId id="332" r:id="rId6"/>
    <p:sldId id="333" r:id="rId7"/>
    <p:sldId id="338" r:id="rId8"/>
    <p:sldId id="339" r:id="rId9"/>
    <p:sldId id="348" r:id="rId1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Programmability</a:t>
            </a:r>
          </a:p>
          <a:p>
            <a:pPr eaLnBrk="1" hangingPunct="1"/>
            <a:endParaRPr lang="en-GB" altLang="en-US" dirty="0">
              <a:solidFill>
                <a:schemeClr val="tx1"/>
              </a:solidFill>
            </a:endParaRPr>
          </a:p>
          <a:p>
            <a:pPr eaLnBrk="1" hangingPunct="1"/>
            <a:r>
              <a:rPr lang="en-GB" altLang="en-US">
                <a:solidFill>
                  <a:schemeClr val="tx1"/>
                </a:solidFill>
              </a:rPr>
              <a:t>Week Number-3(Lesson 1)</a:t>
            </a:r>
            <a:endParaRPr lang="en-GB" altLang="en-US" dirty="0">
              <a:solidFill>
                <a:schemeClr val="tx1"/>
              </a:solidFill>
            </a:endParaRP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err="1">
                <a:solidFill>
                  <a:schemeClr val="tx1"/>
                </a:solidFill>
              </a:rPr>
              <a:t>Title:Principles</a:t>
            </a:r>
            <a:r>
              <a:rPr lang="en-GB" altLang="en-US" dirty="0">
                <a:solidFill>
                  <a:schemeClr val="tx1"/>
                </a:solidFill>
              </a:rPr>
              <a:t> and practice of Infrastructure as Code (</a:t>
            </a:r>
            <a:r>
              <a:rPr lang="en-GB" altLang="en-US" dirty="0" err="1">
                <a:solidFill>
                  <a:schemeClr val="tx1"/>
                </a:solidFill>
              </a:rPr>
              <a:t>IaC</a:t>
            </a:r>
            <a:r>
              <a:rPr lang="en-GB" altLang="en-US" dirty="0">
                <a:solidFill>
                  <a:schemeClr val="tx1"/>
                </a:solidFill>
              </a:rPr>
              <a:t>)</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Overview Infrastructure as Code (</a:t>
            </a:r>
            <a:r>
              <a:rPr lang="en-GB" altLang="en-US" sz="2400" dirty="0" err="1"/>
              <a:t>IaC</a:t>
            </a:r>
            <a:r>
              <a:rPr lang="en-GB" altLang="en-US" sz="2400" dirty="0"/>
              <a:t>)</a:t>
            </a:r>
          </a:p>
          <a:p>
            <a:pPr marL="0" indent="0" eaLnBrk="1" hangingPunct="1">
              <a:buNone/>
              <a:defRPr/>
            </a:pPr>
            <a:endParaRPr lang="en-GB" altLang="en-US" sz="2400" dirty="0"/>
          </a:p>
          <a:p>
            <a:pPr eaLnBrk="1" hangingPunct="1">
              <a:defRPr/>
            </a:pPr>
            <a:r>
              <a:rPr lang="en-GB" altLang="en-US" sz="2400" dirty="0"/>
              <a:t>Advantages of  Infrastructure as Code (</a:t>
            </a:r>
            <a:r>
              <a:rPr lang="en-GB" altLang="en-US" sz="2400" dirty="0" err="1"/>
              <a:t>IaC</a:t>
            </a:r>
            <a:r>
              <a:rPr lang="en-GB" altLang="en-US" sz="2400" dirty="0"/>
              <a:t>)</a:t>
            </a:r>
          </a:p>
          <a:p>
            <a:pPr eaLnBrk="1" hangingPunct="1">
              <a:defRPr/>
            </a:pPr>
            <a:endParaRPr lang="en-GB" altLang="en-US" sz="2400" dirty="0"/>
          </a:p>
          <a:p>
            <a:pPr eaLnBrk="1" hangingPunct="1">
              <a:defRPr/>
            </a:pPr>
            <a:r>
              <a:rPr lang="en-GB" altLang="en-US" sz="2400" dirty="0"/>
              <a:t>Types of approaches Infrastructure as Code (</a:t>
            </a:r>
            <a:r>
              <a:rPr lang="en-GB" altLang="en-US" sz="2400" dirty="0" err="1"/>
              <a:t>IaC</a:t>
            </a:r>
            <a:r>
              <a:rPr lang="en-GB" altLang="en-US" sz="2400" dirty="0"/>
              <a:t>)</a:t>
            </a:r>
          </a:p>
          <a:p>
            <a:pPr eaLnBrk="1" hangingPunct="1">
              <a:defRPr/>
            </a:pPr>
            <a:endParaRPr lang="en-GB" altLang="en-US" sz="2400" dirty="0"/>
          </a:p>
          <a:p>
            <a:pPr eaLnBrk="1" hangingPunct="1">
              <a:defRPr/>
            </a:pPr>
            <a:r>
              <a:rPr lang="en-GB" altLang="en-US" sz="2400" dirty="0"/>
              <a:t>Tools of Infrastructure as Code (</a:t>
            </a:r>
            <a:r>
              <a:rPr lang="en-GB" altLang="en-US" sz="2400" dirty="0" err="1"/>
              <a:t>IaC</a:t>
            </a:r>
            <a:r>
              <a:rPr lang="en-GB" altLang="en-US" sz="2400" dirty="0"/>
              <a:t>)</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6" end="6"/>
                                            </p:txEl>
                                          </p:spTgt>
                                        </p:tgtEl>
                                        <p:attrNameLst>
                                          <p:attrName>style.visibility</p:attrName>
                                        </p:attrNameLst>
                                      </p:cBhvr>
                                      <p:to>
                                        <p:strVal val="visible"/>
                                      </p:to>
                                    </p:set>
                                    <p:anim calcmode="lin" valueType="num">
                                      <p:cBhvr additive="base">
                                        <p:cTn id="25"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3710A-7036-48EB-A739-BB3DC176C410}"/>
              </a:ext>
            </a:extLst>
          </p:cNvPr>
          <p:cNvSpPr>
            <a:spLocks noGrp="1"/>
          </p:cNvSpPr>
          <p:nvPr>
            <p:ph type="title"/>
          </p:nvPr>
        </p:nvSpPr>
        <p:spPr/>
        <p:txBody>
          <a:bodyPr/>
          <a:lstStyle/>
          <a:p>
            <a:r>
              <a:rPr lang="en-GB" dirty="0" err="1"/>
              <a:t>IaC</a:t>
            </a:r>
            <a:endParaRPr lang="en-GB" dirty="0"/>
          </a:p>
        </p:txBody>
      </p:sp>
      <p:sp>
        <p:nvSpPr>
          <p:cNvPr id="3" name="Content Placeholder 2">
            <a:extLst>
              <a:ext uri="{FF2B5EF4-FFF2-40B4-BE49-F238E27FC236}">
                <a16:creationId xmlns:a16="http://schemas.microsoft.com/office/drawing/2014/main" id="{6B6AED9E-8DB7-45BE-B243-248939055B8B}"/>
              </a:ext>
            </a:extLst>
          </p:cNvPr>
          <p:cNvSpPr>
            <a:spLocks noGrp="1"/>
          </p:cNvSpPr>
          <p:nvPr>
            <p:ph idx="1"/>
          </p:nvPr>
        </p:nvSpPr>
        <p:spPr/>
        <p:txBody>
          <a:bodyPr/>
          <a:lstStyle/>
          <a:p>
            <a:pPr algn="just"/>
            <a:r>
              <a:rPr lang="en-GB" sz="2000" dirty="0"/>
              <a:t>Infrastructure as code (</a:t>
            </a:r>
            <a:r>
              <a:rPr lang="en-GB" sz="2000" dirty="0" err="1"/>
              <a:t>IaC</a:t>
            </a:r>
            <a:r>
              <a:rPr lang="en-GB" sz="2000" dirty="0"/>
              <a:t>) is the process of managing and provisioning computer data </a:t>
            </a:r>
            <a:r>
              <a:rPr lang="en-GB" sz="2000" dirty="0" err="1"/>
              <a:t>centers</a:t>
            </a:r>
            <a:r>
              <a:rPr lang="en-GB" sz="2000" dirty="0"/>
              <a:t> through machine-readable definition files, rather than physical hardware configuration or interactive configuration tools. The IT infrastructure managed by this process comprises both physical equipment, such as bare-metal servers, as well as virtual machines, and associated configuration resources. The definitions may be in a version control system. It can use either scripts or declarative definitions, rather than manual processes, but the term is more often used to promote declarative approaches</a:t>
            </a:r>
          </a:p>
        </p:txBody>
      </p:sp>
      <p:sp>
        <p:nvSpPr>
          <p:cNvPr id="4" name="Date Placeholder 3">
            <a:extLst>
              <a:ext uri="{FF2B5EF4-FFF2-40B4-BE49-F238E27FC236}">
                <a16:creationId xmlns:a16="http://schemas.microsoft.com/office/drawing/2014/main" id="{68053578-1644-4C80-B3E0-612587B2F6D2}"/>
              </a:ext>
            </a:extLst>
          </p:cNvPr>
          <p:cNvSpPr>
            <a:spLocks noGrp="1"/>
          </p:cNvSpPr>
          <p:nvPr>
            <p:ph type="dt" sz="half" idx="10"/>
          </p:nvPr>
        </p:nvSpPr>
        <p:spPr/>
        <p:txBody>
          <a:bodyPr/>
          <a:lstStyle/>
          <a:p>
            <a:pPr>
              <a:defRPr/>
            </a:pPr>
            <a:fld id="{2303D31F-598B-47EE-BA37-93F097A3D676}" type="datetime1">
              <a:rPr lang="en-GB" altLang="en-US" smtClean="0"/>
              <a:pPr>
                <a:defRPr/>
              </a:pPr>
              <a:t>07/07/2021</a:t>
            </a:fld>
            <a:endParaRPr lang="en-GB" altLang="en-US"/>
          </a:p>
        </p:txBody>
      </p:sp>
      <p:sp>
        <p:nvSpPr>
          <p:cNvPr id="5" name="Slide Number Placeholder 4">
            <a:extLst>
              <a:ext uri="{FF2B5EF4-FFF2-40B4-BE49-F238E27FC236}">
                <a16:creationId xmlns:a16="http://schemas.microsoft.com/office/drawing/2014/main" id="{33B2358D-CEEE-4DC3-922E-241ED4C0D82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565237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4</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Overview Infrastructure as Code (</a:t>
            </a:r>
            <a:r>
              <a:rPr lang="en-GB" altLang="en-US" dirty="0" err="1"/>
              <a:t>IaC</a:t>
            </a:r>
            <a:r>
              <a:rPr lang="en-GB" altLang="en-US" dirty="0"/>
              <a:t>)</a:t>
            </a:r>
            <a:br>
              <a:rPr lang="en-GB" altLang="en-US" dirty="0"/>
            </a:br>
            <a:br>
              <a:rPr lang="en-GB" altLang="en-US" dirty="0"/>
            </a:br>
            <a:endParaRPr lang="en-GB" altLang="en-US" dirty="0"/>
          </a:p>
        </p:txBody>
      </p:sp>
      <p:sp>
        <p:nvSpPr>
          <p:cNvPr id="9222" name="Rectangle 3"/>
          <p:cNvSpPr>
            <a:spLocks noGrp="1"/>
          </p:cNvSpPr>
          <p:nvPr>
            <p:ph type="body" idx="1"/>
          </p:nvPr>
        </p:nvSpPr>
        <p:spPr>
          <a:xfrm>
            <a:off x="457200" y="836712"/>
            <a:ext cx="8229600" cy="4679851"/>
          </a:xfrm>
        </p:spPr>
        <p:txBody>
          <a:bodyPr/>
          <a:lstStyle/>
          <a:p>
            <a:pPr algn="just" eaLnBrk="1" hangingPunct="1">
              <a:buNone/>
            </a:pPr>
            <a:r>
              <a:rPr lang="en-GB" altLang="en-US" sz="2000" dirty="0"/>
              <a:t>     </a:t>
            </a:r>
            <a:r>
              <a:rPr lang="en-GB" altLang="en-US" sz="2000" dirty="0" err="1"/>
              <a:t>IaC</a:t>
            </a:r>
            <a:r>
              <a:rPr lang="en-GB" altLang="en-US" sz="2000" dirty="0"/>
              <a:t> grew as a response to the difficulty posed by utility computing and second-generation web frameworks. In 2006, the launch of Amazon Web Services’ Elastic Compute Cloud and the 1.0 version of Ruby on Rails just months before created widespread scaling problems in the enterprise that were previously experienced only at large, multi-national companies. With new tools emerging to handle this ever growing field, the idea of </a:t>
            </a:r>
            <a:r>
              <a:rPr lang="en-GB" altLang="en-US" sz="2000" dirty="0" err="1"/>
              <a:t>IaC</a:t>
            </a:r>
            <a:r>
              <a:rPr lang="en-GB" altLang="en-US" sz="2000" dirty="0"/>
              <a:t> was born. The thought of modelling infrastructure with code, and then having the ability to design, implement, and deploy applications infrastructure with known software best practices appealed to both software developers and IT infrastructure administrators. The ability to treat infrastructure like code and use the same tools as any other software project would allow developers to rapidly deploy applications.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b="1" dirty="0"/>
              <a:t>Advantages of  Infrastructure as Code (</a:t>
            </a:r>
            <a:r>
              <a:rPr lang="en-GB" sz="3200" b="1" dirty="0" err="1"/>
              <a:t>IaC</a:t>
            </a:r>
            <a:r>
              <a:rPr lang="en-GB" sz="3200" b="1" dirty="0"/>
              <a:t>)</a:t>
            </a:r>
            <a:br>
              <a:rPr lang="en-GB" sz="3200" b="1" dirty="0"/>
            </a:br>
            <a:endParaRPr lang="en-US" sz="3200" b="1" dirty="0"/>
          </a:p>
        </p:txBody>
      </p:sp>
      <p:sp>
        <p:nvSpPr>
          <p:cNvPr id="3" name="Content Placeholder 2"/>
          <p:cNvSpPr>
            <a:spLocks noGrp="1"/>
          </p:cNvSpPr>
          <p:nvPr>
            <p:ph idx="1"/>
          </p:nvPr>
        </p:nvSpPr>
        <p:spPr>
          <a:xfrm>
            <a:off x="457200" y="1124744"/>
            <a:ext cx="8229600" cy="4680520"/>
          </a:xfrm>
        </p:spPr>
        <p:txBody>
          <a:bodyPr/>
          <a:lstStyle/>
          <a:p>
            <a:r>
              <a:rPr lang="en-GB" sz="2000" dirty="0"/>
              <a:t>The value of </a:t>
            </a:r>
            <a:r>
              <a:rPr lang="en-GB" sz="2000" dirty="0" err="1"/>
              <a:t>IaC</a:t>
            </a:r>
            <a:r>
              <a:rPr lang="en-GB" sz="2000" dirty="0"/>
              <a:t> can be broken down into three measurable categories: cost (reduction), speed (faster execution) and risk (remove errors and security violations). Cost reduction aims at helping not only the enterprise financially, but also in terms of people and effort, meaning that by removing the manual component, people are able to refocus their efforts towards other enterprise </a:t>
            </a:r>
            <a:r>
              <a:rPr lang="en-GB" sz="2000" dirty="0" err="1"/>
              <a:t>tasks.Infrastructure</a:t>
            </a:r>
            <a:r>
              <a:rPr lang="en-GB" sz="2000" dirty="0"/>
              <a:t> automation enables speed through faster execution when configuring your infrastructure and aims at providing visibility to help other teams across the enterprise work quickly and more efficiently. Automation removes the risk associated with human error, like manual misconfiguration; removing this can decrease downtime and increase reliability. These outcomes and attributes help the enterprise move towards implementing a culture of DevOps, the combined working of development and operations.</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07/07/2021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approaches Infrastructure as Code (</a:t>
            </a:r>
            <a:r>
              <a:rPr lang="en-US" dirty="0" err="1"/>
              <a:t>IaC</a:t>
            </a:r>
            <a:r>
              <a:rPr lang="en-US" dirty="0"/>
              <a:t>)</a:t>
            </a:r>
            <a:br>
              <a:rPr lang="en-US" dirty="0"/>
            </a:br>
            <a:endParaRPr lang="en-US" dirty="0"/>
          </a:p>
        </p:txBody>
      </p:sp>
      <p:sp>
        <p:nvSpPr>
          <p:cNvPr id="3" name="Content Placeholder 2"/>
          <p:cNvSpPr>
            <a:spLocks noGrp="1"/>
          </p:cNvSpPr>
          <p:nvPr>
            <p:ph idx="1"/>
          </p:nvPr>
        </p:nvSpPr>
        <p:spPr>
          <a:xfrm>
            <a:off x="457200" y="1196752"/>
            <a:ext cx="8229600" cy="4320481"/>
          </a:xfrm>
        </p:spPr>
        <p:txBody>
          <a:bodyPr/>
          <a:lstStyle/>
          <a:p>
            <a:pPr marL="0" indent="0">
              <a:buNone/>
            </a:pPr>
            <a:r>
              <a:rPr lang="en-GB" sz="2400" dirty="0"/>
              <a:t>There are generally two approaches to </a:t>
            </a:r>
            <a:r>
              <a:rPr lang="en-GB" sz="2400" dirty="0" err="1"/>
              <a:t>IaC</a:t>
            </a:r>
            <a:r>
              <a:rPr lang="en-GB" sz="2400" dirty="0"/>
              <a:t>: declarative (functional) vs. imperative (procedural). The difference between the declarative and the imperative approach is essentially 'what' versus 'how' . The declarative approach focuses on what the eventual target configuration should be; the imperative focuses on how the infrastructure is to be changed to meet </a:t>
            </a:r>
            <a:r>
              <a:rPr lang="en-GB" sz="2400" dirty="0" err="1"/>
              <a:t>this.The</a:t>
            </a:r>
            <a:r>
              <a:rPr lang="en-GB" sz="2400" dirty="0"/>
              <a:t> declarative approach defines the desired state and the system executes what needs to happen to achieve that desired state. Imperative defines specific commands that need to be executed in the appropriate order to end with the desired conclusion</a:t>
            </a: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07/07/2021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Tools of Infrastructure as Code (</a:t>
            </a:r>
            <a:r>
              <a:rPr lang="en-GB" dirty="0" err="1"/>
              <a:t>IaC</a:t>
            </a:r>
            <a:r>
              <a:rPr lang="en-GB" dirty="0"/>
              <a:t>)</a:t>
            </a:r>
            <a:br>
              <a:rPr lang="en-GB" dirty="0"/>
            </a:br>
            <a:endParaRPr lang="en-US" dirty="0"/>
          </a:p>
        </p:txBody>
      </p:sp>
      <p:sp>
        <p:nvSpPr>
          <p:cNvPr id="3" name="Content Placeholder 2"/>
          <p:cNvSpPr>
            <a:spLocks noGrp="1"/>
          </p:cNvSpPr>
          <p:nvPr>
            <p:ph idx="1"/>
          </p:nvPr>
        </p:nvSpPr>
        <p:spPr/>
        <p:txBody>
          <a:bodyPr/>
          <a:lstStyle/>
          <a:p>
            <a:r>
              <a:rPr lang="en-GB" sz="2000" dirty="0"/>
              <a:t>There are many tools that </a:t>
            </a:r>
            <a:r>
              <a:rPr lang="en-GB" sz="2000" dirty="0" err="1"/>
              <a:t>fulfill</a:t>
            </a:r>
            <a:r>
              <a:rPr lang="en-GB" sz="2000" dirty="0"/>
              <a:t> infrastructure automation capabilities and use </a:t>
            </a:r>
            <a:r>
              <a:rPr lang="en-GB" sz="2000" dirty="0" err="1"/>
              <a:t>IaC</a:t>
            </a:r>
            <a:r>
              <a:rPr lang="en-GB" sz="2000" dirty="0"/>
              <a:t>. Broadly speaking, any framework or tool that performs changes or configures infrastructure declaratively or imperatively based on a programmatic approach can be considered </a:t>
            </a:r>
            <a:r>
              <a:rPr lang="en-GB" sz="2000" dirty="0" err="1"/>
              <a:t>IaC.Traditionally</a:t>
            </a:r>
            <a:r>
              <a:rPr lang="en-GB" sz="2000" dirty="0"/>
              <a:t>, server (lifecycle) automation and configuration management tools were used to accomplish </a:t>
            </a:r>
            <a:r>
              <a:rPr lang="en-GB" sz="2000" dirty="0" err="1"/>
              <a:t>IaC</a:t>
            </a:r>
            <a:r>
              <a:rPr lang="en-GB" sz="2000" dirty="0"/>
              <a:t>. Now enterprises are also using continuous configuration automation tools or stand-alone </a:t>
            </a:r>
            <a:r>
              <a:rPr lang="en-GB" sz="2000" dirty="0" err="1"/>
              <a:t>IaC</a:t>
            </a:r>
            <a:r>
              <a:rPr lang="en-GB" sz="2000" dirty="0"/>
              <a:t> frameworks, such as Microsoft’s PowerShell DSC or AWS CloudFormation</a:t>
            </a:r>
            <a:r>
              <a:rPr lang="en-GB" sz="2800" dirty="0"/>
              <a:t>.</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07/07/2021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a:t>
            </a:r>
          </a:p>
        </p:txBody>
      </p:sp>
      <p:sp>
        <p:nvSpPr>
          <p:cNvPr id="3" name="Content Placeholder 2"/>
          <p:cNvSpPr>
            <a:spLocks noGrp="1"/>
          </p:cNvSpPr>
          <p:nvPr>
            <p:ph idx="1"/>
          </p:nvPr>
        </p:nvSpPr>
        <p:spPr>
          <a:xfrm>
            <a:off x="457200" y="1417638"/>
            <a:ext cx="8229600" cy="4099595"/>
          </a:xfrm>
        </p:spPr>
        <p:txBody>
          <a:bodyPr/>
          <a:lstStyle/>
          <a:p>
            <a:r>
              <a:rPr lang="en-GB" dirty="0"/>
              <a:t>There are two methods of </a:t>
            </a:r>
            <a:r>
              <a:rPr lang="en-GB" dirty="0" err="1"/>
              <a:t>IaC</a:t>
            </a:r>
            <a:r>
              <a:rPr lang="en-GB" dirty="0"/>
              <a:t>: 'push' and 'pull' . The main difference is the manner in which the servers are told how to be configured. In the pull method the server to be configured will pull its configuration from the controlling server. In the push method the controlling server pushes the configuration to the destination system.</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07/07/2021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303338"/>
          </a:xfrm>
        </p:spPr>
        <p:txBody>
          <a:bodyPr/>
          <a:lstStyle/>
          <a:p>
            <a:r>
              <a:rPr lang="en-US" dirty="0"/>
              <a:t>References</a:t>
            </a:r>
          </a:p>
        </p:txBody>
      </p:sp>
      <p:sp>
        <p:nvSpPr>
          <p:cNvPr id="3" name="Content Placeholder 2"/>
          <p:cNvSpPr>
            <a:spLocks noGrp="1"/>
          </p:cNvSpPr>
          <p:nvPr>
            <p:ph idx="1"/>
          </p:nvPr>
        </p:nvSpPr>
        <p:spPr>
          <a:xfrm>
            <a:off x="504825" y="1196752"/>
            <a:ext cx="8229600" cy="4320480"/>
          </a:xfrm>
        </p:spPr>
        <p:txBody>
          <a:bodyPr/>
          <a:lstStyle/>
          <a:p>
            <a:r>
              <a:rPr lang="en-GB" sz="2000" dirty="0"/>
              <a:t>Jason Edelman, Matt Oswalt, and Scott S. Lowe (2016), Network Programmability and Automation: Skills for the Next-Generation Network </a:t>
            </a:r>
            <a:r>
              <a:rPr lang="en-GB" sz="2000" dirty="0" err="1"/>
              <a:t>Enginee</a:t>
            </a:r>
            <a:endParaRPr lang="en-US" sz="2000" dirty="0"/>
          </a:p>
          <a:p>
            <a:r>
              <a:rPr lang="en-US" sz="2000" dirty="0"/>
              <a:t>Andrew S Tanenbaum, David J. </a:t>
            </a:r>
            <a:r>
              <a:rPr lang="en-US" sz="2000" dirty="0" err="1"/>
              <a:t>Wetherall</a:t>
            </a:r>
            <a:r>
              <a:rPr lang="en-US" sz="2000" dirty="0"/>
              <a:t> ( 2013) Computer Networks, Pearson</a:t>
            </a:r>
          </a:p>
          <a:p>
            <a:r>
              <a:rPr lang="en-US" sz="2000" dirty="0"/>
              <a:t>Jason Edelman, Scott S. Lowe, Matt Oswalt.  Network Programmability and Automation: Skills for the Next-Generation Network Engineer.  2018, O'Reilly Media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07/07/2021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1119</TotalTime>
  <Words>810</Words>
  <Application>Microsoft Office PowerPoint</Application>
  <PresentationFormat>On-screen Show (4:3)</PresentationFormat>
  <Paragraphs>51</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Myriad Pro</vt:lpstr>
      <vt:lpstr>Verdana</vt:lpstr>
      <vt:lpstr>20140311PresentationUWTSDTemplate</vt:lpstr>
      <vt:lpstr>Module Code:ACCA5029 </vt:lpstr>
      <vt:lpstr>Lesson Aims</vt:lpstr>
      <vt:lpstr>IaC</vt:lpstr>
      <vt:lpstr>Overview Infrastructure as Code (IaC)  </vt:lpstr>
      <vt:lpstr>Advantages of  Infrastructure as Code (IaC) </vt:lpstr>
      <vt:lpstr>Types of approaches Infrastructure as Code (IaC) </vt:lpstr>
      <vt:lpstr>Tools of Infrastructure as Code (IaC) </vt:lpstr>
      <vt:lpstr>Methods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112</cp:revision>
  <cp:lastPrinted>2018-07-09T15:27:01Z</cp:lastPrinted>
  <dcterms:created xsi:type="dcterms:W3CDTF">2002-10-07T19:43:58Z</dcterms:created>
  <dcterms:modified xsi:type="dcterms:W3CDTF">2021-07-07T08:37:09Z</dcterms:modified>
</cp:coreProperties>
</file>