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6" r:id="rId2"/>
  </p:sldMasterIdLst>
  <p:notesMasterIdLst>
    <p:notesMasterId r:id="rId28"/>
  </p:notesMasterIdLst>
  <p:sldIdLst>
    <p:sldId id="256" r:id="rId3"/>
    <p:sldId id="257" r:id="rId4"/>
    <p:sldId id="272" r:id="rId5"/>
    <p:sldId id="273" r:id="rId6"/>
    <p:sldId id="274" r:id="rId7"/>
    <p:sldId id="294" r:id="rId8"/>
    <p:sldId id="295" r:id="rId9"/>
    <p:sldId id="275" r:id="rId10"/>
    <p:sldId id="292" r:id="rId11"/>
    <p:sldId id="276" r:id="rId12"/>
    <p:sldId id="291" r:id="rId13"/>
    <p:sldId id="277" r:id="rId14"/>
    <p:sldId id="278" r:id="rId15"/>
    <p:sldId id="279" r:id="rId16"/>
    <p:sldId id="280" r:id="rId17"/>
    <p:sldId id="293" r:id="rId18"/>
    <p:sldId id="297" r:id="rId19"/>
    <p:sldId id="298" r:id="rId20"/>
    <p:sldId id="281" r:id="rId21"/>
    <p:sldId id="283" r:id="rId22"/>
    <p:sldId id="289" r:id="rId23"/>
    <p:sldId id="290" r:id="rId24"/>
    <p:sldId id="286" r:id="rId25"/>
    <p:sldId id="287" r:id="rId26"/>
    <p:sldId id="288" r:id="rId27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310" autoAdjust="0"/>
  </p:normalViewPr>
  <p:slideViewPr>
    <p:cSldViewPr>
      <p:cViewPr>
        <p:scale>
          <a:sx n="42" d="100"/>
          <a:sy n="42" d="100"/>
        </p:scale>
        <p:origin x="942" y="477"/>
      </p:cViewPr>
      <p:guideLst>
        <p:guide orient="horz" pos="2880"/>
        <p:guide pos="216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0358438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43B24B-7435-482A-AF94-95D9828503A4}" type="datetimeFigureOut">
              <a:rPr lang="en-GB" smtClean="0"/>
              <a:t>01/01/2026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057900" y="1285875"/>
            <a:ext cx="6172200" cy="3471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828800" y="4951413"/>
            <a:ext cx="14630400" cy="40497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0358438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24D775-3BF7-4160-A6C8-D8748B7459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80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ones in BOLD are cheating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3470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Writing together, submitting separately</a:t>
            </a:r>
          </a:p>
          <a:p>
            <a:r>
              <a:rPr lang="en-US" dirty="0"/>
              <a:t>Two students plan and write large sections of an assignment together, then each submits a version that is </a:t>
            </a:r>
            <a:r>
              <a:rPr lang="en-US" b="1" dirty="0"/>
              <a:t>heavily based on the shared writing</a:t>
            </a:r>
            <a:r>
              <a:rPr lang="en-US" dirty="0"/>
              <a:t>, even if wording has been changed slightly.</a:t>
            </a:r>
          </a:p>
          <a:p>
            <a:br>
              <a:rPr lang="en-US" dirty="0"/>
            </a:br>
            <a:endParaRPr lang="en-US" dirty="0"/>
          </a:p>
          <a:p>
            <a:r>
              <a:rPr lang="en-US" b="1" dirty="0"/>
              <a:t>2. Sharing a full draft “to check”</a:t>
            </a:r>
          </a:p>
          <a:p>
            <a:r>
              <a:rPr lang="en-US" dirty="0"/>
              <a:t>A student sends their complete draft to a friend for “feedback”, then </a:t>
            </a:r>
            <a:r>
              <a:rPr lang="en-US" b="1" dirty="0"/>
              <a:t>rewrites large parts using the suggested wording or structure</a:t>
            </a:r>
            <a:r>
              <a:rPr lang="en-US" dirty="0"/>
              <a:t>, meaning the final submission is no longer clearly their own work.</a:t>
            </a:r>
          </a:p>
          <a:p>
            <a:br>
              <a:rPr lang="en-US" dirty="0"/>
            </a:br>
            <a:endParaRPr lang="en-US" dirty="0"/>
          </a:p>
          <a:p>
            <a:r>
              <a:rPr lang="en-US" b="1" dirty="0"/>
              <a:t>3. Splitting the work</a:t>
            </a:r>
          </a:p>
          <a:p>
            <a:r>
              <a:rPr lang="en-US" dirty="0"/>
              <a:t>Students divide the assignment into sections (for example, one researches sources, another writes a paragraph), then combine this work into individual submissions.</a:t>
            </a:r>
          </a:p>
          <a:p>
            <a:br>
              <a:rPr lang="en-US" dirty="0"/>
            </a:br>
            <a:endParaRPr lang="en-US" dirty="0"/>
          </a:p>
          <a:p>
            <a:r>
              <a:rPr lang="en-US" b="1" dirty="0"/>
              <a:t>4. Editing beyond feedback</a:t>
            </a:r>
          </a:p>
          <a:p>
            <a:r>
              <a:rPr lang="en-US" dirty="0"/>
              <a:t>A friend rewrites sentences, paragraphs, or the structure of an assignment rather than offering general advice, leading to a submission that is </a:t>
            </a:r>
            <a:r>
              <a:rPr lang="en-US" b="1" dirty="0"/>
              <a:t>substantially different from the student’s original work</a:t>
            </a:r>
            <a:r>
              <a:rPr lang="en-US" dirty="0"/>
              <a:t>.</a:t>
            </a:r>
          </a:p>
          <a:p>
            <a:br>
              <a:rPr lang="en-US" dirty="0"/>
            </a:br>
            <a:endParaRPr lang="en-US" dirty="0"/>
          </a:p>
          <a:p>
            <a:r>
              <a:rPr lang="en-US" b="1" dirty="0"/>
              <a:t>5. Using the same plan or paragraph structure</a:t>
            </a:r>
          </a:p>
          <a:p>
            <a:r>
              <a:rPr lang="en-US" dirty="0"/>
              <a:t>Two students agree on the same detailed plan, paragraph structure, or argument flow, resulting in submissions that are </a:t>
            </a:r>
            <a:r>
              <a:rPr lang="en-US" b="1" dirty="0"/>
              <a:t>very similar in structure and content</a:t>
            </a:r>
            <a:r>
              <a:rPr lang="en-US" dirty="0"/>
              <a:t>, even if the wording differs.</a:t>
            </a:r>
          </a:p>
          <a:p>
            <a:br>
              <a:rPr lang="en-US" dirty="0"/>
            </a:br>
            <a:endParaRPr lang="en-US" dirty="0"/>
          </a:p>
          <a:p>
            <a:r>
              <a:rPr lang="en-US" b="1" dirty="0"/>
              <a:t>6. Sharing AI-generated text</a:t>
            </a:r>
          </a:p>
          <a:p>
            <a:r>
              <a:rPr lang="en-US" dirty="0"/>
              <a:t>Students jointly generate content using AI tools and then adapt it individually, resulting in work that originates from a </a:t>
            </a:r>
            <a:r>
              <a:rPr lang="en-US" b="1" dirty="0"/>
              <a:t>shared external source rather than independent effort</a:t>
            </a:r>
            <a:r>
              <a:rPr lang="en-US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2642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Handouts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9245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800" dirty="0"/>
              <a:t>Discussing the assignment, then writing independently </a:t>
            </a:r>
            <a:r>
              <a:rPr lang="en-US" sz="1800" b="1" dirty="0"/>
              <a:t>A- Acceptable academic practice </a:t>
            </a:r>
            <a:r>
              <a:rPr lang="en-US" sz="1800" dirty="0"/>
              <a:t>Discussion is allowed; the work is still the student’s own.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1800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800" dirty="0"/>
              <a:t>Planning together and agreeing the same structure </a:t>
            </a:r>
            <a:r>
              <a:rPr lang="en-US" sz="1800" b="1" dirty="0"/>
              <a:t>D-Collusion </a:t>
            </a:r>
            <a:r>
              <a:rPr lang="en-US" sz="1800" dirty="0"/>
              <a:t>Shared planning that leads to very similar work crosses the line. 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1800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800" dirty="0"/>
              <a:t>Copying and changing a few words, no reference </a:t>
            </a:r>
            <a:r>
              <a:rPr lang="en-US" sz="1800" b="1" dirty="0"/>
              <a:t> C-Plagiarism </a:t>
            </a:r>
            <a:r>
              <a:rPr lang="en-US" sz="1800" dirty="0"/>
              <a:t>Patchwriting without citation is plagiarism.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1800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800" dirty="0"/>
              <a:t>Asking a friend to improve wording </a:t>
            </a:r>
            <a:r>
              <a:rPr lang="en-US" sz="1800" b="1" dirty="0"/>
              <a:t>D</a:t>
            </a:r>
            <a:r>
              <a:rPr lang="en-US" sz="1800" dirty="0"/>
              <a:t>-</a:t>
            </a:r>
            <a:r>
              <a:rPr lang="en-US" sz="1800" b="1" dirty="0"/>
              <a:t>Collusion </a:t>
            </a:r>
            <a:r>
              <a:rPr lang="en-US" sz="1800" dirty="0"/>
              <a:t>Editing beyond feedback changes authorship.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1800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800" dirty="0"/>
              <a:t>Using AI to understand a topic before writing </a:t>
            </a:r>
            <a:r>
              <a:rPr lang="en-US" sz="1800" b="1" dirty="0"/>
              <a:t>A-Acceptable academic practice </a:t>
            </a:r>
            <a:r>
              <a:rPr lang="en-US" sz="1800" dirty="0"/>
              <a:t>Support for understanding is usually acceptable.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1800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800" dirty="0"/>
              <a:t>Using AI to generate and edit a paragraph </a:t>
            </a:r>
            <a:r>
              <a:rPr lang="en-US" sz="1800" b="1" dirty="0"/>
              <a:t>F-Inappropriate use of AI </a:t>
            </a:r>
            <a:r>
              <a:rPr lang="en-US" sz="1800" dirty="0"/>
              <a:t>The text is not the student’s original work.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1800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800" dirty="0"/>
              <a:t>Very similar work, students claim independence </a:t>
            </a:r>
            <a:r>
              <a:rPr lang="en-US" sz="1800" b="1" dirty="0"/>
              <a:t>D-Collusion </a:t>
            </a:r>
            <a:r>
              <a:rPr lang="en-US" sz="1800" dirty="0"/>
              <a:t>Similarity itself is evidence, regardless of intent.</a:t>
            </a:r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1800" dirty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sz="1800" dirty="0"/>
              <a:t>Paying for online help to complete the assignment </a:t>
            </a:r>
            <a:r>
              <a:rPr lang="en-US" sz="1800" b="1" dirty="0"/>
              <a:t>E-False authorship / Contract cheating </a:t>
            </a:r>
            <a:r>
              <a:rPr lang="en-US" sz="1800" dirty="0"/>
              <a:t>Work is not produced by the student.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420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Why this is perfect for critique </a:t>
            </a:r>
          </a:p>
          <a:p>
            <a:r>
              <a:rPr lang="en-US" dirty="0"/>
              <a:t>✔ Fully follows the </a:t>
            </a:r>
            <a:r>
              <a:rPr lang="en-US" b="1" dirty="0"/>
              <a:t>assignment structure</a:t>
            </a:r>
            <a:endParaRPr lang="en-US" dirty="0"/>
          </a:p>
          <a:p>
            <a:r>
              <a:rPr lang="en-US" dirty="0"/>
              <a:t>✔ Uses </a:t>
            </a:r>
            <a:r>
              <a:rPr lang="en-US" b="1" dirty="0"/>
              <a:t>recent-looking sources</a:t>
            </a:r>
            <a:endParaRPr lang="en-US" dirty="0"/>
          </a:p>
          <a:p>
            <a:r>
              <a:rPr lang="en-US" dirty="0"/>
              <a:t>✔ Applies skills </a:t>
            </a:r>
            <a:r>
              <a:rPr lang="en-US" b="1" dirty="0"/>
              <a:t>technically but shallowly</a:t>
            </a:r>
            <a:endParaRPr lang="en-US" dirty="0"/>
          </a:p>
          <a:p>
            <a:r>
              <a:rPr lang="en-US" dirty="0"/>
              <a:t>✔ Generic analysis</a:t>
            </a:r>
          </a:p>
          <a:p>
            <a:r>
              <a:rPr lang="en-US" dirty="0"/>
              <a:t>✔ Weak justification</a:t>
            </a:r>
          </a:p>
          <a:p>
            <a:r>
              <a:rPr lang="en-US" dirty="0"/>
              <a:t>✔ Limited critical depth</a:t>
            </a:r>
          </a:p>
          <a:p>
            <a:r>
              <a:rPr lang="en-US" dirty="0"/>
              <a:t>✔ AI-style confidence without substance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24D775-3BF7-4160-A6C8-D8748B7459B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170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545080" y="2939922"/>
            <a:ext cx="13197839" cy="14884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120645" y="5705932"/>
            <a:ext cx="13315315" cy="11233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8288000" cy="10286996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3216147" cy="247916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181325" y="3206111"/>
            <a:ext cx="3106673" cy="7080884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487397" y="5805851"/>
            <a:ext cx="3800602" cy="447674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05609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128934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287527" y="2463164"/>
            <a:ext cx="7508875" cy="69113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158985" y="2422017"/>
            <a:ext cx="7223759" cy="64585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5146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299201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83322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8288000" cy="10286996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1140" y="25160"/>
            <a:ext cx="17370425" cy="22117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7069" y="2296160"/>
            <a:ext cx="16913860" cy="67329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72897" y="159842"/>
            <a:ext cx="17742204" cy="12458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200" b="1" i="0">
                <a:solidFill>
                  <a:srgbClr val="281C2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53439" y="2404618"/>
            <a:ext cx="16181120" cy="47612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1/1/2026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18717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80/03075079.2018.1462788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dx.doi.org/10.3998/mpub.6719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academicintegrity.ox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343400" y="4508500"/>
            <a:ext cx="106705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dirty="0">
                <a:latin typeface="Trebuchet MS"/>
                <a:cs typeface="Trebuchet MS"/>
              </a:rPr>
              <a:t>Academic</a:t>
            </a:r>
            <a:r>
              <a:rPr sz="4000" spc="-70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Skills</a:t>
            </a:r>
            <a:r>
              <a:rPr sz="4000" spc="-55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for</a:t>
            </a:r>
            <a:r>
              <a:rPr sz="4000" spc="-65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the</a:t>
            </a:r>
            <a:r>
              <a:rPr sz="4000" spc="-55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Digital</a:t>
            </a:r>
            <a:r>
              <a:rPr sz="4000" spc="-45" dirty="0">
                <a:latin typeface="Trebuchet MS"/>
                <a:cs typeface="Trebuchet MS"/>
              </a:rPr>
              <a:t> </a:t>
            </a:r>
            <a:r>
              <a:rPr sz="4000" dirty="0">
                <a:latin typeface="Trebuchet MS"/>
                <a:cs typeface="Trebuchet MS"/>
              </a:rPr>
              <a:t>Era</a:t>
            </a:r>
            <a:r>
              <a:rPr sz="4000" spc="-50" dirty="0">
                <a:latin typeface="Trebuchet MS"/>
                <a:cs typeface="Trebuchet MS"/>
              </a:rPr>
              <a:t> </a:t>
            </a:r>
            <a:r>
              <a:rPr sz="4000" spc="-10" dirty="0">
                <a:latin typeface="Trebuchet MS"/>
                <a:cs typeface="Trebuchet MS"/>
              </a:rPr>
              <a:t>(BMSW4013)</a:t>
            </a:r>
            <a:endParaRPr sz="4000" dirty="0">
              <a:latin typeface="Trebuchet MS"/>
              <a:cs typeface="Trebuchet MS"/>
            </a:endParaRPr>
          </a:p>
        </p:txBody>
      </p:sp>
      <p:sp>
        <p:nvSpPr>
          <p:cNvPr id="3" name="object 3" descr="$PPTXTitle"/>
          <p:cNvSpPr txBox="1"/>
          <p:nvPr/>
        </p:nvSpPr>
        <p:spPr>
          <a:xfrm>
            <a:off x="2654935" y="2421763"/>
            <a:ext cx="12977495" cy="1767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9565" marR="5080" indent="-317500">
              <a:lnSpc>
                <a:spcPct val="100000"/>
              </a:lnSpc>
              <a:spcBef>
                <a:spcPts val="100"/>
              </a:spcBef>
            </a:pPr>
            <a:r>
              <a:rPr sz="11400" i="1" dirty="0">
                <a:latin typeface="Trebuchet MS"/>
                <a:cs typeface="Trebuchet MS"/>
              </a:rPr>
              <a:t>Academic</a:t>
            </a:r>
            <a:r>
              <a:rPr sz="11400" i="1" spc="-5" dirty="0">
                <a:latin typeface="Trebuchet MS"/>
                <a:cs typeface="Trebuchet MS"/>
              </a:rPr>
              <a:t> </a:t>
            </a:r>
            <a:r>
              <a:rPr sz="11400" i="1" spc="-10" dirty="0">
                <a:latin typeface="Trebuchet MS"/>
                <a:cs typeface="Trebuchet MS"/>
              </a:rPr>
              <a:t>Integrity</a:t>
            </a:r>
            <a:endParaRPr sz="11400" dirty="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01640" y="1429003"/>
            <a:ext cx="895350" cy="1019175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6139307" y="1429003"/>
            <a:ext cx="2449195" cy="1019175"/>
            <a:chOff x="6139307" y="1429003"/>
            <a:chExt cx="2449195" cy="1019175"/>
          </a:xfrm>
        </p:grpSpPr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39307" y="1429003"/>
              <a:ext cx="1057275" cy="1019175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90080" y="1429003"/>
              <a:ext cx="800100" cy="1019175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11694" y="1429003"/>
              <a:ext cx="876300" cy="1019175"/>
            </a:xfrm>
            <a:prstGeom prst="rect">
              <a:avLst/>
            </a:prstGeom>
          </p:spPr>
        </p:pic>
      </p:grpSp>
      <p:grpSp>
        <p:nvGrpSpPr>
          <p:cNvPr id="16" name="object 16"/>
          <p:cNvGrpSpPr/>
          <p:nvPr/>
        </p:nvGrpSpPr>
        <p:grpSpPr>
          <a:xfrm>
            <a:off x="9104248" y="1484122"/>
            <a:ext cx="1419225" cy="914400"/>
            <a:chOff x="9104248" y="1484122"/>
            <a:chExt cx="1419225" cy="914400"/>
          </a:xfrm>
        </p:grpSpPr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104248" y="1484122"/>
              <a:ext cx="847725" cy="914400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904348" y="1484122"/>
              <a:ext cx="619125" cy="914400"/>
            </a:xfrm>
            <a:prstGeom prst="rect">
              <a:avLst/>
            </a:prstGeom>
          </p:spPr>
        </p:pic>
      </p:grpSp>
      <p:grpSp>
        <p:nvGrpSpPr>
          <p:cNvPr id="19" name="object 19"/>
          <p:cNvGrpSpPr/>
          <p:nvPr/>
        </p:nvGrpSpPr>
        <p:grpSpPr>
          <a:xfrm>
            <a:off x="10541000" y="1429003"/>
            <a:ext cx="2243455" cy="1019175"/>
            <a:chOff x="10541000" y="1429003"/>
            <a:chExt cx="2243455" cy="1019175"/>
          </a:xfrm>
        </p:grpSpPr>
        <p:pic>
          <p:nvPicPr>
            <p:cNvPr id="20" name="object 2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993880" y="1484121"/>
              <a:ext cx="790575" cy="91440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279631" y="1429003"/>
              <a:ext cx="876300" cy="1019175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541000" y="1484121"/>
              <a:ext cx="866775" cy="828675"/>
            </a:xfrm>
            <a:prstGeom prst="rect">
              <a:avLst/>
            </a:prstGeom>
          </p:spPr>
        </p:pic>
      </p:grpSp>
      <p:pic>
        <p:nvPicPr>
          <p:cNvPr id="23" name="object 2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8397240" y="1484122"/>
            <a:ext cx="904875" cy="914400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3686789" y="0"/>
            <a:ext cx="4601209" cy="4220591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6194151" y="8675508"/>
            <a:ext cx="2093848" cy="1600197"/>
          </a:xfrm>
          <a:prstGeom prst="rect">
            <a:avLst/>
          </a:prstGeom>
        </p:spPr>
      </p:pic>
      <p:sp>
        <p:nvSpPr>
          <p:cNvPr id="26" name="object 2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50301" rIns="0" bIns="0" rtlCol="0">
            <a:spAutoFit/>
          </a:bodyPr>
          <a:lstStyle/>
          <a:p>
            <a:pPr marL="8123555">
              <a:lnSpc>
                <a:spcPct val="100000"/>
              </a:lnSpc>
              <a:spcBef>
                <a:spcPts val="100"/>
              </a:spcBef>
            </a:pPr>
            <a:r>
              <a:rPr sz="3900" b="0" i="1" spc="-350" dirty="0">
                <a:latin typeface="Trebuchet MS"/>
                <a:cs typeface="Trebuchet MS"/>
              </a:rPr>
              <a:t>Learning</a:t>
            </a:r>
            <a:endParaRPr sz="3900">
              <a:latin typeface="Trebuchet MS"/>
              <a:cs typeface="Trebuchet M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2090EC5-0544-9537-CC1C-8557DC0F179C}"/>
              </a:ext>
            </a:extLst>
          </p:cNvPr>
          <p:cNvSpPr txBox="1"/>
          <p:nvPr/>
        </p:nvSpPr>
        <p:spPr>
          <a:xfrm>
            <a:off x="358394" y="3238500"/>
            <a:ext cx="164592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By the end of this session, students will be able to: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Explain the principles of academic integrity and their importance in higher education.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Identify common forms of academic misconduct, including plagiarism, self-plagiarism, and inappropriate use of artificial intelligence.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 err="1"/>
              <a:t>Recognise</a:t>
            </a:r>
            <a:r>
              <a:rPr lang="en-US" sz="3600" dirty="0"/>
              <a:t> acceptable and unacceptable academic practices in relation to the use of sources and AI tools.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Apply strategies to maintain academic integrity in their own academic work.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318000" cy="6000369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73441" rIns="0" bIns="0" rtlCol="0">
            <a:spAutoFit/>
          </a:bodyPr>
          <a:lstStyle/>
          <a:p>
            <a:pPr marL="5070475">
              <a:lnSpc>
                <a:spcPct val="100000"/>
              </a:lnSpc>
              <a:spcBef>
                <a:spcPts val="100"/>
              </a:spcBef>
            </a:pPr>
            <a:r>
              <a:rPr sz="7200" spc="1050" dirty="0"/>
              <a:t>Academic</a:t>
            </a:r>
            <a:r>
              <a:rPr sz="7200" spc="400" dirty="0"/>
              <a:t> </a:t>
            </a:r>
            <a:r>
              <a:rPr sz="7200" spc="785" dirty="0"/>
              <a:t>Integrity</a:t>
            </a:r>
            <a:endParaRPr sz="7200"/>
          </a:p>
        </p:txBody>
      </p:sp>
      <p:sp>
        <p:nvSpPr>
          <p:cNvPr id="4" name="object 4"/>
          <p:cNvSpPr txBox="1"/>
          <p:nvPr/>
        </p:nvSpPr>
        <p:spPr>
          <a:xfrm>
            <a:off x="1374139" y="2579369"/>
            <a:ext cx="14288769" cy="6121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56285" indent="-743585">
              <a:lnSpc>
                <a:spcPct val="100000"/>
              </a:lnSpc>
              <a:spcBef>
                <a:spcPts val="95"/>
              </a:spcBef>
              <a:buAutoNum type="arabicPeriod"/>
              <a:tabLst>
                <a:tab pos="756285" algn="l"/>
              </a:tabLst>
            </a:pPr>
            <a:r>
              <a:rPr sz="4000" spc="530" dirty="0">
                <a:latin typeface="Calibri"/>
                <a:cs typeface="Calibri"/>
              </a:rPr>
              <a:t>What</a:t>
            </a:r>
            <a:r>
              <a:rPr sz="4000" spc="185" dirty="0">
                <a:latin typeface="Calibri"/>
                <a:cs typeface="Calibri"/>
              </a:rPr>
              <a:t> </a:t>
            </a:r>
            <a:r>
              <a:rPr sz="4000" spc="270" dirty="0">
                <a:latin typeface="Calibri"/>
                <a:cs typeface="Calibri"/>
              </a:rPr>
              <a:t>is</a:t>
            </a:r>
            <a:r>
              <a:rPr sz="4000" spc="140" dirty="0">
                <a:latin typeface="Calibri"/>
                <a:cs typeface="Calibri"/>
              </a:rPr>
              <a:t> </a:t>
            </a:r>
            <a:r>
              <a:rPr sz="4000" spc="520" dirty="0">
                <a:latin typeface="Calibri"/>
                <a:cs typeface="Calibri"/>
              </a:rPr>
              <a:t>academic</a:t>
            </a:r>
            <a:r>
              <a:rPr sz="4000" spc="204" dirty="0">
                <a:latin typeface="Calibri"/>
                <a:cs typeface="Calibri"/>
              </a:rPr>
              <a:t> </a:t>
            </a:r>
            <a:r>
              <a:rPr sz="4000" spc="360" dirty="0">
                <a:latin typeface="Calibri"/>
                <a:cs typeface="Calibri"/>
              </a:rPr>
              <a:t>integrity?</a:t>
            </a:r>
            <a:endParaRPr sz="4000">
              <a:latin typeface="Calibri"/>
              <a:cs typeface="Calibri"/>
            </a:endParaRPr>
          </a:p>
          <a:p>
            <a:pPr marL="756285" indent="-743585">
              <a:lnSpc>
                <a:spcPct val="100000"/>
              </a:lnSpc>
              <a:spcBef>
                <a:spcPts val="4800"/>
              </a:spcBef>
              <a:buAutoNum type="arabicPeriod"/>
              <a:tabLst>
                <a:tab pos="756285" algn="l"/>
              </a:tabLst>
            </a:pPr>
            <a:r>
              <a:rPr sz="4000" spc="595" dirty="0">
                <a:latin typeface="Calibri"/>
                <a:cs typeface="Calibri"/>
              </a:rPr>
              <a:t>Why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450" dirty="0">
                <a:latin typeface="Calibri"/>
                <a:cs typeface="Calibri"/>
              </a:rPr>
              <a:t>should</a:t>
            </a:r>
            <a:r>
              <a:rPr sz="4000" spc="160" dirty="0">
                <a:latin typeface="Calibri"/>
                <a:cs typeface="Calibri"/>
              </a:rPr>
              <a:t> </a:t>
            </a:r>
            <a:r>
              <a:rPr sz="4000" spc="440" dirty="0">
                <a:latin typeface="Calibri"/>
                <a:cs typeface="Calibri"/>
              </a:rPr>
              <a:t>students</a:t>
            </a:r>
            <a:r>
              <a:rPr sz="4000" spc="155" dirty="0">
                <a:latin typeface="Calibri"/>
                <a:cs typeface="Calibri"/>
              </a:rPr>
              <a:t> </a:t>
            </a:r>
            <a:r>
              <a:rPr sz="4000" spc="395" dirty="0">
                <a:latin typeface="Calibri"/>
                <a:cs typeface="Calibri"/>
              </a:rPr>
              <a:t>care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455" dirty="0">
                <a:latin typeface="Calibri"/>
                <a:cs typeface="Calibri"/>
              </a:rPr>
              <a:t>about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515" dirty="0">
                <a:latin typeface="Calibri"/>
                <a:cs typeface="Calibri"/>
              </a:rPr>
              <a:t>academic</a:t>
            </a:r>
            <a:r>
              <a:rPr sz="4000" spc="215" dirty="0">
                <a:latin typeface="Calibri"/>
                <a:cs typeface="Calibri"/>
              </a:rPr>
              <a:t> </a:t>
            </a:r>
            <a:r>
              <a:rPr sz="4000" spc="355" dirty="0">
                <a:latin typeface="Calibri"/>
                <a:cs typeface="Calibri"/>
              </a:rPr>
              <a:t>integrity?</a:t>
            </a:r>
            <a:endParaRPr sz="4000">
              <a:latin typeface="Calibri"/>
              <a:cs typeface="Calibri"/>
            </a:endParaRPr>
          </a:p>
          <a:p>
            <a:pPr marL="756285" indent="-743585">
              <a:lnSpc>
                <a:spcPct val="100000"/>
              </a:lnSpc>
              <a:spcBef>
                <a:spcPts val="4800"/>
              </a:spcBef>
              <a:buAutoNum type="arabicPeriod"/>
              <a:tabLst>
                <a:tab pos="756285" algn="l"/>
              </a:tabLst>
            </a:pPr>
            <a:r>
              <a:rPr sz="4000" spc="530" dirty="0">
                <a:latin typeface="Calibri"/>
                <a:cs typeface="Calibri"/>
              </a:rPr>
              <a:t>What</a:t>
            </a:r>
            <a:r>
              <a:rPr sz="4000" spc="185" dirty="0">
                <a:latin typeface="Calibri"/>
                <a:cs typeface="Calibri"/>
              </a:rPr>
              <a:t> </a:t>
            </a:r>
            <a:r>
              <a:rPr sz="4000" spc="350" dirty="0">
                <a:latin typeface="Calibri"/>
                <a:cs typeface="Calibri"/>
              </a:rPr>
              <a:t>are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430" dirty="0">
                <a:latin typeface="Calibri"/>
                <a:cs typeface="Calibri"/>
              </a:rPr>
              <a:t>the</a:t>
            </a:r>
            <a:r>
              <a:rPr sz="4000" spc="175" dirty="0">
                <a:latin typeface="Calibri"/>
                <a:cs typeface="Calibri"/>
              </a:rPr>
              <a:t> </a:t>
            </a:r>
            <a:r>
              <a:rPr sz="4000" spc="350" dirty="0">
                <a:latin typeface="Calibri"/>
                <a:cs typeface="Calibri"/>
              </a:rPr>
              <a:t>various</a:t>
            </a:r>
            <a:r>
              <a:rPr sz="4000" spc="165" dirty="0">
                <a:latin typeface="Calibri"/>
                <a:cs typeface="Calibri"/>
              </a:rPr>
              <a:t> </a:t>
            </a:r>
            <a:r>
              <a:rPr sz="4000" spc="400" dirty="0">
                <a:latin typeface="Calibri"/>
                <a:cs typeface="Calibri"/>
              </a:rPr>
              <a:t>types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250" dirty="0">
                <a:latin typeface="Calibri"/>
                <a:cs typeface="Calibri"/>
              </a:rPr>
              <a:t>of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520" dirty="0">
                <a:latin typeface="Calibri"/>
                <a:cs typeface="Calibri"/>
              </a:rPr>
              <a:t>academic</a:t>
            </a:r>
            <a:r>
              <a:rPr sz="4000" spc="195" dirty="0">
                <a:latin typeface="Calibri"/>
                <a:cs typeface="Calibri"/>
              </a:rPr>
              <a:t> </a:t>
            </a:r>
            <a:r>
              <a:rPr sz="4000" spc="395" dirty="0">
                <a:latin typeface="Calibri"/>
                <a:cs typeface="Calibri"/>
              </a:rPr>
              <a:t>dishonesty?</a:t>
            </a:r>
            <a:endParaRPr sz="4000">
              <a:latin typeface="Calibri"/>
              <a:cs typeface="Calibri"/>
            </a:endParaRPr>
          </a:p>
          <a:p>
            <a:pPr marL="756285" indent="-743585">
              <a:lnSpc>
                <a:spcPct val="100000"/>
              </a:lnSpc>
              <a:spcBef>
                <a:spcPts val="4805"/>
              </a:spcBef>
              <a:buAutoNum type="arabicPeriod"/>
              <a:tabLst>
                <a:tab pos="756285" algn="l"/>
              </a:tabLst>
            </a:pPr>
            <a:r>
              <a:rPr sz="4000" spc="484" dirty="0">
                <a:latin typeface="Calibri"/>
                <a:cs typeface="Calibri"/>
              </a:rPr>
              <a:t>Where</a:t>
            </a:r>
            <a:r>
              <a:rPr sz="4000" spc="160" dirty="0">
                <a:latin typeface="Calibri"/>
                <a:cs typeface="Calibri"/>
              </a:rPr>
              <a:t> </a:t>
            </a:r>
            <a:r>
              <a:rPr sz="4000" spc="525" dirty="0">
                <a:latin typeface="Calibri"/>
                <a:cs typeface="Calibri"/>
              </a:rPr>
              <a:t>can</a:t>
            </a:r>
            <a:r>
              <a:rPr sz="4000" spc="170" dirty="0">
                <a:latin typeface="Calibri"/>
                <a:cs typeface="Calibri"/>
              </a:rPr>
              <a:t> </a:t>
            </a:r>
            <a:r>
              <a:rPr sz="4000" spc="440" dirty="0">
                <a:latin typeface="Calibri"/>
                <a:cs typeface="Calibri"/>
              </a:rPr>
              <a:t>students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615" dirty="0">
                <a:latin typeface="Calibri"/>
                <a:cs typeface="Calibri"/>
              </a:rPr>
              <a:t>go</a:t>
            </a:r>
            <a:r>
              <a:rPr sz="4000" spc="165" dirty="0">
                <a:latin typeface="Calibri"/>
                <a:cs typeface="Calibri"/>
              </a:rPr>
              <a:t> </a:t>
            </a:r>
            <a:r>
              <a:rPr sz="4000" spc="235" dirty="0">
                <a:latin typeface="Calibri"/>
                <a:cs typeface="Calibri"/>
              </a:rPr>
              <a:t>for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500" dirty="0">
                <a:latin typeface="Calibri"/>
                <a:cs typeface="Calibri"/>
              </a:rPr>
              <a:t>more</a:t>
            </a:r>
            <a:r>
              <a:rPr sz="4000" spc="155" dirty="0">
                <a:latin typeface="Calibri"/>
                <a:cs typeface="Calibri"/>
              </a:rPr>
              <a:t> </a:t>
            </a:r>
            <a:r>
              <a:rPr sz="4000" spc="375" dirty="0">
                <a:latin typeface="Calibri"/>
                <a:cs typeface="Calibri"/>
              </a:rPr>
              <a:t>information?</a:t>
            </a:r>
            <a:endParaRPr sz="4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715"/>
              </a:spcBef>
            </a:pPr>
            <a:endParaRPr sz="4000">
              <a:latin typeface="Calibri"/>
              <a:cs typeface="Calibri"/>
            </a:endParaRPr>
          </a:p>
          <a:p>
            <a:pPr marL="3326129">
              <a:lnSpc>
                <a:spcPct val="100000"/>
              </a:lnSpc>
            </a:pPr>
            <a:r>
              <a:rPr sz="4000" b="1" spc="595" dirty="0">
                <a:latin typeface="Calibri"/>
                <a:cs typeface="Calibri"/>
              </a:rPr>
              <a:t>Now</a:t>
            </a:r>
            <a:r>
              <a:rPr sz="4000" b="1" spc="254" dirty="0">
                <a:latin typeface="Calibri"/>
                <a:cs typeface="Calibri"/>
              </a:rPr>
              <a:t> </a:t>
            </a:r>
            <a:r>
              <a:rPr sz="4000" b="1" spc="305" dirty="0">
                <a:latin typeface="Calibri"/>
                <a:cs typeface="Calibri"/>
              </a:rPr>
              <a:t>let’s</a:t>
            </a:r>
            <a:r>
              <a:rPr sz="4000" b="1" spc="240" dirty="0">
                <a:latin typeface="Calibri"/>
                <a:cs typeface="Calibri"/>
              </a:rPr>
              <a:t> </a:t>
            </a:r>
            <a:r>
              <a:rPr sz="4000" b="1" spc="525" dirty="0">
                <a:latin typeface="Calibri"/>
                <a:cs typeface="Calibri"/>
              </a:rPr>
              <a:t>answers</a:t>
            </a:r>
            <a:r>
              <a:rPr sz="4000" b="1" spc="265" dirty="0">
                <a:latin typeface="Calibri"/>
                <a:cs typeface="Calibri"/>
              </a:rPr>
              <a:t> </a:t>
            </a:r>
            <a:r>
              <a:rPr sz="4000" b="1" spc="490" dirty="0">
                <a:latin typeface="Calibri"/>
                <a:cs typeface="Calibri"/>
              </a:rPr>
              <a:t>these</a:t>
            </a:r>
            <a:r>
              <a:rPr sz="4000" b="1" spc="250" dirty="0">
                <a:latin typeface="Calibri"/>
                <a:cs typeface="Calibri"/>
              </a:rPr>
              <a:t> </a:t>
            </a:r>
            <a:r>
              <a:rPr sz="4000" b="1" spc="455" dirty="0">
                <a:latin typeface="Calibri"/>
                <a:cs typeface="Calibri"/>
              </a:rPr>
              <a:t>together…</a:t>
            </a:r>
            <a:endParaRPr sz="4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470755" y="4162933"/>
            <a:ext cx="29209" cy="8255"/>
          </a:xfrm>
          <a:custGeom>
            <a:avLst/>
            <a:gdLst/>
            <a:ahLst/>
            <a:cxnLst/>
            <a:rect l="l" t="t" r="r" b="b"/>
            <a:pathLst>
              <a:path w="29209" h="8254">
                <a:moveTo>
                  <a:pt x="29209" y="0"/>
                </a:moveTo>
                <a:lnTo>
                  <a:pt x="0" y="8000"/>
                </a:lnTo>
                <a:lnTo>
                  <a:pt x="2031" y="8000"/>
                </a:lnTo>
                <a:lnTo>
                  <a:pt x="2920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794861" y="1886076"/>
            <a:ext cx="1493520" cy="2578100"/>
          </a:xfrm>
          <a:custGeom>
            <a:avLst/>
            <a:gdLst/>
            <a:ahLst/>
            <a:cxnLst/>
            <a:rect l="l" t="t" r="r" b="b"/>
            <a:pathLst>
              <a:path w="1493519" h="2578100">
                <a:moveTo>
                  <a:pt x="1493139" y="1240536"/>
                </a:moveTo>
                <a:lnTo>
                  <a:pt x="1490218" y="1240028"/>
                </a:lnTo>
                <a:lnTo>
                  <a:pt x="1467739" y="1248156"/>
                </a:lnTo>
                <a:lnTo>
                  <a:pt x="1473835" y="1272286"/>
                </a:lnTo>
                <a:lnTo>
                  <a:pt x="1487805" y="1288288"/>
                </a:lnTo>
                <a:lnTo>
                  <a:pt x="1473835" y="1288288"/>
                </a:lnTo>
                <a:lnTo>
                  <a:pt x="1463802" y="1296289"/>
                </a:lnTo>
                <a:lnTo>
                  <a:pt x="1463167" y="1296289"/>
                </a:lnTo>
                <a:lnTo>
                  <a:pt x="1485519" y="1320419"/>
                </a:lnTo>
                <a:lnTo>
                  <a:pt x="1493139" y="1327023"/>
                </a:lnTo>
                <a:lnTo>
                  <a:pt x="1493139" y="1240536"/>
                </a:lnTo>
                <a:close/>
              </a:path>
              <a:path w="1493519" h="2578100">
                <a:moveTo>
                  <a:pt x="1493139" y="0"/>
                </a:moveTo>
                <a:lnTo>
                  <a:pt x="1484249" y="38100"/>
                </a:lnTo>
                <a:lnTo>
                  <a:pt x="1474851" y="88900"/>
                </a:lnTo>
                <a:lnTo>
                  <a:pt x="1465834" y="127000"/>
                </a:lnTo>
                <a:lnTo>
                  <a:pt x="1448562" y="228600"/>
                </a:lnTo>
                <a:lnTo>
                  <a:pt x="1438148" y="228600"/>
                </a:lnTo>
                <a:lnTo>
                  <a:pt x="1420241" y="254000"/>
                </a:lnTo>
                <a:lnTo>
                  <a:pt x="1402334" y="292100"/>
                </a:lnTo>
                <a:lnTo>
                  <a:pt x="1384681" y="317500"/>
                </a:lnTo>
                <a:lnTo>
                  <a:pt x="1367282" y="368300"/>
                </a:lnTo>
                <a:lnTo>
                  <a:pt x="1350010" y="419100"/>
                </a:lnTo>
                <a:lnTo>
                  <a:pt x="1333119" y="457200"/>
                </a:lnTo>
                <a:lnTo>
                  <a:pt x="1316355" y="520700"/>
                </a:lnTo>
                <a:lnTo>
                  <a:pt x="1300099" y="571500"/>
                </a:lnTo>
                <a:lnTo>
                  <a:pt x="1284097" y="635000"/>
                </a:lnTo>
                <a:lnTo>
                  <a:pt x="1268603" y="698500"/>
                </a:lnTo>
                <a:lnTo>
                  <a:pt x="1253490" y="762000"/>
                </a:lnTo>
                <a:lnTo>
                  <a:pt x="1238885" y="825500"/>
                </a:lnTo>
                <a:lnTo>
                  <a:pt x="1224661" y="889000"/>
                </a:lnTo>
                <a:lnTo>
                  <a:pt x="1211199" y="952500"/>
                </a:lnTo>
                <a:lnTo>
                  <a:pt x="1198118" y="1016000"/>
                </a:lnTo>
                <a:lnTo>
                  <a:pt x="1185799" y="1079500"/>
                </a:lnTo>
                <a:lnTo>
                  <a:pt x="1173988" y="1143000"/>
                </a:lnTo>
                <a:lnTo>
                  <a:pt x="1162939" y="1206500"/>
                </a:lnTo>
                <a:lnTo>
                  <a:pt x="1152652" y="1257300"/>
                </a:lnTo>
                <a:lnTo>
                  <a:pt x="1143000" y="1320800"/>
                </a:lnTo>
                <a:lnTo>
                  <a:pt x="1134237" y="1358900"/>
                </a:lnTo>
                <a:lnTo>
                  <a:pt x="1126236" y="1409700"/>
                </a:lnTo>
                <a:lnTo>
                  <a:pt x="1112901" y="1485900"/>
                </a:lnTo>
                <a:lnTo>
                  <a:pt x="1107694" y="1511300"/>
                </a:lnTo>
                <a:lnTo>
                  <a:pt x="1103376" y="1536700"/>
                </a:lnTo>
                <a:lnTo>
                  <a:pt x="1098296" y="1574800"/>
                </a:lnTo>
                <a:lnTo>
                  <a:pt x="1096264" y="1587500"/>
                </a:lnTo>
                <a:lnTo>
                  <a:pt x="1053719" y="1587500"/>
                </a:lnTo>
                <a:lnTo>
                  <a:pt x="1053719" y="1790700"/>
                </a:lnTo>
                <a:lnTo>
                  <a:pt x="1050671" y="1803400"/>
                </a:lnTo>
                <a:lnTo>
                  <a:pt x="1040003" y="1854200"/>
                </a:lnTo>
                <a:lnTo>
                  <a:pt x="1029843" y="1905000"/>
                </a:lnTo>
                <a:lnTo>
                  <a:pt x="1020318" y="1968500"/>
                </a:lnTo>
                <a:lnTo>
                  <a:pt x="1004316" y="2070100"/>
                </a:lnTo>
                <a:lnTo>
                  <a:pt x="1003681" y="2082800"/>
                </a:lnTo>
                <a:lnTo>
                  <a:pt x="1003681" y="2336800"/>
                </a:lnTo>
                <a:lnTo>
                  <a:pt x="835025" y="2336800"/>
                </a:lnTo>
                <a:lnTo>
                  <a:pt x="784606" y="2349500"/>
                </a:lnTo>
                <a:lnTo>
                  <a:pt x="578993" y="2349500"/>
                </a:lnTo>
                <a:lnTo>
                  <a:pt x="584962" y="2336800"/>
                </a:lnTo>
                <a:lnTo>
                  <a:pt x="705104" y="2324100"/>
                </a:lnTo>
                <a:lnTo>
                  <a:pt x="755015" y="2324100"/>
                </a:lnTo>
                <a:lnTo>
                  <a:pt x="804926" y="2311400"/>
                </a:lnTo>
                <a:lnTo>
                  <a:pt x="954659" y="2311400"/>
                </a:lnTo>
                <a:lnTo>
                  <a:pt x="997077" y="2298700"/>
                </a:lnTo>
                <a:lnTo>
                  <a:pt x="1003681" y="2336800"/>
                </a:lnTo>
                <a:lnTo>
                  <a:pt x="1003681" y="2082800"/>
                </a:lnTo>
                <a:lnTo>
                  <a:pt x="998474" y="2120900"/>
                </a:lnTo>
                <a:lnTo>
                  <a:pt x="994410" y="2171700"/>
                </a:lnTo>
                <a:lnTo>
                  <a:pt x="993394" y="2197100"/>
                </a:lnTo>
                <a:lnTo>
                  <a:pt x="992378" y="2209800"/>
                </a:lnTo>
                <a:lnTo>
                  <a:pt x="992505" y="2235200"/>
                </a:lnTo>
                <a:lnTo>
                  <a:pt x="945896" y="2247900"/>
                </a:lnTo>
                <a:lnTo>
                  <a:pt x="894080" y="2247900"/>
                </a:lnTo>
                <a:lnTo>
                  <a:pt x="847852" y="2260600"/>
                </a:lnTo>
                <a:lnTo>
                  <a:pt x="810514" y="2273300"/>
                </a:lnTo>
                <a:lnTo>
                  <a:pt x="874268" y="2273300"/>
                </a:lnTo>
                <a:lnTo>
                  <a:pt x="894588" y="2286000"/>
                </a:lnTo>
                <a:lnTo>
                  <a:pt x="846709" y="2286000"/>
                </a:lnTo>
                <a:lnTo>
                  <a:pt x="795528" y="2298700"/>
                </a:lnTo>
                <a:lnTo>
                  <a:pt x="689483" y="2298700"/>
                </a:lnTo>
                <a:lnTo>
                  <a:pt x="637286" y="2311400"/>
                </a:lnTo>
                <a:lnTo>
                  <a:pt x="627126" y="2311400"/>
                </a:lnTo>
                <a:lnTo>
                  <a:pt x="635381" y="2298700"/>
                </a:lnTo>
                <a:lnTo>
                  <a:pt x="646684" y="2298700"/>
                </a:lnTo>
                <a:lnTo>
                  <a:pt x="675894" y="2286000"/>
                </a:lnTo>
                <a:lnTo>
                  <a:pt x="643509" y="2286000"/>
                </a:lnTo>
                <a:lnTo>
                  <a:pt x="681228" y="2247900"/>
                </a:lnTo>
                <a:lnTo>
                  <a:pt x="779526" y="2133600"/>
                </a:lnTo>
                <a:lnTo>
                  <a:pt x="812419" y="2108200"/>
                </a:lnTo>
                <a:lnTo>
                  <a:pt x="910971" y="1981200"/>
                </a:lnTo>
                <a:lnTo>
                  <a:pt x="943737" y="1930400"/>
                </a:lnTo>
                <a:lnTo>
                  <a:pt x="1008761" y="1854200"/>
                </a:lnTo>
                <a:lnTo>
                  <a:pt x="1041019" y="1803400"/>
                </a:lnTo>
                <a:lnTo>
                  <a:pt x="1053719" y="1790700"/>
                </a:lnTo>
                <a:lnTo>
                  <a:pt x="1053719" y="1587500"/>
                </a:lnTo>
                <a:lnTo>
                  <a:pt x="926719" y="1587500"/>
                </a:lnTo>
                <a:lnTo>
                  <a:pt x="896239" y="1600200"/>
                </a:lnTo>
                <a:lnTo>
                  <a:pt x="875665" y="1612900"/>
                </a:lnTo>
                <a:lnTo>
                  <a:pt x="866648" y="1638300"/>
                </a:lnTo>
                <a:lnTo>
                  <a:pt x="870585" y="1651000"/>
                </a:lnTo>
                <a:lnTo>
                  <a:pt x="900176" y="1689100"/>
                </a:lnTo>
                <a:lnTo>
                  <a:pt x="953643" y="1714500"/>
                </a:lnTo>
                <a:lnTo>
                  <a:pt x="988187" y="1727200"/>
                </a:lnTo>
                <a:lnTo>
                  <a:pt x="1006856" y="1727200"/>
                </a:lnTo>
                <a:lnTo>
                  <a:pt x="981837" y="1778000"/>
                </a:lnTo>
                <a:lnTo>
                  <a:pt x="956183" y="1816100"/>
                </a:lnTo>
                <a:lnTo>
                  <a:pt x="930021" y="1841500"/>
                </a:lnTo>
                <a:lnTo>
                  <a:pt x="903224" y="1879600"/>
                </a:lnTo>
                <a:lnTo>
                  <a:pt x="875665" y="1930400"/>
                </a:lnTo>
                <a:lnTo>
                  <a:pt x="847344" y="1968500"/>
                </a:lnTo>
                <a:lnTo>
                  <a:pt x="818261" y="1993900"/>
                </a:lnTo>
                <a:lnTo>
                  <a:pt x="788162" y="2032000"/>
                </a:lnTo>
                <a:lnTo>
                  <a:pt x="757174" y="2070100"/>
                </a:lnTo>
                <a:lnTo>
                  <a:pt x="725170" y="2108200"/>
                </a:lnTo>
                <a:lnTo>
                  <a:pt x="692023" y="2133600"/>
                </a:lnTo>
                <a:lnTo>
                  <a:pt x="657860" y="2171700"/>
                </a:lnTo>
                <a:lnTo>
                  <a:pt x="622427" y="2197100"/>
                </a:lnTo>
                <a:lnTo>
                  <a:pt x="585724" y="2235200"/>
                </a:lnTo>
                <a:lnTo>
                  <a:pt x="510159" y="2286000"/>
                </a:lnTo>
                <a:lnTo>
                  <a:pt x="489331" y="2286000"/>
                </a:lnTo>
                <a:lnTo>
                  <a:pt x="439420" y="2298700"/>
                </a:lnTo>
                <a:lnTo>
                  <a:pt x="395224" y="2311400"/>
                </a:lnTo>
                <a:lnTo>
                  <a:pt x="368427" y="2311400"/>
                </a:lnTo>
                <a:lnTo>
                  <a:pt x="368427" y="2374900"/>
                </a:lnTo>
                <a:lnTo>
                  <a:pt x="354457" y="2387600"/>
                </a:lnTo>
                <a:lnTo>
                  <a:pt x="355473" y="2374900"/>
                </a:lnTo>
                <a:lnTo>
                  <a:pt x="368427" y="2374900"/>
                </a:lnTo>
                <a:lnTo>
                  <a:pt x="368427" y="2311400"/>
                </a:lnTo>
                <a:lnTo>
                  <a:pt x="360045" y="2311400"/>
                </a:lnTo>
                <a:lnTo>
                  <a:pt x="337566" y="2336800"/>
                </a:lnTo>
                <a:lnTo>
                  <a:pt x="331216" y="2362200"/>
                </a:lnTo>
                <a:lnTo>
                  <a:pt x="339852" y="2374900"/>
                </a:lnTo>
                <a:lnTo>
                  <a:pt x="345567" y="2374900"/>
                </a:lnTo>
                <a:lnTo>
                  <a:pt x="323342" y="2387600"/>
                </a:lnTo>
                <a:lnTo>
                  <a:pt x="288671" y="2413000"/>
                </a:lnTo>
                <a:lnTo>
                  <a:pt x="335788" y="2387600"/>
                </a:lnTo>
                <a:lnTo>
                  <a:pt x="352933" y="2387600"/>
                </a:lnTo>
                <a:lnTo>
                  <a:pt x="307340" y="2425700"/>
                </a:lnTo>
                <a:lnTo>
                  <a:pt x="308229" y="2425700"/>
                </a:lnTo>
                <a:lnTo>
                  <a:pt x="306705" y="2438400"/>
                </a:lnTo>
                <a:lnTo>
                  <a:pt x="307340" y="2425700"/>
                </a:lnTo>
                <a:lnTo>
                  <a:pt x="303911" y="2425700"/>
                </a:lnTo>
                <a:lnTo>
                  <a:pt x="299339" y="2438400"/>
                </a:lnTo>
                <a:lnTo>
                  <a:pt x="298196" y="2438400"/>
                </a:lnTo>
                <a:lnTo>
                  <a:pt x="265938" y="2463800"/>
                </a:lnTo>
                <a:lnTo>
                  <a:pt x="251714" y="2476500"/>
                </a:lnTo>
                <a:lnTo>
                  <a:pt x="261366" y="2463800"/>
                </a:lnTo>
                <a:lnTo>
                  <a:pt x="276098" y="2451100"/>
                </a:lnTo>
                <a:lnTo>
                  <a:pt x="291719" y="2438400"/>
                </a:lnTo>
                <a:lnTo>
                  <a:pt x="284099" y="2438400"/>
                </a:lnTo>
                <a:lnTo>
                  <a:pt x="238887" y="2451100"/>
                </a:lnTo>
                <a:lnTo>
                  <a:pt x="181229" y="2476500"/>
                </a:lnTo>
                <a:lnTo>
                  <a:pt x="119761" y="2489200"/>
                </a:lnTo>
                <a:lnTo>
                  <a:pt x="63373" y="2501900"/>
                </a:lnTo>
                <a:lnTo>
                  <a:pt x="0" y="2501900"/>
                </a:lnTo>
                <a:lnTo>
                  <a:pt x="18796" y="2514600"/>
                </a:lnTo>
                <a:lnTo>
                  <a:pt x="38608" y="2540000"/>
                </a:lnTo>
                <a:lnTo>
                  <a:pt x="59309" y="2552700"/>
                </a:lnTo>
                <a:lnTo>
                  <a:pt x="81026" y="2565400"/>
                </a:lnTo>
                <a:lnTo>
                  <a:pt x="126746" y="2565400"/>
                </a:lnTo>
                <a:lnTo>
                  <a:pt x="150876" y="2578100"/>
                </a:lnTo>
                <a:lnTo>
                  <a:pt x="175768" y="2565400"/>
                </a:lnTo>
                <a:lnTo>
                  <a:pt x="254508" y="2565400"/>
                </a:lnTo>
                <a:lnTo>
                  <a:pt x="282067" y="2540000"/>
                </a:lnTo>
                <a:lnTo>
                  <a:pt x="310261" y="2540000"/>
                </a:lnTo>
                <a:lnTo>
                  <a:pt x="338836" y="2514600"/>
                </a:lnTo>
                <a:lnTo>
                  <a:pt x="397764" y="2489200"/>
                </a:lnTo>
                <a:lnTo>
                  <a:pt x="417703" y="2476500"/>
                </a:lnTo>
                <a:lnTo>
                  <a:pt x="427990" y="2463800"/>
                </a:lnTo>
                <a:lnTo>
                  <a:pt x="458470" y="2451100"/>
                </a:lnTo>
                <a:lnTo>
                  <a:pt x="489458" y="2425700"/>
                </a:lnTo>
                <a:lnTo>
                  <a:pt x="517271" y="2400300"/>
                </a:lnTo>
                <a:lnTo>
                  <a:pt x="1018286" y="2400300"/>
                </a:lnTo>
                <a:lnTo>
                  <a:pt x="1042035" y="2451100"/>
                </a:lnTo>
                <a:lnTo>
                  <a:pt x="1075563" y="2501900"/>
                </a:lnTo>
                <a:lnTo>
                  <a:pt x="1114806" y="2527300"/>
                </a:lnTo>
                <a:lnTo>
                  <a:pt x="1136142" y="2540000"/>
                </a:lnTo>
                <a:lnTo>
                  <a:pt x="1181735" y="2540000"/>
                </a:lnTo>
                <a:lnTo>
                  <a:pt x="1230249" y="2514600"/>
                </a:lnTo>
                <a:lnTo>
                  <a:pt x="1306449" y="2476500"/>
                </a:lnTo>
                <a:lnTo>
                  <a:pt x="1314958" y="2463800"/>
                </a:lnTo>
                <a:lnTo>
                  <a:pt x="1357884" y="2425700"/>
                </a:lnTo>
                <a:lnTo>
                  <a:pt x="1383411" y="2387600"/>
                </a:lnTo>
                <a:lnTo>
                  <a:pt x="1400556" y="2374900"/>
                </a:lnTo>
                <a:lnTo>
                  <a:pt x="1470914" y="2374900"/>
                </a:lnTo>
                <a:lnTo>
                  <a:pt x="1493139" y="2362200"/>
                </a:lnTo>
                <a:lnTo>
                  <a:pt x="1493139" y="2336800"/>
                </a:lnTo>
                <a:lnTo>
                  <a:pt x="1435862" y="2336800"/>
                </a:lnTo>
                <a:lnTo>
                  <a:pt x="1457833" y="2298700"/>
                </a:lnTo>
                <a:lnTo>
                  <a:pt x="1478153" y="2286000"/>
                </a:lnTo>
                <a:lnTo>
                  <a:pt x="1493139" y="2286000"/>
                </a:lnTo>
                <a:lnTo>
                  <a:pt x="1493139" y="2057400"/>
                </a:lnTo>
                <a:lnTo>
                  <a:pt x="1483106" y="2082800"/>
                </a:lnTo>
                <a:lnTo>
                  <a:pt x="1458341" y="2120900"/>
                </a:lnTo>
                <a:lnTo>
                  <a:pt x="1432306" y="2171700"/>
                </a:lnTo>
                <a:lnTo>
                  <a:pt x="1404747" y="2209800"/>
                </a:lnTo>
                <a:lnTo>
                  <a:pt x="1383538" y="2247900"/>
                </a:lnTo>
                <a:lnTo>
                  <a:pt x="1342644" y="2247900"/>
                </a:lnTo>
                <a:lnTo>
                  <a:pt x="1342644" y="2286000"/>
                </a:lnTo>
                <a:lnTo>
                  <a:pt x="1329309" y="2298700"/>
                </a:lnTo>
                <a:lnTo>
                  <a:pt x="1306449" y="2336800"/>
                </a:lnTo>
                <a:lnTo>
                  <a:pt x="1263777" y="2336800"/>
                </a:lnTo>
                <a:lnTo>
                  <a:pt x="1263777" y="2400300"/>
                </a:lnTo>
                <a:lnTo>
                  <a:pt x="1235202" y="2413000"/>
                </a:lnTo>
                <a:lnTo>
                  <a:pt x="1208786" y="2425700"/>
                </a:lnTo>
                <a:lnTo>
                  <a:pt x="1184783" y="2451100"/>
                </a:lnTo>
                <a:lnTo>
                  <a:pt x="1163320" y="2451100"/>
                </a:lnTo>
                <a:lnTo>
                  <a:pt x="1144143" y="2463800"/>
                </a:lnTo>
                <a:lnTo>
                  <a:pt x="1127379" y="2451100"/>
                </a:lnTo>
                <a:lnTo>
                  <a:pt x="1112901" y="2451100"/>
                </a:lnTo>
                <a:lnTo>
                  <a:pt x="1100836" y="2425700"/>
                </a:lnTo>
                <a:lnTo>
                  <a:pt x="1091057" y="2400300"/>
                </a:lnTo>
                <a:lnTo>
                  <a:pt x="1263777" y="2400300"/>
                </a:lnTo>
                <a:lnTo>
                  <a:pt x="1263777" y="2336800"/>
                </a:lnTo>
                <a:lnTo>
                  <a:pt x="1077976" y="2336800"/>
                </a:lnTo>
                <a:lnTo>
                  <a:pt x="1075563" y="2298700"/>
                </a:lnTo>
                <a:lnTo>
                  <a:pt x="1104392" y="2298700"/>
                </a:lnTo>
                <a:lnTo>
                  <a:pt x="1154430" y="2286000"/>
                </a:lnTo>
                <a:lnTo>
                  <a:pt x="1342644" y="2286000"/>
                </a:lnTo>
                <a:lnTo>
                  <a:pt x="1342644" y="2247900"/>
                </a:lnTo>
                <a:lnTo>
                  <a:pt x="1132332" y="2273300"/>
                </a:lnTo>
                <a:lnTo>
                  <a:pt x="1074801" y="2273300"/>
                </a:lnTo>
                <a:lnTo>
                  <a:pt x="1074674" y="2260600"/>
                </a:lnTo>
                <a:lnTo>
                  <a:pt x="1074547" y="2247900"/>
                </a:lnTo>
                <a:lnTo>
                  <a:pt x="1074420" y="2235200"/>
                </a:lnTo>
                <a:lnTo>
                  <a:pt x="1137793" y="2235200"/>
                </a:lnTo>
                <a:lnTo>
                  <a:pt x="1105027" y="2222500"/>
                </a:lnTo>
                <a:lnTo>
                  <a:pt x="1074674" y="2222500"/>
                </a:lnTo>
                <a:lnTo>
                  <a:pt x="1075563" y="2184400"/>
                </a:lnTo>
                <a:lnTo>
                  <a:pt x="1078992" y="2108200"/>
                </a:lnTo>
                <a:lnTo>
                  <a:pt x="1082548" y="2057400"/>
                </a:lnTo>
                <a:lnTo>
                  <a:pt x="1086866" y="2019300"/>
                </a:lnTo>
                <a:lnTo>
                  <a:pt x="1091946" y="1968500"/>
                </a:lnTo>
                <a:lnTo>
                  <a:pt x="1097534" y="1917700"/>
                </a:lnTo>
                <a:lnTo>
                  <a:pt x="1103757" y="1866900"/>
                </a:lnTo>
                <a:lnTo>
                  <a:pt x="1110615" y="1816100"/>
                </a:lnTo>
                <a:lnTo>
                  <a:pt x="1118108" y="1765300"/>
                </a:lnTo>
                <a:lnTo>
                  <a:pt x="1222883" y="1765300"/>
                </a:lnTo>
                <a:lnTo>
                  <a:pt x="1337818" y="1790700"/>
                </a:lnTo>
                <a:lnTo>
                  <a:pt x="1493139" y="1790700"/>
                </a:lnTo>
                <a:lnTo>
                  <a:pt x="1493139" y="1765300"/>
                </a:lnTo>
                <a:lnTo>
                  <a:pt x="1493139" y="1676400"/>
                </a:lnTo>
                <a:lnTo>
                  <a:pt x="1409319" y="1663700"/>
                </a:lnTo>
                <a:lnTo>
                  <a:pt x="1359154" y="1663700"/>
                </a:lnTo>
                <a:lnTo>
                  <a:pt x="1259078" y="1651000"/>
                </a:lnTo>
                <a:lnTo>
                  <a:pt x="1209040" y="1651000"/>
                </a:lnTo>
                <a:lnTo>
                  <a:pt x="1160272" y="1638300"/>
                </a:lnTo>
                <a:lnTo>
                  <a:pt x="1362329" y="1638300"/>
                </a:lnTo>
                <a:lnTo>
                  <a:pt x="1460754" y="1651000"/>
                </a:lnTo>
                <a:lnTo>
                  <a:pt x="1493139" y="1651000"/>
                </a:lnTo>
                <a:lnTo>
                  <a:pt x="1493139" y="1638300"/>
                </a:lnTo>
                <a:lnTo>
                  <a:pt x="1493139" y="1625600"/>
                </a:lnTo>
                <a:lnTo>
                  <a:pt x="1466977" y="1625600"/>
                </a:lnTo>
                <a:lnTo>
                  <a:pt x="1431163" y="1612900"/>
                </a:lnTo>
                <a:lnTo>
                  <a:pt x="1338961" y="1612900"/>
                </a:lnTo>
                <a:lnTo>
                  <a:pt x="1229868" y="1587500"/>
                </a:lnTo>
                <a:lnTo>
                  <a:pt x="1191387" y="1587500"/>
                </a:lnTo>
                <a:lnTo>
                  <a:pt x="1197864" y="1574800"/>
                </a:lnTo>
                <a:lnTo>
                  <a:pt x="1228217" y="1536700"/>
                </a:lnTo>
                <a:lnTo>
                  <a:pt x="1258062" y="1485900"/>
                </a:lnTo>
                <a:lnTo>
                  <a:pt x="1287526" y="1435100"/>
                </a:lnTo>
                <a:lnTo>
                  <a:pt x="1301940" y="1409700"/>
                </a:lnTo>
                <a:lnTo>
                  <a:pt x="1316355" y="1384300"/>
                </a:lnTo>
                <a:lnTo>
                  <a:pt x="1344803" y="1333500"/>
                </a:lnTo>
                <a:lnTo>
                  <a:pt x="1372616" y="1295400"/>
                </a:lnTo>
                <a:lnTo>
                  <a:pt x="1399794" y="1244600"/>
                </a:lnTo>
                <a:lnTo>
                  <a:pt x="1426337" y="1206500"/>
                </a:lnTo>
                <a:lnTo>
                  <a:pt x="1452118" y="1155700"/>
                </a:lnTo>
                <a:lnTo>
                  <a:pt x="1468882" y="1117600"/>
                </a:lnTo>
                <a:lnTo>
                  <a:pt x="1477264" y="1104900"/>
                </a:lnTo>
                <a:lnTo>
                  <a:pt x="1493139" y="1079500"/>
                </a:lnTo>
                <a:lnTo>
                  <a:pt x="1493139" y="787400"/>
                </a:lnTo>
                <a:lnTo>
                  <a:pt x="1477010" y="838200"/>
                </a:lnTo>
                <a:lnTo>
                  <a:pt x="1461897" y="889000"/>
                </a:lnTo>
                <a:lnTo>
                  <a:pt x="1447673" y="927100"/>
                </a:lnTo>
                <a:lnTo>
                  <a:pt x="1434465" y="965200"/>
                </a:lnTo>
                <a:lnTo>
                  <a:pt x="1422146" y="1003300"/>
                </a:lnTo>
                <a:lnTo>
                  <a:pt x="1410970" y="1041400"/>
                </a:lnTo>
                <a:lnTo>
                  <a:pt x="1401064" y="1066800"/>
                </a:lnTo>
                <a:lnTo>
                  <a:pt x="1392428" y="1092200"/>
                </a:lnTo>
                <a:lnTo>
                  <a:pt x="1385062" y="1104900"/>
                </a:lnTo>
                <a:lnTo>
                  <a:pt x="1379220" y="1117600"/>
                </a:lnTo>
                <a:lnTo>
                  <a:pt x="1382395" y="1104900"/>
                </a:lnTo>
                <a:lnTo>
                  <a:pt x="1384427" y="1092200"/>
                </a:lnTo>
                <a:lnTo>
                  <a:pt x="1385189" y="1079500"/>
                </a:lnTo>
                <a:lnTo>
                  <a:pt x="1384935" y="1066800"/>
                </a:lnTo>
                <a:lnTo>
                  <a:pt x="1360170" y="1104900"/>
                </a:lnTo>
                <a:lnTo>
                  <a:pt x="1335786" y="1143000"/>
                </a:lnTo>
                <a:lnTo>
                  <a:pt x="1311783" y="1181100"/>
                </a:lnTo>
                <a:lnTo>
                  <a:pt x="1288161" y="1231900"/>
                </a:lnTo>
                <a:lnTo>
                  <a:pt x="1264793" y="1270000"/>
                </a:lnTo>
                <a:lnTo>
                  <a:pt x="1241552" y="1320800"/>
                </a:lnTo>
                <a:lnTo>
                  <a:pt x="1186053" y="1409700"/>
                </a:lnTo>
                <a:lnTo>
                  <a:pt x="1195451" y="1371600"/>
                </a:lnTo>
                <a:lnTo>
                  <a:pt x="1207135" y="1320800"/>
                </a:lnTo>
                <a:lnTo>
                  <a:pt x="1218946" y="1270000"/>
                </a:lnTo>
                <a:lnTo>
                  <a:pt x="1231265" y="1219200"/>
                </a:lnTo>
                <a:lnTo>
                  <a:pt x="1243711" y="1168400"/>
                </a:lnTo>
                <a:lnTo>
                  <a:pt x="1256538" y="1117600"/>
                </a:lnTo>
                <a:lnTo>
                  <a:pt x="1269492" y="1066800"/>
                </a:lnTo>
                <a:lnTo>
                  <a:pt x="1282827" y="1016000"/>
                </a:lnTo>
                <a:lnTo>
                  <a:pt x="1296289" y="965200"/>
                </a:lnTo>
                <a:lnTo>
                  <a:pt x="1309878" y="927100"/>
                </a:lnTo>
                <a:lnTo>
                  <a:pt x="1337564" y="825500"/>
                </a:lnTo>
                <a:lnTo>
                  <a:pt x="1365758" y="723900"/>
                </a:lnTo>
                <a:lnTo>
                  <a:pt x="1408303" y="584200"/>
                </a:lnTo>
                <a:lnTo>
                  <a:pt x="1450594" y="444500"/>
                </a:lnTo>
                <a:lnTo>
                  <a:pt x="1464691" y="393700"/>
                </a:lnTo>
                <a:lnTo>
                  <a:pt x="1478534" y="342900"/>
                </a:lnTo>
                <a:lnTo>
                  <a:pt x="1481836" y="330200"/>
                </a:lnTo>
                <a:lnTo>
                  <a:pt x="1487297" y="304800"/>
                </a:lnTo>
                <a:lnTo>
                  <a:pt x="1489583" y="304800"/>
                </a:lnTo>
                <a:lnTo>
                  <a:pt x="1493139" y="292100"/>
                </a:lnTo>
                <a:lnTo>
                  <a:pt x="149313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55280" rIns="0" bIns="0" rtlCol="0">
            <a:spAutoFit/>
          </a:bodyPr>
          <a:lstStyle/>
          <a:p>
            <a:pPr marL="3023235">
              <a:lnSpc>
                <a:spcPct val="100000"/>
              </a:lnSpc>
              <a:spcBef>
                <a:spcPts val="100"/>
              </a:spcBef>
            </a:pPr>
            <a:r>
              <a:rPr sz="6600" spc="1015" dirty="0"/>
              <a:t>What</a:t>
            </a:r>
            <a:r>
              <a:rPr sz="6600" spc="390" dirty="0"/>
              <a:t> </a:t>
            </a:r>
            <a:r>
              <a:rPr sz="6600" spc="595" dirty="0"/>
              <a:t>is</a:t>
            </a:r>
            <a:r>
              <a:rPr sz="6600" spc="390" dirty="0"/>
              <a:t> </a:t>
            </a:r>
            <a:r>
              <a:rPr sz="6600" spc="960" dirty="0"/>
              <a:t>Academic</a:t>
            </a:r>
            <a:r>
              <a:rPr sz="6600" spc="365" dirty="0"/>
              <a:t> </a:t>
            </a:r>
            <a:r>
              <a:rPr sz="6600" spc="730" dirty="0"/>
              <a:t>Integrity?</a:t>
            </a:r>
            <a:endParaRPr sz="6600"/>
          </a:p>
        </p:txBody>
      </p:sp>
      <p:sp>
        <p:nvSpPr>
          <p:cNvPr id="9" name="object 9"/>
          <p:cNvSpPr txBox="1"/>
          <p:nvPr/>
        </p:nvSpPr>
        <p:spPr>
          <a:xfrm>
            <a:off x="2049272" y="2447925"/>
            <a:ext cx="14189075" cy="5786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1610" marR="174625" algn="ctr">
              <a:lnSpc>
                <a:spcPct val="100000"/>
              </a:lnSpc>
              <a:spcBef>
                <a:spcPts val="100"/>
              </a:spcBef>
            </a:pPr>
            <a:r>
              <a:rPr sz="5400" spc="720" dirty="0">
                <a:latin typeface="Calibri"/>
                <a:cs typeface="Calibri"/>
              </a:rPr>
              <a:t>Academic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490" dirty="0">
                <a:latin typeface="Calibri"/>
                <a:cs typeface="Calibri"/>
              </a:rPr>
              <a:t>integrity</a:t>
            </a:r>
            <a:r>
              <a:rPr sz="5400" spc="170" dirty="0">
                <a:latin typeface="Calibri"/>
                <a:cs typeface="Calibri"/>
              </a:rPr>
              <a:t> </a:t>
            </a:r>
            <a:r>
              <a:rPr sz="5400" spc="785" dirty="0">
                <a:latin typeface="Calibri"/>
                <a:cs typeface="Calibri"/>
              </a:rPr>
              <a:t>means</a:t>
            </a:r>
            <a:r>
              <a:rPr sz="5400" spc="190" dirty="0">
                <a:latin typeface="Calibri"/>
                <a:cs typeface="Calibri"/>
              </a:rPr>
              <a:t> </a:t>
            </a:r>
            <a:r>
              <a:rPr sz="5400" spc="700" dirty="0">
                <a:latin typeface="Calibri"/>
                <a:cs typeface="Calibri"/>
              </a:rPr>
              <a:t>being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595" dirty="0">
                <a:latin typeface="Calibri"/>
                <a:cs typeface="Calibri"/>
              </a:rPr>
              <a:t>honest </a:t>
            </a:r>
            <a:r>
              <a:rPr sz="5400" spc="740" dirty="0">
                <a:latin typeface="Calibri"/>
                <a:cs typeface="Calibri"/>
              </a:rPr>
              <a:t>and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310" dirty="0">
                <a:latin typeface="Calibri"/>
                <a:cs typeface="Calibri"/>
              </a:rPr>
              <a:t>fair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505" dirty="0">
                <a:latin typeface="Calibri"/>
                <a:cs typeface="Calibri"/>
              </a:rPr>
              <a:t>in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500" dirty="0">
                <a:latin typeface="Calibri"/>
                <a:cs typeface="Calibri"/>
              </a:rPr>
              <a:t>your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430" dirty="0">
                <a:latin typeface="Calibri"/>
                <a:cs typeface="Calibri"/>
              </a:rPr>
              <a:t>studies.</a:t>
            </a:r>
            <a:endParaRPr sz="5400">
              <a:latin typeface="Calibri"/>
              <a:cs typeface="Calibri"/>
            </a:endParaRPr>
          </a:p>
          <a:p>
            <a:pPr marL="12065" marR="5080" indent="-1905" algn="ctr">
              <a:lnSpc>
                <a:spcPct val="100000"/>
              </a:lnSpc>
              <a:spcBef>
                <a:spcPts val="6480"/>
              </a:spcBef>
            </a:pPr>
            <a:r>
              <a:rPr sz="5400" spc="315" dirty="0">
                <a:latin typeface="Calibri"/>
                <a:cs typeface="Calibri"/>
              </a:rPr>
              <a:t>It</a:t>
            </a:r>
            <a:r>
              <a:rPr sz="5400" spc="180" dirty="0">
                <a:latin typeface="Calibri"/>
                <a:cs typeface="Calibri"/>
              </a:rPr>
              <a:t> </a:t>
            </a:r>
            <a:r>
              <a:rPr sz="5400" spc="785" dirty="0">
                <a:latin typeface="Calibri"/>
                <a:cs typeface="Calibri"/>
              </a:rPr>
              <a:t>means</a:t>
            </a:r>
            <a:r>
              <a:rPr sz="5400" spc="195" dirty="0">
                <a:latin typeface="Calibri"/>
                <a:cs typeface="Calibri"/>
              </a:rPr>
              <a:t> </a:t>
            </a:r>
            <a:r>
              <a:rPr sz="5400" spc="685" dirty="0">
                <a:latin typeface="Calibri"/>
                <a:cs typeface="Calibri"/>
              </a:rPr>
              <a:t>doing</a:t>
            </a:r>
            <a:r>
              <a:rPr sz="5400" spc="180" dirty="0">
                <a:latin typeface="Calibri"/>
                <a:cs typeface="Calibri"/>
              </a:rPr>
              <a:t> </a:t>
            </a:r>
            <a:r>
              <a:rPr sz="5400" spc="500" dirty="0">
                <a:latin typeface="Calibri"/>
                <a:cs typeface="Calibri"/>
              </a:rPr>
              <a:t>your</a:t>
            </a:r>
            <a:r>
              <a:rPr sz="5400" spc="195" dirty="0">
                <a:latin typeface="Calibri"/>
                <a:cs typeface="Calibri"/>
              </a:rPr>
              <a:t> </a:t>
            </a:r>
            <a:r>
              <a:rPr sz="5400" spc="730" dirty="0">
                <a:latin typeface="Calibri"/>
                <a:cs typeface="Calibri"/>
              </a:rPr>
              <a:t>own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445" dirty="0">
                <a:latin typeface="Calibri"/>
                <a:cs typeface="Calibri"/>
              </a:rPr>
              <a:t>work,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650" dirty="0">
                <a:latin typeface="Calibri"/>
                <a:cs typeface="Calibri"/>
              </a:rPr>
              <a:t>giving </a:t>
            </a:r>
            <a:r>
              <a:rPr sz="5400" spc="484" dirty="0">
                <a:latin typeface="Calibri"/>
                <a:cs typeface="Calibri"/>
              </a:rPr>
              <a:t>credit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760" dirty="0">
                <a:latin typeface="Calibri"/>
                <a:cs typeface="Calibri"/>
              </a:rPr>
              <a:t>when</a:t>
            </a:r>
            <a:r>
              <a:rPr sz="5400" spc="185" dirty="0">
                <a:latin typeface="Calibri"/>
                <a:cs typeface="Calibri"/>
              </a:rPr>
              <a:t> </a:t>
            </a:r>
            <a:r>
              <a:rPr sz="5400" spc="595" dirty="0">
                <a:latin typeface="Calibri"/>
                <a:cs typeface="Calibri"/>
              </a:rPr>
              <a:t>you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610" dirty="0">
                <a:latin typeface="Calibri"/>
                <a:cs typeface="Calibri"/>
              </a:rPr>
              <a:t>use</a:t>
            </a:r>
            <a:r>
              <a:rPr sz="5400" spc="200" dirty="0">
                <a:latin typeface="Calibri"/>
                <a:cs typeface="Calibri"/>
              </a:rPr>
              <a:t> </a:t>
            </a:r>
            <a:r>
              <a:rPr sz="5400" spc="505" dirty="0">
                <a:latin typeface="Calibri"/>
                <a:cs typeface="Calibri"/>
              </a:rPr>
              <a:t>other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470" dirty="0">
                <a:latin typeface="Calibri"/>
                <a:cs typeface="Calibri"/>
              </a:rPr>
              <a:t>people’s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400" dirty="0">
                <a:latin typeface="Calibri"/>
                <a:cs typeface="Calibri"/>
              </a:rPr>
              <a:t>ideas, </a:t>
            </a:r>
            <a:r>
              <a:rPr sz="5400" spc="740" dirty="0">
                <a:latin typeface="Calibri"/>
                <a:cs typeface="Calibri"/>
              </a:rPr>
              <a:t>and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515" dirty="0">
                <a:latin typeface="Calibri"/>
                <a:cs typeface="Calibri"/>
              </a:rPr>
              <a:t>following</a:t>
            </a:r>
            <a:r>
              <a:rPr sz="5400" spc="170" dirty="0">
                <a:latin typeface="Calibri"/>
                <a:cs typeface="Calibri"/>
              </a:rPr>
              <a:t> </a:t>
            </a:r>
            <a:r>
              <a:rPr sz="5400" spc="585" dirty="0">
                <a:latin typeface="Calibri"/>
                <a:cs typeface="Calibri"/>
              </a:rPr>
              <a:t>the</a:t>
            </a:r>
            <a:r>
              <a:rPr sz="5400" spc="190" dirty="0">
                <a:latin typeface="Calibri"/>
                <a:cs typeface="Calibri"/>
              </a:rPr>
              <a:t> </a:t>
            </a:r>
            <a:r>
              <a:rPr sz="5400" spc="470" dirty="0">
                <a:latin typeface="Calibri"/>
                <a:cs typeface="Calibri"/>
              </a:rPr>
              <a:t>rules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480" dirty="0">
                <a:latin typeface="Calibri"/>
                <a:cs typeface="Calibri"/>
              </a:rPr>
              <a:t>set</a:t>
            </a:r>
            <a:r>
              <a:rPr sz="5400" spc="180" dirty="0">
                <a:latin typeface="Calibri"/>
                <a:cs typeface="Calibri"/>
              </a:rPr>
              <a:t> </a:t>
            </a:r>
            <a:r>
              <a:rPr sz="5400" spc="630" dirty="0">
                <a:latin typeface="Calibri"/>
                <a:cs typeface="Calibri"/>
              </a:rPr>
              <a:t>by</a:t>
            </a:r>
            <a:r>
              <a:rPr sz="5400" spc="204" dirty="0">
                <a:latin typeface="Calibri"/>
                <a:cs typeface="Calibri"/>
              </a:rPr>
              <a:t> </a:t>
            </a:r>
            <a:r>
              <a:rPr sz="5400" spc="560" dirty="0">
                <a:latin typeface="Calibri"/>
                <a:cs typeface="Calibri"/>
              </a:rPr>
              <a:t>the </a:t>
            </a:r>
            <a:r>
              <a:rPr sz="5400" spc="385" dirty="0">
                <a:latin typeface="Calibri"/>
                <a:cs typeface="Calibri"/>
              </a:rPr>
              <a:t>university.</a:t>
            </a:r>
            <a:endParaRPr sz="54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897618" y="9340697"/>
            <a:ext cx="61455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295" dirty="0">
                <a:latin typeface="Calibri"/>
                <a:cs typeface="Calibri"/>
              </a:rPr>
              <a:t>(University</a:t>
            </a:r>
            <a:r>
              <a:rPr sz="3600" spc="95" dirty="0">
                <a:latin typeface="Calibri"/>
                <a:cs typeface="Calibri"/>
              </a:rPr>
              <a:t> </a:t>
            </a:r>
            <a:r>
              <a:rPr sz="3600" spc="225" dirty="0">
                <a:latin typeface="Calibri"/>
                <a:cs typeface="Calibri"/>
              </a:rPr>
              <a:t>of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285" dirty="0">
                <a:latin typeface="Calibri"/>
                <a:cs typeface="Calibri"/>
              </a:rPr>
              <a:t>Oxford,</a:t>
            </a:r>
            <a:r>
              <a:rPr sz="3600" spc="120" dirty="0">
                <a:latin typeface="Calibri"/>
                <a:cs typeface="Calibri"/>
              </a:rPr>
              <a:t> </a:t>
            </a:r>
            <a:r>
              <a:rPr sz="3600" spc="240" dirty="0">
                <a:latin typeface="Calibri"/>
                <a:cs typeface="Calibri"/>
              </a:rPr>
              <a:t>2023)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470755" y="4162933"/>
            <a:ext cx="29209" cy="8255"/>
          </a:xfrm>
          <a:custGeom>
            <a:avLst/>
            <a:gdLst/>
            <a:ahLst/>
            <a:cxnLst/>
            <a:rect l="l" t="t" r="r" b="b"/>
            <a:pathLst>
              <a:path w="29209" h="8254">
                <a:moveTo>
                  <a:pt x="29209" y="0"/>
                </a:moveTo>
                <a:lnTo>
                  <a:pt x="0" y="8000"/>
                </a:lnTo>
                <a:lnTo>
                  <a:pt x="2031" y="8000"/>
                </a:lnTo>
                <a:lnTo>
                  <a:pt x="2920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794861" y="1886076"/>
            <a:ext cx="1493520" cy="2578100"/>
          </a:xfrm>
          <a:custGeom>
            <a:avLst/>
            <a:gdLst/>
            <a:ahLst/>
            <a:cxnLst/>
            <a:rect l="l" t="t" r="r" b="b"/>
            <a:pathLst>
              <a:path w="1493519" h="2578100">
                <a:moveTo>
                  <a:pt x="1493139" y="1240536"/>
                </a:moveTo>
                <a:lnTo>
                  <a:pt x="1490218" y="1240028"/>
                </a:lnTo>
                <a:lnTo>
                  <a:pt x="1467739" y="1248156"/>
                </a:lnTo>
                <a:lnTo>
                  <a:pt x="1473835" y="1272286"/>
                </a:lnTo>
                <a:lnTo>
                  <a:pt x="1487805" y="1288288"/>
                </a:lnTo>
                <a:lnTo>
                  <a:pt x="1473835" y="1288288"/>
                </a:lnTo>
                <a:lnTo>
                  <a:pt x="1463802" y="1296289"/>
                </a:lnTo>
                <a:lnTo>
                  <a:pt x="1463167" y="1296289"/>
                </a:lnTo>
                <a:lnTo>
                  <a:pt x="1485519" y="1320419"/>
                </a:lnTo>
                <a:lnTo>
                  <a:pt x="1493139" y="1327023"/>
                </a:lnTo>
                <a:lnTo>
                  <a:pt x="1493139" y="1240536"/>
                </a:lnTo>
                <a:close/>
              </a:path>
              <a:path w="1493519" h="2578100">
                <a:moveTo>
                  <a:pt x="1493139" y="0"/>
                </a:moveTo>
                <a:lnTo>
                  <a:pt x="1484249" y="38100"/>
                </a:lnTo>
                <a:lnTo>
                  <a:pt x="1474851" y="88900"/>
                </a:lnTo>
                <a:lnTo>
                  <a:pt x="1465834" y="127000"/>
                </a:lnTo>
                <a:lnTo>
                  <a:pt x="1448562" y="228600"/>
                </a:lnTo>
                <a:lnTo>
                  <a:pt x="1438148" y="228600"/>
                </a:lnTo>
                <a:lnTo>
                  <a:pt x="1420241" y="254000"/>
                </a:lnTo>
                <a:lnTo>
                  <a:pt x="1402334" y="292100"/>
                </a:lnTo>
                <a:lnTo>
                  <a:pt x="1384681" y="317500"/>
                </a:lnTo>
                <a:lnTo>
                  <a:pt x="1367282" y="368300"/>
                </a:lnTo>
                <a:lnTo>
                  <a:pt x="1350010" y="419100"/>
                </a:lnTo>
                <a:lnTo>
                  <a:pt x="1333119" y="457200"/>
                </a:lnTo>
                <a:lnTo>
                  <a:pt x="1316355" y="520700"/>
                </a:lnTo>
                <a:lnTo>
                  <a:pt x="1300099" y="571500"/>
                </a:lnTo>
                <a:lnTo>
                  <a:pt x="1284097" y="635000"/>
                </a:lnTo>
                <a:lnTo>
                  <a:pt x="1268603" y="698500"/>
                </a:lnTo>
                <a:lnTo>
                  <a:pt x="1253490" y="762000"/>
                </a:lnTo>
                <a:lnTo>
                  <a:pt x="1238885" y="825500"/>
                </a:lnTo>
                <a:lnTo>
                  <a:pt x="1224661" y="889000"/>
                </a:lnTo>
                <a:lnTo>
                  <a:pt x="1211199" y="952500"/>
                </a:lnTo>
                <a:lnTo>
                  <a:pt x="1198118" y="1016000"/>
                </a:lnTo>
                <a:lnTo>
                  <a:pt x="1185799" y="1079500"/>
                </a:lnTo>
                <a:lnTo>
                  <a:pt x="1173988" y="1143000"/>
                </a:lnTo>
                <a:lnTo>
                  <a:pt x="1162939" y="1206500"/>
                </a:lnTo>
                <a:lnTo>
                  <a:pt x="1152652" y="1257300"/>
                </a:lnTo>
                <a:lnTo>
                  <a:pt x="1143000" y="1320800"/>
                </a:lnTo>
                <a:lnTo>
                  <a:pt x="1134237" y="1358900"/>
                </a:lnTo>
                <a:lnTo>
                  <a:pt x="1126236" y="1409700"/>
                </a:lnTo>
                <a:lnTo>
                  <a:pt x="1112901" y="1485900"/>
                </a:lnTo>
                <a:lnTo>
                  <a:pt x="1107694" y="1511300"/>
                </a:lnTo>
                <a:lnTo>
                  <a:pt x="1103376" y="1536700"/>
                </a:lnTo>
                <a:lnTo>
                  <a:pt x="1098296" y="1574800"/>
                </a:lnTo>
                <a:lnTo>
                  <a:pt x="1096264" y="1587500"/>
                </a:lnTo>
                <a:lnTo>
                  <a:pt x="1053719" y="1587500"/>
                </a:lnTo>
                <a:lnTo>
                  <a:pt x="1053719" y="1790700"/>
                </a:lnTo>
                <a:lnTo>
                  <a:pt x="1050671" y="1803400"/>
                </a:lnTo>
                <a:lnTo>
                  <a:pt x="1040003" y="1854200"/>
                </a:lnTo>
                <a:lnTo>
                  <a:pt x="1029843" y="1905000"/>
                </a:lnTo>
                <a:lnTo>
                  <a:pt x="1020318" y="1968500"/>
                </a:lnTo>
                <a:lnTo>
                  <a:pt x="1004316" y="2070100"/>
                </a:lnTo>
                <a:lnTo>
                  <a:pt x="1003681" y="2082800"/>
                </a:lnTo>
                <a:lnTo>
                  <a:pt x="1003681" y="2336800"/>
                </a:lnTo>
                <a:lnTo>
                  <a:pt x="835025" y="2336800"/>
                </a:lnTo>
                <a:lnTo>
                  <a:pt x="784606" y="2349500"/>
                </a:lnTo>
                <a:lnTo>
                  <a:pt x="578993" y="2349500"/>
                </a:lnTo>
                <a:lnTo>
                  <a:pt x="584962" y="2336800"/>
                </a:lnTo>
                <a:lnTo>
                  <a:pt x="705104" y="2324100"/>
                </a:lnTo>
                <a:lnTo>
                  <a:pt x="755015" y="2324100"/>
                </a:lnTo>
                <a:lnTo>
                  <a:pt x="804926" y="2311400"/>
                </a:lnTo>
                <a:lnTo>
                  <a:pt x="954659" y="2311400"/>
                </a:lnTo>
                <a:lnTo>
                  <a:pt x="997077" y="2298700"/>
                </a:lnTo>
                <a:lnTo>
                  <a:pt x="1003681" y="2336800"/>
                </a:lnTo>
                <a:lnTo>
                  <a:pt x="1003681" y="2082800"/>
                </a:lnTo>
                <a:lnTo>
                  <a:pt x="998474" y="2120900"/>
                </a:lnTo>
                <a:lnTo>
                  <a:pt x="994410" y="2171700"/>
                </a:lnTo>
                <a:lnTo>
                  <a:pt x="993394" y="2197100"/>
                </a:lnTo>
                <a:lnTo>
                  <a:pt x="992378" y="2209800"/>
                </a:lnTo>
                <a:lnTo>
                  <a:pt x="992505" y="2235200"/>
                </a:lnTo>
                <a:lnTo>
                  <a:pt x="945896" y="2247900"/>
                </a:lnTo>
                <a:lnTo>
                  <a:pt x="894080" y="2247900"/>
                </a:lnTo>
                <a:lnTo>
                  <a:pt x="847852" y="2260600"/>
                </a:lnTo>
                <a:lnTo>
                  <a:pt x="810514" y="2273300"/>
                </a:lnTo>
                <a:lnTo>
                  <a:pt x="874268" y="2273300"/>
                </a:lnTo>
                <a:lnTo>
                  <a:pt x="894588" y="2286000"/>
                </a:lnTo>
                <a:lnTo>
                  <a:pt x="846709" y="2286000"/>
                </a:lnTo>
                <a:lnTo>
                  <a:pt x="795528" y="2298700"/>
                </a:lnTo>
                <a:lnTo>
                  <a:pt x="689483" y="2298700"/>
                </a:lnTo>
                <a:lnTo>
                  <a:pt x="637286" y="2311400"/>
                </a:lnTo>
                <a:lnTo>
                  <a:pt x="627126" y="2311400"/>
                </a:lnTo>
                <a:lnTo>
                  <a:pt x="635381" y="2298700"/>
                </a:lnTo>
                <a:lnTo>
                  <a:pt x="646684" y="2298700"/>
                </a:lnTo>
                <a:lnTo>
                  <a:pt x="675894" y="2286000"/>
                </a:lnTo>
                <a:lnTo>
                  <a:pt x="643509" y="2286000"/>
                </a:lnTo>
                <a:lnTo>
                  <a:pt x="681228" y="2247900"/>
                </a:lnTo>
                <a:lnTo>
                  <a:pt x="779526" y="2133600"/>
                </a:lnTo>
                <a:lnTo>
                  <a:pt x="812419" y="2108200"/>
                </a:lnTo>
                <a:lnTo>
                  <a:pt x="910971" y="1981200"/>
                </a:lnTo>
                <a:lnTo>
                  <a:pt x="943737" y="1930400"/>
                </a:lnTo>
                <a:lnTo>
                  <a:pt x="1008761" y="1854200"/>
                </a:lnTo>
                <a:lnTo>
                  <a:pt x="1041019" y="1803400"/>
                </a:lnTo>
                <a:lnTo>
                  <a:pt x="1053719" y="1790700"/>
                </a:lnTo>
                <a:lnTo>
                  <a:pt x="1053719" y="1587500"/>
                </a:lnTo>
                <a:lnTo>
                  <a:pt x="926719" y="1587500"/>
                </a:lnTo>
                <a:lnTo>
                  <a:pt x="896239" y="1600200"/>
                </a:lnTo>
                <a:lnTo>
                  <a:pt x="875665" y="1612900"/>
                </a:lnTo>
                <a:lnTo>
                  <a:pt x="866648" y="1638300"/>
                </a:lnTo>
                <a:lnTo>
                  <a:pt x="870585" y="1651000"/>
                </a:lnTo>
                <a:lnTo>
                  <a:pt x="900176" y="1689100"/>
                </a:lnTo>
                <a:lnTo>
                  <a:pt x="953643" y="1714500"/>
                </a:lnTo>
                <a:lnTo>
                  <a:pt x="988187" y="1727200"/>
                </a:lnTo>
                <a:lnTo>
                  <a:pt x="1006856" y="1727200"/>
                </a:lnTo>
                <a:lnTo>
                  <a:pt x="981837" y="1778000"/>
                </a:lnTo>
                <a:lnTo>
                  <a:pt x="956183" y="1816100"/>
                </a:lnTo>
                <a:lnTo>
                  <a:pt x="930021" y="1841500"/>
                </a:lnTo>
                <a:lnTo>
                  <a:pt x="903224" y="1879600"/>
                </a:lnTo>
                <a:lnTo>
                  <a:pt x="875665" y="1930400"/>
                </a:lnTo>
                <a:lnTo>
                  <a:pt x="847344" y="1968500"/>
                </a:lnTo>
                <a:lnTo>
                  <a:pt x="818261" y="1993900"/>
                </a:lnTo>
                <a:lnTo>
                  <a:pt x="788162" y="2032000"/>
                </a:lnTo>
                <a:lnTo>
                  <a:pt x="757174" y="2070100"/>
                </a:lnTo>
                <a:lnTo>
                  <a:pt x="725170" y="2108200"/>
                </a:lnTo>
                <a:lnTo>
                  <a:pt x="692023" y="2133600"/>
                </a:lnTo>
                <a:lnTo>
                  <a:pt x="657860" y="2171700"/>
                </a:lnTo>
                <a:lnTo>
                  <a:pt x="622427" y="2197100"/>
                </a:lnTo>
                <a:lnTo>
                  <a:pt x="585724" y="2235200"/>
                </a:lnTo>
                <a:lnTo>
                  <a:pt x="510159" y="2286000"/>
                </a:lnTo>
                <a:lnTo>
                  <a:pt x="489331" y="2286000"/>
                </a:lnTo>
                <a:lnTo>
                  <a:pt x="439420" y="2298700"/>
                </a:lnTo>
                <a:lnTo>
                  <a:pt x="395224" y="2311400"/>
                </a:lnTo>
                <a:lnTo>
                  <a:pt x="368427" y="2311400"/>
                </a:lnTo>
                <a:lnTo>
                  <a:pt x="368427" y="2374900"/>
                </a:lnTo>
                <a:lnTo>
                  <a:pt x="354457" y="2387600"/>
                </a:lnTo>
                <a:lnTo>
                  <a:pt x="355473" y="2374900"/>
                </a:lnTo>
                <a:lnTo>
                  <a:pt x="368427" y="2374900"/>
                </a:lnTo>
                <a:lnTo>
                  <a:pt x="368427" y="2311400"/>
                </a:lnTo>
                <a:lnTo>
                  <a:pt x="360045" y="2311400"/>
                </a:lnTo>
                <a:lnTo>
                  <a:pt x="337566" y="2336800"/>
                </a:lnTo>
                <a:lnTo>
                  <a:pt x="331216" y="2362200"/>
                </a:lnTo>
                <a:lnTo>
                  <a:pt x="339852" y="2374900"/>
                </a:lnTo>
                <a:lnTo>
                  <a:pt x="345567" y="2374900"/>
                </a:lnTo>
                <a:lnTo>
                  <a:pt x="323342" y="2387600"/>
                </a:lnTo>
                <a:lnTo>
                  <a:pt x="288671" y="2413000"/>
                </a:lnTo>
                <a:lnTo>
                  <a:pt x="335788" y="2387600"/>
                </a:lnTo>
                <a:lnTo>
                  <a:pt x="352933" y="2387600"/>
                </a:lnTo>
                <a:lnTo>
                  <a:pt x="307340" y="2425700"/>
                </a:lnTo>
                <a:lnTo>
                  <a:pt x="308229" y="2425700"/>
                </a:lnTo>
                <a:lnTo>
                  <a:pt x="306705" y="2438400"/>
                </a:lnTo>
                <a:lnTo>
                  <a:pt x="307340" y="2425700"/>
                </a:lnTo>
                <a:lnTo>
                  <a:pt x="303911" y="2425700"/>
                </a:lnTo>
                <a:lnTo>
                  <a:pt x="299339" y="2438400"/>
                </a:lnTo>
                <a:lnTo>
                  <a:pt x="298196" y="2438400"/>
                </a:lnTo>
                <a:lnTo>
                  <a:pt x="265938" y="2463800"/>
                </a:lnTo>
                <a:lnTo>
                  <a:pt x="251714" y="2476500"/>
                </a:lnTo>
                <a:lnTo>
                  <a:pt x="261366" y="2463800"/>
                </a:lnTo>
                <a:lnTo>
                  <a:pt x="276098" y="2451100"/>
                </a:lnTo>
                <a:lnTo>
                  <a:pt x="291719" y="2438400"/>
                </a:lnTo>
                <a:lnTo>
                  <a:pt x="284099" y="2438400"/>
                </a:lnTo>
                <a:lnTo>
                  <a:pt x="238887" y="2451100"/>
                </a:lnTo>
                <a:lnTo>
                  <a:pt x="181229" y="2476500"/>
                </a:lnTo>
                <a:lnTo>
                  <a:pt x="119761" y="2489200"/>
                </a:lnTo>
                <a:lnTo>
                  <a:pt x="63373" y="2501900"/>
                </a:lnTo>
                <a:lnTo>
                  <a:pt x="0" y="2501900"/>
                </a:lnTo>
                <a:lnTo>
                  <a:pt x="18796" y="2514600"/>
                </a:lnTo>
                <a:lnTo>
                  <a:pt x="38608" y="2540000"/>
                </a:lnTo>
                <a:lnTo>
                  <a:pt x="59309" y="2552700"/>
                </a:lnTo>
                <a:lnTo>
                  <a:pt x="81026" y="2565400"/>
                </a:lnTo>
                <a:lnTo>
                  <a:pt x="126746" y="2565400"/>
                </a:lnTo>
                <a:lnTo>
                  <a:pt x="150876" y="2578100"/>
                </a:lnTo>
                <a:lnTo>
                  <a:pt x="175768" y="2565400"/>
                </a:lnTo>
                <a:lnTo>
                  <a:pt x="254508" y="2565400"/>
                </a:lnTo>
                <a:lnTo>
                  <a:pt x="282067" y="2540000"/>
                </a:lnTo>
                <a:lnTo>
                  <a:pt x="310261" y="2540000"/>
                </a:lnTo>
                <a:lnTo>
                  <a:pt x="338836" y="2514600"/>
                </a:lnTo>
                <a:lnTo>
                  <a:pt x="397764" y="2489200"/>
                </a:lnTo>
                <a:lnTo>
                  <a:pt x="417703" y="2476500"/>
                </a:lnTo>
                <a:lnTo>
                  <a:pt x="427990" y="2463800"/>
                </a:lnTo>
                <a:lnTo>
                  <a:pt x="458470" y="2451100"/>
                </a:lnTo>
                <a:lnTo>
                  <a:pt x="489458" y="2425700"/>
                </a:lnTo>
                <a:lnTo>
                  <a:pt x="517271" y="2400300"/>
                </a:lnTo>
                <a:lnTo>
                  <a:pt x="1018286" y="2400300"/>
                </a:lnTo>
                <a:lnTo>
                  <a:pt x="1042035" y="2451100"/>
                </a:lnTo>
                <a:lnTo>
                  <a:pt x="1075563" y="2501900"/>
                </a:lnTo>
                <a:lnTo>
                  <a:pt x="1114806" y="2527300"/>
                </a:lnTo>
                <a:lnTo>
                  <a:pt x="1136142" y="2540000"/>
                </a:lnTo>
                <a:lnTo>
                  <a:pt x="1181735" y="2540000"/>
                </a:lnTo>
                <a:lnTo>
                  <a:pt x="1230249" y="2514600"/>
                </a:lnTo>
                <a:lnTo>
                  <a:pt x="1306449" y="2476500"/>
                </a:lnTo>
                <a:lnTo>
                  <a:pt x="1314958" y="2463800"/>
                </a:lnTo>
                <a:lnTo>
                  <a:pt x="1357884" y="2425700"/>
                </a:lnTo>
                <a:lnTo>
                  <a:pt x="1383411" y="2387600"/>
                </a:lnTo>
                <a:lnTo>
                  <a:pt x="1400556" y="2374900"/>
                </a:lnTo>
                <a:lnTo>
                  <a:pt x="1470914" y="2374900"/>
                </a:lnTo>
                <a:lnTo>
                  <a:pt x="1493139" y="2362200"/>
                </a:lnTo>
                <a:lnTo>
                  <a:pt x="1493139" y="2336800"/>
                </a:lnTo>
                <a:lnTo>
                  <a:pt x="1435862" y="2336800"/>
                </a:lnTo>
                <a:lnTo>
                  <a:pt x="1457833" y="2298700"/>
                </a:lnTo>
                <a:lnTo>
                  <a:pt x="1478153" y="2286000"/>
                </a:lnTo>
                <a:lnTo>
                  <a:pt x="1493139" y="2286000"/>
                </a:lnTo>
                <a:lnTo>
                  <a:pt x="1493139" y="2057400"/>
                </a:lnTo>
                <a:lnTo>
                  <a:pt x="1483106" y="2082800"/>
                </a:lnTo>
                <a:lnTo>
                  <a:pt x="1458341" y="2120900"/>
                </a:lnTo>
                <a:lnTo>
                  <a:pt x="1432306" y="2171700"/>
                </a:lnTo>
                <a:lnTo>
                  <a:pt x="1404747" y="2209800"/>
                </a:lnTo>
                <a:lnTo>
                  <a:pt x="1383538" y="2247900"/>
                </a:lnTo>
                <a:lnTo>
                  <a:pt x="1342644" y="2247900"/>
                </a:lnTo>
                <a:lnTo>
                  <a:pt x="1342644" y="2286000"/>
                </a:lnTo>
                <a:lnTo>
                  <a:pt x="1329309" y="2298700"/>
                </a:lnTo>
                <a:lnTo>
                  <a:pt x="1306449" y="2336800"/>
                </a:lnTo>
                <a:lnTo>
                  <a:pt x="1263777" y="2336800"/>
                </a:lnTo>
                <a:lnTo>
                  <a:pt x="1263777" y="2400300"/>
                </a:lnTo>
                <a:lnTo>
                  <a:pt x="1235202" y="2413000"/>
                </a:lnTo>
                <a:lnTo>
                  <a:pt x="1208786" y="2425700"/>
                </a:lnTo>
                <a:lnTo>
                  <a:pt x="1184783" y="2451100"/>
                </a:lnTo>
                <a:lnTo>
                  <a:pt x="1163320" y="2451100"/>
                </a:lnTo>
                <a:lnTo>
                  <a:pt x="1144143" y="2463800"/>
                </a:lnTo>
                <a:lnTo>
                  <a:pt x="1127379" y="2451100"/>
                </a:lnTo>
                <a:lnTo>
                  <a:pt x="1112901" y="2451100"/>
                </a:lnTo>
                <a:lnTo>
                  <a:pt x="1100836" y="2425700"/>
                </a:lnTo>
                <a:lnTo>
                  <a:pt x="1091057" y="2400300"/>
                </a:lnTo>
                <a:lnTo>
                  <a:pt x="1263777" y="2400300"/>
                </a:lnTo>
                <a:lnTo>
                  <a:pt x="1263777" y="2336800"/>
                </a:lnTo>
                <a:lnTo>
                  <a:pt x="1077976" y="2336800"/>
                </a:lnTo>
                <a:lnTo>
                  <a:pt x="1075563" y="2298700"/>
                </a:lnTo>
                <a:lnTo>
                  <a:pt x="1104392" y="2298700"/>
                </a:lnTo>
                <a:lnTo>
                  <a:pt x="1154430" y="2286000"/>
                </a:lnTo>
                <a:lnTo>
                  <a:pt x="1342644" y="2286000"/>
                </a:lnTo>
                <a:lnTo>
                  <a:pt x="1342644" y="2247900"/>
                </a:lnTo>
                <a:lnTo>
                  <a:pt x="1132332" y="2273300"/>
                </a:lnTo>
                <a:lnTo>
                  <a:pt x="1074801" y="2273300"/>
                </a:lnTo>
                <a:lnTo>
                  <a:pt x="1074674" y="2260600"/>
                </a:lnTo>
                <a:lnTo>
                  <a:pt x="1074547" y="2247900"/>
                </a:lnTo>
                <a:lnTo>
                  <a:pt x="1074420" y="2235200"/>
                </a:lnTo>
                <a:lnTo>
                  <a:pt x="1137793" y="2235200"/>
                </a:lnTo>
                <a:lnTo>
                  <a:pt x="1105027" y="2222500"/>
                </a:lnTo>
                <a:lnTo>
                  <a:pt x="1074674" y="2222500"/>
                </a:lnTo>
                <a:lnTo>
                  <a:pt x="1075563" y="2184400"/>
                </a:lnTo>
                <a:lnTo>
                  <a:pt x="1078992" y="2108200"/>
                </a:lnTo>
                <a:lnTo>
                  <a:pt x="1082548" y="2057400"/>
                </a:lnTo>
                <a:lnTo>
                  <a:pt x="1086866" y="2019300"/>
                </a:lnTo>
                <a:lnTo>
                  <a:pt x="1091946" y="1968500"/>
                </a:lnTo>
                <a:lnTo>
                  <a:pt x="1097534" y="1917700"/>
                </a:lnTo>
                <a:lnTo>
                  <a:pt x="1103757" y="1866900"/>
                </a:lnTo>
                <a:lnTo>
                  <a:pt x="1110615" y="1816100"/>
                </a:lnTo>
                <a:lnTo>
                  <a:pt x="1118108" y="1765300"/>
                </a:lnTo>
                <a:lnTo>
                  <a:pt x="1222883" y="1765300"/>
                </a:lnTo>
                <a:lnTo>
                  <a:pt x="1337818" y="1790700"/>
                </a:lnTo>
                <a:lnTo>
                  <a:pt x="1493139" y="1790700"/>
                </a:lnTo>
                <a:lnTo>
                  <a:pt x="1493139" y="1765300"/>
                </a:lnTo>
                <a:lnTo>
                  <a:pt x="1493139" y="1676400"/>
                </a:lnTo>
                <a:lnTo>
                  <a:pt x="1409319" y="1663700"/>
                </a:lnTo>
                <a:lnTo>
                  <a:pt x="1359154" y="1663700"/>
                </a:lnTo>
                <a:lnTo>
                  <a:pt x="1259078" y="1651000"/>
                </a:lnTo>
                <a:lnTo>
                  <a:pt x="1209040" y="1651000"/>
                </a:lnTo>
                <a:lnTo>
                  <a:pt x="1160272" y="1638300"/>
                </a:lnTo>
                <a:lnTo>
                  <a:pt x="1362329" y="1638300"/>
                </a:lnTo>
                <a:lnTo>
                  <a:pt x="1460754" y="1651000"/>
                </a:lnTo>
                <a:lnTo>
                  <a:pt x="1493139" y="1651000"/>
                </a:lnTo>
                <a:lnTo>
                  <a:pt x="1493139" y="1638300"/>
                </a:lnTo>
                <a:lnTo>
                  <a:pt x="1493139" y="1625600"/>
                </a:lnTo>
                <a:lnTo>
                  <a:pt x="1466977" y="1625600"/>
                </a:lnTo>
                <a:lnTo>
                  <a:pt x="1431163" y="1612900"/>
                </a:lnTo>
                <a:lnTo>
                  <a:pt x="1338961" y="1612900"/>
                </a:lnTo>
                <a:lnTo>
                  <a:pt x="1229868" y="1587500"/>
                </a:lnTo>
                <a:lnTo>
                  <a:pt x="1191387" y="1587500"/>
                </a:lnTo>
                <a:lnTo>
                  <a:pt x="1197864" y="1574800"/>
                </a:lnTo>
                <a:lnTo>
                  <a:pt x="1228217" y="1536700"/>
                </a:lnTo>
                <a:lnTo>
                  <a:pt x="1258062" y="1485900"/>
                </a:lnTo>
                <a:lnTo>
                  <a:pt x="1287526" y="1435100"/>
                </a:lnTo>
                <a:lnTo>
                  <a:pt x="1301940" y="1409700"/>
                </a:lnTo>
                <a:lnTo>
                  <a:pt x="1316355" y="1384300"/>
                </a:lnTo>
                <a:lnTo>
                  <a:pt x="1344803" y="1333500"/>
                </a:lnTo>
                <a:lnTo>
                  <a:pt x="1372616" y="1295400"/>
                </a:lnTo>
                <a:lnTo>
                  <a:pt x="1399794" y="1244600"/>
                </a:lnTo>
                <a:lnTo>
                  <a:pt x="1426337" y="1206500"/>
                </a:lnTo>
                <a:lnTo>
                  <a:pt x="1452118" y="1155700"/>
                </a:lnTo>
                <a:lnTo>
                  <a:pt x="1468882" y="1117600"/>
                </a:lnTo>
                <a:lnTo>
                  <a:pt x="1477264" y="1104900"/>
                </a:lnTo>
                <a:lnTo>
                  <a:pt x="1493139" y="1079500"/>
                </a:lnTo>
                <a:lnTo>
                  <a:pt x="1493139" y="787400"/>
                </a:lnTo>
                <a:lnTo>
                  <a:pt x="1477010" y="838200"/>
                </a:lnTo>
                <a:lnTo>
                  <a:pt x="1461897" y="889000"/>
                </a:lnTo>
                <a:lnTo>
                  <a:pt x="1447673" y="927100"/>
                </a:lnTo>
                <a:lnTo>
                  <a:pt x="1434465" y="965200"/>
                </a:lnTo>
                <a:lnTo>
                  <a:pt x="1422146" y="1003300"/>
                </a:lnTo>
                <a:lnTo>
                  <a:pt x="1410970" y="1041400"/>
                </a:lnTo>
                <a:lnTo>
                  <a:pt x="1401064" y="1066800"/>
                </a:lnTo>
                <a:lnTo>
                  <a:pt x="1392428" y="1092200"/>
                </a:lnTo>
                <a:lnTo>
                  <a:pt x="1385062" y="1104900"/>
                </a:lnTo>
                <a:lnTo>
                  <a:pt x="1379220" y="1117600"/>
                </a:lnTo>
                <a:lnTo>
                  <a:pt x="1382395" y="1104900"/>
                </a:lnTo>
                <a:lnTo>
                  <a:pt x="1384427" y="1092200"/>
                </a:lnTo>
                <a:lnTo>
                  <a:pt x="1385189" y="1079500"/>
                </a:lnTo>
                <a:lnTo>
                  <a:pt x="1384935" y="1066800"/>
                </a:lnTo>
                <a:lnTo>
                  <a:pt x="1360170" y="1104900"/>
                </a:lnTo>
                <a:lnTo>
                  <a:pt x="1335786" y="1143000"/>
                </a:lnTo>
                <a:lnTo>
                  <a:pt x="1311783" y="1181100"/>
                </a:lnTo>
                <a:lnTo>
                  <a:pt x="1288161" y="1231900"/>
                </a:lnTo>
                <a:lnTo>
                  <a:pt x="1264793" y="1270000"/>
                </a:lnTo>
                <a:lnTo>
                  <a:pt x="1241552" y="1320800"/>
                </a:lnTo>
                <a:lnTo>
                  <a:pt x="1186053" y="1409700"/>
                </a:lnTo>
                <a:lnTo>
                  <a:pt x="1195451" y="1371600"/>
                </a:lnTo>
                <a:lnTo>
                  <a:pt x="1207135" y="1320800"/>
                </a:lnTo>
                <a:lnTo>
                  <a:pt x="1218946" y="1270000"/>
                </a:lnTo>
                <a:lnTo>
                  <a:pt x="1231265" y="1219200"/>
                </a:lnTo>
                <a:lnTo>
                  <a:pt x="1243711" y="1168400"/>
                </a:lnTo>
                <a:lnTo>
                  <a:pt x="1256538" y="1117600"/>
                </a:lnTo>
                <a:lnTo>
                  <a:pt x="1269492" y="1066800"/>
                </a:lnTo>
                <a:lnTo>
                  <a:pt x="1282827" y="1016000"/>
                </a:lnTo>
                <a:lnTo>
                  <a:pt x="1296289" y="965200"/>
                </a:lnTo>
                <a:lnTo>
                  <a:pt x="1309878" y="927100"/>
                </a:lnTo>
                <a:lnTo>
                  <a:pt x="1337564" y="825500"/>
                </a:lnTo>
                <a:lnTo>
                  <a:pt x="1365758" y="723900"/>
                </a:lnTo>
                <a:lnTo>
                  <a:pt x="1408303" y="584200"/>
                </a:lnTo>
                <a:lnTo>
                  <a:pt x="1450594" y="444500"/>
                </a:lnTo>
                <a:lnTo>
                  <a:pt x="1464691" y="393700"/>
                </a:lnTo>
                <a:lnTo>
                  <a:pt x="1478534" y="342900"/>
                </a:lnTo>
                <a:lnTo>
                  <a:pt x="1481836" y="330200"/>
                </a:lnTo>
                <a:lnTo>
                  <a:pt x="1487297" y="304800"/>
                </a:lnTo>
                <a:lnTo>
                  <a:pt x="1489583" y="304800"/>
                </a:lnTo>
                <a:lnTo>
                  <a:pt x="1493139" y="292100"/>
                </a:lnTo>
                <a:lnTo>
                  <a:pt x="149313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3308984" y="367740"/>
            <a:ext cx="12435840" cy="20377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21814" marR="5080" indent="-1809750">
              <a:lnSpc>
                <a:spcPct val="100000"/>
              </a:lnSpc>
              <a:spcBef>
                <a:spcPts val="100"/>
              </a:spcBef>
            </a:pPr>
            <a:r>
              <a:rPr sz="6600" spc="1135" dirty="0"/>
              <a:t>Why</a:t>
            </a:r>
            <a:r>
              <a:rPr sz="6600" spc="385" dirty="0"/>
              <a:t> </a:t>
            </a:r>
            <a:r>
              <a:rPr sz="6600" spc="825" dirty="0"/>
              <a:t>should</a:t>
            </a:r>
            <a:r>
              <a:rPr sz="6600" spc="390" dirty="0"/>
              <a:t> </a:t>
            </a:r>
            <a:r>
              <a:rPr sz="6600" spc="990" dirty="0"/>
              <a:t>YOU</a:t>
            </a:r>
            <a:r>
              <a:rPr sz="6600" spc="390" dirty="0"/>
              <a:t> </a:t>
            </a:r>
            <a:r>
              <a:rPr sz="6600" spc="815" dirty="0"/>
              <a:t>care</a:t>
            </a:r>
            <a:r>
              <a:rPr sz="6600" spc="385" dirty="0"/>
              <a:t> </a:t>
            </a:r>
            <a:r>
              <a:rPr sz="6600" spc="795" dirty="0"/>
              <a:t>about </a:t>
            </a:r>
            <a:r>
              <a:rPr sz="6600" spc="935" dirty="0"/>
              <a:t>academic</a:t>
            </a:r>
            <a:r>
              <a:rPr sz="6600" spc="405" dirty="0"/>
              <a:t> </a:t>
            </a:r>
            <a:r>
              <a:rPr sz="6600" spc="725" dirty="0"/>
              <a:t>integrity?</a:t>
            </a:r>
            <a:endParaRPr sz="6600"/>
          </a:p>
        </p:txBody>
      </p:sp>
      <p:sp>
        <p:nvSpPr>
          <p:cNvPr id="9" name="object 9"/>
          <p:cNvSpPr txBox="1"/>
          <p:nvPr/>
        </p:nvSpPr>
        <p:spPr>
          <a:xfrm>
            <a:off x="1984629" y="2881376"/>
            <a:ext cx="14324965" cy="7195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04800" marR="305435" algn="ctr">
              <a:lnSpc>
                <a:spcPct val="100000"/>
              </a:lnSpc>
              <a:spcBef>
                <a:spcPts val="95"/>
              </a:spcBef>
            </a:pPr>
            <a:r>
              <a:rPr sz="4600" spc="645" dirty="0">
                <a:latin typeface="Calibri"/>
                <a:cs typeface="Calibri"/>
              </a:rPr>
              <a:t>Being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05" dirty="0">
                <a:latin typeface="Calibri"/>
                <a:cs typeface="Calibri"/>
              </a:rPr>
              <a:t>honest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30" dirty="0">
                <a:latin typeface="Calibri"/>
                <a:cs typeface="Calibri"/>
              </a:rPr>
              <a:t>in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34" dirty="0">
                <a:latin typeface="Calibri"/>
                <a:cs typeface="Calibri"/>
              </a:rPr>
              <a:t>your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95" dirty="0">
                <a:latin typeface="Calibri"/>
                <a:cs typeface="Calibri"/>
              </a:rPr>
              <a:t>academic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15" dirty="0">
                <a:latin typeface="Calibri"/>
                <a:cs typeface="Calibri"/>
              </a:rPr>
              <a:t>work</a:t>
            </a:r>
            <a:r>
              <a:rPr sz="4600" spc="185" dirty="0">
                <a:latin typeface="Calibri"/>
                <a:cs typeface="Calibri"/>
              </a:rPr>
              <a:t> </a:t>
            </a:r>
            <a:r>
              <a:rPr sz="4600" spc="495" dirty="0">
                <a:latin typeface="Calibri"/>
                <a:cs typeface="Calibri"/>
              </a:rPr>
              <a:t>helps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80" dirty="0">
                <a:latin typeface="Calibri"/>
                <a:cs typeface="Calibri"/>
              </a:rPr>
              <a:t>you </a:t>
            </a:r>
            <a:r>
              <a:rPr sz="4600" spc="420" dirty="0">
                <a:latin typeface="Calibri"/>
                <a:cs typeface="Calibri"/>
              </a:rPr>
              <a:t>learn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570" dirty="0">
                <a:latin typeface="Calibri"/>
                <a:cs typeface="Calibri"/>
              </a:rPr>
              <a:t>more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630" dirty="0">
                <a:latin typeface="Calibri"/>
                <a:cs typeface="Calibri"/>
              </a:rPr>
              <a:t>and</a:t>
            </a:r>
            <a:r>
              <a:rPr sz="4600" spc="185" dirty="0">
                <a:latin typeface="Calibri"/>
                <a:cs typeface="Calibri"/>
              </a:rPr>
              <a:t> </a:t>
            </a:r>
            <a:r>
              <a:rPr sz="4600" spc="535" dirty="0">
                <a:latin typeface="Calibri"/>
                <a:cs typeface="Calibri"/>
              </a:rPr>
              <a:t>shows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65" dirty="0">
                <a:latin typeface="Calibri"/>
                <a:cs typeface="Calibri"/>
              </a:rPr>
              <a:t>that</a:t>
            </a:r>
            <a:r>
              <a:rPr sz="4600" spc="150" dirty="0">
                <a:latin typeface="Calibri"/>
                <a:cs typeface="Calibri"/>
              </a:rPr>
              <a:t> </a:t>
            </a:r>
            <a:r>
              <a:rPr sz="4600" spc="505" dirty="0">
                <a:latin typeface="Calibri"/>
                <a:cs typeface="Calibri"/>
              </a:rPr>
              <a:t>you</a:t>
            </a:r>
            <a:r>
              <a:rPr sz="4600" spc="180" dirty="0">
                <a:latin typeface="Calibri"/>
                <a:cs typeface="Calibri"/>
              </a:rPr>
              <a:t> </a:t>
            </a:r>
            <a:r>
              <a:rPr sz="4600" spc="610" dirty="0">
                <a:latin typeface="Calibri"/>
                <a:cs typeface="Calibri"/>
              </a:rPr>
              <a:t>can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85" dirty="0">
                <a:latin typeface="Calibri"/>
                <a:cs typeface="Calibri"/>
              </a:rPr>
              <a:t>be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55" dirty="0">
                <a:latin typeface="Calibri"/>
                <a:cs typeface="Calibri"/>
              </a:rPr>
              <a:t>trusted.</a:t>
            </a:r>
            <a:endParaRPr sz="4600">
              <a:latin typeface="Calibri"/>
              <a:cs typeface="Calibri"/>
            </a:endParaRPr>
          </a:p>
          <a:p>
            <a:pPr marL="12065" marR="5080" algn="ctr">
              <a:lnSpc>
                <a:spcPct val="100000"/>
              </a:lnSpc>
              <a:spcBef>
                <a:spcPts val="5520"/>
              </a:spcBef>
            </a:pPr>
            <a:r>
              <a:rPr sz="4600" spc="270" dirty="0">
                <a:latin typeface="Calibri"/>
                <a:cs typeface="Calibri"/>
              </a:rPr>
              <a:t>It</a:t>
            </a:r>
            <a:r>
              <a:rPr sz="4600" spc="175" dirty="0">
                <a:latin typeface="Calibri"/>
                <a:cs typeface="Calibri"/>
              </a:rPr>
              <a:t> </a:t>
            </a:r>
            <a:r>
              <a:rPr sz="4600" spc="380" dirty="0">
                <a:latin typeface="Calibri"/>
                <a:cs typeface="Calibri"/>
              </a:rPr>
              <a:t>also</a:t>
            </a:r>
            <a:r>
              <a:rPr sz="4600" spc="180" dirty="0">
                <a:latin typeface="Calibri"/>
                <a:cs typeface="Calibri"/>
              </a:rPr>
              <a:t> </a:t>
            </a:r>
            <a:r>
              <a:rPr sz="4600" spc="535" dirty="0">
                <a:latin typeface="Calibri"/>
                <a:cs typeface="Calibri"/>
              </a:rPr>
              <a:t>shows</a:t>
            </a:r>
            <a:r>
              <a:rPr sz="4600" spc="175" dirty="0">
                <a:latin typeface="Calibri"/>
                <a:cs typeface="Calibri"/>
              </a:rPr>
              <a:t> </a:t>
            </a:r>
            <a:r>
              <a:rPr sz="4600" spc="465" dirty="0">
                <a:latin typeface="Calibri"/>
                <a:cs typeface="Calibri"/>
              </a:rPr>
              <a:t>respect—</a:t>
            </a:r>
            <a:r>
              <a:rPr sz="4600" spc="270" dirty="0">
                <a:latin typeface="Calibri"/>
                <a:cs typeface="Calibri"/>
              </a:rPr>
              <a:t>for</a:t>
            </a:r>
            <a:r>
              <a:rPr sz="4600" spc="195" dirty="0">
                <a:latin typeface="Calibri"/>
                <a:cs typeface="Calibri"/>
              </a:rPr>
              <a:t> </a:t>
            </a:r>
            <a:r>
              <a:rPr sz="4600" spc="305" dirty="0">
                <a:latin typeface="Calibri"/>
                <a:cs typeface="Calibri"/>
              </a:rPr>
              <a:t>yourself,</a:t>
            </a:r>
            <a:r>
              <a:rPr sz="4600" spc="200" dirty="0">
                <a:latin typeface="Calibri"/>
                <a:cs typeface="Calibri"/>
              </a:rPr>
              <a:t> </a:t>
            </a:r>
            <a:r>
              <a:rPr sz="4600" spc="425" dirty="0">
                <a:latin typeface="Calibri"/>
                <a:cs typeface="Calibri"/>
              </a:rPr>
              <a:t>your</a:t>
            </a:r>
            <a:r>
              <a:rPr sz="4600" spc="190" dirty="0">
                <a:latin typeface="Calibri"/>
                <a:cs typeface="Calibri"/>
              </a:rPr>
              <a:t> </a:t>
            </a:r>
            <a:r>
              <a:rPr sz="4600" spc="390" dirty="0">
                <a:latin typeface="Calibri"/>
                <a:cs typeface="Calibri"/>
              </a:rPr>
              <a:t>teachers, </a:t>
            </a:r>
            <a:r>
              <a:rPr sz="4600" spc="630" dirty="0">
                <a:latin typeface="Calibri"/>
                <a:cs typeface="Calibri"/>
              </a:rPr>
              <a:t>and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430" dirty="0">
                <a:latin typeface="Calibri"/>
                <a:cs typeface="Calibri"/>
              </a:rPr>
              <a:t>other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420" dirty="0">
                <a:latin typeface="Calibri"/>
                <a:cs typeface="Calibri"/>
              </a:rPr>
              <a:t>students.</a:t>
            </a:r>
            <a:endParaRPr sz="4600">
              <a:latin typeface="Calibri"/>
              <a:cs typeface="Calibri"/>
            </a:endParaRPr>
          </a:p>
          <a:p>
            <a:pPr marL="327660" marR="327660" algn="ctr">
              <a:lnSpc>
                <a:spcPct val="100000"/>
              </a:lnSpc>
              <a:spcBef>
                <a:spcPts val="5520"/>
              </a:spcBef>
            </a:pPr>
            <a:r>
              <a:rPr sz="4600" spc="190" dirty="0">
                <a:latin typeface="Calibri"/>
                <a:cs typeface="Calibri"/>
              </a:rPr>
              <a:t>If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05" dirty="0">
                <a:latin typeface="Calibri"/>
                <a:cs typeface="Calibri"/>
              </a:rPr>
              <a:t>you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95" dirty="0">
                <a:latin typeface="Calibri"/>
                <a:cs typeface="Calibri"/>
              </a:rPr>
              <a:t>don’t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45" dirty="0">
                <a:latin typeface="Calibri"/>
                <a:cs typeface="Calibri"/>
              </a:rPr>
              <a:t>follow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495" dirty="0">
                <a:latin typeface="Calibri"/>
                <a:cs typeface="Calibri"/>
              </a:rPr>
              <a:t>the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00" dirty="0">
                <a:latin typeface="Calibri"/>
                <a:cs typeface="Calibri"/>
              </a:rPr>
              <a:t>rules,</a:t>
            </a:r>
            <a:r>
              <a:rPr sz="4600" spc="185" dirty="0">
                <a:latin typeface="Calibri"/>
                <a:cs typeface="Calibri"/>
              </a:rPr>
              <a:t> </a:t>
            </a:r>
            <a:r>
              <a:rPr sz="4600" spc="505" dirty="0">
                <a:latin typeface="Calibri"/>
                <a:cs typeface="Calibri"/>
              </a:rPr>
              <a:t>you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675" dirty="0">
                <a:latin typeface="Calibri"/>
                <a:cs typeface="Calibri"/>
              </a:rPr>
              <a:t>might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90" dirty="0">
                <a:latin typeface="Calibri"/>
                <a:cs typeface="Calibri"/>
              </a:rPr>
              <a:t>get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75" dirty="0">
                <a:latin typeface="Calibri"/>
                <a:cs typeface="Calibri"/>
              </a:rPr>
              <a:t>into </a:t>
            </a:r>
            <a:r>
              <a:rPr sz="4600" spc="434" dirty="0">
                <a:latin typeface="Calibri"/>
                <a:cs typeface="Calibri"/>
              </a:rPr>
              <a:t>trouble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630" dirty="0">
                <a:latin typeface="Calibri"/>
                <a:cs typeface="Calibri"/>
              </a:rPr>
              <a:t>and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560" dirty="0">
                <a:latin typeface="Calibri"/>
                <a:cs typeface="Calibri"/>
              </a:rPr>
              <a:t>miss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500" dirty="0">
                <a:latin typeface="Calibri"/>
                <a:cs typeface="Calibri"/>
              </a:rPr>
              <a:t>the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600" dirty="0">
                <a:latin typeface="Calibri"/>
                <a:cs typeface="Calibri"/>
              </a:rPr>
              <a:t>chance</a:t>
            </a:r>
            <a:r>
              <a:rPr sz="4600" spc="165" dirty="0">
                <a:latin typeface="Calibri"/>
                <a:cs typeface="Calibri"/>
              </a:rPr>
              <a:t> </a:t>
            </a:r>
            <a:r>
              <a:rPr sz="4600" spc="375" dirty="0">
                <a:latin typeface="Calibri"/>
                <a:cs typeface="Calibri"/>
              </a:rPr>
              <a:t>to</a:t>
            </a:r>
            <a:r>
              <a:rPr sz="4600" spc="170" dirty="0">
                <a:latin typeface="Calibri"/>
                <a:cs typeface="Calibri"/>
              </a:rPr>
              <a:t> </a:t>
            </a:r>
            <a:r>
              <a:rPr sz="4600" spc="315" dirty="0">
                <a:latin typeface="Calibri"/>
                <a:cs typeface="Calibri"/>
              </a:rPr>
              <a:t>really </a:t>
            </a:r>
            <a:r>
              <a:rPr sz="4600" spc="535" dirty="0">
                <a:latin typeface="Calibri"/>
                <a:cs typeface="Calibri"/>
              </a:rPr>
              <a:t>understand</a:t>
            </a:r>
            <a:r>
              <a:rPr sz="4600" spc="200" dirty="0">
                <a:latin typeface="Calibri"/>
                <a:cs typeface="Calibri"/>
              </a:rPr>
              <a:t> </a:t>
            </a:r>
            <a:r>
              <a:rPr sz="4600" spc="565" dirty="0">
                <a:latin typeface="Calibri"/>
                <a:cs typeface="Calibri"/>
              </a:rPr>
              <a:t>what</a:t>
            </a:r>
            <a:r>
              <a:rPr sz="4600" spc="175" dirty="0">
                <a:latin typeface="Calibri"/>
                <a:cs typeface="Calibri"/>
              </a:rPr>
              <a:t> </a:t>
            </a:r>
            <a:r>
              <a:rPr sz="4600" spc="335" dirty="0">
                <a:latin typeface="Calibri"/>
                <a:cs typeface="Calibri"/>
              </a:rPr>
              <a:t>you’re</a:t>
            </a:r>
            <a:r>
              <a:rPr sz="4600" spc="180" dirty="0">
                <a:latin typeface="Calibri"/>
                <a:cs typeface="Calibri"/>
              </a:rPr>
              <a:t> </a:t>
            </a:r>
            <a:r>
              <a:rPr sz="4600" spc="405" dirty="0">
                <a:latin typeface="Calibri"/>
                <a:cs typeface="Calibri"/>
              </a:rPr>
              <a:t>learning.</a:t>
            </a:r>
            <a:endParaRPr sz="4600">
              <a:latin typeface="Calibri"/>
              <a:cs typeface="Calibri"/>
            </a:endParaRPr>
          </a:p>
          <a:p>
            <a:pPr marR="447040" algn="r">
              <a:lnSpc>
                <a:spcPct val="100000"/>
              </a:lnSpc>
              <a:spcBef>
                <a:spcPts val="2460"/>
              </a:spcBef>
            </a:pPr>
            <a:r>
              <a:rPr sz="3600" spc="265" dirty="0">
                <a:latin typeface="Calibri"/>
                <a:cs typeface="Calibri"/>
              </a:rPr>
              <a:t>(East,</a:t>
            </a:r>
            <a:r>
              <a:rPr sz="3600" spc="140" dirty="0">
                <a:latin typeface="Calibri"/>
                <a:cs typeface="Calibri"/>
              </a:rPr>
              <a:t> </a:t>
            </a:r>
            <a:r>
              <a:rPr sz="3600" spc="95" dirty="0">
                <a:latin typeface="Calibri"/>
                <a:cs typeface="Calibri"/>
              </a:rPr>
              <a:t>2017)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2C9D-0773-3857-D9B1-8F46EE9D8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314" y="647700"/>
            <a:ext cx="17370425" cy="1231106"/>
          </a:xfrm>
        </p:spPr>
        <p:txBody>
          <a:bodyPr/>
          <a:lstStyle/>
          <a:p>
            <a:r>
              <a:rPr lang="en-US" sz="8000" dirty="0"/>
              <a:t>What Do You Think Counts as Cheating?</a:t>
            </a:r>
            <a:endParaRPr lang="en-GB" sz="8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BE50B7-5323-054F-5D21-1435914C47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069" y="2296160"/>
            <a:ext cx="16917670" cy="6647974"/>
          </a:xfrm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discusses the assignment with a friend and then writes it independently.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Two students plan their assignments together and agree on the same structure before writing.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copies a paragraph from a website and changes a few words but does not reference it.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asks a friend to “improve the wording” of a paragraph before submission.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uses AI to help them understand a topic before writing their assignment themselves.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uses AI to generate a paragraph and edits it before submitting it.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submits work that looks very similar to another student’s, but both say they worked separately.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pays for help from an online service to complete their assignment.</a:t>
            </a:r>
            <a:endParaRPr lang="en-GB" sz="3600" b="0" dirty="0"/>
          </a:p>
        </p:txBody>
      </p:sp>
    </p:spTree>
    <p:extLst>
      <p:ext uri="{BB962C8B-B14F-4D97-AF65-F5344CB8AC3E}">
        <p14:creationId xmlns:p14="http://schemas.microsoft.com/office/powerpoint/2010/main" val="1244554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06C3C4-D414-A1A6-DB08-1AF0838EB3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B193C-810B-C833-BD00-0EA37A8DC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314" y="647700"/>
            <a:ext cx="17370425" cy="1231106"/>
          </a:xfrm>
        </p:spPr>
        <p:txBody>
          <a:bodyPr/>
          <a:lstStyle/>
          <a:p>
            <a:r>
              <a:rPr lang="en-US" sz="8000" dirty="0"/>
              <a:t>What Do You Think Counts as Cheating?</a:t>
            </a:r>
            <a:endParaRPr lang="en-GB" sz="8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5BC6FC-A7BC-3C1E-E8FD-24F84DD3A4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069" y="2296160"/>
            <a:ext cx="16917670" cy="6647974"/>
          </a:xfrm>
        </p:spPr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discusses the assignment with a friend and then writes it independently.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Two students plan their assignments together and agree on the same structure before writing.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copies a paragraph from a website and changes a few words but does not reference it.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asks a friend to “improve the wording” of a paragraph before submission.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b="0" dirty="0"/>
              <a:t>A student uses AI to help them understand a topic before writing their assignment themselves.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uses AI to generate a paragraph and edits it before submitting it.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submits work that looks very similar to another student’s, but both say they worked separately.</a:t>
            </a:r>
          </a:p>
          <a:p>
            <a:pPr marL="742950" indent="-742950">
              <a:buFont typeface="+mj-lt"/>
              <a:buAutoNum type="arabicPeriod"/>
            </a:pPr>
            <a:r>
              <a:rPr lang="en-US" sz="3600" dirty="0"/>
              <a:t>A student pays for help from an online service to complete their assignment.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08344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083786" y="4279519"/>
            <a:ext cx="68580" cy="32384"/>
          </a:xfrm>
          <a:custGeom>
            <a:avLst/>
            <a:gdLst/>
            <a:ahLst/>
            <a:cxnLst/>
            <a:rect l="l" t="t" r="r" b="b"/>
            <a:pathLst>
              <a:path w="68580" h="32385">
                <a:moveTo>
                  <a:pt x="68071" y="0"/>
                </a:moveTo>
                <a:lnTo>
                  <a:pt x="58419" y="0"/>
                </a:lnTo>
                <a:lnTo>
                  <a:pt x="35686" y="8000"/>
                </a:lnTo>
                <a:lnTo>
                  <a:pt x="0" y="32130"/>
                </a:lnTo>
                <a:lnTo>
                  <a:pt x="49148" y="8000"/>
                </a:lnTo>
                <a:lnTo>
                  <a:pt x="67690" y="1650"/>
                </a:lnTo>
                <a:lnTo>
                  <a:pt x="6807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991711" y="4580381"/>
            <a:ext cx="1296670" cy="217170"/>
          </a:xfrm>
          <a:custGeom>
            <a:avLst/>
            <a:gdLst/>
            <a:ahLst/>
            <a:cxnLst/>
            <a:rect l="l" t="t" r="r" b="b"/>
            <a:pathLst>
              <a:path w="1296669" h="217170">
                <a:moveTo>
                  <a:pt x="1110996" y="56261"/>
                </a:moveTo>
                <a:lnTo>
                  <a:pt x="1075309" y="64262"/>
                </a:lnTo>
                <a:lnTo>
                  <a:pt x="1039749" y="64262"/>
                </a:lnTo>
                <a:lnTo>
                  <a:pt x="1004062" y="72263"/>
                </a:lnTo>
                <a:lnTo>
                  <a:pt x="987298" y="72263"/>
                </a:lnTo>
                <a:lnTo>
                  <a:pt x="973582" y="74549"/>
                </a:lnTo>
                <a:lnTo>
                  <a:pt x="986409" y="80264"/>
                </a:lnTo>
                <a:lnTo>
                  <a:pt x="991743" y="81788"/>
                </a:lnTo>
                <a:lnTo>
                  <a:pt x="1050417" y="72263"/>
                </a:lnTo>
                <a:lnTo>
                  <a:pt x="1087755" y="64262"/>
                </a:lnTo>
                <a:lnTo>
                  <a:pt x="1110996" y="56261"/>
                </a:lnTo>
                <a:close/>
              </a:path>
              <a:path w="1296669" h="217170">
                <a:moveTo>
                  <a:pt x="1296289" y="70739"/>
                </a:moveTo>
                <a:lnTo>
                  <a:pt x="1211465" y="81788"/>
                </a:lnTo>
                <a:lnTo>
                  <a:pt x="1296289" y="81788"/>
                </a:lnTo>
                <a:lnTo>
                  <a:pt x="1296289" y="70739"/>
                </a:lnTo>
                <a:close/>
              </a:path>
              <a:path w="1296669" h="217170">
                <a:moveTo>
                  <a:pt x="1296289" y="0"/>
                </a:moveTo>
                <a:lnTo>
                  <a:pt x="1266444" y="0"/>
                </a:lnTo>
                <a:lnTo>
                  <a:pt x="1228979" y="8001"/>
                </a:lnTo>
                <a:lnTo>
                  <a:pt x="999109" y="8001"/>
                </a:lnTo>
                <a:lnTo>
                  <a:pt x="946658" y="16002"/>
                </a:lnTo>
                <a:lnTo>
                  <a:pt x="701548" y="16002"/>
                </a:lnTo>
                <a:lnTo>
                  <a:pt x="701548" y="88392"/>
                </a:lnTo>
                <a:lnTo>
                  <a:pt x="662940" y="80264"/>
                </a:lnTo>
                <a:lnTo>
                  <a:pt x="668909" y="80264"/>
                </a:lnTo>
                <a:lnTo>
                  <a:pt x="701548" y="88392"/>
                </a:lnTo>
                <a:lnTo>
                  <a:pt x="701548" y="16002"/>
                </a:lnTo>
                <a:lnTo>
                  <a:pt x="554355" y="16002"/>
                </a:lnTo>
                <a:lnTo>
                  <a:pt x="498221" y="24003"/>
                </a:lnTo>
                <a:lnTo>
                  <a:pt x="442976" y="24003"/>
                </a:lnTo>
                <a:lnTo>
                  <a:pt x="411607" y="28702"/>
                </a:lnTo>
                <a:lnTo>
                  <a:pt x="411607" y="136525"/>
                </a:lnTo>
                <a:lnTo>
                  <a:pt x="360172" y="144653"/>
                </a:lnTo>
                <a:lnTo>
                  <a:pt x="217424" y="144653"/>
                </a:lnTo>
                <a:lnTo>
                  <a:pt x="240792" y="136525"/>
                </a:lnTo>
                <a:lnTo>
                  <a:pt x="411607" y="136525"/>
                </a:lnTo>
                <a:lnTo>
                  <a:pt x="411607" y="28702"/>
                </a:lnTo>
                <a:lnTo>
                  <a:pt x="388874" y="32131"/>
                </a:lnTo>
                <a:lnTo>
                  <a:pt x="336296" y="32131"/>
                </a:lnTo>
                <a:lnTo>
                  <a:pt x="236474" y="48133"/>
                </a:lnTo>
                <a:lnTo>
                  <a:pt x="189992" y="56261"/>
                </a:lnTo>
                <a:lnTo>
                  <a:pt x="146050" y="72263"/>
                </a:lnTo>
                <a:lnTo>
                  <a:pt x="105029" y="80264"/>
                </a:lnTo>
                <a:lnTo>
                  <a:pt x="67183" y="96393"/>
                </a:lnTo>
                <a:lnTo>
                  <a:pt x="32893" y="112522"/>
                </a:lnTo>
                <a:lnTo>
                  <a:pt x="11303" y="128524"/>
                </a:lnTo>
                <a:lnTo>
                  <a:pt x="0" y="144653"/>
                </a:lnTo>
                <a:lnTo>
                  <a:pt x="3556" y="168783"/>
                </a:lnTo>
                <a:lnTo>
                  <a:pt x="25908" y="192786"/>
                </a:lnTo>
                <a:lnTo>
                  <a:pt x="60579" y="200914"/>
                </a:lnTo>
                <a:lnTo>
                  <a:pt x="102489" y="208915"/>
                </a:lnTo>
                <a:lnTo>
                  <a:pt x="150241" y="216916"/>
                </a:lnTo>
                <a:lnTo>
                  <a:pt x="202438" y="216916"/>
                </a:lnTo>
                <a:lnTo>
                  <a:pt x="371856" y="192786"/>
                </a:lnTo>
                <a:lnTo>
                  <a:pt x="427863" y="176784"/>
                </a:lnTo>
                <a:lnTo>
                  <a:pt x="481330" y="168783"/>
                </a:lnTo>
                <a:lnTo>
                  <a:pt x="530733" y="160655"/>
                </a:lnTo>
                <a:lnTo>
                  <a:pt x="574802" y="152654"/>
                </a:lnTo>
                <a:lnTo>
                  <a:pt x="612013" y="152654"/>
                </a:lnTo>
                <a:lnTo>
                  <a:pt x="661543" y="144653"/>
                </a:lnTo>
                <a:lnTo>
                  <a:pt x="711200" y="144653"/>
                </a:lnTo>
                <a:lnTo>
                  <a:pt x="761238" y="136525"/>
                </a:lnTo>
                <a:lnTo>
                  <a:pt x="861060" y="136525"/>
                </a:lnTo>
                <a:lnTo>
                  <a:pt x="910844" y="128524"/>
                </a:lnTo>
                <a:lnTo>
                  <a:pt x="1162050" y="128524"/>
                </a:lnTo>
                <a:lnTo>
                  <a:pt x="1212469" y="120523"/>
                </a:lnTo>
                <a:lnTo>
                  <a:pt x="1296289" y="120523"/>
                </a:lnTo>
                <a:lnTo>
                  <a:pt x="1296289" y="88392"/>
                </a:lnTo>
                <a:lnTo>
                  <a:pt x="1160780" y="88392"/>
                </a:lnTo>
                <a:lnTo>
                  <a:pt x="1016381" y="88392"/>
                </a:lnTo>
                <a:lnTo>
                  <a:pt x="944753" y="88392"/>
                </a:lnTo>
                <a:lnTo>
                  <a:pt x="693420" y="120523"/>
                </a:lnTo>
                <a:lnTo>
                  <a:pt x="627126" y="120523"/>
                </a:lnTo>
                <a:lnTo>
                  <a:pt x="566166" y="128524"/>
                </a:lnTo>
                <a:lnTo>
                  <a:pt x="742442" y="104394"/>
                </a:lnTo>
                <a:lnTo>
                  <a:pt x="793369" y="96393"/>
                </a:lnTo>
                <a:lnTo>
                  <a:pt x="850519" y="96393"/>
                </a:lnTo>
                <a:lnTo>
                  <a:pt x="893826" y="88392"/>
                </a:lnTo>
                <a:lnTo>
                  <a:pt x="973582" y="74549"/>
                </a:lnTo>
                <a:lnTo>
                  <a:pt x="968502" y="72263"/>
                </a:lnTo>
                <a:lnTo>
                  <a:pt x="987298" y="72263"/>
                </a:lnTo>
                <a:lnTo>
                  <a:pt x="1193419" y="40132"/>
                </a:lnTo>
                <a:lnTo>
                  <a:pt x="1247521" y="24003"/>
                </a:lnTo>
                <a:lnTo>
                  <a:pt x="1296289" y="16891"/>
                </a:lnTo>
                <a:lnTo>
                  <a:pt x="129628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793463" y="3077082"/>
            <a:ext cx="1494790" cy="1387475"/>
          </a:xfrm>
          <a:custGeom>
            <a:avLst/>
            <a:gdLst/>
            <a:ahLst/>
            <a:cxnLst/>
            <a:rect l="l" t="t" r="r" b="b"/>
            <a:pathLst>
              <a:path w="1494790" h="1387475">
                <a:moveTo>
                  <a:pt x="1494536" y="0"/>
                </a:moveTo>
                <a:lnTo>
                  <a:pt x="1443101" y="69215"/>
                </a:lnTo>
                <a:lnTo>
                  <a:pt x="1413891" y="109347"/>
                </a:lnTo>
                <a:lnTo>
                  <a:pt x="1356487" y="189738"/>
                </a:lnTo>
                <a:lnTo>
                  <a:pt x="1159637" y="471043"/>
                </a:lnTo>
                <a:lnTo>
                  <a:pt x="1102487" y="551434"/>
                </a:lnTo>
                <a:lnTo>
                  <a:pt x="1073530" y="583565"/>
                </a:lnTo>
                <a:lnTo>
                  <a:pt x="1044321" y="623697"/>
                </a:lnTo>
                <a:lnTo>
                  <a:pt x="1014603" y="663956"/>
                </a:lnTo>
                <a:lnTo>
                  <a:pt x="984376" y="704088"/>
                </a:lnTo>
                <a:lnTo>
                  <a:pt x="953643" y="736219"/>
                </a:lnTo>
                <a:lnTo>
                  <a:pt x="922274" y="776478"/>
                </a:lnTo>
                <a:lnTo>
                  <a:pt x="890270" y="808609"/>
                </a:lnTo>
                <a:lnTo>
                  <a:pt x="857503" y="848741"/>
                </a:lnTo>
                <a:lnTo>
                  <a:pt x="823976" y="880872"/>
                </a:lnTo>
                <a:lnTo>
                  <a:pt x="789559" y="913003"/>
                </a:lnTo>
                <a:lnTo>
                  <a:pt x="754380" y="945261"/>
                </a:lnTo>
                <a:lnTo>
                  <a:pt x="718184" y="977392"/>
                </a:lnTo>
                <a:lnTo>
                  <a:pt x="680974" y="1009523"/>
                </a:lnTo>
                <a:lnTo>
                  <a:pt x="642620" y="1033653"/>
                </a:lnTo>
                <a:lnTo>
                  <a:pt x="603250" y="1065784"/>
                </a:lnTo>
                <a:lnTo>
                  <a:pt x="562609" y="1089914"/>
                </a:lnTo>
                <a:lnTo>
                  <a:pt x="520700" y="1122045"/>
                </a:lnTo>
                <a:lnTo>
                  <a:pt x="477520" y="1146175"/>
                </a:lnTo>
                <a:lnTo>
                  <a:pt x="432943" y="1170178"/>
                </a:lnTo>
                <a:lnTo>
                  <a:pt x="386969" y="1194308"/>
                </a:lnTo>
                <a:lnTo>
                  <a:pt x="358013" y="1204087"/>
                </a:lnTo>
                <a:lnTo>
                  <a:pt x="355092" y="1218438"/>
                </a:lnTo>
                <a:lnTo>
                  <a:pt x="306959" y="1251839"/>
                </a:lnTo>
                <a:lnTo>
                  <a:pt x="223520" y="1282700"/>
                </a:lnTo>
                <a:lnTo>
                  <a:pt x="152273" y="1298829"/>
                </a:lnTo>
                <a:lnTo>
                  <a:pt x="81661" y="1306830"/>
                </a:lnTo>
                <a:lnTo>
                  <a:pt x="26034" y="1314831"/>
                </a:lnTo>
                <a:lnTo>
                  <a:pt x="0" y="1314831"/>
                </a:lnTo>
                <a:lnTo>
                  <a:pt x="18542" y="1338961"/>
                </a:lnTo>
                <a:lnTo>
                  <a:pt x="59309" y="1363091"/>
                </a:lnTo>
                <a:lnTo>
                  <a:pt x="104521" y="1379220"/>
                </a:lnTo>
                <a:lnTo>
                  <a:pt x="128778" y="1387221"/>
                </a:lnTo>
                <a:lnTo>
                  <a:pt x="207518" y="1387221"/>
                </a:lnTo>
                <a:lnTo>
                  <a:pt x="264668" y="1371092"/>
                </a:lnTo>
                <a:lnTo>
                  <a:pt x="324866" y="1355090"/>
                </a:lnTo>
                <a:lnTo>
                  <a:pt x="356107" y="1338961"/>
                </a:lnTo>
                <a:lnTo>
                  <a:pt x="420751" y="1306830"/>
                </a:lnTo>
                <a:lnTo>
                  <a:pt x="442849" y="1290828"/>
                </a:lnTo>
                <a:lnTo>
                  <a:pt x="453898" y="1282700"/>
                </a:lnTo>
                <a:lnTo>
                  <a:pt x="487680" y="1266698"/>
                </a:lnTo>
                <a:lnTo>
                  <a:pt x="556641" y="1218438"/>
                </a:lnTo>
                <a:lnTo>
                  <a:pt x="591820" y="1186307"/>
                </a:lnTo>
                <a:lnTo>
                  <a:pt x="627507" y="1162177"/>
                </a:lnTo>
                <a:lnTo>
                  <a:pt x="699643" y="1097915"/>
                </a:lnTo>
                <a:lnTo>
                  <a:pt x="846836" y="969264"/>
                </a:lnTo>
                <a:lnTo>
                  <a:pt x="958596" y="848741"/>
                </a:lnTo>
                <a:lnTo>
                  <a:pt x="995807" y="816610"/>
                </a:lnTo>
                <a:lnTo>
                  <a:pt x="1032891" y="768350"/>
                </a:lnTo>
                <a:lnTo>
                  <a:pt x="1143634" y="647826"/>
                </a:lnTo>
                <a:lnTo>
                  <a:pt x="1180084" y="599567"/>
                </a:lnTo>
                <a:lnTo>
                  <a:pt x="1252220" y="519302"/>
                </a:lnTo>
                <a:lnTo>
                  <a:pt x="1287780" y="471043"/>
                </a:lnTo>
                <a:lnTo>
                  <a:pt x="1322832" y="430911"/>
                </a:lnTo>
                <a:lnTo>
                  <a:pt x="1357630" y="382650"/>
                </a:lnTo>
                <a:lnTo>
                  <a:pt x="1384300" y="345059"/>
                </a:lnTo>
                <a:lnTo>
                  <a:pt x="1494536" y="345059"/>
                </a:lnTo>
                <a:lnTo>
                  <a:pt x="1494536" y="0"/>
                </a:lnTo>
                <a:close/>
              </a:path>
              <a:path w="1494790" h="1387475">
                <a:moveTo>
                  <a:pt x="1211707" y="932688"/>
                </a:moveTo>
                <a:lnTo>
                  <a:pt x="1174242" y="932688"/>
                </a:lnTo>
                <a:lnTo>
                  <a:pt x="1132586" y="940689"/>
                </a:lnTo>
                <a:lnTo>
                  <a:pt x="1093597" y="948690"/>
                </a:lnTo>
                <a:lnTo>
                  <a:pt x="1025017" y="964819"/>
                </a:lnTo>
                <a:lnTo>
                  <a:pt x="996061" y="980821"/>
                </a:lnTo>
                <a:lnTo>
                  <a:pt x="971169" y="988949"/>
                </a:lnTo>
                <a:lnTo>
                  <a:pt x="934339" y="1021080"/>
                </a:lnTo>
                <a:lnTo>
                  <a:pt x="917321" y="1069213"/>
                </a:lnTo>
                <a:lnTo>
                  <a:pt x="917066" y="1085342"/>
                </a:lnTo>
                <a:lnTo>
                  <a:pt x="916940" y="1093343"/>
                </a:lnTo>
                <a:lnTo>
                  <a:pt x="922401" y="1117473"/>
                </a:lnTo>
                <a:lnTo>
                  <a:pt x="934084" y="1149604"/>
                </a:lnTo>
                <a:lnTo>
                  <a:pt x="947674" y="1165733"/>
                </a:lnTo>
                <a:lnTo>
                  <a:pt x="966343" y="1189863"/>
                </a:lnTo>
                <a:lnTo>
                  <a:pt x="1017778" y="1221994"/>
                </a:lnTo>
                <a:lnTo>
                  <a:pt x="1085977" y="1254125"/>
                </a:lnTo>
                <a:lnTo>
                  <a:pt x="1125601" y="1262126"/>
                </a:lnTo>
                <a:lnTo>
                  <a:pt x="1160272" y="1275080"/>
                </a:lnTo>
                <a:lnTo>
                  <a:pt x="1159255" y="1282700"/>
                </a:lnTo>
                <a:lnTo>
                  <a:pt x="1155573" y="1322959"/>
                </a:lnTo>
                <a:lnTo>
                  <a:pt x="1154811" y="1355090"/>
                </a:lnTo>
                <a:lnTo>
                  <a:pt x="1156843" y="1371092"/>
                </a:lnTo>
                <a:lnTo>
                  <a:pt x="1162303" y="1387221"/>
                </a:lnTo>
                <a:lnTo>
                  <a:pt x="1171448" y="1379220"/>
                </a:lnTo>
                <a:lnTo>
                  <a:pt x="1208151" y="1355090"/>
                </a:lnTo>
                <a:lnTo>
                  <a:pt x="1243965" y="1330960"/>
                </a:lnTo>
                <a:lnTo>
                  <a:pt x="1278763" y="1306830"/>
                </a:lnTo>
                <a:lnTo>
                  <a:pt x="1197737" y="1306830"/>
                </a:lnTo>
                <a:lnTo>
                  <a:pt x="1200912" y="1298829"/>
                </a:lnTo>
                <a:lnTo>
                  <a:pt x="1205865" y="1290828"/>
                </a:lnTo>
                <a:lnTo>
                  <a:pt x="1210182" y="1285240"/>
                </a:lnTo>
                <a:lnTo>
                  <a:pt x="1247140" y="1285240"/>
                </a:lnTo>
                <a:lnTo>
                  <a:pt x="1247140" y="1242822"/>
                </a:lnTo>
                <a:lnTo>
                  <a:pt x="1227455" y="1239520"/>
                </a:lnTo>
                <a:lnTo>
                  <a:pt x="1229359" y="1234567"/>
                </a:lnTo>
                <a:lnTo>
                  <a:pt x="1232633" y="1227074"/>
                </a:lnTo>
                <a:lnTo>
                  <a:pt x="1167638" y="1227074"/>
                </a:lnTo>
                <a:lnTo>
                  <a:pt x="1134999" y="1213993"/>
                </a:lnTo>
                <a:lnTo>
                  <a:pt x="1098677" y="1205865"/>
                </a:lnTo>
                <a:lnTo>
                  <a:pt x="1038859" y="1173734"/>
                </a:lnTo>
                <a:lnTo>
                  <a:pt x="997839" y="1133602"/>
                </a:lnTo>
                <a:lnTo>
                  <a:pt x="978026" y="1085342"/>
                </a:lnTo>
                <a:lnTo>
                  <a:pt x="983615" y="1061212"/>
                </a:lnTo>
                <a:lnTo>
                  <a:pt x="1000505" y="1037082"/>
                </a:lnTo>
                <a:lnTo>
                  <a:pt x="1027049" y="1021080"/>
                </a:lnTo>
                <a:lnTo>
                  <a:pt x="1061593" y="1012952"/>
                </a:lnTo>
                <a:lnTo>
                  <a:pt x="1102741" y="996950"/>
                </a:lnTo>
                <a:lnTo>
                  <a:pt x="1148842" y="996950"/>
                </a:lnTo>
                <a:lnTo>
                  <a:pt x="1198245" y="988949"/>
                </a:lnTo>
                <a:lnTo>
                  <a:pt x="1211707" y="988949"/>
                </a:lnTo>
                <a:lnTo>
                  <a:pt x="1211707" y="932688"/>
                </a:lnTo>
                <a:close/>
              </a:path>
              <a:path w="1494790" h="1387475">
                <a:moveTo>
                  <a:pt x="1494536" y="1297940"/>
                </a:moveTo>
                <a:lnTo>
                  <a:pt x="1288288" y="1297940"/>
                </a:lnTo>
                <a:lnTo>
                  <a:pt x="1481709" y="1326388"/>
                </a:lnTo>
                <a:lnTo>
                  <a:pt x="1494536" y="1326388"/>
                </a:lnTo>
                <a:lnTo>
                  <a:pt x="1494536" y="1297940"/>
                </a:lnTo>
                <a:close/>
              </a:path>
              <a:path w="1494790" h="1387475">
                <a:moveTo>
                  <a:pt x="1247140" y="1242822"/>
                </a:moveTo>
                <a:lnTo>
                  <a:pt x="1247140" y="1291463"/>
                </a:lnTo>
                <a:lnTo>
                  <a:pt x="1197737" y="1306830"/>
                </a:lnTo>
                <a:lnTo>
                  <a:pt x="1278763" y="1306830"/>
                </a:lnTo>
                <a:lnTo>
                  <a:pt x="1288288" y="1297940"/>
                </a:lnTo>
                <a:lnTo>
                  <a:pt x="1494536" y="1297940"/>
                </a:lnTo>
                <a:lnTo>
                  <a:pt x="1494536" y="1270127"/>
                </a:lnTo>
                <a:lnTo>
                  <a:pt x="1477009" y="1270127"/>
                </a:lnTo>
                <a:lnTo>
                  <a:pt x="1421003" y="1262126"/>
                </a:lnTo>
                <a:lnTo>
                  <a:pt x="1366774" y="1262126"/>
                </a:lnTo>
                <a:lnTo>
                  <a:pt x="1331341" y="1256665"/>
                </a:lnTo>
                <a:lnTo>
                  <a:pt x="1336297" y="1251839"/>
                </a:lnTo>
                <a:lnTo>
                  <a:pt x="1301115" y="1251839"/>
                </a:lnTo>
                <a:lnTo>
                  <a:pt x="1247140" y="1242822"/>
                </a:lnTo>
                <a:close/>
              </a:path>
              <a:path w="1494790" h="1387475">
                <a:moveTo>
                  <a:pt x="1247140" y="1285240"/>
                </a:moveTo>
                <a:lnTo>
                  <a:pt x="1210182" y="1285240"/>
                </a:lnTo>
                <a:lnTo>
                  <a:pt x="1247140" y="1291463"/>
                </a:lnTo>
                <a:lnTo>
                  <a:pt x="1247140" y="1285240"/>
                </a:lnTo>
                <a:close/>
              </a:path>
              <a:path w="1494790" h="1387475">
                <a:moveTo>
                  <a:pt x="1494536" y="999871"/>
                </a:moveTo>
                <a:lnTo>
                  <a:pt x="1493393" y="1001395"/>
                </a:lnTo>
                <a:lnTo>
                  <a:pt x="1465961" y="1049655"/>
                </a:lnTo>
                <a:lnTo>
                  <a:pt x="1410970" y="1130046"/>
                </a:lnTo>
                <a:lnTo>
                  <a:pt x="1329309" y="1226439"/>
                </a:lnTo>
                <a:lnTo>
                  <a:pt x="1301115" y="1251839"/>
                </a:lnTo>
                <a:lnTo>
                  <a:pt x="1336297" y="1251839"/>
                </a:lnTo>
                <a:lnTo>
                  <a:pt x="1345819" y="1242568"/>
                </a:lnTo>
                <a:lnTo>
                  <a:pt x="1378077" y="1202436"/>
                </a:lnTo>
                <a:lnTo>
                  <a:pt x="1409446" y="1170178"/>
                </a:lnTo>
                <a:lnTo>
                  <a:pt x="1440053" y="1130046"/>
                </a:lnTo>
                <a:lnTo>
                  <a:pt x="1469771" y="1089914"/>
                </a:lnTo>
                <a:lnTo>
                  <a:pt x="1494536" y="1055497"/>
                </a:lnTo>
                <a:lnTo>
                  <a:pt x="1494536" y="999871"/>
                </a:lnTo>
                <a:close/>
              </a:path>
              <a:path w="1494790" h="1387475">
                <a:moveTo>
                  <a:pt x="1494536" y="932688"/>
                </a:moveTo>
                <a:lnTo>
                  <a:pt x="1211707" y="932688"/>
                </a:lnTo>
                <a:lnTo>
                  <a:pt x="1211707" y="988949"/>
                </a:lnTo>
                <a:lnTo>
                  <a:pt x="1205992" y="1017524"/>
                </a:lnTo>
                <a:lnTo>
                  <a:pt x="1193800" y="1073785"/>
                </a:lnTo>
                <a:lnTo>
                  <a:pt x="1173099" y="1194308"/>
                </a:lnTo>
                <a:lnTo>
                  <a:pt x="1167743" y="1226439"/>
                </a:lnTo>
                <a:lnTo>
                  <a:pt x="1167638" y="1227074"/>
                </a:lnTo>
                <a:lnTo>
                  <a:pt x="1232633" y="1227074"/>
                </a:lnTo>
                <a:lnTo>
                  <a:pt x="1239901" y="1210437"/>
                </a:lnTo>
                <a:lnTo>
                  <a:pt x="1251712" y="1170178"/>
                </a:lnTo>
                <a:lnTo>
                  <a:pt x="1264666" y="1138047"/>
                </a:lnTo>
                <a:lnTo>
                  <a:pt x="1278636" y="1097915"/>
                </a:lnTo>
                <a:lnTo>
                  <a:pt x="1293749" y="1049655"/>
                </a:lnTo>
                <a:lnTo>
                  <a:pt x="1309751" y="1001395"/>
                </a:lnTo>
                <a:lnTo>
                  <a:pt x="1314196" y="988949"/>
                </a:lnTo>
                <a:lnTo>
                  <a:pt x="1494536" y="988949"/>
                </a:lnTo>
                <a:lnTo>
                  <a:pt x="1494536" y="932688"/>
                </a:lnTo>
                <a:close/>
              </a:path>
              <a:path w="1494790" h="1387475">
                <a:moveTo>
                  <a:pt x="1494536" y="988949"/>
                </a:moveTo>
                <a:lnTo>
                  <a:pt x="1476375" y="988949"/>
                </a:lnTo>
                <a:lnTo>
                  <a:pt x="1494536" y="994029"/>
                </a:lnTo>
                <a:lnTo>
                  <a:pt x="1494536" y="988949"/>
                </a:lnTo>
                <a:close/>
              </a:path>
              <a:path w="1494790" h="1387475">
                <a:moveTo>
                  <a:pt x="1494536" y="345059"/>
                </a:moveTo>
                <a:lnTo>
                  <a:pt x="1384300" y="345059"/>
                </a:lnTo>
                <a:lnTo>
                  <a:pt x="1348867" y="446913"/>
                </a:lnTo>
                <a:lnTo>
                  <a:pt x="1332103" y="503174"/>
                </a:lnTo>
                <a:lnTo>
                  <a:pt x="1315084" y="551434"/>
                </a:lnTo>
                <a:lnTo>
                  <a:pt x="1310005" y="567436"/>
                </a:lnTo>
                <a:lnTo>
                  <a:pt x="1302766" y="599567"/>
                </a:lnTo>
                <a:lnTo>
                  <a:pt x="1293749" y="631825"/>
                </a:lnTo>
                <a:lnTo>
                  <a:pt x="1283207" y="671957"/>
                </a:lnTo>
                <a:lnTo>
                  <a:pt x="1271397" y="720217"/>
                </a:lnTo>
                <a:lnTo>
                  <a:pt x="1258697" y="776478"/>
                </a:lnTo>
                <a:lnTo>
                  <a:pt x="1245489" y="832739"/>
                </a:lnTo>
                <a:lnTo>
                  <a:pt x="1232153" y="897001"/>
                </a:lnTo>
                <a:lnTo>
                  <a:pt x="1223645" y="932688"/>
                </a:lnTo>
                <a:lnTo>
                  <a:pt x="1464055" y="932688"/>
                </a:lnTo>
                <a:lnTo>
                  <a:pt x="1412621" y="924560"/>
                </a:lnTo>
                <a:lnTo>
                  <a:pt x="1335659" y="924560"/>
                </a:lnTo>
                <a:lnTo>
                  <a:pt x="1344422" y="897001"/>
                </a:lnTo>
                <a:lnTo>
                  <a:pt x="1362837" y="840740"/>
                </a:lnTo>
                <a:lnTo>
                  <a:pt x="1382014" y="784479"/>
                </a:lnTo>
                <a:lnTo>
                  <a:pt x="1401699" y="728218"/>
                </a:lnTo>
                <a:lnTo>
                  <a:pt x="1421892" y="663956"/>
                </a:lnTo>
                <a:lnTo>
                  <a:pt x="1442466" y="599567"/>
                </a:lnTo>
                <a:lnTo>
                  <a:pt x="1443355" y="597153"/>
                </a:lnTo>
                <a:lnTo>
                  <a:pt x="1494536" y="597153"/>
                </a:lnTo>
                <a:lnTo>
                  <a:pt x="1494536" y="535305"/>
                </a:lnTo>
                <a:lnTo>
                  <a:pt x="1463548" y="535305"/>
                </a:lnTo>
                <a:lnTo>
                  <a:pt x="1484884" y="463042"/>
                </a:lnTo>
                <a:lnTo>
                  <a:pt x="1494536" y="434213"/>
                </a:lnTo>
                <a:lnTo>
                  <a:pt x="1494536" y="345059"/>
                </a:lnTo>
                <a:close/>
              </a:path>
              <a:path w="1494790" h="1387475">
                <a:moveTo>
                  <a:pt x="1494536" y="597153"/>
                </a:moveTo>
                <a:lnTo>
                  <a:pt x="1443355" y="597153"/>
                </a:lnTo>
                <a:lnTo>
                  <a:pt x="1447165" y="598551"/>
                </a:lnTo>
                <a:lnTo>
                  <a:pt x="1443863" y="611124"/>
                </a:lnTo>
                <a:lnTo>
                  <a:pt x="1494536" y="619251"/>
                </a:lnTo>
                <a:lnTo>
                  <a:pt x="1494536" y="597153"/>
                </a:lnTo>
                <a:close/>
              </a:path>
              <a:path w="1494790" h="1387475">
                <a:moveTo>
                  <a:pt x="1494536" y="530860"/>
                </a:moveTo>
                <a:lnTo>
                  <a:pt x="1488059" y="530860"/>
                </a:lnTo>
                <a:lnTo>
                  <a:pt x="1463548" y="535305"/>
                </a:lnTo>
                <a:lnTo>
                  <a:pt x="1494536" y="535305"/>
                </a:lnTo>
                <a:lnTo>
                  <a:pt x="1494536" y="5308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0" y="0"/>
            <a:ext cx="4019550" cy="7747634"/>
            <a:chOff x="0" y="0"/>
            <a:chExt cx="4019550" cy="7747634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0" y="5393435"/>
              <a:ext cx="1180465" cy="2354580"/>
            </a:xfrm>
            <a:custGeom>
              <a:avLst/>
              <a:gdLst/>
              <a:ahLst/>
              <a:cxnLst/>
              <a:rect l="l" t="t" r="r" b="b"/>
              <a:pathLst>
                <a:path w="1180465" h="2354579">
                  <a:moveTo>
                    <a:pt x="149872" y="0"/>
                  </a:moveTo>
                  <a:lnTo>
                    <a:pt x="53732" y="416178"/>
                  </a:lnTo>
                  <a:lnTo>
                    <a:pt x="0" y="601852"/>
                  </a:lnTo>
                  <a:lnTo>
                    <a:pt x="0" y="1463039"/>
                  </a:lnTo>
                  <a:lnTo>
                    <a:pt x="422668" y="2354072"/>
                  </a:lnTo>
                  <a:lnTo>
                    <a:pt x="716254" y="2197989"/>
                  </a:lnTo>
                  <a:lnTo>
                    <a:pt x="227253" y="1351534"/>
                  </a:lnTo>
                  <a:lnTo>
                    <a:pt x="1083119" y="1671701"/>
                  </a:lnTo>
                  <a:lnTo>
                    <a:pt x="1180325" y="1353692"/>
                  </a:lnTo>
                  <a:lnTo>
                    <a:pt x="228879" y="1121410"/>
                  </a:lnTo>
                  <a:lnTo>
                    <a:pt x="1107846" y="700659"/>
                  </a:lnTo>
                  <a:lnTo>
                    <a:pt x="951738" y="407035"/>
                  </a:lnTo>
                  <a:lnTo>
                    <a:pt x="159423" y="926084"/>
                  </a:lnTo>
                  <a:lnTo>
                    <a:pt x="333603" y="397763"/>
                  </a:lnTo>
                  <a:lnTo>
                    <a:pt x="467855" y="97281"/>
                  </a:lnTo>
                  <a:lnTo>
                    <a:pt x="1498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3429000" y="3561841"/>
            <a:ext cx="11911965" cy="2037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90855" marR="5080" indent="-478790">
              <a:lnSpc>
                <a:spcPct val="100000"/>
              </a:lnSpc>
              <a:spcBef>
                <a:spcPts val="100"/>
              </a:spcBef>
            </a:pPr>
            <a:r>
              <a:rPr sz="6600" spc="1015" dirty="0"/>
              <a:t>What</a:t>
            </a:r>
            <a:r>
              <a:rPr sz="6600" spc="380" dirty="0"/>
              <a:t> </a:t>
            </a:r>
            <a:r>
              <a:rPr sz="6600" spc="685" dirty="0"/>
              <a:t>are</a:t>
            </a:r>
            <a:r>
              <a:rPr sz="6600" spc="385" dirty="0"/>
              <a:t> </a:t>
            </a:r>
            <a:r>
              <a:rPr sz="6600" spc="790" dirty="0"/>
              <a:t>the</a:t>
            </a:r>
            <a:r>
              <a:rPr sz="6600" spc="385" dirty="0"/>
              <a:t> </a:t>
            </a:r>
            <a:r>
              <a:rPr sz="6600" spc="715" dirty="0"/>
              <a:t>various</a:t>
            </a:r>
            <a:r>
              <a:rPr sz="6600" spc="385" dirty="0"/>
              <a:t> </a:t>
            </a:r>
            <a:r>
              <a:rPr sz="6600" spc="795" dirty="0"/>
              <a:t>types </a:t>
            </a:r>
            <a:r>
              <a:rPr sz="6600" spc="590" dirty="0"/>
              <a:t>of</a:t>
            </a:r>
            <a:r>
              <a:rPr sz="6600" spc="390" dirty="0"/>
              <a:t> </a:t>
            </a:r>
            <a:r>
              <a:rPr sz="6600" spc="935" dirty="0"/>
              <a:t>academic</a:t>
            </a:r>
            <a:r>
              <a:rPr sz="6600" spc="395" dirty="0"/>
              <a:t> </a:t>
            </a:r>
            <a:r>
              <a:rPr sz="6600" spc="795" dirty="0"/>
              <a:t>dishonesty?</a:t>
            </a:r>
            <a:endParaRPr sz="6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A19C5D-0D7E-8359-06B3-725937DA3C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A7CF180E-3D95-2CCD-56C3-FE1D0B7CA3E5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>
            <a:extLst>
              <a:ext uri="{FF2B5EF4-FFF2-40B4-BE49-F238E27FC236}">
                <a16:creationId xmlns:a16="http://schemas.microsoft.com/office/drawing/2014/main" id="{E017F202-F50A-5792-B651-1C9EF4351740}"/>
              </a:ext>
            </a:extLst>
          </p:cNvPr>
          <p:cNvSpPr/>
          <p:nvPr/>
        </p:nvSpPr>
        <p:spPr>
          <a:xfrm>
            <a:off x="17083786" y="4279519"/>
            <a:ext cx="68580" cy="32384"/>
          </a:xfrm>
          <a:custGeom>
            <a:avLst/>
            <a:gdLst/>
            <a:ahLst/>
            <a:cxnLst/>
            <a:rect l="l" t="t" r="r" b="b"/>
            <a:pathLst>
              <a:path w="68580" h="32385">
                <a:moveTo>
                  <a:pt x="68071" y="0"/>
                </a:moveTo>
                <a:lnTo>
                  <a:pt x="58419" y="0"/>
                </a:lnTo>
                <a:lnTo>
                  <a:pt x="35686" y="8000"/>
                </a:lnTo>
                <a:lnTo>
                  <a:pt x="0" y="32130"/>
                </a:lnTo>
                <a:lnTo>
                  <a:pt x="49148" y="8000"/>
                </a:lnTo>
                <a:lnTo>
                  <a:pt x="67690" y="1650"/>
                </a:lnTo>
                <a:lnTo>
                  <a:pt x="6807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765E43F9-FA21-DA9E-C342-509A12F351C2}"/>
              </a:ext>
            </a:extLst>
          </p:cNvPr>
          <p:cNvSpPr/>
          <p:nvPr/>
        </p:nvSpPr>
        <p:spPr>
          <a:xfrm>
            <a:off x="16991711" y="4580381"/>
            <a:ext cx="1296670" cy="217170"/>
          </a:xfrm>
          <a:custGeom>
            <a:avLst/>
            <a:gdLst/>
            <a:ahLst/>
            <a:cxnLst/>
            <a:rect l="l" t="t" r="r" b="b"/>
            <a:pathLst>
              <a:path w="1296669" h="217170">
                <a:moveTo>
                  <a:pt x="1110996" y="56261"/>
                </a:moveTo>
                <a:lnTo>
                  <a:pt x="1075309" y="64262"/>
                </a:lnTo>
                <a:lnTo>
                  <a:pt x="1039749" y="64262"/>
                </a:lnTo>
                <a:lnTo>
                  <a:pt x="1004062" y="72263"/>
                </a:lnTo>
                <a:lnTo>
                  <a:pt x="987298" y="72263"/>
                </a:lnTo>
                <a:lnTo>
                  <a:pt x="973582" y="74549"/>
                </a:lnTo>
                <a:lnTo>
                  <a:pt x="986409" y="80264"/>
                </a:lnTo>
                <a:lnTo>
                  <a:pt x="991743" y="81788"/>
                </a:lnTo>
                <a:lnTo>
                  <a:pt x="1050417" y="72263"/>
                </a:lnTo>
                <a:lnTo>
                  <a:pt x="1087755" y="64262"/>
                </a:lnTo>
                <a:lnTo>
                  <a:pt x="1110996" y="56261"/>
                </a:lnTo>
                <a:close/>
              </a:path>
              <a:path w="1296669" h="217170">
                <a:moveTo>
                  <a:pt x="1296289" y="70739"/>
                </a:moveTo>
                <a:lnTo>
                  <a:pt x="1211465" y="81788"/>
                </a:lnTo>
                <a:lnTo>
                  <a:pt x="1296289" y="81788"/>
                </a:lnTo>
                <a:lnTo>
                  <a:pt x="1296289" y="70739"/>
                </a:lnTo>
                <a:close/>
              </a:path>
              <a:path w="1296669" h="217170">
                <a:moveTo>
                  <a:pt x="1296289" y="0"/>
                </a:moveTo>
                <a:lnTo>
                  <a:pt x="1266444" y="0"/>
                </a:lnTo>
                <a:lnTo>
                  <a:pt x="1228979" y="8001"/>
                </a:lnTo>
                <a:lnTo>
                  <a:pt x="999109" y="8001"/>
                </a:lnTo>
                <a:lnTo>
                  <a:pt x="946658" y="16002"/>
                </a:lnTo>
                <a:lnTo>
                  <a:pt x="701548" y="16002"/>
                </a:lnTo>
                <a:lnTo>
                  <a:pt x="701548" y="88392"/>
                </a:lnTo>
                <a:lnTo>
                  <a:pt x="662940" y="80264"/>
                </a:lnTo>
                <a:lnTo>
                  <a:pt x="668909" y="80264"/>
                </a:lnTo>
                <a:lnTo>
                  <a:pt x="701548" y="88392"/>
                </a:lnTo>
                <a:lnTo>
                  <a:pt x="701548" y="16002"/>
                </a:lnTo>
                <a:lnTo>
                  <a:pt x="554355" y="16002"/>
                </a:lnTo>
                <a:lnTo>
                  <a:pt x="498221" y="24003"/>
                </a:lnTo>
                <a:lnTo>
                  <a:pt x="442976" y="24003"/>
                </a:lnTo>
                <a:lnTo>
                  <a:pt x="411607" y="28702"/>
                </a:lnTo>
                <a:lnTo>
                  <a:pt x="411607" y="136525"/>
                </a:lnTo>
                <a:lnTo>
                  <a:pt x="360172" y="144653"/>
                </a:lnTo>
                <a:lnTo>
                  <a:pt x="217424" y="144653"/>
                </a:lnTo>
                <a:lnTo>
                  <a:pt x="240792" y="136525"/>
                </a:lnTo>
                <a:lnTo>
                  <a:pt x="411607" y="136525"/>
                </a:lnTo>
                <a:lnTo>
                  <a:pt x="411607" y="28702"/>
                </a:lnTo>
                <a:lnTo>
                  <a:pt x="388874" y="32131"/>
                </a:lnTo>
                <a:lnTo>
                  <a:pt x="336296" y="32131"/>
                </a:lnTo>
                <a:lnTo>
                  <a:pt x="236474" y="48133"/>
                </a:lnTo>
                <a:lnTo>
                  <a:pt x="189992" y="56261"/>
                </a:lnTo>
                <a:lnTo>
                  <a:pt x="146050" y="72263"/>
                </a:lnTo>
                <a:lnTo>
                  <a:pt x="105029" y="80264"/>
                </a:lnTo>
                <a:lnTo>
                  <a:pt x="67183" y="96393"/>
                </a:lnTo>
                <a:lnTo>
                  <a:pt x="32893" y="112522"/>
                </a:lnTo>
                <a:lnTo>
                  <a:pt x="11303" y="128524"/>
                </a:lnTo>
                <a:lnTo>
                  <a:pt x="0" y="144653"/>
                </a:lnTo>
                <a:lnTo>
                  <a:pt x="3556" y="168783"/>
                </a:lnTo>
                <a:lnTo>
                  <a:pt x="25908" y="192786"/>
                </a:lnTo>
                <a:lnTo>
                  <a:pt x="60579" y="200914"/>
                </a:lnTo>
                <a:lnTo>
                  <a:pt x="102489" y="208915"/>
                </a:lnTo>
                <a:lnTo>
                  <a:pt x="150241" y="216916"/>
                </a:lnTo>
                <a:lnTo>
                  <a:pt x="202438" y="216916"/>
                </a:lnTo>
                <a:lnTo>
                  <a:pt x="371856" y="192786"/>
                </a:lnTo>
                <a:lnTo>
                  <a:pt x="427863" y="176784"/>
                </a:lnTo>
                <a:lnTo>
                  <a:pt x="481330" y="168783"/>
                </a:lnTo>
                <a:lnTo>
                  <a:pt x="530733" y="160655"/>
                </a:lnTo>
                <a:lnTo>
                  <a:pt x="574802" y="152654"/>
                </a:lnTo>
                <a:lnTo>
                  <a:pt x="612013" y="152654"/>
                </a:lnTo>
                <a:lnTo>
                  <a:pt x="661543" y="144653"/>
                </a:lnTo>
                <a:lnTo>
                  <a:pt x="711200" y="144653"/>
                </a:lnTo>
                <a:lnTo>
                  <a:pt x="761238" y="136525"/>
                </a:lnTo>
                <a:lnTo>
                  <a:pt x="861060" y="136525"/>
                </a:lnTo>
                <a:lnTo>
                  <a:pt x="910844" y="128524"/>
                </a:lnTo>
                <a:lnTo>
                  <a:pt x="1162050" y="128524"/>
                </a:lnTo>
                <a:lnTo>
                  <a:pt x="1212469" y="120523"/>
                </a:lnTo>
                <a:lnTo>
                  <a:pt x="1296289" y="120523"/>
                </a:lnTo>
                <a:lnTo>
                  <a:pt x="1296289" y="88392"/>
                </a:lnTo>
                <a:lnTo>
                  <a:pt x="1160780" y="88392"/>
                </a:lnTo>
                <a:lnTo>
                  <a:pt x="1016381" y="88392"/>
                </a:lnTo>
                <a:lnTo>
                  <a:pt x="944753" y="88392"/>
                </a:lnTo>
                <a:lnTo>
                  <a:pt x="693420" y="120523"/>
                </a:lnTo>
                <a:lnTo>
                  <a:pt x="627126" y="120523"/>
                </a:lnTo>
                <a:lnTo>
                  <a:pt x="566166" y="128524"/>
                </a:lnTo>
                <a:lnTo>
                  <a:pt x="742442" y="104394"/>
                </a:lnTo>
                <a:lnTo>
                  <a:pt x="793369" y="96393"/>
                </a:lnTo>
                <a:lnTo>
                  <a:pt x="850519" y="96393"/>
                </a:lnTo>
                <a:lnTo>
                  <a:pt x="893826" y="88392"/>
                </a:lnTo>
                <a:lnTo>
                  <a:pt x="973582" y="74549"/>
                </a:lnTo>
                <a:lnTo>
                  <a:pt x="968502" y="72263"/>
                </a:lnTo>
                <a:lnTo>
                  <a:pt x="987298" y="72263"/>
                </a:lnTo>
                <a:lnTo>
                  <a:pt x="1193419" y="40132"/>
                </a:lnTo>
                <a:lnTo>
                  <a:pt x="1247521" y="24003"/>
                </a:lnTo>
                <a:lnTo>
                  <a:pt x="1296289" y="16891"/>
                </a:lnTo>
                <a:lnTo>
                  <a:pt x="129628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FA7D4E97-8385-FDE7-22E2-4AA5A23FDEEA}"/>
              </a:ext>
            </a:extLst>
          </p:cNvPr>
          <p:cNvSpPr/>
          <p:nvPr/>
        </p:nvSpPr>
        <p:spPr>
          <a:xfrm>
            <a:off x="16793463" y="3077082"/>
            <a:ext cx="1494790" cy="1387475"/>
          </a:xfrm>
          <a:custGeom>
            <a:avLst/>
            <a:gdLst/>
            <a:ahLst/>
            <a:cxnLst/>
            <a:rect l="l" t="t" r="r" b="b"/>
            <a:pathLst>
              <a:path w="1494790" h="1387475">
                <a:moveTo>
                  <a:pt x="1494536" y="0"/>
                </a:moveTo>
                <a:lnTo>
                  <a:pt x="1443101" y="69215"/>
                </a:lnTo>
                <a:lnTo>
                  <a:pt x="1413891" y="109347"/>
                </a:lnTo>
                <a:lnTo>
                  <a:pt x="1356487" y="189738"/>
                </a:lnTo>
                <a:lnTo>
                  <a:pt x="1159637" y="471043"/>
                </a:lnTo>
                <a:lnTo>
                  <a:pt x="1102487" y="551434"/>
                </a:lnTo>
                <a:lnTo>
                  <a:pt x="1073530" y="583565"/>
                </a:lnTo>
                <a:lnTo>
                  <a:pt x="1044321" y="623697"/>
                </a:lnTo>
                <a:lnTo>
                  <a:pt x="1014603" y="663956"/>
                </a:lnTo>
                <a:lnTo>
                  <a:pt x="984376" y="704088"/>
                </a:lnTo>
                <a:lnTo>
                  <a:pt x="953643" y="736219"/>
                </a:lnTo>
                <a:lnTo>
                  <a:pt x="922274" y="776478"/>
                </a:lnTo>
                <a:lnTo>
                  <a:pt x="890270" y="808609"/>
                </a:lnTo>
                <a:lnTo>
                  <a:pt x="857503" y="848741"/>
                </a:lnTo>
                <a:lnTo>
                  <a:pt x="823976" y="880872"/>
                </a:lnTo>
                <a:lnTo>
                  <a:pt x="789559" y="913003"/>
                </a:lnTo>
                <a:lnTo>
                  <a:pt x="754380" y="945261"/>
                </a:lnTo>
                <a:lnTo>
                  <a:pt x="718184" y="977392"/>
                </a:lnTo>
                <a:lnTo>
                  <a:pt x="680974" y="1009523"/>
                </a:lnTo>
                <a:lnTo>
                  <a:pt x="642620" y="1033653"/>
                </a:lnTo>
                <a:lnTo>
                  <a:pt x="603250" y="1065784"/>
                </a:lnTo>
                <a:lnTo>
                  <a:pt x="562609" y="1089914"/>
                </a:lnTo>
                <a:lnTo>
                  <a:pt x="520700" y="1122045"/>
                </a:lnTo>
                <a:lnTo>
                  <a:pt x="477520" y="1146175"/>
                </a:lnTo>
                <a:lnTo>
                  <a:pt x="432943" y="1170178"/>
                </a:lnTo>
                <a:lnTo>
                  <a:pt x="386969" y="1194308"/>
                </a:lnTo>
                <a:lnTo>
                  <a:pt x="358013" y="1204087"/>
                </a:lnTo>
                <a:lnTo>
                  <a:pt x="355092" y="1218438"/>
                </a:lnTo>
                <a:lnTo>
                  <a:pt x="306959" y="1251839"/>
                </a:lnTo>
                <a:lnTo>
                  <a:pt x="223520" y="1282700"/>
                </a:lnTo>
                <a:lnTo>
                  <a:pt x="152273" y="1298829"/>
                </a:lnTo>
                <a:lnTo>
                  <a:pt x="81661" y="1306830"/>
                </a:lnTo>
                <a:lnTo>
                  <a:pt x="26034" y="1314831"/>
                </a:lnTo>
                <a:lnTo>
                  <a:pt x="0" y="1314831"/>
                </a:lnTo>
                <a:lnTo>
                  <a:pt x="18542" y="1338961"/>
                </a:lnTo>
                <a:lnTo>
                  <a:pt x="59309" y="1363091"/>
                </a:lnTo>
                <a:lnTo>
                  <a:pt x="104521" y="1379220"/>
                </a:lnTo>
                <a:lnTo>
                  <a:pt x="128778" y="1387221"/>
                </a:lnTo>
                <a:lnTo>
                  <a:pt x="207518" y="1387221"/>
                </a:lnTo>
                <a:lnTo>
                  <a:pt x="264668" y="1371092"/>
                </a:lnTo>
                <a:lnTo>
                  <a:pt x="324866" y="1355090"/>
                </a:lnTo>
                <a:lnTo>
                  <a:pt x="356107" y="1338961"/>
                </a:lnTo>
                <a:lnTo>
                  <a:pt x="420751" y="1306830"/>
                </a:lnTo>
                <a:lnTo>
                  <a:pt x="442849" y="1290828"/>
                </a:lnTo>
                <a:lnTo>
                  <a:pt x="453898" y="1282700"/>
                </a:lnTo>
                <a:lnTo>
                  <a:pt x="487680" y="1266698"/>
                </a:lnTo>
                <a:lnTo>
                  <a:pt x="556641" y="1218438"/>
                </a:lnTo>
                <a:lnTo>
                  <a:pt x="591820" y="1186307"/>
                </a:lnTo>
                <a:lnTo>
                  <a:pt x="627507" y="1162177"/>
                </a:lnTo>
                <a:lnTo>
                  <a:pt x="699643" y="1097915"/>
                </a:lnTo>
                <a:lnTo>
                  <a:pt x="846836" y="969264"/>
                </a:lnTo>
                <a:lnTo>
                  <a:pt x="958596" y="848741"/>
                </a:lnTo>
                <a:lnTo>
                  <a:pt x="995807" y="816610"/>
                </a:lnTo>
                <a:lnTo>
                  <a:pt x="1032891" y="768350"/>
                </a:lnTo>
                <a:lnTo>
                  <a:pt x="1143634" y="647826"/>
                </a:lnTo>
                <a:lnTo>
                  <a:pt x="1180084" y="599567"/>
                </a:lnTo>
                <a:lnTo>
                  <a:pt x="1252220" y="519302"/>
                </a:lnTo>
                <a:lnTo>
                  <a:pt x="1287780" y="471043"/>
                </a:lnTo>
                <a:lnTo>
                  <a:pt x="1322832" y="430911"/>
                </a:lnTo>
                <a:lnTo>
                  <a:pt x="1357630" y="382650"/>
                </a:lnTo>
                <a:lnTo>
                  <a:pt x="1384300" y="345059"/>
                </a:lnTo>
                <a:lnTo>
                  <a:pt x="1494536" y="345059"/>
                </a:lnTo>
                <a:lnTo>
                  <a:pt x="1494536" y="0"/>
                </a:lnTo>
                <a:close/>
              </a:path>
              <a:path w="1494790" h="1387475">
                <a:moveTo>
                  <a:pt x="1211707" y="932688"/>
                </a:moveTo>
                <a:lnTo>
                  <a:pt x="1174242" y="932688"/>
                </a:lnTo>
                <a:lnTo>
                  <a:pt x="1132586" y="940689"/>
                </a:lnTo>
                <a:lnTo>
                  <a:pt x="1093597" y="948690"/>
                </a:lnTo>
                <a:lnTo>
                  <a:pt x="1025017" y="964819"/>
                </a:lnTo>
                <a:lnTo>
                  <a:pt x="996061" y="980821"/>
                </a:lnTo>
                <a:lnTo>
                  <a:pt x="971169" y="988949"/>
                </a:lnTo>
                <a:lnTo>
                  <a:pt x="934339" y="1021080"/>
                </a:lnTo>
                <a:lnTo>
                  <a:pt x="917321" y="1069213"/>
                </a:lnTo>
                <a:lnTo>
                  <a:pt x="917066" y="1085342"/>
                </a:lnTo>
                <a:lnTo>
                  <a:pt x="916940" y="1093343"/>
                </a:lnTo>
                <a:lnTo>
                  <a:pt x="922401" y="1117473"/>
                </a:lnTo>
                <a:lnTo>
                  <a:pt x="934084" y="1149604"/>
                </a:lnTo>
                <a:lnTo>
                  <a:pt x="947674" y="1165733"/>
                </a:lnTo>
                <a:lnTo>
                  <a:pt x="966343" y="1189863"/>
                </a:lnTo>
                <a:lnTo>
                  <a:pt x="1017778" y="1221994"/>
                </a:lnTo>
                <a:lnTo>
                  <a:pt x="1085977" y="1254125"/>
                </a:lnTo>
                <a:lnTo>
                  <a:pt x="1125601" y="1262126"/>
                </a:lnTo>
                <a:lnTo>
                  <a:pt x="1160272" y="1275080"/>
                </a:lnTo>
                <a:lnTo>
                  <a:pt x="1159255" y="1282700"/>
                </a:lnTo>
                <a:lnTo>
                  <a:pt x="1155573" y="1322959"/>
                </a:lnTo>
                <a:lnTo>
                  <a:pt x="1154811" y="1355090"/>
                </a:lnTo>
                <a:lnTo>
                  <a:pt x="1156843" y="1371092"/>
                </a:lnTo>
                <a:lnTo>
                  <a:pt x="1162303" y="1387221"/>
                </a:lnTo>
                <a:lnTo>
                  <a:pt x="1171448" y="1379220"/>
                </a:lnTo>
                <a:lnTo>
                  <a:pt x="1208151" y="1355090"/>
                </a:lnTo>
                <a:lnTo>
                  <a:pt x="1243965" y="1330960"/>
                </a:lnTo>
                <a:lnTo>
                  <a:pt x="1278763" y="1306830"/>
                </a:lnTo>
                <a:lnTo>
                  <a:pt x="1197737" y="1306830"/>
                </a:lnTo>
                <a:lnTo>
                  <a:pt x="1200912" y="1298829"/>
                </a:lnTo>
                <a:lnTo>
                  <a:pt x="1205865" y="1290828"/>
                </a:lnTo>
                <a:lnTo>
                  <a:pt x="1210182" y="1285240"/>
                </a:lnTo>
                <a:lnTo>
                  <a:pt x="1247140" y="1285240"/>
                </a:lnTo>
                <a:lnTo>
                  <a:pt x="1247140" y="1242822"/>
                </a:lnTo>
                <a:lnTo>
                  <a:pt x="1227455" y="1239520"/>
                </a:lnTo>
                <a:lnTo>
                  <a:pt x="1229359" y="1234567"/>
                </a:lnTo>
                <a:lnTo>
                  <a:pt x="1232633" y="1227074"/>
                </a:lnTo>
                <a:lnTo>
                  <a:pt x="1167638" y="1227074"/>
                </a:lnTo>
                <a:lnTo>
                  <a:pt x="1134999" y="1213993"/>
                </a:lnTo>
                <a:lnTo>
                  <a:pt x="1098677" y="1205865"/>
                </a:lnTo>
                <a:lnTo>
                  <a:pt x="1038859" y="1173734"/>
                </a:lnTo>
                <a:lnTo>
                  <a:pt x="997839" y="1133602"/>
                </a:lnTo>
                <a:lnTo>
                  <a:pt x="978026" y="1085342"/>
                </a:lnTo>
                <a:lnTo>
                  <a:pt x="983615" y="1061212"/>
                </a:lnTo>
                <a:lnTo>
                  <a:pt x="1000505" y="1037082"/>
                </a:lnTo>
                <a:lnTo>
                  <a:pt x="1027049" y="1021080"/>
                </a:lnTo>
                <a:lnTo>
                  <a:pt x="1061593" y="1012952"/>
                </a:lnTo>
                <a:lnTo>
                  <a:pt x="1102741" y="996950"/>
                </a:lnTo>
                <a:lnTo>
                  <a:pt x="1148842" y="996950"/>
                </a:lnTo>
                <a:lnTo>
                  <a:pt x="1198245" y="988949"/>
                </a:lnTo>
                <a:lnTo>
                  <a:pt x="1211707" y="988949"/>
                </a:lnTo>
                <a:lnTo>
                  <a:pt x="1211707" y="932688"/>
                </a:lnTo>
                <a:close/>
              </a:path>
              <a:path w="1494790" h="1387475">
                <a:moveTo>
                  <a:pt x="1494536" y="1297940"/>
                </a:moveTo>
                <a:lnTo>
                  <a:pt x="1288288" y="1297940"/>
                </a:lnTo>
                <a:lnTo>
                  <a:pt x="1481709" y="1326388"/>
                </a:lnTo>
                <a:lnTo>
                  <a:pt x="1494536" y="1326388"/>
                </a:lnTo>
                <a:lnTo>
                  <a:pt x="1494536" y="1297940"/>
                </a:lnTo>
                <a:close/>
              </a:path>
              <a:path w="1494790" h="1387475">
                <a:moveTo>
                  <a:pt x="1247140" y="1242822"/>
                </a:moveTo>
                <a:lnTo>
                  <a:pt x="1247140" y="1291463"/>
                </a:lnTo>
                <a:lnTo>
                  <a:pt x="1197737" y="1306830"/>
                </a:lnTo>
                <a:lnTo>
                  <a:pt x="1278763" y="1306830"/>
                </a:lnTo>
                <a:lnTo>
                  <a:pt x="1288288" y="1297940"/>
                </a:lnTo>
                <a:lnTo>
                  <a:pt x="1494536" y="1297940"/>
                </a:lnTo>
                <a:lnTo>
                  <a:pt x="1494536" y="1270127"/>
                </a:lnTo>
                <a:lnTo>
                  <a:pt x="1477009" y="1270127"/>
                </a:lnTo>
                <a:lnTo>
                  <a:pt x="1421003" y="1262126"/>
                </a:lnTo>
                <a:lnTo>
                  <a:pt x="1366774" y="1262126"/>
                </a:lnTo>
                <a:lnTo>
                  <a:pt x="1331341" y="1256665"/>
                </a:lnTo>
                <a:lnTo>
                  <a:pt x="1336297" y="1251839"/>
                </a:lnTo>
                <a:lnTo>
                  <a:pt x="1301115" y="1251839"/>
                </a:lnTo>
                <a:lnTo>
                  <a:pt x="1247140" y="1242822"/>
                </a:lnTo>
                <a:close/>
              </a:path>
              <a:path w="1494790" h="1387475">
                <a:moveTo>
                  <a:pt x="1247140" y="1285240"/>
                </a:moveTo>
                <a:lnTo>
                  <a:pt x="1210182" y="1285240"/>
                </a:lnTo>
                <a:lnTo>
                  <a:pt x="1247140" y="1291463"/>
                </a:lnTo>
                <a:lnTo>
                  <a:pt x="1247140" y="1285240"/>
                </a:lnTo>
                <a:close/>
              </a:path>
              <a:path w="1494790" h="1387475">
                <a:moveTo>
                  <a:pt x="1494536" y="999871"/>
                </a:moveTo>
                <a:lnTo>
                  <a:pt x="1493393" y="1001395"/>
                </a:lnTo>
                <a:lnTo>
                  <a:pt x="1465961" y="1049655"/>
                </a:lnTo>
                <a:lnTo>
                  <a:pt x="1410970" y="1130046"/>
                </a:lnTo>
                <a:lnTo>
                  <a:pt x="1329309" y="1226439"/>
                </a:lnTo>
                <a:lnTo>
                  <a:pt x="1301115" y="1251839"/>
                </a:lnTo>
                <a:lnTo>
                  <a:pt x="1336297" y="1251839"/>
                </a:lnTo>
                <a:lnTo>
                  <a:pt x="1345819" y="1242568"/>
                </a:lnTo>
                <a:lnTo>
                  <a:pt x="1378077" y="1202436"/>
                </a:lnTo>
                <a:lnTo>
                  <a:pt x="1409446" y="1170178"/>
                </a:lnTo>
                <a:lnTo>
                  <a:pt x="1440053" y="1130046"/>
                </a:lnTo>
                <a:lnTo>
                  <a:pt x="1469771" y="1089914"/>
                </a:lnTo>
                <a:lnTo>
                  <a:pt x="1494536" y="1055497"/>
                </a:lnTo>
                <a:lnTo>
                  <a:pt x="1494536" y="999871"/>
                </a:lnTo>
                <a:close/>
              </a:path>
              <a:path w="1494790" h="1387475">
                <a:moveTo>
                  <a:pt x="1494536" y="932688"/>
                </a:moveTo>
                <a:lnTo>
                  <a:pt x="1211707" y="932688"/>
                </a:lnTo>
                <a:lnTo>
                  <a:pt x="1211707" y="988949"/>
                </a:lnTo>
                <a:lnTo>
                  <a:pt x="1205992" y="1017524"/>
                </a:lnTo>
                <a:lnTo>
                  <a:pt x="1193800" y="1073785"/>
                </a:lnTo>
                <a:lnTo>
                  <a:pt x="1173099" y="1194308"/>
                </a:lnTo>
                <a:lnTo>
                  <a:pt x="1167743" y="1226439"/>
                </a:lnTo>
                <a:lnTo>
                  <a:pt x="1167638" y="1227074"/>
                </a:lnTo>
                <a:lnTo>
                  <a:pt x="1232633" y="1227074"/>
                </a:lnTo>
                <a:lnTo>
                  <a:pt x="1239901" y="1210437"/>
                </a:lnTo>
                <a:lnTo>
                  <a:pt x="1251712" y="1170178"/>
                </a:lnTo>
                <a:lnTo>
                  <a:pt x="1264666" y="1138047"/>
                </a:lnTo>
                <a:lnTo>
                  <a:pt x="1278636" y="1097915"/>
                </a:lnTo>
                <a:lnTo>
                  <a:pt x="1293749" y="1049655"/>
                </a:lnTo>
                <a:lnTo>
                  <a:pt x="1309751" y="1001395"/>
                </a:lnTo>
                <a:lnTo>
                  <a:pt x="1314196" y="988949"/>
                </a:lnTo>
                <a:lnTo>
                  <a:pt x="1494536" y="988949"/>
                </a:lnTo>
                <a:lnTo>
                  <a:pt x="1494536" y="932688"/>
                </a:lnTo>
                <a:close/>
              </a:path>
              <a:path w="1494790" h="1387475">
                <a:moveTo>
                  <a:pt x="1494536" y="988949"/>
                </a:moveTo>
                <a:lnTo>
                  <a:pt x="1476375" y="988949"/>
                </a:lnTo>
                <a:lnTo>
                  <a:pt x="1494536" y="994029"/>
                </a:lnTo>
                <a:lnTo>
                  <a:pt x="1494536" y="988949"/>
                </a:lnTo>
                <a:close/>
              </a:path>
              <a:path w="1494790" h="1387475">
                <a:moveTo>
                  <a:pt x="1494536" y="345059"/>
                </a:moveTo>
                <a:lnTo>
                  <a:pt x="1384300" y="345059"/>
                </a:lnTo>
                <a:lnTo>
                  <a:pt x="1348867" y="446913"/>
                </a:lnTo>
                <a:lnTo>
                  <a:pt x="1332103" y="503174"/>
                </a:lnTo>
                <a:lnTo>
                  <a:pt x="1315084" y="551434"/>
                </a:lnTo>
                <a:lnTo>
                  <a:pt x="1310005" y="567436"/>
                </a:lnTo>
                <a:lnTo>
                  <a:pt x="1302766" y="599567"/>
                </a:lnTo>
                <a:lnTo>
                  <a:pt x="1293749" y="631825"/>
                </a:lnTo>
                <a:lnTo>
                  <a:pt x="1283207" y="671957"/>
                </a:lnTo>
                <a:lnTo>
                  <a:pt x="1271397" y="720217"/>
                </a:lnTo>
                <a:lnTo>
                  <a:pt x="1258697" y="776478"/>
                </a:lnTo>
                <a:lnTo>
                  <a:pt x="1245489" y="832739"/>
                </a:lnTo>
                <a:lnTo>
                  <a:pt x="1232153" y="897001"/>
                </a:lnTo>
                <a:lnTo>
                  <a:pt x="1223645" y="932688"/>
                </a:lnTo>
                <a:lnTo>
                  <a:pt x="1464055" y="932688"/>
                </a:lnTo>
                <a:lnTo>
                  <a:pt x="1412621" y="924560"/>
                </a:lnTo>
                <a:lnTo>
                  <a:pt x="1335659" y="924560"/>
                </a:lnTo>
                <a:lnTo>
                  <a:pt x="1344422" y="897001"/>
                </a:lnTo>
                <a:lnTo>
                  <a:pt x="1362837" y="840740"/>
                </a:lnTo>
                <a:lnTo>
                  <a:pt x="1382014" y="784479"/>
                </a:lnTo>
                <a:lnTo>
                  <a:pt x="1401699" y="728218"/>
                </a:lnTo>
                <a:lnTo>
                  <a:pt x="1421892" y="663956"/>
                </a:lnTo>
                <a:lnTo>
                  <a:pt x="1442466" y="599567"/>
                </a:lnTo>
                <a:lnTo>
                  <a:pt x="1443355" y="597153"/>
                </a:lnTo>
                <a:lnTo>
                  <a:pt x="1494536" y="597153"/>
                </a:lnTo>
                <a:lnTo>
                  <a:pt x="1494536" y="535305"/>
                </a:lnTo>
                <a:lnTo>
                  <a:pt x="1463548" y="535305"/>
                </a:lnTo>
                <a:lnTo>
                  <a:pt x="1484884" y="463042"/>
                </a:lnTo>
                <a:lnTo>
                  <a:pt x="1494536" y="434213"/>
                </a:lnTo>
                <a:lnTo>
                  <a:pt x="1494536" y="345059"/>
                </a:lnTo>
                <a:close/>
              </a:path>
              <a:path w="1494790" h="1387475">
                <a:moveTo>
                  <a:pt x="1494536" y="597153"/>
                </a:moveTo>
                <a:lnTo>
                  <a:pt x="1443355" y="597153"/>
                </a:lnTo>
                <a:lnTo>
                  <a:pt x="1447165" y="598551"/>
                </a:lnTo>
                <a:lnTo>
                  <a:pt x="1443863" y="611124"/>
                </a:lnTo>
                <a:lnTo>
                  <a:pt x="1494536" y="619251"/>
                </a:lnTo>
                <a:lnTo>
                  <a:pt x="1494536" y="597153"/>
                </a:lnTo>
                <a:close/>
              </a:path>
              <a:path w="1494790" h="1387475">
                <a:moveTo>
                  <a:pt x="1494536" y="530860"/>
                </a:moveTo>
                <a:lnTo>
                  <a:pt x="1488059" y="530860"/>
                </a:lnTo>
                <a:lnTo>
                  <a:pt x="1463548" y="535305"/>
                </a:lnTo>
                <a:lnTo>
                  <a:pt x="1494536" y="535305"/>
                </a:lnTo>
                <a:lnTo>
                  <a:pt x="1494536" y="5308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>
            <a:extLst>
              <a:ext uri="{FF2B5EF4-FFF2-40B4-BE49-F238E27FC236}">
                <a16:creationId xmlns:a16="http://schemas.microsoft.com/office/drawing/2014/main" id="{4811CCF1-4AE2-B912-3ABD-4ACCE7FEF251}"/>
              </a:ext>
            </a:extLst>
          </p:cNvPr>
          <p:cNvGrpSpPr/>
          <p:nvPr/>
        </p:nvGrpSpPr>
        <p:grpSpPr>
          <a:xfrm>
            <a:off x="0" y="0"/>
            <a:ext cx="4019550" cy="7747634"/>
            <a:chOff x="0" y="0"/>
            <a:chExt cx="4019550" cy="7747634"/>
          </a:xfrm>
        </p:grpSpPr>
        <p:pic>
          <p:nvPicPr>
            <p:cNvPr id="7" name="object 7">
              <a:extLst>
                <a:ext uri="{FF2B5EF4-FFF2-40B4-BE49-F238E27FC236}">
                  <a16:creationId xmlns:a16="http://schemas.microsoft.com/office/drawing/2014/main" id="{E1E7966F-24B1-F79D-AF98-F919D1258A3B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89A56FFB-0332-0861-EA30-925FAD145270}"/>
                </a:ext>
              </a:extLst>
            </p:cNvPr>
            <p:cNvSpPr/>
            <p:nvPr/>
          </p:nvSpPr>
          <p:spPr>
            <a:xfrm>
              <a:off x="0" y="5393435"/>
              <a:ext cx="1180465" cy="2354580"/>
            </a:xfrm>
            <a:custGeom>
              <a:avLst/>
              <a:gdLst/>
              <a:ahLst/>
              <a:cxnLst/>
              <a:rect l="l" t="t" r="r" b="b"/>
              <a:pathLst>
                <a:path w="1180465" h="2354579">
                  <a:moveTo>
                    <a:pt x="149872" y="0"/>
                  </a:moveTo>
                  <a:lnTo>
                    <a:pt x="53732" y="416178"/>
                  </a:lnTo>
                  <a:lnTo>
                    <a:pt x="0" y="601852"/>
                  </a:lnTo>
                  <a:lnTo>
                    <a:pt x="0" y="1463039"/>
                  </a:lnTo>
                  <a:lnTo>
                    <a:pt x="422668" y="2354072"/>
                  </a:lnTo>
                  <a:lnTo>
                    <a:pt x="716254" y="2197989"/>
                  </a:lnTo>
                  <a:lnTo>
                    <a:pt x="227253" y="1351534"/>
                  </a:lnTo>
                  <a:lnTo>
                    <a:pt x="1083119" y="1671701"/>
                  </a:lnTo>
                  <a:lnTo>
                    <a:pt x="1180325" y="1353692"/>
                  </a:lnTo>
                  <a:lnTo>
                    <a:pt x="228879" y="1121410"/>
                  </a:lnTo>
                  <a:lnTo>
                    <a:pt x="1107846" y="700659"/>
                  </a:lnTo>
                  <a:lnTo>
                    <a:pt x="951738" y="407035"/>
                  </a:lnTo>
                  <a:lnTo>
                    <a:pt x="159423" y="926084"/>
                  </a:lnTo>
                  <a:lnTo>
                    <a:pt x="333603" y="397763"/>
                  </a:lnTo>
                  <a:lnTo>
                    <a:pt x="467855" y="97281"/>
                  </a:lnTo>
                  <a:lnTo>
                    <a:pt x="149872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>
            <a:extLst>
              <a:ext uri="{FF2B5EF4-FFF2-40B4-BE49-F238E27FC236}">
                <a16:creationId xmlns:a16="http://schemas.microsoft.com/office/drawing/2014/main" id="{B888F010-EB1A-EAEE-2E6E-CBF9F7911436}"/>
              </a:ext>
            </a:extLst>
          </p:cNvPr>
          <p:cNvSpPr txBox="1"/>
          <p:nvPr/>
        </p:nvSpPr>
        <p:spPr>
          <a:xfrm>
            <a:off x="2133474" y="1333500"/>
            <a:ext cx="13814425" cy="7906384"/>
          </a:xfrm>
          <a:prstGeom prst="rect">
            <a:avLst/>
          </a:prstGeom>
        </p:spPr>
        <p:txBody>
          <a:bodyPr vert="horz" wrap="square" lIns="0" tIns="309245" rIns="0" bIns="0" rtlCol="0">
            <a:spAutoFit/>
          </a:bodyPr>
          <a:lstStyle/>
          <a:p>
            <a:pPr marL="4206875">
              <a:lnSpc>
                <a:spcPct val="100000"/>
              </a:lnSpc>
              <a:spcBef>
                <a:spcPts val="2435"/>
              </a:spcBef>
              <a:tabLst>
                <a:tab pos="5349875" algn="l"/>
              </a:tabLst>
            </a:pPr>
            <a:r>
              <a:rPr sz="6000" b="1" spc="-400" dirty="0">
                <a:latin typeface="Calibri"/>
                <a:cs typeface="Calibri"/>
              </a:rPr>
              <a:t>1.</a:t>
            </a:r>
            <a:r>
              <a:rPr sz="6000" b="1" dirty="0">
                <a:latin typeface="Calibri"/>
                <a:cs typeface="Calibri"/>
              </a:rPr>
              <a:t>	</a:t>
            </a:r>
            <a:r>
              <a:rPr sz="6000" b="1" spc="755" dirty="0">
                <a:latin typeface="Calibri"/>
                <a:cs typeface="Calibri"/>
              </a:rPr>
              <a:t>Plagiarism</a:t>
            </a:r>
            <a:endParaRPr sz="6000" dirty="0">
              <a:latin typeface="Calibri"/>
              <a:cs typeface="Calibri"/>
            </a:endParaRPr>
          </a:p>
          <a:p>
            <a:pPr algn="ctr">
              <a:lnSpc>
                <a:spcPct val="100000"/>
              </a:lnSpc>
              <a:spcBef>
                <a:spcPts val="1635"/>
              </a:spcBef>
            </a:pPr>
            <a:r>
              <a:rPr sz="4200" spc="480" dirty="0">
                <a:latin typeface="Calibri"/>
                <a:cs typeface="Calibri"/>
              </a:rPr>
              <a:t>Presenting</a:t>
            </a:r>
            <a:r>
              <a:rPr sz="4200" spc="145" dirty="0">
                <a:latin typeface="Calibri"/>
                <a:cs typeface="Calibri"/>
              </a:rPr>
              <a:t> </a:t>
            </a:r>
            <a:r>
              <a:rPr sz="4200" spc="540" dirty="0">
                <a:latin typeface="Calibri"/>
                <a:cs typeface="Calibri"/>
              </a:rPr>
              <a:t>someone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280" dirty="0">
                <a:latin typeface="Calibri"/>
                <a:cs typeface="Calibri"/>
              </a:rPr>
              <a:t>else’s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59" dirty="0">
                <a:latin typeface="Calibri"/>
                <a:cs typeface="Calibri"/>
              </a:rPr>
              <a:t>work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310" dirty="0">
                <a:latin typeface="Calibri"/>
                <a:cs typeface="Calibri"/>
              </a:rPr>
              <a:t>or</a:t>
            </a:r>
            <a:r>
              <a:rPr sz="4200" spc="175" dirty="0">
                <a:latin typeface="Calibri"/>
                <a:cs typeface="Calibri"/>
              </a:rPr>
              <a:t> </a:t>
            </a:r>
            <a:r>
              <a:rPr sz="4200" spc="409" dirty="0">
                <a:latin typeface="Calibri"/>
                <a:cs typeface="Calibri"/>
              </a:rPr>
              <a:t>ideas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34" dirty="0">
                <a:latin typeface="Calibri"/>
                <a:cs typeface="Calibri"/>
              </a:rPr>
              <a:t>as</a:t>
            </a:r>
            <a:r>
              <a:rPr sz="4200" spc="145" dirty="0">
                <a:latin typeface="Calibri"/>
                <a:cs typeface="Calibri"/>
              </a:rPr>
              <a:t> </a:t>
            </a:r>
            <a:r>
              <a:rPr sz="4200" spc="365" dirty="0">
                <a:latin typeface="Calibri"/>
                <a:cs typeface="Calibri"/>
              </a:rPr>
              <a:t>your</a:t>
            </a:r>
            <a:endParaRPr sz="4200" dirty="0">
              <a:latin typeface="Calibri"/>
              <a:cs typeface="Calibri"/>
            </a:endParaRPr>
          </a:p>
          <a:p>
            <a:pPr marL="635" algn="ctr">
              <a:lnSpc>
                <a:spcPct val="100000"/>
              </a:lnSpc>
            </a:pPr>
            <a:r>
              <a:rPr sz="4200" spc="565" dirty="0">
                <a:latin typeface="Calibri"/>
                <a:cs typeface="Calibri"/>
              </a:rPr>
              <a:t>own</a:t>
            </a:r>
            <a:r>
              <a:rPr sz="4200" spc="155" dirty="0">
                <a:latin typeface="Calibri"/>
                <a:cs typeface="Calibri"/>
              </a:rPr>
              <a:t> </a:t>
            </a:r>
            <a:r>
              <a:rPr sz="4200" spc="285" dirty="0">
                <a:latin typeface="Calibri"/>
                <a:cs typeface="Calibri"/>
              </a:rPr>
              <a:t>is</a:t>
            </a:r>
            <a:r>
              <a:rPr sz="4200" spc="145" dirty="0">
                <a:latin typeface="Calibri"/>
                <a:cs typeface="Calibri"/>
              </a:rPr>
              <a:t> </a:t>
            </a:r>
            <a:r>
              <a:rPr sz="4200" spc="425" dirty="0">
                <a:latin typeface="Calibri"/>
                <a:cs typeface="Calibri"/>
              </a:rPr>
              <a:t>not</a:t>
            </a:r>
            <a:r>
              <a:rPr sz="4200" spc="160" dirty="0">
                <a:latin typeface="Calibri"/>
                <a:cs typeface="Calibri"/>
              </a:rPr>
              <a:t> </a:t>
            </a:r>
            <a:r>
              <a:rPr sz="4200" spc="330" dirty="0">
                <a:latin typeface="Calibri"/>
                <a:cs typeface="Calibri"/>
              </a:rPr>
              <a:t>allowed.</a:t>
            </a:r>
            <a:endParaRPr sz="4200" dirty="0">
              <a:latin typeface="Calibri"/>
              <a:cs typeface="Calibri"/>
            </a:endParaRPr>
          </a:p>
          <a:p>
            <a:pPr marL="635" algn="ctr">
              <a:lnSpc>
                <a:spcPct val="100000"/>
              </a:lnSpc>
              <a:spcBef>
                <a:spcPts val="5045"/>
              </a:spcBef>
            </a:pPr>
            <a:r>
              <a:rPr sz="4200" spc="375" dirty="0">
                <a:latin typeface="Calibri"/>
                <a:cs typeface="Calibri"/>
              </a:rPr>
              <a:t>This</a:t>
            </a:r>
            <a:r>
              <a:rPr sz="4200" spc="155" dirty="0">
                <a:latin typeface="Calibri"/>
                <a:cs typeface="Calibri"/>
              </a:rPr>
              <a:t> </a:t>
            </a:r>
            <a:r>
              <a:rPr sz="4200" spc="365" dirty="0">
                <a:latin typeface="Calibri"/>
                <a:cs typeface="Calibri"/>
              </a:rPr>
              <a:t>includes:</a:t>
            </a:r>
            <a:endParaRPr sz="4200" dirty="0">
              <a:latin typeface="Calibri"/>
              <a:cs typeface="Calibri"/>
            </a:endParaRPr>
          </a:p>
          <a:p>
            <a:pPr marL="1231265" indent="-570865">
              <a:lnSpc>
                <a:spcPct val="100000"/>
              </a:lnSpc>
              <a:spcBef>
                <a:spcPts val="5040"/>
              </a:spcBef>
              <a:buFont typeface="Arial"/>
              <a:buChar char="•"/>
              <a:tabLst>
                <a:tab pos="1231265" algn="l"/>
              </a:tabLst>
            </a:pPr>
            <a:r>
              <a:rPr sz="4200" spc="545" dirty="0">
                <a:latin typeface="Calibri"/>
                <a:cs typeface="Calibri"/>
              </a:rPr>
              <a:t>Copying</a:t>
            </a:r>
            <a:r>
              <a:rPr sz="4200" spc="150" dirty="0">
                <a:latin typeface="Calibri"/>
                <a:cs typeface="Calibri"/>
              </a:rPr>
              <a:t> </a:t>
            </a:r>
            <a:r>
              <a:rPr sz="4200" spc="455" dirty="0">
                <a:latin typeface="Calibri"/>
                <a:cs typeface="Calibri"/>
              </a:rPr>
              <a:t>from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25" dirty="0">
                <a:latin typeface="Calibri"/>
                <a:cs typeface="Calibri"/>
              </a:rPr>
              <a:t>another</a:t>
            </a:r>
            <a:r>
              <a:rPr sz="4200" spc="150" dirty="0">
                <a:latin typeface="Calibri"/>
                <a:cs typeface="Calibri"/>
              </a:rPr>
              <a:t> </a:t>
            </a:r>
            <a:r>
              <a:rPr sz="4200" spc="440" dirty="0">
                <a:latin typeface="Calibri"/>
                <a:cs typeface="Calibri"/>
              </a:rPr>
              <a:t>author</a:t>
            </a:r>
            <a:r>
              <a:rPr sz="4200" spc="145" dirty="0">
                <a:latin typeface="Calibri"/>
                <a:cs typeface="Calibri"/>
              </a:rPr>
              <a:t> </a:t>
            </a:r>
            <a:r>
              <a:rPr sz="4200" spc="440" dirty="0">
                <a:latin typeface="Calibri"/>
                <a:cs typeface="Calibri"/>
              </a:rPr>
              <a:t>without</a:t>
            </a:r>
            <a:r>
              <a:rPr sz="4200" spc="135" dirty="0">
                <a:latin typeface="Calibri"/>
                <a:cs typeface="Calibri"/>
              </a:rPr>
              <a:t> </a:t>
            </a:r>
            <a:r>
              <a:rPr sz="4200" spc="505" dirty="0">
                <a:latin typeface="Calibri"/>
                <a:cs typeface="Calibri"/>
              </a:rPr>
              <a:t>giving</a:t>
            </a:r>
            <a:endParaRPr sz="4200" dirty="0">
              <a:latin typeface="Calibri"/>
              <a:cs typeface="Calibri"/>
            </a:endParaRPr>
          </a:p>
          <a:p>
            <a:pPr marL="6414135">
              <a:lnSpc>
                <a:spcPct val="100000"/>
              </a:lnSpc>
            </a:pPr>
            <a:r>
              <a:rPr sz="4200" spc="375" dirty="0">
                <a:latin typeface="Calibri"/>
                <a:cs typeface="Calibri"/>
              </a:rPr>
              <a:t>credit</a:t>
            </a:r>
            <a:endParaRPr sz="42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buFont typeface="Arial"/>
              <a:buChar char="•"/>
              <a:tabLst>
                <a:tab pos="583565" algn="l"/>
              </a:tabLst>
            </a:pPr>
            <a:r>
              <a:rPr sz="4200" spc="530" dirty="0">
                <a:latin typeface="Calibri"/>
                <a:cs typeface="Calibri"/>
              </a:rPr>
              <a:t>Using</a:t>
            </a:r>
            <a:r>
              <a:rPr sz="4200" spc="130" dirty="0">
                <a:latin typeface="Calibri"/>
                <a:cs typeface="Calibri"/>
              </a:rPr>
              <a:t> </a:t>
            </a:r>
            <a:r>
              <a:rPr sz="4200" spc="484" dirty="0">
                <a:latin typeface="Calibri"/>
                <a:cs typeface="Calibri"/>
              </a:rPr>
              <a:t>paraphrasing</a:t>
            </a:r>
            <a:r>
              <a:rPr sz="4200" spc="135" dirty="0">
                <a:latin typeface="Calibri"/>
                <a:cs typeface="Calibri"/>
              </a:rPr>
              <a:t> </a:t>
            </a:r>
            <a:r>
              <a:rPr sz="4200" spc="375" dirty="0">
                <a:latin typeface="Calibri"/>
                <a:cs typeface="Calibri"/>
              </a:rPr>
              <a:t>software</a:t>
            </a:r>
            <a:r>
              <a:rPr sz="4200" spc="160" dirty="0">
                <a:latin typeface="Calibri"/>
                <a:cs typeface="Calibri"/>
              </a:rPr>
              <a:t> </a:t>
            </a:r>
            <a:r>
              <a:rPr sz="4200" spc="340" dirty="0">
                <a:latin typeface="Calibri"/>
                <a:cs typeface="Calibri"/>
              </a:rPr>
              <a:t>to</a:t>
            </a:r>
            <a:r>
              <a:rPr sz="4200" spc="155" dirty="0">
                <a:latin typeface="Calibri"/>
                <a:cs typeface="Calibri"/>
              </a:rPr>
              <a:t> </a:t>
            </a:r>
            <a:r>
              <a:rPr sz="4200" spc="605" dirty="0">
                <a:latin typeface="Calibri"/>
                <a:cs typeface="Calibri"/>
              </a:rPr>
              <a:t>change</a:t>
            </a:r>
            <a:r>
              <a:rPr sz="4200" spc="120" dirty="0">
                <a:latin typeface="Calibri"/>
                <a:cs typeface="Calibri"/>
              </a:rPr>
              <a:t> </a:t>
            </a:r>
            <a:r>
              <a:rPr sz="4200" spc="530" dirty="0">
                <a:latin typeface="Calibri"/>
                <a:cs typeface="Calibri"/>
              </a:rPr>
              <a:t>someone</a:t>
            </a:r>
            <a:endParaRPr sz="4200" dirty="0">
              <a:latin typeface="Calibri"/>
              <a:cs typeface="Calibri"/>
            </a:endParaRPr>
          </a:p>
          <a:p>
            <a:pPr marL="1663064">
              <a:lnSpc>
                <a:spcPct val="100000"/>
              </a:lnSpc>
            </a:pPr>
            <a:r>
              <a:rPr sz="4200" spc="270" dirty="0">
                <a:latin typeface="Calibri"/>
                <a:cs typeface="Calibri"/>
              </a:rPr>
              <a:t>else’s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59" dirty="0">
                <a:latin typeface="Calibri"/>
                <a:cs typeface="Calibri"/>
              </a:rPr>
              <a:t>words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555" dirty="0">
                <a:latin typeface="Calibri"/>
                <a:cs typeface="Calibri"/>
              </a:rPr>
              <a:t>and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490" dirty="0">
                <a:latin typeface="Calibri"/>
                <a:cs typeface="Calibri"/>
              </a:rPr>
              <a:t>pretending</a:t>
            </a:r>
            <a:r>
              <a:rPr sz="4200" spc="165" dirty="0">
                <a:latin typeface="Calibri"/>
                <a:cs typeface="Calibri"/>
              </a:rPr>
              <a:t> it’s </a:t>
            </a:r>
            <a:r>
              <a:rPr sz="4200" spc="385" dirty="0">
                <a:latin typeface="Calibri"/>
                <a:cs typeface="Calibri"/>
              </a:rPr>
              <a:t>your</a:t>
            </a:r>
            <a:r>
              <a:rPr sz="4200" spc="165" dirty="0">
                <a:latin typeface="Calibri"/>
                <a:cs typeface="Calibri"/>
              </a:rPr>
              <a:t> </a:t>
            </a:r>
            <a:r>
              <a:rPr sz="4200" spc="540" dirty="0">
                <a:latin typeface="Calibri"/>
                <a:cs typeface="Calibri"/>
              </a:rPr>
              <a:t>own</a:t>
            </a:r>
            <a:endParaRPr sz="4200" dirty="0">
              <a:latin typeface="Calibri"/>
              <a:cs typeface="Calibri"/>
            </a:endParaRPr>
          </a:p>
          <a:p>
            <a:pPr marL="10399395">
              <a:lnSpc>
                <a:spcPct val="100000"/>
              </a:lnSpc>
              <a:spcBef>
                <a:spcPts val="1195"/>
              </a:spcBef>
            </a:pPr>
            <a:r>
              <a:rPr sz="3600" spc="220" dirty="0">
                <a:latin typeface="Calibri"/>
                <a:cs typeface="Calibri"/>
              </a:rPr>
              <a:t>(Carroll,</a:t>
            </a:r>
            <a:r>
              <a:rPr sz="3600" spc="105" dirty="0">
                <a:latin typeface="Calibri"/>
                <a:cs typeface="Calibri"/>
              </a:rPr>
              <a:t> </a:t>
            </a:r>
            <a:r>
              <a:rPr sz="3600" spc="325" dirty="0">
                <a:latin typeface="Calibri"/>
                <a:cs typeface="Calibri"/>
              </a:rPr>
              <a:t>2007)</a:t>
            </a:r>
            <a:endParaRPr sz="3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259751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470755" y="4162933"/>
            <a:ext cx="29209" cy="8255"/>
          </a:xfrm>
          <a:custGeom>
            <a:avLst/>
            <a:gdLst/>
            <a:ahLst/>
            <a:cxnLst/>
            <a:rect l="l" t="t" r="r" b="b"/>
            <a:pathLst>
              <a:path w="29209" h="8254">
                <a:moveTo>
                  <a:pt x="29209" y="0"/>
                </a:moveTo>
                <a:lnTo>
                  <a:pt x="0" y="8000"/>
                </a:lnTo>
                <a:lnTo>
                  <a:pt x="2031" y="8000"/>
                </a:lnTo>
                <a:lnTo>
                  <a:pt x="2920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794861" y="1886076"/>
            <a:ext cx="1493520" cy="2578100"/>
          </a:xfrm>
          <a:custGeom>
            <a:avLst/>
            <a:gdLst/>
            <a:ahLst/>
            <a:cxnLst/>
            <a:rect l="l" t="t" r="r" b="b"/>
            <a:pathLst>
              <a:path w="1493519" h="2578100">
                <a:moveTo>
                  <a:pt x="1493139" y="1240536"/>
                </a:moveTo>
                <a:lnTo>
                  <a:pt x="1490218" y="1240028"/>
                </a:lnTo>
                <a:lnTo>
                  <a:pt x="1467739" y="1248156"/>
                </a:lnTo>
                <a:lnTo>
                  <a:pt x="1473835" y="1272286"/>
                </a:lnTo>
                <a:lnTo>
                  <a:pt x="1487805" y="1288288"/>
                </a:lnTo>
                <a:lnTo>
                  <a:pt x="1473835" y="1288288"/>
                </a:lnTo>
                <a:lnTo>
                  <a:pt x="1463802" y="1296289"/>
                </a:lnTo>
                <a:lnTo>
                  <a:pt x="1463167" y="1296289"/>
                </a:lnTo>
                <a:lnTo>
                  <a:pt x="1485519" y="1320419"/>
                </a:lnTo>
                <a:lnTo>
                  <a:pt x="1493139" y="1327023"/>
                </a:lnTo>
                <a:lnTo>
                  <a:pt x="1493139" y="1240536"/>
                </a:lnTo>
                <a:close/>
              </a:path>
              <a:path w="1493519" h="2578100">
                <a:moveTo>
                  <a:pt x="1493139" y="0"/>
                </a:moveTo>
                <a:lnTo>
                  <a:pt x="1484249" y="38100"/>
                </a:lnTo>
                <a:lnTo>
                  <a:pt x="1474851" y="88900"/>
                </a:lnTo>
                <a:lnTo>
                  <a:pt x="1465834" y="127000"/>
                </a:lnTo>
                <a:lnTo>
                  <a:pt x="1448562" y="228600"/>
                </a:lnTo>
                <a:lnTo>
                  <a:pt x="1438148" y="228600"/>
                </a:lnTo>
                <a:lnTo>
                  <a:pt x="1420241" y="254000"/>
                </a:lnTo>
                <a:lnTo>
                  <a:pt x="1402334" y="292100"/>
                </a:lnTo>
                <a:lnTo>
                  <a:pt x="1384681" y="317500"/>
                </a:lnTo>
                <a:lnTo>
                  <a:pt x="1367282" y="368300"/>
                </a:lnTo>
                <a:lnTo>
                  <a:pt x="1350010" y="419100"/>
                </a:lnTo>
                <a:lnTo>
                  <a:pt x="1333119" y="457200"/>
                </a:lnTo>
                <a:lnTo>
                  <a:pt x="1316355" y="520700"/>
                </a:lnTo>
                <a:lnTo>
                  <a:pt x="1300099" y="571500"/>
                </a:lnTo>
                <a:lnTo>
                  <a:pt x="1284097" y="635000"/>
                </a:lnTo>
                <a:lnTo>
                  <a:pt x="1268603" y="698500"/>
                </a:lnTo>
                <a:lnTo>
                  <a:pt x="1253490" y="762000"/>
                </a:lnTo>
                <a:lnTo>
                  <a:pt x="1238885" y="825500"/>
                </a:lnTo>
                <a:lnTo>
                  <a:pt x="1224661" y="889000"/>
                </a:lnTo>
                <a:lnTo>
                  <a:pt x="1211199" y="952500"/>
                </a:lnTo>
                <a:lnTo>
                  <a:pt x="1198118" y="1016000"/>
                </a:lnTo>
                <a:lnTo>
                  <a:pt x="1185799" y="1079500"/>
                </a:lnTo>
                <a:lnTo>
                  <a:pt x="1173988" y="1143000"/>
                </a:lnTo>
                <a:lnTo>
                  <a:pt x="1162939" y="1206500"/>
                </a:lnTo>
                <a:lnTo>
                  <a:pt x="1152652" y="1257300"/>
                </a:lnTo>
                <a:lnTo>
                  <a:pt x="1143000" y="1320800"/>
                </a:lnTo>
                <a:lnTo>
                  <a:pt x="1134237" y="1358900"/>
                </a:lnTo>
                <a:lnTo>
                  <a:pt x="1126236" y="1409700"/>
                </a:lnTo>
                <a:lnTo>
                  <a:pt x="1112901" y="1485900"/>
                </a:lnTo>
                <a:lnTo>
                  <a:pt x="1107694" y="1511300"/>
                </a:lnTo>
                <a:lnTo>
                  <a:pt x="1103376" y="1536700"/>
                </a:lnTo>
                <a:lnTo>
                  <a:pt x="1098296" y="1574800"/>
                </a:lnTo>
                <a:lnTo>
                  <a:pt x="1096264" y="1587500"/>
                </a:lnTo>
                <a:lnTo>
                  <a:pt x="1053719" y="1587500"/>
                </a:lnTo>
                <a:lnTo>
                  <a:pt x="1053719" y="1790700"/>
                </a:lnTo>
                <a:lnTo>
                  <a:pt x="1050671" y="1803400"/>
                </a:lnTo>
                <a:lnTo>
                  <a:pt x="1040003" y="1854200"/>
                </a:lnTo>
                <a:lnTo>
                  <a:pt x="1029843" y="1905000"/>
                </a:lnTo>
                <a:lnTo>
                  <a:pt x="1020318" y="1968500"/>
                </a:lnTo>
                <a:lnTo>
                  <a:pt x="1004316" y="2070100"/>
                </a:lnTo>
                <a:lnTo>
                  <a:pt x="1003681" y="2082800"/>
                </a:lnTo>
                <a:lnTo>
                  <a:pt x="1003681" y="2336800"/>
                </a:lnTo>
                <a:lnTo>
                  <a:pt x="835025" y="2336800"/>
                </a:lnTo>
                <a:lnTo>
                  <a:pt x="784606" y="2349500"/>
                </a:lnTo>
                <a:lnTo>
                  <a:pt x="578993" y="2349500"/>
                </a:lnTo>
                <a:lnTo>
                  <a:pt x="584962" y="2336800"/>
                </a:lnTo>
                <a:lnTo>
                  <a:pt x="705104" y="2324100"/>
                </a:lnTo>
                <a:lnTo>
                  <a:pt x="755015" y="2324100"/>
                </a:lnTo>
                <a:lnTo>
                  <a:pt x="804926" y="2311400"/>
                </a:lnTo>
                <a:lnTo>
                  <a:pt x="954659" y="2311400"/>
                </a:lnTo>
                <a:lnTo>
                  <a:pt x="997077" y="2298700"/>
                </a:lnTo>
                <a:lnTo>
                  <a:pt x="1003681" y="2336800"/>
                </a:lnTo>
                <a:lnTo>
                  <a:pt x="1003681" y="2082800"/>
                </a:lnTo>
                <a:lnTo>
                  <a:pt x="998474" y="2120900"/>
                </a:lnTo>
                <a:lnTo>
                  <a:pt x="994410" y="2171700"/>
                </a:lnTo>
                <a:lnTo>
                  <a:pt x="993394" y="2197100"/>
                </a:lnTo>
                <a:lnTo>
                  <a:pt x="992378" y="2209800"/>
                </a:lnTo>
                <a:lnTo>
                  <a:pt x="992505" y="2235200"/>
                </a:lnTo>
                <a:lnTo>
                  <a:pt x="945896" y="2247900"/>
                </a:lnTo>
                <a:lnTo>
                  <a:pt x="894080" y="2247900"/>
                </a:lnTo>
                <a:lnTo>
                  <a:pt x="847852" y="2260600"/>
                </a:lnTo>
                <a:lnTo>
                  <a:pt x="810514" y="2273300"/>
                </a:lnTo>
                <a:lnTo>
                  <a:pt x="874268" y="2273300"/>
                </a:lnTo>
                <a:lnTo>
                  <a:pt x="894588" y="2286000"/>
                </a:lnTo>
                <a:lnTo>
                  <a:pt x="846709" y="2286000"/>
                </a:lnTo>
                <a:lnTo>
                  <a:pt x="795528" y="2298700"/>
                </a:lnTo>
                <a:lnTo>
                  <a:pt x="689483" y="2298700"/>
                </a:lnTo>
                <a:lnTo>
                  <a:pt x="637286" y="2311400"/>
                </a:lnTo>
                <a:lnTo>
                  <a:pt x="627126" y="2311400"/>
                </a:lnTo>
                <a:lnTo>
                  <a:pt x="635381" y="2298700"/>
                </a:lnTo>
                <a:lnTo>
                  <a:pt x="646684" y="2298700"/>
                </a:lnTo>
                <a:lnTo>
                  <a:pt x="675894" y="2286000"/>
                </a:lnTo>
                <a:lnTo>
                  <a:pt x="643509" y="2286000"/>
                </a:lnTo>
                <a:lnTo>
                  <a:pt x="681228" y="2247900"/>
                </a:lnTo>
                <a:lnTo>
                  <a:pt x="779526" y="2133600"/>
                </a:lnTo>
                <a:lnTo>
                  <a:pt x="812419" y="2108200"/>
                </a:lnTo>
                <a:lnTo>
                  <a:pt x="910971" y="1981200"/>
                </a:lnTo>
                <a:lnTo>
                  <a:pt x="943737" y="1930400"/>
                </a:lnTo>
                <a:lnTo>
                  <a:pt x="1008761" y="1854200"/>
                </a:lnTo>
                <a:lnTo>
                  <a:pt x="1041019" y="1803400"/>
                </a:lnTo>
                <a:lnTo>
                  <a:pt x="1053719" y="1790700"/>
                </a:lnTo>
                <a:lnTo>
                  <a:pt x="1053719" y="1587500"/>
                </a:lnTo>
                <a:lnTo>
                  <a:pt x="926719" y="1587500"/>
                </a:lnTo>
                <a:lnTo>
                  <a:pt x="896239" y="1600200"/>
                </a:lnTo>
                <a:lnTo>
                  <a:pt x="875665" y="1612900"/>
                </a:lnTo>
                <a:lnTo>
                  <a:pt x="866648" y="1638300"/>
                </a:lnTo>
                <a:lnTo>
                  <a:pt x="870585" y="1651000"/>
                </a:lnTo>
                <a:lnTo>
                  <a:pt x="900176" y="1689100"/>
                </a:lnTo>
                <a:lnTo>
                  <a:pt x="953643" y="1714500"/>
                </a:lnTo>
                <a:lnTo>
                  <a:pt x="988187" y="1727200"/>
                </a:lnTo>
                <a:lnTo>
                  <a:pt x="1006856" y="1727200"/>
                </a:lnTo>
                <a:lnTo>
                  <a:pt x="981837" y="1778000"/>
                </a:lnTo>
                <a:lnTo>
                  <a:pt x="956183" y="1816100"/>
                </a:lnTo>
                <a:lnTo>
                  <a:pt x="930021" y="1841500"/>
                </a:lnTo>
                <a:lnTo>
                  <a:pt x="903224" y="1879600"/>
                </a:lnTo>
                <a:lnTo>
                  <a:pt x="875665" y="1930400"/>
                </a:lnTo>
                <a:lnTo>
                  <a:pt x="847344" y="1968500"/>
                </a:lnTo>
                <a:lnTo>
                  <a:pt x="818261" y="1993900"/>
                </a:lnTo>
                <a:lnTo>
                  <a:pt x="788162" y="2032000"/>
                </a:lnTo>
                <a:lnTo>
                  <a:pt x="757174" y="2070100"/>
                </a:lnTo>
                <a:lnTo>
                  <a:pt x="725170" y="2108200"/>
                </a:lnTo>
                <a:lnTo>
                  <a:pt x="692023" y="2133600"/>
                </a:lnTo>
                <a:lnTo>
                  <a:pt x="657860" y="2171700"/>
                </a:lnTo>
                <a:lnTo>
                  <a:pt x="622427" y="2197100"/>
                </a:lnTo>
                <a:lnTo>
                  <a:pt x="585724" y="2235200"/>
                </a:lnTo>
                <a:lnTo>
                  <a:pt x="510159" y="2286000"/>
                </a:lnTo>
                <a:lnTo>
                  <a:pt x="489331" y="2286000"/>
                </a:lnTo>
                <a:lnTo>
                  <a:pt x="439420" y="2298700"/>
                </a:lnTo>
                <a:lnTo>
                  <a:pt x="395224" y="2311400"/>
                </a:lnTo>
                <a:lnTo>
                  <a:pt x="368427" y="2311400"/>
                </a:lnTo>
                <a:lnTo>
                  <a:pt x="368427" y="2374900"/>
                </a:lnTo>
                <a:lnTo>
                  <a:pt x="354457" y="2387600"/>
                </a:lnTo>
                <a:lnTo>
                  <a:pt x="355473" y="2374900"/>
                </a:lnTo>
                <a:lnTo>
                  <a:pt x="368427" y="2374900"/>
                </a:lnTo>
                <a:lnTo>
                  <a:pt x="368427" y="2311400"/>
                </a:lnTo>
                <a:lnTo>
                  <a:pt x="360045" y="2311400"/>
                </a:lnTo>
                <a:lnTo>
                  <a:pt x="337566" y="2336800"/>
                </a:lnTo>
                <a:lnTo>
                  <a:pt x="331216" y="2362200"/>
                </a:lnTo>
                <a:lnTo>
                  <a:pt x="339852" y="2374900"/>
                </a:lnTo>
                <a:lnTo>
                  <a:pt x="345567" y="2374900"/>
                </a:lnTo>
                <a:lnTo>
                  <a:pt x="323342" y="2387600"/>
                </a:lnTo>
                <a:lnTo>
                  <a:pt x="288671" y="2413000"/>
                </a:lnTo>
                <a:lnTo>
                  <a:pt x="335788" y="2387600"/>
                </a:lnTo>
                <a:lnTo>
                  <a:pt x="352933" y="2387600"/>
                </a:lnTo>
                <a:lnTo>
                  <a:pt x="307340" y="2425700"/>
                </a:lnTo>
                <a:lnTo>
                  <a:pt x="308229" y="2425700"/>
                </a:lnTo>
                <a:lnTo>
                  <a:pt x="306705" y="2438400"/>
                </a:lnTo>
                <a:lnTo>
                  <a:pt x="307340" y="2425700"/>
                </a:lnTo>
                <a:lnTo>
                  <a:pt x="303911" y="2425700"/>
                </a:lnTo>
                <a:lnTo>
                  <a:pt x="299339" y="2438400"/>
                </a:lnTo>
                <a:lnTo>
                  <a:pt x="298196" y="2438400"/>
                </a:lnTo>
                <a:lnTo>
                  <a:pt x="265938" y="2463800"/>
                </a:lnTo>
                <a:lnTo>
                  <a:pt x="251714" y="2476500"/>
                </a:lnTo>
                <a:lnTo>
                  <a:pt x="261366" y="2463800"/>
                </a:lnTo>
                <a:lnTo>
                  <a:pt x="276098" y="2451100"/>
                </a:lnTo>
                <a:lnTo>
                  <a:pt x="291719" y="2438400"/>
                </a:lnTo>
                <a:lnTo>
                  <a:pt x="284099" y="2438400"/>
                </a:lnTo>
                <a:lnTo>
                  <a:pt x="238887" y="2451100"/>
                </a:lnTo>
                <a:lnTo>
                  <a:pt x="181229" y="2476500"/>
                </a:lnTo>
                <a:lnTo>
                  <a:pt x="119761" y="2489200"/>
                </a:lnTo>
                <a:lnTo>
                  <a:pt x="63373" y="2501900"/>
                </a:lnTo>
                <a:lnTo>
                  <a:pt x="0" y="2501900"/>
                </a:lnTo>
                <a:lnTo>
                  <a:pt x="18796" y="2514600"/>
                </a:lnTo>
                <a:lnTo>
                  <a:pt x="38608" y="2540000"/>
                </a:lnTo>
                <a:lnTo>
                  <a:pt x="59309" y="2552700"/>
                </a:lnTo>
                <a:lnTo>
                  <a:pt x="81026" y="2565400"/>
                </a:lnTo>
                <a:lnTo>
                  <a:pt x="126746" y="2565400"/>
                </a:lnTo>
                <a:lnTo>
                  <a:pt x="150876" y="2578100"/>
                </a:lnTo>
                <a:lnTo>
                  <a:pt x="175768" y="2565400"/>
                </a:lnTo>
                <a:lnTo>
                  <a:pt x="254508" y="2565400"/>
                </a:lnTo>
                <a:lnTo>
                  <a:pt x="282067" y="2540000"/>
                </a:lnTo>
                <a:lnTo>
                  <a:pt x="310261" y="2540000"/>
                </a:lnTo>
                <a:lnTo>
                  <a:pt x="338836" y="2514600"/>
                </a:lnTo>
                <a:lnTo>
                  <a:pt x="397764" y="2489200"/>
                </a:lnTo>
                <a:lnTo>
                  <a:pt x="417703" y="2476500"/>
                </a:lnTo>
                <a:lnTo>
                  <a:pt x="427990" y="2463800"/>
                </a:lnTo>
                <a:lnTo>
                  <a:pt x="458470" y="2451100"/>
                </a:lnTo>
                <a:lnTo>
                  <a:pt x="489458" y="2425700"/>
                </a:lnTo>
                <a:lnTo>
                  <a:pt x="517271" y="2400300"/>
                </a:lnTo>
                <a:lnTo>
                  <a:pt x="1018286" y="2400300"/>
                </a:lnTo>
                <a:lnTo>
                  <a:pt x="1042035" y="2451100"/>
                </a:lnTo>
                <a:lnTo>
                  <a:pt x="1075563" y="2501900"/>
                </a:lnTo>
                <a:lnTo>
                  <a:pt x="1114806" y="2527300"/>
                </a:lnTo>
                <a:lnTo>
                  <a:pt x="1136142" y="2540000"/>
                </a:lnTo>
                <a:lnTo>
                  <a:pt x="1181735" y="2540000"/>
                </a:lnTo>
                <a:lnTo>
                  <a:pt x="1230249" y="2514600"/>
                </a:lnTo>
                <a:lnTo>
                  <a:pt x="1306449" y="2476500"/>
                </a:lnTo>
                <a:lnTo>
                  <a:pt x="1314958" y="2463800"/>
                </a:lnTo>
                <a:lnTo>
                  <a:pt x="1357884" y="2425700"/>
                </a:lnTo>
                <a:lnTo>
                  <a:pt x="1383411" y="2387600"/>
                </a:lnTo>
                <a:lnTo>
                  <a:pt x="1400556" y="2374900"/>
                </a:lnTo>
                <a:lnTo>
                  <a:pt x="1470914" y="2374900"/>
                </a:lnTo>
                <a:lnTo>
                  <a:pt x="1493139" y="2362200"/>
                </a:lnTo>
                <a:lnTo>
                  <a:pt x="1493139" y="2336800"/>
                </a:lnTo>
                <a:lnTo>
                  <a:pt x="1435862" y="2336800"/>
                </a:lnTo>
                <a:lnTo>
                  <a:pt x="1457833" y="2298700"/>
                </a:lnTo>
                <a:lnTo>
                  <a:pt x="1478153" y="2286000"/>
                </a:lnTo>
                <a:lnTo>
                  <a:pt x="1493139" y="2286000"/>
                </a:lnTo>
                <a:lnTo>
                  <a:pt x="1493139" y="2057400"/>
                </a:lnTo>
                <a:lnTo>
                  <a:pt x="1483106" y="2082800"/>
                </a:lnTo>
                <a:lnTo>
                  <a:pt x="1458341" y="2120900"/>
                </a:lnTo>
                <a:lnTo>
                  <a:pt x="1432306" y="2171700"/>
                </a:lnTo>
                <a:lnTo>
                  <a:pt x="1404747" y="2209800"/>
                </a:lnTo>
                <a:lnTo>
                  <a:pt x="1383538" y="2247900"/>
                </a:lnTo>
                <a:lnTo>
                  <a:pt x="1342644" y="2247900"/>
                </a:lnTo>
                <a:lnTo>
                  <a:pt x="1342644" y="2286000"/>
                </a:lnTo>
                <a:lnTo>
                  <a:pt x="1329309" y="2298700"/>
                </a:lnTo>
                <a:lnTo>
                  <a:pt x="1306449" y="2336800"/>
                </a:lnTo>
                <a:lnTo>
                  <a:pt x="1263777" y="2336800"/>
                </a:lnTo>
                <a:lnTo>
                  <a:pt x="1263777" y="2400300"/>
                </a:lnTo>
                <a:lnTo>
                  <a:pt x="1235202" y="2413000"/>
                </a:lnTo>
                <a:lnTo>
                  <a:pt x="1208786" y="2425700"/>
                </a:lnTo>
                <a:lnTo>
                  <a:pt x="1184783" y="2451100"/>
                </a:lnTo>
                <a:lnTo>
                  <a:pt x="1163320" y="2451100"/>
                </a:lnTo>
                <a:lnTo>
                  <a:pt x="1144143" y="2463800"/>
                </a:lnTo>
                <a:lnTo>
                  <a:pt x="1127379" y="2451100"/>
                </a:lnTo>
                <a:lnTo>
                  <a:pt x="1112901" y="2451100"/>
                </a:lnTo>
                <a:lnTo>
                  <a:pt x="1100836" y="2425700"/>
                </a:lnTo>
                <a:lnTo>
                  <a:pt x="1091057" y="2400300"/>
                </a:lnTo>
                <a:lnTo>
                  <a:pt x="1263777" y="2400300"/>
                </a:lnTo>
                <a:lnTo>
                  <a:pt x="1263777" y="2336800"/>
                </a:lnTo>
                <a:lnTo>
                  <a:pt x="1077976" y="2336800"/>
                </a:lnTo>
                <a:lnTo>
                  <a:pt x="1075563" y="2298700"/>
                </a:lnTo>
                <a:lnTo>
                  <a:pt x="1104392" y="2298700"/>
                </a:lnTo>
                <a:lnTo>
                  <a:pt x="1154430" y="2286000"/>
                </a:lnTo>
                <a:lnTo>
                  <a:pt x="1342644" y="2286000"/>
                </a:lnTo>
                <a:lnTo>
                  <a:pt x="1342644" y="2247900"/>
                </a:lnTo>
                <a:lnTo>
                  <a:pt x="1132332" y="2273300"/>
                </a:lnTo>
                <a:lnTo>
                  <a:pt x="1074801" y="2273300"/>
                </a:lnTo>
                <a:lnTo>
                  <a:pt x="1074674" y="2260600"/>
                </a:lnTo>
                <a:lnTo>
                  <a:pt x="1074547" y="2247900"/>
                </a:lnTo>
                <a:lnTo>
                  <a:pt x="1074420" y="2235200"/>
                </a:lnTo>
                <a:lnTo>
                  <a:pt x="1137793" y="2235200"/>
                </a:lnTo>
                <a:lnTo>
                  <a:pt x="1105027" y="2222500"/>
                </a:lnTo>
                <a:lnTo>
                  <a:pt x="1074674" y="2222500"/>
                </a:lnTo>
                <a:lnTo>
                  <a:pt x="1075563" y="2184400"/>
                </a:lnTo>
                <a:lnTo>
                  <a:pt x="1078992" y="2108200"/>
                </a:lnTo>
                <a:lnTo>
                  <a:pt x="1082548" y="2057400"/>
                </a:lnTo>
                <a:lnTo>
                  <a:pt x="1086866" y="2019300"/>
                </a:lnTo>
                <a:lnTo>
                  <a:pt x="1091946" y="1968500"/>
                </a:lnTo>
                <a:lnTo>
                  <a:pt x="1097534" y="1917700"/>
                </a:lnTo>
                <a:lnTo>
                  <a:pt x="1103757" y="1866900"/>
                </a:lnTo>
                <a:lnTo>
                  <a:pt x="1110615" y="1816100"/>
                </a:lnTo>
                <a:lnTo>
                  <a:pt x="1118108" y="1765300"/>
                </a:lnTo>
                <a:lnTo>
                  <a:pt x="1222883" y="1765300"/>
                </a:lnTo>
                <a:lnTo>
                  <a:pt x="1337818" y="1790700"/>
                </a:lnTo>
                <a:lnTo>
                  <a:pt x="1493139" y="1790700"/>
                </a:lnTo>
                <a:lnTo>
                  <a:pt x="1493139" y="1765300"/>
                </a:lnTo>
                <a:lnTo>
                  <a:pt x="1493139" y="1676400"/>
                </a:lnTo>
                <a:lnTo>
                  <a:pt x="1409319" y="1663700"/>
                </a:lnTo>
                <a:lnTo>
                  <a:pt x="1359154" y="1663700"/>
                </a:lnTo>
                <a:lnTo>
                  <a:pt x="1259078" y="1651000"/>
                </a:lnTo>
                <a:lnTo>
                  <a:pt x="1209040" y="1651000"/>
                </a:lnTo>
                <a:lnTo>
                  <a:pt x="1160272" y="1638300"/>
                </a:lnTo>
                <a:lnTo>
                  <a:pt x="1362329" y="1638300"/>
                </a:lnTo>
                <a:lnTo>
                  <a:pt x="1460754" y="1651000"/>
                </a:lnTo>
                <a:lnTo>
                  <a:pt x="1493139" y="1651000"/>
                </a:lnTo>
                <a:lnTo>
                  <a:pt x="1493139" y="1638300"/>
                </a:lnTo>
                <a:lnTo>
                  <a:pt x="1493139" y="1625600"/>
                </a:lnTo>
                <a:lnTo>
                  <a:pt x="1466977" y="1625600"/>
                </a:lnTo>
                <a:lnTo>
                  <a:pt x="1431163" y="1612900"/>
                </a:lnTo>
                <a:lnTo>
                  <a:pt x="1338961" y="1612900"/>
                </a:lnTo>
                <a:lnTo>
                  <a:pt x="1229868" y="1587500"/>
                </a:lnTo>
                <a:lnTo>
                  <a:pt x="1191387" y="1587500"/>
                </a:lnTo>
                <a:lnTo>
                  <a:pt x="1197864" y="1574800"/>
                </a:lnTo>
                <a:lnTo>
                  <a:pt x="1228217" y="1536700"/>
                </a:lnTo>
                <a:lnTo>
                  <a:pt x="1258062" y="1485900"/>
                </a:lnTo>
                <a:lnTo>
                  <a:pt x="1287526" y="1435100"/>
                </a:lnTo>
                <a:lnTo>
                  <a:pt x="1301940" y="1409700"/>
                </a:lnTo>
                <a:lnTo>
                  <a:pt x="1316355" y="1384300"/>
                </a:lnTo>
                <a:lnTo>
                  <a:pt x="1344803" y="1333500"/>
                </a:lnTo>
                <a:lnTo>
                  <a:pt x="1372616" y="1295400"/>
                </a:lnTo>
                <a:lnTo>
                  <a:pt x="1399794" y="1244600"/>
                </a:lnTo>
                <a:lnTo>
                  <a:pt x="1426337" y="1206500"/>
                </a:lnTo>
                <a:lnTo>
                  <a:pt x="1452118" y="1155700"/>
                </a:lnTo>
                <a:lnTo>
                  <a:pt x="1468882" y="1117600"/>
                </a:lnTo>
                <a:lnTo>
                  <a:pt x="1477264" y="1104900"/>
                </a:lnTo>
                <a:lnTo>
                  <a:pt x="1493139" y="1079500"/>
                </a:lnTo>
                <a:lnTo>
                  <a:pt x="1493139" y="787400"/>
                </a:lnTo>
                <a:lnTo>
                  <a:pt x="1477010" y="838200"/>
                </a:lnTo>
                <a:lnTo>
                  <a:pt x="1461897" y="889000"/>
                </a:lnTo>
                <a:lnTo>
                  <a:pt x="1447673" y="927100"/>
                </a:lnTo>
                <a:lnTo>
                  <a:pt x="1434465" y="965200"/>
                </a:lnTo>
                <a:lnTo>
                  <a:pt x="1422146" y="1003300"/>
                </a:lnTo>
                <a:lnTo>
                  <a:pt x="1410970" y="1041400"/>
                </a:lnTo>
                <a:lnTo>
                  <a:pt x="1401064" y="1066800"/>
                </a:lnTo>
                <a:lnTo>
                  <a:pt x="1392428" y="1092200"/>
                </a:lnTo>
                <a:lnTo>
                  <a:pt x="1385062" y="1104900"/>
                </a:lnTo>
                <a:lnTo>
                  <a:pt x="1379220" y="1117600"/>
                </a:lnTo>
                <a:lnTo>
                  <a:pt x="1382395" y="1104900"/>
                </a:lnTo>
                <a:lnTo>
                  <a:pt x="1384427" y="1092200"/>
                </a:lnTo>
                <a:lnTo>
                  <a:pt x="1385189" y="1079500"/>
                </a:lnTo>
                <a:lnTo>
                  <a:pt x="1384935" y="1066800"/>
                </a:lnTo>
                <a:lnTo>
                  <a:pt x="1360170" y="1104900"/>
                </a:lnTo>
                <a:lnTo>
                  <a:pt x="1335786" y="1143000"/>
                </a:lnTo>
                <a:lnTo>
                  <a:pt x="1311783" y="1181100"/>
                </a:lnTo>
                <a:lnTo>
                  <a:pt x="1288161" y="1231900"/>
                </a:lnTo>
                <a:lnTo>
                  <a:pt x="1264793" y="1270000"/>
                </a:lnTo>
                <a:lnTo>
                  <a:pt x="1241552" y="1320800"/>
                </a:lnTo>
                <a:lnTo>
                  <a:pt x="1186053" y="1409700"/>
                </a:lnTo>
                <a:lnTo>
                  <a:pt x="1195451" y="1371600"/>
                </a:lnTo>
                <a:lnTo>
                  <a:pt x="1207135" y="1320800"/>
                </a:lnTo>
                <a:lnTo>
                  <a:pt x="1218946" y="1270000"/>
                </a:lnTo>
                <a:lnTo>
                  <a:pt x="1231265" y="1219200"/>
                </a:lnTo>
                <a:lnTo>
                  <a:pt x="1243711" y="1168400"/>
                </a:lnTo>
                <a:lnTo>
                  <a:pt x="1256538" y="1117600"/>
                </a:lnTo>
                <a:lnTo>
                  <a:pt x="1269492" y="1066800"/>
                </a:lnTo>
                <a:lnTo>
                  <a:pt x="1282827" y="1016000"/>
                </a:lnTo>
                <a:lnTo>
                  <a:pt x="1296289" y="965200"/>
                </a:lnTo>
                <a:lnTo>
                  <a:pt x="1309878" y="927100"/>
                </a:lnTo>
                <a:lnTo>
                  <a:pt x="1337564" y="825500"/>
                </a:lnTo>
                <a:lnTo>
                  <a:pt x="1365758" y="723900"/>
                </a:lnTo>
                <a:lnTo>
                  <a:pt x="1408303" y="584200"/>
                </a:lnTo>
                <a:lnTo>
                  <a:pt x="1450594" y="444500"/>
                </a:lnTo>
                <a:lnTo>
                  <a:pt x="1464691" y="393700"/>
                </a:lnTo>
                <a:lnTo>
                  <a:pt x="1478534" y="342900"/>
                </a:lnTo>
                <a:lnTo>
                  <a:pt x="1481836" y="330200"/>
                </a:lnTo>
                <a:lnTo>
                  <a:pt x="1487297" y="304800"/>
                </a:lnTo>
                <a:lnTo>
                  <a:pt x="1489583" y="304800"/>
                </a:lnTo>
                <a:lnTo>
                  <a:pt x="1493139" y="292100"/>
                </a:lnTo>
                <a:lnTo>
                  <a:pt x="149313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" name="object 5"/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4938776" y="866902"/>
            <a:ext cx="841311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55065" algn="l"/>
              </a:tabLst>
            </a:pPr>
            <a:r>
              <a:rPr sz="7200" spc="250" dirty="0"/>
              <a:t>2.</a:t>
            </a:r>
            <a:r>
              <a:rPr sz="7200" dirty="0"/>
              <a:t>	</a:t>
            </a:r>
            <a:r>
              <a:rPr sz="7200" spc="710" dirty="0"/>
              <a:t>Self-</a:t>
            </a:r>
            <a:r>
              <a:rPr sz="7200" spc="890" dirty="0"/>
              <a:t>Plagiarism</a:t>
            </a:r>
            <a:endParaRPr sz="7200"/>
          </a:p>
        </p:txBody>
      </p:sp>
      <p:sp>
        <p:nvSpPr>
          <p:cNvPr id="9" name="object 9"/>
          <p:cNvSpPr txBox="1"/>
          <p:nvPr/>
        </p:nvSpPr>
        <p:spPr>
          <a:xfrm>
            <a:off x="2832861" y="2859405"/>
            <a:ext cx="12620625" cy="5146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0"/>
              </a:spcBef>
            </a:pPr>
            <a:r>
              <a:rPr sz="4800" spc="615" dirty="0">
                <a:latin typeface="Calibri"/>
                <a:cs typeface="Calibri"/>
              </a:rPr>
              <a:t>Submitting</a:t>
            </a:r>
            <a:r>
              <a:rPr sz="4800" spc="150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the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75" dirty="0">
                <a:latin typeface="Calibri"/>
                <a:cs typeface="Calibri"/>
              </a:rPr>
              <a:t>same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work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280" dirty="0">
                <a:latin typeface="Calibri"/>
                <a:cs typeface="Calibri"/>
              </a:rPr>
              <a:t>for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00" dirty="0">
                <a:latin typeface="Calibri"/>
                <a:cs typeface="Calibri"/>
              </a:rPr>
              <a:t>more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than </a:t>
            </a:r>
            <a:r>
              <a:rPr sz="4800" spc="545" dirty="0">
                <a:latin typeface="Calibri"/>
                <a:cs typeface="Calibri"/>
              </a:rPr>
              <a:t>one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605" dirty="0">
                <a:latin typeface="Calibri"/>
                <a:cs typeface="Calibri"/>
              </a:rPr>
              <a:t>assignment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40" dirty="0">
                <a:latin typeface="Calibri"/>
                <a:cs typeface="Calibri"/>
              </a:rPr>
              <a:t>(without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75" dirty="0">
                <a:latin typeface="Calibri"/>
                <a:cs typeface="Calibri"/>
              </a:rPr>
              <a:t>permission)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300" dirty="0">
                <a:latin typeface="Calibri"/>
                <a:cs typeface="Calibri"/>
              </a:rPr>
              <a:t>is </a:t>
            </a:r>
            <a:r>
              <a:rPr sz="4800" spc="509" dirty="0">
                <a:latin typeface="Calibri"/>
                <a:cs typeface="Calibri"/>
              </a:rPr>
              <a:t>not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390" dirty="0">
                <a:latin typeface="Calibri"/>
                <a:cs typeface="Calibri"/>
              </a:rPr>
              <a:t>allowed.</a:t>
            </a:r>
            <a:endParaRPr sz="4800">
              <a:latin typeface="Calibri"/>
              <a:cs typeface="Calibri"/>
            </a:endParaRPr>
          </a:p>
          <a:p>
            <a:pPr marL="152400" marR="144780" indent="-1905" algn="ctr">
              <a:lnSpc>
                <a:spcPct val="100000"/>
              </a:lnSpc>
              <a:spcBef>
                <a:spcPts val="5760"/>
              </a:spcBef>
            </a:pPr>
            <a:r>
              <a:rPr sz="4800" spc="615" dirty="0">
                <a:latin typeface="Calibri"/>
                <a:cs typeface="Calibri"/>
              </a:rPr>
              <a:t>You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85" dirty="0">
                <a:latin typeface="Calibri"/>
                <a:cs typeface="Calibri"/>
              </a:rPr>
              <a:t>must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50" dirty="0">
                <a:latin typeface="Calibri"/>
                <a:cs typeface="Calibri"/>
              </a:rPr>
              <a:t>create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60" dirty="0">
                <a:latin typeface="Calibri"/>
                <a:cs typeface="Calibri"/>
              </a:rPr>
              <a:t>new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30" dirty="0">
                <a:latin typeface="Calibri"/>
                <a:cs typeface="Calibri"/>
              </a:rPr>
              <a:t>work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280" dirty="0">
                <a:latin typeface="Calibri"/>
                <a:cs typeface="Calibri"/>
              </a:rPr>
              <a:t>for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80" dirty="0">
                <a:latin typeface="Calibri"/>
                <a:cs typeface="Calibri"/>
              </a:rPr>
              <a:t>each </a:t>
            </a:r>
            <a:r>
              <a:rPr sz="4800" spc="495" dirty="0">
                <a:latin typeface="Calibri"/>
                <a:cs typeface="Calibri"/>
              </a:rPr>
              <a:t>assessment,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509" dirty="0">
                <a:latin typeface="Calibri"/>
                <a:cs typeface="Calibri"/>
              </a:rPr>
              <a:t>unless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490" dirty="0">
                <a:latin typeface="Calibri"/>
                <a:cs typeface="Calibri"/>
              </a:rPr>
              <a:t>teacher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70" dirty="0">
                <a:latin typeface="Calibri"/>
                <a:cs typeface="Calibri"/>
              </a:rPr>
              <a:t>says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180" dirty="0">
                <a:latin typeface="Calibri"/>
                <a:cs typeface="Calibri"/>
              </a:rPr>
              <a:t>it’s </a:t>
            </a:r>
            <a:r>
              <a:rPr sz="4800" spc="525" dirty="0">
                <a:latin typeface="Calibri"/>
                <a:cs typeface="Calibri"/>
              </a:rPr>
              <a:t>okay</a:t>
            </a:r>
            <a:r>
              <a:rPr sz="4800" spc="204" dirty="0">
                <a:latin typeface="Calibri"/>
                <a:cs typeface="Calibri"/>
              </a:rPr>
              <a:t> </a:t>
            </a:r>
            <a:r>
              <a:rPr sz="4800" spc="390" dirty="0">
                <a:latin typeface="Calibri"/>
                <a:cs typeface="Calibri"/>
              </a:rPr>
              <a:t>to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475" dirty="0">
                <a:latin typeface="Calibri"/>
                <a:cs typeface="Calibri"/>
              </a:rPr>
              <a:t>reuse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525" dirty="0">
                <a:latin typeface="Calibri"/>
                <a:cs typeface="Calibri"/>
              </a:rPr>
              <a:t>something.</a:t>
            </a:r>
            <a:endParaRPr sz="48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624561" y="9538513"/>
            <a:ext cx="31724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220" dirty="0">
                <a:latin typeface="Calibri"/>
                <a:cs typeface="Calibri"/>
              </a:rPr>
              <a:t>(Carroll,</a:t>
            </a:r>
            <a:r>
              <a:rPr sz="3600" spc="105" dirty="0">
                <a:latin typeface="Calibri"/>
                <a:cs typeface="Calibri"/>
              </a:rPr>
              <a:t> </a:t>
            </a:r>
            <a:r>
              <a:rPr sz="3600" spc="325" dirty="0">
                <a:latin typeface="Calibri"/>
                <a:cs typeface="Calibri"/>
              </a:rPr>
              <a:t>2007)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20B99-9EB6-067D-8258-CEA82BE11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C220CB1E-BF01-1D48-AAD4-1CA24DA17424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>
            <a:extLst>
              <a:ext uri="{FF2B5EF4-FFF2-40B4-BE49-F238E27FC236}">
                <a16:creationId xmlns:a16="http://schemas.microsoft.com/office/drawing/2014/main" id="{D035E3F5-933B-F0D7-86BE-11F92274BA07}"/>
              </a:ext>
            </a:extLst>
          </p:cNvPr>
          <p:cNvSpPr/>
          <p:nvPr/>
        </p:nvSpPr>
        <p:spPr>
          <a:xfrm>
            <a:off x="17083786" y="4279519"/>
            <a:ext cx="68580" cy="32384"/>
          </a:xfrm>
          <a:custGeom>
            <a:avLst/>
            <a:gdLst/>
            <a:ahLst/>
            <a:cxnLst/>
            <a:rect l="l" t="t" r="r" b="b"/>
            <a:pathLst>
              <a:path w="68580" h="32385">
                <a:moveTo>
                  <a:pt x="68071" y="0"/>
                </a:moveTo>
                <a:lnTo>
                  <a:pt x="58419" y="0"/>
                </a:lnTo>
                <a:lnTo>
                  <a:pt x="35686" y="8000"/>
                </a:lnTo>
                <a:lnTo>
                  <a:pt x="0" y="32130"/>
                </a:lnTo>
                <a:lnTo>
                  <a:pt x="49148" y="8000"/>
                </a:lnTo>
                <a:lnTo>
                  <a:pt x="67690" y="1650"/>
                </a:lnTo>
                <a:lnTo>
                  <a:pt x="6807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F3FC150D-2E91-5B8C-A444-531676D2F91F}"/>
              </a:ext>
            </a:extLst>
          </p:cNvPr>
          <p:cNvSpPr/>
          <p:nvPr/>
        </p:nvSpPr>
        <p:spPr>
          <a:xfrm>
            <a:off x="16991711" y="4580381"/>
            <a:ext cx="1296670" cy="217170"/>
          </a:xfrm>
          <a:custGeom>
            <a:avLst/>
            <a:gdLst/>
            <a:ahLst/>
            <a:cxnLst/>
            <a:rect l="l" t="t" r="r" b="b"/>
            <a:pathLst>
              <a:path w="1296669" h="217170">
                <a:moveTo>
                  <a:pt x="1110996" y="56261"/>
                </a:moveTo>
                <a:lnTo>
                  <a:pt x="1075309" y="64262"/>
                </a:lnTo>
                <a:lnTo>
                  <a:pt x="1039749" y="64262"/>
                </a:lnTo>
                <a:lnTo>
                  <a:pt x="1004062" y="72263"/>
                </a:lnTo>
                <a:lnTo>
                  <a:pt x="987298" y="72263"/>
                </a:lnTo>
                <a:lnTo>
                  <a:pt x="973582" y="74549"/>
                </a:lnTo>
                <a:lnTo>
                  <a:pt x="986409" y="80264"/>
                </a:lnTo>
                <a:lnTo>
                  <a:pt x="991743" y="81788"/>
                </a:lnTo>
                <a:lnTo>
                  <a:pt x="1050417" y="72263"/>
                </a:lnTo>
                <a:lnTo>
                  <a:pt x="1087755" y="64262"/>
                </a:lnTo>
                <a:lnTo>
                  <a:pt x="1110996" y="56261"/>
                </a:lnTo>
                <a:close/>
              </a:path>
              <a:path w="1296669" h="217170">
                <a:moveTo>
                  <a:pt x="1296289" y="70739"/>
                </a:moveTo>
                <a:lnTo>
                  <a:pt x="1211465" y="81788"/>
                </a:lnTo>
                <a:lnTo>
                  <a:pt x="1296289" y="81788"/>
                </a:lnTo>
                <a:lnTo>
                  <a:pt x="1296289" y="70739"/>
                </a:lnTo>
                <a:close/>
              </a:path>
              <a:path w="1296669" h="217170">
                <a:moveTo>
                  <a:pt x="1296289" y="0"/>
                </a:moveTo>
                <a:lnTo>
                  <a:pt x="1266444" y="0"/>
                </a:lnTo>
                <a:lnTo>
                  <a:pt x="1228979" y="8001"/>
                </a:lnTo>
                <a:lnTo>
                  <a:pt x="999109" y="8001"/>
                </a:lnTo>
                <a:lnTo>
                  <a:pt x="946658" y="16002"/>
                </a:lnTo>
                <a:lnTo>
                  <a:pt x="701548" y="16002"/>
                </a:lnTo>
                <a:lnTo>
                  <a:pt x="701548" y="88392"/>
                </a:lnTo>
                <a:lnTo>
                  <a:pt x="662940" y="80264"/>
                </a:lnTo>
                <a:lnTo>
                  <a:pt x="668909" y="80264"/>
                </a:lnTo>
                <a:lnTo>
                  <a:pt x="701548" y="88392"/>
                </a:lnTo>
                <a:lnTo>
                  <a:pt x="701548" y="16002"/>
                </a:lnTo>
                <a:lnTo>
                  <a:pt x="554355" y="16002"/>
                </a:lnTo>
                <a:lnTo>
                  <a:pt x="498221" y="24003"/>
                </a:lnTo>
                <a:lnTo>
                  <a:pt x="442976" y="24003"/>
                </a:lnTo>
                <a:lnTo>
                  <a:pt x="411607" y="28702"/>
                </a:lnTo>
                <a:lnTo>
                  <a:pt x="411607" y="136525"/>
                </a:lnTo>
                <a:lnTo>
                  <a:pt x="360172" y="144653"/>
                </a:lnTo>
                <a:lnTo>
                  <a:pt x="217424" y="144653"/>
                </a:lnTo>
                <a:lnTo>
                  <a:pt x="240792" y="136525"/>
                </a:lnTo>
                <a:lnTo>
                  <a:pt x="411607" y="136525"/>
                </a:lnTo>
                <a:lnTo>
                  <a:pt x="411607" y="28702"/>
                </a:lnTo>
                <a:lnTo>
                  <a:pt x="388874" y="32131"/>
                </a:lnTo>
                <a:lnTo>
                  <a:pt x="336296" y="32131"/>
                </a:lnTo>
                <a:lnTo>
                  <a:pt x="236474" y="48133"/>
                </a:lnTo>
                <a:lnTo>
                  <a:pt x="189992" y="56261"/>
                </a:lnTo>
                <a:lnTo>
                  <a:pt x="146050" y="72263"/>
                </a:lnTo>
                <a:lnTo>
                  <a:pt x="105029" y="80264"/>
                </a:lnTo>
                <a:lnTo>
                  <a:pt x="67183" y="96393"/>
                </a:lnTo>
                <a:lnTo>
                  <a:pt x="32893" y="112522"/>
                </a:lnTo>
                <a:lnTo>
                  <a:pt x="11303" y="128524"/>
                </a:lnTo>
                <a:lnTo>
                  <a:pt x="0" y="144653"/>
                </a:lnTo>
                <a:lnTo>
                  <a:pt x="3556" y="168783"/>
                </a:lnTo>
                <a:lnTo>
                  <a:pt x="25908" y="192786"/>
                </a:lnTo>
                <a:lnTo>
                  <a:pt x="60579" y="200914"/>
                </a:lnTo>
                <a:lnTo>
                  <a:pt x="102489" y="208915"/>
                </a:lnTo>
                <a:lnTo>
                  <a:pt x="150241" y="216916"/>
                </a:lnTo>
                <a:lnTo>
                  <a:pt x="202438" y="216916"/>
                </a:lnTo>
                <a:lnTo>
                  <a:pt x="371856" y="192786"/>
                </a:lnTo>
                <a:lnTo>
                  <a:pt x="427863" y="176784"/>
                </a:lnTo>
                <a:lnTo>
                  <a:pt x="481330" y="168783"/>
                </a:lnTo>
                <a:lnTo>
                  <a:pt x="530733" y="160655"/>
                </a:lnTo>
                <a:lnTo>
                  <a:pt x="574802" y="152654"/>
                </a:lnTo>
                <a:lnTo>
                  <a:pt x="612013" y="152654"/>
                </a:lnTo>
                <a:lnTo>
                  <a:pt x="661543" y="144653"/>
                </a:lnTo>
                <a:lnTo>
                  <a:pt x="711200" y="144653"/>
                </a:lnTo>
                <a:lnTo>
                  <a:pt x="761238" y="136525"/>
                </a:lnTo>
                <a:lnTo>
                  <a:pt x="861060" y="136525"/>
                </a:lnTo>
                <a:lnTo>
                  <a:pt x="910844" y="128524"/>
                </a:lnTo>
                <a:lnTo>
                  <a:pt x="1162050" y="128524"/>
                </a:lnTo>
                <a:lnTo>
                  <a:pt x="1212469" y="120523"/>
                </a:lnTo>
                <a:lnTo>
                  <a:pt x="1296289" y="120523"/>
                </a:lnTo>
                <a:lnTo>
                  <a:pt x="1296289" y="88392"/>
                </a:lnTo>
                <a:lnTo>
                  <a:pt x="1160780" y="88392"/>
                </a:lnTo>
                <a:lnTo>
                  <a:pt x="1016381" y="88392"/>
                </a:lnTo>
                <a:lnTo>
                  <a:pt x="944753" y="88392"/>
                </a:lnTo>
                <a:lnTo>
                  <a:pt x="693420" y="120523"/>
                </a:lnTo>
                <a:lnTo>
                  <a:pt x="627126" y="120523"/>
                </a:lnTo>
                <a:lnTo>
                  <a:pt x="566166" y="128524"/>
                </a:lnTo>
                <a:lnTo>
                  <a:pt x="742442" y="104394"/>
                </a:lnTo>
                <a:lnTo>
                  <a:pt x="793369" y="96393"/>
                </a:lnTo>
                <a:lnTo>
                  <a:pt x="850519" y="96393"/>
                </a:lnTo>
                <a:lnTo>
                  <a:pt x="893826" y="88392"/>
                </a:lnTo>
                <a:lnTo>
                  <a:pt x="973582" y="74549"/>
                </a:lnTo>
                <a:lnTo>
                  <a:pt x="968502" y="72263"/>
                </a:lnTo>
                <a:lnTo>
                  <a:pt x="987298" y="72263"/>
                </a:lnTo>
                <a:lnTo>
                  <a:pt x="1193419" y="40132"/>
                </a:lnTo>
                <a:lnTo>
                  <a:pt x="1247521" y="24003"/>
                </a:lnTo>
                <a:lnTo>
                  <a:pt x="1296289" y="16891"/>
                </a:lnTo>
                <a:lnTo>
                  <a:pt x="129628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182B4D29-66E4-8626-26DE-67AAC1A0DAFB}"/>
              </a:ext>
            </a:extLst>
          </p:cNvPr>
          <p:cNvSpPr/>
          <p:nvPr/>
        </p:nvSpPr>
        <p:spPr>
          <a:xfrm>
            <a:off x="16793463" y="3077082"/>
            <a:ext cx="1494790" cy="1387475"/>
          </a:xfrm>
          <a:custGeom>
            <a:avLst/>
            <a:gdLst/>
            <a:ahLst/>
            <a:cxnLst/>
            <a:rect l="l" t="t" r="r" b="b"/>
            <a:pathLst>
              <a:path w="1494790" h="1387475">
                <a:moveTo>
                  <a:pt x="1494536" y="0"/>
                </a:moveTo>
                <a:lnTo>
                  <a:pt x="1443101" y="69215"/>
                </a:lnTo>
                <a:lnTo>
                  <a:pt x="1413891" y="109347"/>
                </a:lnTo>
                <a:lnTo>
                  <a:pt x="1356487" y="189738"/>
                </a:lnTo>
                <a:lnTo>
                  <a:pt x="1159637" y="471043"/>
                </a:lnTo>
                <a:lnTo>
                  <a:pt x="1102487" y="551434"/>
                </a:lnTo>
                <a:lnTo>
                  <a:pt x="1073530" y="583565"/>
                </a:lnTo>
                <a:lnTo>
                  <a:pt x="1044321" y="623697"/>
                </a:lnTo>
                <a:lnTo>
                  <a:pt x="1014603" y="663956"/>
                </a:lnTo>
                <a:lnTo>
                  <a:pt x="984376" y="704088"/>
                </a:lnTo>
                <a:lnTo>
                  <a:pt x="953643" y="736219"/>
                </a:lnTo>
                <a:lnTo>
                  <a:pt x="922274" y="776478"/>
                </a:lnTo>
                <a:lnTo>
                  <a:pt x="890270" y="808609"/>
                </a:lnTo>
                <a:lnTo>
                  <a:pt x="857503" y="848741"/>
                </a:lnTo>
                <a:lnTo>
                  <a:pt x="823976" y="880872"/>
                </a:lnTo>
                <a:lnTo>
                  <a:pt x="789559" y="913003"/>
                </a:lnTo>
                <a:lnTo>
                  <a:pt x="754380" y="945261"/>
                </a:lnTo>
                <a:lnTo>
                  <a:pt x="718184" y="977392"/>
                </a:lnTo>
                <a:lnTo>
                  <a:pt x="680974" y="1009523"/>
                </a:lnTo>
                <a:lnTo>
                  <a:pt x="642620" y="1033653"/>
                </a:lnTo>
                <a:lnTo>
                  <a:pt x="603250" y="1065784"/>
                </a:lnTo>
                <a:lnTo>
                  <a:pt x="562609" y="1089914"/>
                </a:lnTo>
                <a:lnTo>
                  <a:pt x="520700" y="1122045"/>
                </a:lnTo>
                <a:lnTo>
                  <a:pt x="477520" y="1146175"/>
                </a:lnTo>
                <a:lnTo>
                  <a:pt x="432943" y="1170178"/>
                </a:lnTo>
                <a:lnTo>
                  <a:pt x="386969" y="1194308"/>
                </a:lnTo>
                <a:lnTo>
                  <a:pt x="358013" y="1204087"/>
                </a:lnTo>
                <a:lnTo>
                  <a:pt x="355092" y="1218438"/>
                </a:lnTo>
                <a:lnTo>
                  <a:pt x="306959" y="1251839"/>
                </a:lnTo>
                <a:lnTo>
                  <a:pt x="223520" y="1282700"/>
                </a:lnTo>
                <a:lnTo>
                  <a:pt x="152273" y="1298829"/>
                </a:lnTo>
                <a:lnTo>
                  <a:pt x="81661" y="1306830"/>
                </a:lnTo>
                <a:lnTo>
                  <a:pt x="26034" y="1314831"/>
                </a:lnTo>
                <a:lnTo>
                  <a:pt x="0" y="1314831"/>
                </a:lnTo>
                <a:lnTo>
                  <a:pt x="18542" y="1338961"/>
                </a:lnTo>
                <a:lnTo>
                  <a:pt x="59309" y="1363091"/>
                </a:lnTo>
                <a:lnTo>
                  <a:pt x="104521" y="1379220"/>
                </a:lnTo>
                <a:lnTo>
                  <a:pt x="128778" y="1387221"/>
                </a:lnTo>
                <a:lnTo>
                  <a:pt x="207518" y="1387221"/>
                </a:lnTo>
                <a:lnTo>
                  <a:pt x="264668" y="1371092"/>
                </a:lnTo>
                <a:lnTo>
                  <a:pt x="324866" y="1355090"/>
                </a:lnTo>
                <a:lnTo>
                  <a:pt x="356107" y="1338961"/>
                </a:lnTo>
                <a:lnTo>
                  <a:pt x="420751" y="1306830"/>
                </a:lnTo>
                <a:lnTo>
                  <a:pt x="442849" y="1290828"/>
                </a:lnTo>
                <a:lnTo>
                  <a:pt x="453898" y="1282700"/>
                </a:lnTo>
                <a:lnTo>
                  <a:pt x="487680" y="1266698"/>
                </a:lnTo>
                <a:lnTo>
                  <a:pt x="556641" y="1218438"/>
                </a:lnTo>
                <a:lnTo>
                  <a:pt x="591820" y="1186307"/>
                </a:lnTo>
                <a:lnTo>
                  <a:pt x="627507" y="1162177"/>
                </a:lnTo>
                <a:lnTo>
                  <a:pt x="699643" y="1097915"/>
                </a:lnTo>
                <a:lnTo>
                  <a:pt x="846836" y="969264"/>
                </a:lnTo>
                <a:lnTo>
                  <a:pt x="958596" y="848741"/>
                </a:lnTo>
                <a:lnTo>
                  <a:pt x="995807" y="816610"/>
                </a:lnTo>
                <a:lnTo>
                  <a:pt x="1032891" y="768350"/>
                </a:lnTo>
                <a:lnTo>
                  <a:pt x="1143634" y="647826"/>
                </a:lnTo>
                <a:lnTo>
                  <a:pt x="1180084" y="599567"/>
                </a:lnTo>
                <a:lnTo>
                  <a:pt x="1252220" y="519302"/>
                </a:lnTo>
                <a:lnTo>
                  <a:pt x="1287780" y="471043"/>
                </a:lnTo>
                <a:lnTo>
                  <a:pt x="1322832" y="430911"/>
                </a:lnTo>
                <a:lnTo>
                  <a:pt x="1357630" y="382650"/>
                </a:lnTo>
                <a:lnTo>
                  <a:pt x="1384300" y="345059"/>
                </a:lnTo>
                <a:lnTo>
                  <a:pt x="1494536" y="345059"/>
                </a:lnTo>
                <a:lnTo>
                  <a:pt x="1494536" y="0"/>
                </a:lnTo>
                <a:close/>
              </a:path>
              <a:path w="1494790" h="1387475">
                <a:moveTo>
                  <a:pt x="1211707" y="932688"/>
                </a:moveTo>
                <a:lnTo>
                  <a:pt x="1174242" y="932688"/>
                </a:lnTo>
                <a:lnTo>
                  <a:pt x="1132586" y="940689"/>
                </a:lnTo>
                <a:lnTo>
                  <a:pt x="1093597" y="948690"/>
                </a:lnTo>
                <a:lnTo>
                  <a:pt x="1025017" y="964819"/>
                </a:lnTo>
                <a:lnTo>
                  <a:pt x="996061" y="980821"/>
                </a:lnTo>
                <a:lnTo>
                  <a:pt x="971169" y="988949"/>
                </a:lnTo>
                <a:lnTo>
                  <a:pt x="934339" y="1021080"/>
                </a:lnTo>
                <a:lnTo>
                  <a:pt x="917321" y="1069213"/>
                </a:lnTo>
                <a:lnTo>
                  <a:pt x="917066" y="1085342"/>
                </a:lnTo>
                <a:lnTo>
                  <a:pt x="916940" y="1093343"/>
                </a:lnTo>
                <a:lnTo>
                  <a:pt x="922401" y="1117473"/>
                </a:lnTo>
                <a:lnTo>
                  <a:pt x="934084" y="1149604"/>
                </a:lnTo>
                <a:lnTo>
                  <a:pt x="947674" y="1165733"/>
                </a:lnTo>
                <a:lnTo>
                  <a:pt x="966343" y="1189863"/>
                </a:lnTo>
                <a:lnTo>
                  <a:pt x="1017778" y="1221994"/>
                </a:lnTo>
                <a:lnTo>
                  <a:pt x="1085977" y="1254125"/>
                </a:lnTo>
                <a:lnTo>
                  <a:pt x="1125601" y="1262126"/>
                </a:lnTo>
                <a:lnTo>
                  <a:pt x="1160272" y="1275080"/>
                </a:lnTo>
                <a:lnTo>
                  <a:pt x="1159255" y="1282700"/>
                </a:lnTo>
                <a:lnTo>
                  <a:pt x="1155573" y="1322959"/>
                </a:lnTo>
                <a:lnTo>
                  <a:pt x="1154811" y="1355090"/>
                </a:lnTo>
                <a:lnTo>
                  <a:pt x="1156843" y="1371092"/>
                </a:lnTo>
                <a:lnTo>
                  <a:pt x="1162303" y="1387221"/>
                </a:lnTo>
                <a:lnTo>
                  <a:pt x="1171448" y="1379220"/>
                </a:lnTo>
                <a:lnTo>
                  <a:pt x="1208151" y="1355090"/>
                </a:lnTo>
                <a:lnTo>
                  <a:pt x="1243965" y="1330960"/>
                </a:lnTo>
                <a:lnTo>
                  <a:pt x="1278763" y="1306830"/>
                </a:lnTo>
                <a:lnTo>
                  <a:pt x="1197737" y="1306830"/>
                </a:lnTo>
                <a:lnTo>
                  <a:pt x="1200912" y="1298829"/>
                </a:lnTo>
                <a:lnTo>
                  <a:pt x="1205865" y="1290828"/>
                </a:lnTo>
                <a:lnTo>
                  <a:pt x="1210182" y="1285240"/>
                </a:lnTo>
                <a:lnTo>
                  <a:pt x="1247140" y="1285240"/>
                </a:lnTo>
                <a:lnTo>
                  <a:pt x="1247140" y="1242822"/>
                </a:lnTo>
                <a:lnTo>
                  <a:pt x="1227455" y="1239520"/>
                </a:lnTo>
                <a:lnTo>
                  <a:pt x="1229359" y="1234567"/>
                </a:lnTo>
                <a:lnTo>
                  <a:pt x="1232633" y="1227074"/>
                </a:lnTo>
                <a:lnTo>
                  <a:pt x="1167638" y="1227074"/>
                </a:lnTo>
                <a:lnTo>
                  <a:pt x="1134999" y="1213993"/>
                </a:lnTo>
                <a:lnTo>
                  <a:pt x="1098677" y="1205865"/>
                </a:lnTo>
                <a:lnTo>
                  <a:pt x="1038859" y="1173734"/>
                </a:lnTo>
                <a:lnTo>
                  <a:pt x="997839" y="1133602"/>
                </a:lnTo>
                <a:lnTo>
                  <a:pt x="978026" y="1085342"/>
                </a:lnTo>
                <a:lnTo>
                  <a:pt x="983615" y="1061212"/>
                </a:lnTo>
                <a:lnTo>
                  <a:pt x="1000505" y="1037082"/>
                </a:lnTo>
                <a:lnTo>
                  <a:pt x="1027049" y="1021080"/>
                </a:lnTo>
                <a:lnTo>
                  <a:pt x="1061593" y="1012952"/>
                </a:lnTo>
                <a:lnTo>
                  <a:pt x="1102741" y="996950"/>
                </a:lnTo>
                <a:lnTo>
                  <a:pt x="1148842" y="996950"/>
                </a:lnTo>
                <a:lnTo>
                  <a:pt x="1198245" y="988949"/>
                </a:lnTo>
                <a:lnTo>
                  <a:pt x="1211707" y="988949"/>
                </a:lnTo>
                <a:lnTo>
                  <a:pt x="1211707" y="932688"/>
                </a:lnTo>
                <a:close/>
              </a:path>
              <a:path w="1494790" h="1387475">
                <a:moveTo>
                  <a:pt x="1494536" y="1297940"/>
                </a:moveTo>
                <a:lnTo>
                  <a:pt x="1288288" y="1297940"/>
                </a:lnTo>
                <a:lnTo>
                  <a:pt x="1481709" y="1326388"/>
                </a:lnTo>
                <a:lnTo>
                  <a:pt x="1494536" y="1326388"/>
                </a:lnTo>
                <a:lnTo>
                  <a:pt x="1494536" y="1297940"/>
                </a:lnTo>
                <a:close/>
              </a:path>
              <a:path w="1494790" h="1387475">
                <a:moveTo>
                  <a:pt x="1247140" y="1242822"/>
                </a:moveTo>
                <a:lnTo>
                  <a:pt x="1247140" y="1291463"/>
                </a:lnTo>
                <a:lnTo>
                  <a:pt x="1197737" y="1306830"/>
                </a:lnTo>
                <a:lnTo>
                  <a:pt x="1278763" y="1306830"/>
                </a:lnTo>
                <a:lnTo>
                  <a:pt x="1288288" y="1297940"/>
                </a:lnTo>
                <a:lnTo>
                  <a:pt x="1494536" y="1297940"/>
                </a:lnTo>
                <a:lnTo>
                  <a:pt x="1494536" y="1270127"/>
                </a:lnTo>
                <a:lnTo>
                  <a:pt x="1477009" y="1270127"/>
                </a:lnTo>
                <a:lnTo>
                  <a:pt x="1421003" y="1262126"/>
                </a:lnTo>
                <a:lnTo>
                  <a:pt x="1366774" y="1262126"/>
                </a:lnTo>
                <a:lnTo>
                  <a:pt x="1331341" y="1256665"/>
                </a:lnTo>
                <a:lnTo>
                  <a:pt x="1336297" y="1251839"/>
                </a:lnTo>
                <a:lnTo>
                  <a:pt x="1301115" y="1251839"/>
                </a:lnTo>
                <a:lnTo>
                  <a:pt x="1247140" y="1242822"/>
                </a:lnTo>
                <a:close/>
              </a:path>
              <a:path w="1494790" h="1387475">
                <a:moveTo>
                  <a:pt x="1247140" y="1285240"/>
                </a:moveTo>
                <a:lnTo>
                  <a:pt x="1210182" y="1285240"/>
                </a:lnTo>
                <a:lnTo>
                  <a:pt x="1247140" y="1291463"/>
                </a:lnTo>
                <a:lnTo>
                  <a:pt x="1247140" y="1285240"/>
                </a:lnTo>
                <a:close/>
              </a:path>
              <a:path w="1494790" h="1387475">
                <a:moveTo>
                  <a:pt x="1494536" y="999871"/>
                </a:moveTo>
                <a:lnTo>
                  <a:pt x="1493393" y="1001395"/>
                </a:lnTo>
                <a:lnTo>
                  <a:pt x="1465961" y="1049655"/>
                </a:lnTo>
                <a:lnTo>
                  <a:pt x="1410970" y="1130046"/>
                </a:lnTo>
                <a:lnTo>
                  <a:pt x="1329309" y="1226439"/>
                </a:lnTo>
                <a:lnTo>
                  <a:pt x="1301115" y="1251839"/>
                </a:lnTo>
                <a:lnTo>
                  <a:pt x="1336297" y="1251839"/>
                </a:lnTo>
                <a:lnTo>
                  <a:pt x="1345819" y="1242568"/>
                </a:lnTo>
                <a:lnTo>
                  <a:pt x="1378077" y="1202436"/>
                </a:lnTo>
                <a:lnTo>
                  <a:pt x="1409446" y="1170178"/>
                </a:lnTo>
                <a:lnTo>
                  <a:pt x="1440053" y="1130046"/>
                </a:lnTo>
                <a:lnTo>
                  <a:pt x="1469771" y="1089914"/>
                </a:lnTo>
                <a:lnTo>
                  <a:pt x="1494536" y="1055497"/>
                </a:lnTo>
                <a:lnTo>
                  <a:pt x="1494536" y="999871"/>
                </a:lnTo>
                <a:close/>
              </a:path>
              <a:path w="1494790" h="1387475">
                <a:moveTo>
                  <a:pt x="1494536" y="932688"/>
                </a:moveTo>
                <a:lnTo>
                  <a:pt x="1211707" y="932688"/>
                </a:lnTo>
                <a:lnTo>
                  <a:pt x="1211707" y="988949"/>
                </a:lnTo>
                <a:lnTo>
                  <a:pt x="1205992" y="1017524"/>
                </a:lnTo>
                <a:lnTo>
                  <a:pt x="1193800" y="1073785"/>
                </a:lnTo>
                <a:lnTo>
                  <a:pt x="1173099" y="1194308"/>
                </a:lnTo>
                <a:lnTo>
                  <a:pt x="1167743" y="1226439"/>
                </a:lnTo>
                <a:lnTo>
                  <a:pt x="1167638" y="1227074"/>
                </a:lnTo>
                <a:lnTo>
                  <a:pt x="1232633" y="1227074"/>
                </a:lnTo>
                <a:lnTo>
                  <a:pt x="1239901" y="1210437"/>
                </a:lnTo>
                <a:lnTo>
                  <a:pt x="1251712" y="1170178"/>
                </a:lnTo>
                <a:lnTo>
                  <a:pt x="1264666" y="1138047"/>
                </a:lnTo>
                <a:lnTo>
                  <a:pt x="1278636" y="1097915"/>
                </a:lnTo>
                <a:lnTo>
                  <a:pt x="1293749" y="1049655"/>
                </a:lnTo>
                <a:lnTo>
                  <a:pt x="1309751" y="1001395"/>
                </a:lnTo>
                <a:lnTo>
                  <a:pt x="1314196" y="988949"/>
                </a:lnTo>
                <a:lnTo>
                  <a:pt x="1494536" y="988949"/>
                </a:lnTo>
                <a:lnTo>
                  <a:pt x="1494536" y="932688"/>
                </a:lnTo>
                <a:close/>
              </a:path>
              <a:path w="1494790" h="1387475">
                <a:moveTo>
                  <a:pt x="1494536" y="988949"/>
                </a:moveTo>
                <a:lnTo>
                  <a:pt x="1476375" y="988949"/>
                </a:lnTo>
                <a:lnTo>
                  <a:pt x="1494536" y="994029"/>
                </a:lnTo>
                <a:lnTo>
                  <a:pt x="1494536" y="988949"/>
                </a:lnTo>
                <a:close/>
              </a:path>
              <a:path w="1494790" h="1387475">
                <a:moveTo>
                  <a:pt x="1494536" y="345059"/>
                </a:moveTo>
                <a:lnTo>
                  <a:pt x="1384300" y="345059"/>
                </a:lnTo>
                <a:lnTo>
                  <a:pt x="1348867" y="446913"/>
                </a:lnTo>
                <a:lnTo>
                  <a:pt x="1332103" y="503174"/>
                </a:lnTo>
                <a:lnTo>
                  <a:pt x="1315084" y="551434"/>
                </a:lnTo>
                <a:lnTo>
                  <a:pt x="1310005" y="567436"/>
                </a:lnTo>
                <a:lnTo>
                  <a:pt x="1302766" y="599567"/>
                </a:lnTo>
                <a:lnTo>
                  <a:pt x="1293749" y="631825"/>
                </a:lnTo>
                <a:lnTo>
                  <a:pt x="1283207" y="671957"/>
                </a:lnTo>
                <a:lnTo>
                  <a:pt x="1271397" y="720217"/>
                </a:lnTo>
                <a:lnTo>
                  <a:pt x="1258697" y="776478"/>
                </a:lnTo>
                <a:lnTo>
                  <a:pt x="1245489" y="832739"/>
                </a:lnTo>
                <a:lnTo>
                  <a:pt x="1232153" y="897001"/>
                </a:lnTo>
                <a:lnTo>
                  <a:pt x="1223645" y="932688"/>
                </a:lnTo>
                <a:lnTo>
                  <a:pt x="1464055" y="932688"/>
                </a:lnTo>
                <a:lnTo>
                  <a:pt x="1412621" y="924560"/>
                </a:lnTo>
                <a:lnTo>
                  <a:pt x="1335659" y="924560"/>
                </a:lnTo>
                <a:lnTo>
                  <a:pt x="1344422" y="897001"/>
                </a:lnTo>
                <a:lnTo>
                  <a:pt x="1362837" y="840740"/>
                </a:lnTo>
                <a:lnTo>
                  <a:pt x="1382014" y="784479"/>
                </a:lnTo>
                <a:lnTo>
                  <a:pt x="1401699" y="728218"/>
                </a:lnTo>
                <a:lnTo>
                  <a:pt x="1421892" y="663956"/>
                </a:lnTo>
                <a:lnTo>
                  <a:pt x="1442466" y="599567"/>
                </a:lnTo>
                <a:lnTo>
                  <a:pt x="1443355" y="597153"/>
                </a:lnTo>
                <a:lnTo>
                  <a:pt x="1494536" y="597153"/>
                </a:lnTo>
                <a:lnTo>
                  <a:pt x="1494536" y="535305"/>
                </a:lnTo>
                <a:lnTo>
                  <a:pt x="1463548" y="535305"/>
                </a:lnTo>
                <a:lnTo>
                  <a:pt x="1484884" y="463042"/>
                </a:lnTo>
                <a:lnTo>
                  <a:pt x="1494536" y="434213"/>
                </a:lnTo>
                <a:lnTo>
                  <a:pt x="1494536" y="345059"/>
                </a:lnTo>
                <a:close/>
              </a:path>
              <a:path w="1494790" h="1387475">
                <a:moveTo>
                  <a:pt x="1494536" y="597153"/>
                </a:moveTo>
                <a:lnTo>
                  <a:pt x="1443355" y="597153"/>
                </a:lnTo>
                <a:lnTo>
                  <a:pt x="1447165" y="598551"/>
                </a:lnTo>
                <a:lnTo>
                  <a:pt x="1443863" y="611124"/>
                </a:lnTo>
                <a:lnTo>
                  <a:pt x="1494536" y="619251"/>
                </a:lnTo>
                <a:lnTo>
                  <a:pt x="1494536" y="597153"/>
                </a:lnTo>
                <a:close/>
              </a:path>
              <a:path w="1494790" h="1387475">
                <a:moveTo>
                  <a:pt x="1494536" y="530860"/>
                </a:moveTo>
                <a:lnTo>
                  <a:pt x="1488059" y="530860"/>
                </a:lnTo>
                <a:lnTo>
                  <a:pt x="1463548" y="535305"/>
                </a:lnTo>
                <a:lnTo>
                  <a:pt x="1494536" y="535305"/>
                </a:lnTo>
                <a:lnTo>
                  <a:pt x="1494536" y="5308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>
            <a:extLst>
              <a:ext uri="{FF2B5EF4-FFF2-40B4-BE49-F238E27FC236}">
                <a16:creationId xmlns:a16="http://schemas.microsoft.com/office/drawing/2014/main" id="{41A355EE-F0BD-818B-0C8F-B9AC524C3A69}"/>
              </a:ext>
            </a:extLst>
          </p:cNvPr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7" name="object 7">
              <a:extLst>
                <a:ext uri="{FF2B5EF4-FFF2-40B4-BE49-F238E27FC236}">
                  <a16:creationId xmlns:a16="http://schemas.microsoft.com/office/drawing/2014/main" id="{445DCCEE-06CB-D8EF-0F32-33DE96771E02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8" name="object 8">
              <a:extLst>
                <a:ext uri="{FF2B5EF4-FFF2-40B4-BE49-F238E27FC236}">
                  <a16:creationId xmlns:a16="http://schemas.microsoft.com/office/drawing/2014/main" id="{998FA5AB-3AAD-F83A-E07C-39C568C6947D}"/>
                </a:ext>
              </a:extLst>
            </p:cNvPr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 descr="$PPTXTitle">
            <a:extLst>
              <a:ext uri="{FF2B5EF4-FFF2-40B4-BE49-F238E27FC236}">
                <a16:creationId xmlns:a16="http://schemas.microsoft.com/office/drawing/2014/main" id="{254CC0F3-685A-9035-7386-AB582B5CB17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98340" y="291210"/>
            <a:ext cx="928878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55700" algn="l"/>
              </a:tabLst>
            </a:pPr>
            <a:r>
              <a:rPr lang="en-GB" sz="7200" spc="250" dirty="0"/>
              <a:t>3</a:t>
            </a:r>
            <a:r>
              <a:rPr sz="7200" spc="250" dirty="0"/>
              <a:t>.</a:t>
            </a:r>
            <a:r>
              <a:rPr sz="7200" dirty="0"/>
              <a:t>	</a:t>
            </a:r>
            <a:r>
              <a:rPr lang="en-GB" sz="7200" spc="875" dirty="0"/>
              <a:t>Collusion</a:t>
            </a:r>
            <a:endParaRPr sz="7200" dirty="0"/>
          </a:p>
        </p:txBody>
      </p:sp>
      <p:sp>
        <p:nvSpPr>
          <p:cNvPr id="10" name="object 10">
            <a:extLst>
              <a:ext uri="{FF2B5EF4-FFF2-40B4-BE49-F238E27FC236}">
                <a16:creationId xmlns:a16="http://schemas.microsoft.com/office/drawing/2014/main" id="{95982E59-1FA7-6A43-1132-95C6E4EE0323}"/>
              </a:ext>
            </a:extLst>
          </p:cNvPr>
          <p:cNvSpPr txBox="1"/>
          <p:nvPr/>
        </p:nvSpPr>
        <p:spPr>
          <a:xfrm>
            <a:off x="1755394" y="1757298"/>
            <a:ext cx="14143990" cy="882292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r>
              <a:rPr sz="3600" b="1" spc="300" dirty="0">
                <a:latin typeface="+mn-lt"/>
                <a:cs typeface="Arial" panose="020B0604020202020204" pitchFamily="34" charset="0"/>
              </a:rPr>
              <a:t>It	is	academic	misconduct	if	</a:t>
            </a:r>
            <a:r>
              <a:rPr lang="en-GB" sz="3600" b="1" spc="300" dirty="0">
                <a:latin typeface="+mn-lt"/>
                <a:cs typeface="Arial" panose="020B0604020202020204" pitchFamily="34" charset="0"/>
              </a:rPr>
              <a:t>you work with someone else on your assessment which is supposed to be your own work and leads to work being submitted which is different from what you originally wrote.</a:t>
            </a:r>
          </a:p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endParaRPr lang="en-GB" sz="3600" b="1" spc="300" dirty="0">
              <a:latin typeface="+mn-lt"/>
              <a:cs typeface="Arial" panose="020B0604020202020204" pitchFamily="34" charset="0"/>
            </a:endParaRPr>
          </a:p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r>
              <a:rPr lang="en-GB" sz="3600" spc="300" dirty="0">
                <a:latin typeface="+mn-lt"/>
                <a:cs typeface="Arial" panose="020B0604020202020204" pitchFamily="34" charset="0"/>
              </a:rPr>
              <a:t>Examples of colluding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Writing together, submitting separately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Sharing a full draft “to check”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Splitting the work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Editing beyond feedback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Using the same plan or paragraph structure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spc="300" dirty="0">
                <a:latin typeface="+mn-lt"/>
                <a:cs typeface="Arial" panose="020B0604020202020204" pitchFamily="34" charset="0"/>
              </a:rPr>
              <a:t>Sharing AI-generated text</a:t>
            </a:r>
          </a:p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endParaRPr sz="3600" spc="300" dirty="0">
              <a:latin typeface="+mn-lt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1780"/>
              </a:spcBef>
            </a:pPr>
            <a:endParaRPr lang="en-GB" sz="3600" spc="300" dirty="0">
              <a:latin typeface="+mn-lt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1780"/>
              </a:spcBef>
            </a:pPr>
            <a:endParaRPr sz="3600" spc="300" dirty="0">
              <a:latin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593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976854" y="5759320"/>
            <a:ext cx="2311146" cy="45276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7083786" y="4279519"/>
            <a:ext cx="68580" cy="32384"/>
          </a:xfrm>
          <a:custGeom>
            <a:avLst/>
            <a:gdLst/>
            <a:ahLst/>
            <a:cxnLst/>
            <a:rect l="l" t="t" r="r" b="b"/>
            <a:pathLst>
              <a:path w="68580" h="32385">
                <a:moveTo>
                  <a:pt x="68071" y="0"/>
                </a:moveTo>
                <a:lnTo>
                  <a:pt x="58419" y="0"/>
                </a:lnTo>
                <a:lnTo>
                  <a:pt x="35686" y="8000"/>
                </a:lnTo>
                <a:lnTo>
                  <a:pt x="0" y="32130"/>
                </a:lnTo>
                <a:lnTo>
                  <a:pt x="49148" y="8000"/>
                </a:lnTo>
                <a:lnTo>
                  <a:pt x="67690" y="1650"/>
                </a:lnTo>
                <a:lnTo>
                  <a:pt x="6807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6991711" y="4580381"/>
            <a:ext cx="1296670" cy="217170"/>
          </a:xfrm>
          <a:custGeom>
            <a:avLst/>
            <a:gdLst/>
            <a:ahLst/>
            <a:cxnLst/>
            <a:rect l="l" t="t" r="r" b="b"/>
            <a:pathLst>
              <a:path w="1296669" h="217170">
                <a:moveTo>
                  <a:pt x="1110996" y="56261"/>
                </a:moveTo>
                <a:lnTo>
                  <a:pt x="1075309" y="64262"/>
                </a:lnTo>
                <a:lnTo>
                  <a:pt x="1039749" y="64262"/>
                </a:lnTo>
                <a:lnTo>
                  <a:pt x="1004062" y="72263"/>
                </a:lnTo>
                <a:lnTo>
                  <a:pt x="987298" y="72263"/>
                </a:lnTo>
                <a:lnTo>
                  <a:pt x="973582" y="74549"/>
                </a:lnTo>
                <a:lnTo>
                  <a:pt x="986409" y="80264"/>
                </a:lnTo>
                <a:lnTo>
                  <a:pt x="991743" y="81788"/>
                </a:lnTo>
                <a:lnTo>
                  <a:pt x="1050417" y="72263"/>
                </a:lnTo>
                <a:lnTo>
                  <a:pt x="1087755" y="64262"/>
                </a:lnTo>
                <a:lnTo>
                  <a:pt x="1110996" y="56261"/>
                </a:lnTo>
                <a:close/>
              </a:path>
              <a:path w="1296669" h="217170">
                <a:moveTo>
                  <a:pt x="1296289" y="70739"/>
                </a:moveTo>
                <a:lnTo>
                  <a:pt x="1211465" y="81788"/>
                </a:lnTo>
                <a:lnTo>
                  <a:pt x="1296289" y="81788"/>
                </a:lnTo>
                <a:lnTo>
                  <a:pt x="1296289" y="70739"/>
                </a:lnTo>
                <a:close/>
              </a:path>
              <a:path w="1296669" h="217170">
                <a:moveTo>
                  <a:pt x="1296289" y="0"/>
                </a:moveTo>
                <a:lnTo>
                  <a:pt x="1266444" y="0"/>
                </a:lnTo>
                <a:lnTo>
                  <a:pt x="1228979" y="8001"/>
                </a:lnTo>
                <a:lnTo>
                  <a:pt x="999109" y="8001"/>
                </a:lnTo>
                <a:lnTo>
                  <a:pt x="946658" y="16002"/>
                </a:lnTo>
                <a:lnTo>
                  <a:pt x="701548" y="16002"/>
                </a:lnTo>
                <a:lnTo>
                  <a:pt x="701548" y="88392"/>
                </a:lnTo>
                <a:lnTo>
                  <a:pt x="662940" y="80264"/>
                </a:lnTo>
                <a:lnTo>
                  <a:pt x="668909" y="80264"/>
                </a:lnTo>
                <a:lnTo>
                  <a:pt x="701548" y="88392"/>
                </a:lnTo>
                <a:lnTo>
                  <a:pt x="701548" y="16002"/>
                </a:lnTo>
                <a:lnTo>
                  <a:pt x="554355" y="16002"/>
                </a:lnTo>
                <a:lnTo>
                  <a:pt x="498221" y="24003"/>
                </a:lnTo>
                <a:lnTo>
                  <a:pt x="442976" y="24003"/>
                </a:lnTo>
                <a:lnTo>
                  <a:pt x="411607" y="28702"/>
                </a:lnTo>
                <a:lnTo>
                  <a:pt x="411607" y="136525"/>
                </a:lnTo>
                <a:lnTo>
                  <a:pt x="360172" y="144653"/>
                </a:lnTo>
                <a:lnTo>
                  <a:pt x="217424" y="144653"/>
                </a:lnTo>
                <a:lnTo>
                  <a:pt x="240792" y="136525"/>
                </a:lnTo>
                <a:lnTo>
                  <a:pt x="411607" y="136525"/>
                </a:lnTo>
                <a:lnTo>
                  <a:pt x="411607" y="28702"/>
                </a:lnTo>
                <a:lnTo>
                  <a:pt x="388874" y="32131"/>
                </a:lnTo>
                <a:lnTo>
                  <a:pt x="336296" y="32131"/>
                </a:lnTo>
                <a:lnTo>
                  <a:pt x="236474" y="48133"/>
                </a:lnTo>
                <a:lnTo>
                  <a:pt x="189992" y="56261"/>
                </a:lnTo>
                <a:lnTo>
                  <a:pt x="146050" y="72263"/>
                </a:lnTo>
                <a:lnTo>
                  <a:pt x="105029" y="80264"/>
                </a:lnTo>
                <a:lnTo>
                  <a:pt x="67183" y="96393"/>
                </a:lnTo>
                <a:lnTo>
                  <a:pt x="32893" y="112522"/>
                </a:lnTo>
                <a:lnTo>
                  <a:pt x="11303" y="128524"/>
                </a:lnTo>
                <a:lnTo>
                  <a:pt x="0" y="144653"/>
                </a:lnTo>
                <a:lnTo>
                  <a:pt x="3556" y="168783"/>
                </a:lnTo>
                <a:lnTo>
                  <a:pt x="25908" y="192786"/>
                </a:lnTo>
                <a:lnTo>
                  <a:pt x="60579" y="200914"/>
                </a:lnTo>
                <a:lnTo>
                  <a:pt x="102489" y="208915"/>
                </a:lnTo>
                <a:lnTo>
                  <a:pt x="150241" y="216916"/>
                </a:lnTo>
                <a:lnTo>
                  <a:pt x="202438" y="216916"/>
                </a:lnTo>
                <a:lnTo>
                  <a:pt x="371856" y="192786"/>
                </a:lnTo>
                <a:lnTo>
                  <a:pt x="427863" y="176784"/>
                </a:lnTo>
                <a:lnTo>
                  <a:pt x="481330" y="168783"/>
                </a:lnTo>
                <a:lnTo>
                  <a:pt x="530733" y="160655"/>
                </a:lnTo>
                <a:lnTo>
                  <a:pt x="574802" y="152654"/>
                </a:lnTo>
                <a:lnTo>
                  <a:pt x="612013" y="152654"/>
                </a:lnTo>
                <a:lnTo>
                  <a:pt x="661543" y="144653"/>
                </a:lnTo>
                <a:lnTo>
                  <a:pt x="711200" y="144653"/>
                </a:lnTo>
                <a:lnTo>
                  <a:pt x="761238" y="136525"/>
                </a:lnTo>
                <a:lnTo>
                  <a:pt x="861060" y="136525"/>
                </a:lnTo>
                <a:lnTo>
                  <a:pt x="910844" y="128524"/>
                </a:lnTo>
                <a:lnTo>
                  <a:pt x="1162050" y="128524"/>
                </a:lnTo>
                <a:lnTo>
                  <a:pt x="1212469" y="120523"/>
                </a:lnTo>
                <a:lnTo>
                  <a:pt x="1296289" y="120523"/>
                </a:lnTo>
                <a:lnTo>
                  <a:pt x="1296289" y="88392"/>
                </a:lnTo>
                <a:lnTo>
                  <a:pt x="1160780" y="88392"/>
                </a:lnTo>
                <a:lnTo>
                  <a:pt x="1016381" y="88392"/>
                </a:lnTo>
                <a:lnTo>
                  <a:pt x="944753" y="88392"/>
                </a:lnTo>
                <a:lnTo>
                  <a:pt x="693420" y="120523"/>
                </a:lnTo>
                <a:lnTo>
                  <a:pt x="627126" y="120523"/>
                </a:lnTo>
                <a:lnTo>
                  <a:pt x="566166" y="128524"/>
                </a:lnTo>
                <a:lnTo>
                  <a:pt x="742442" y="104394"/>
                </a:lnTo>
                <a:lnTo>
                  <a:pt x="793369" y="96393"/>
                </a:lnTo>
                <a:lnTo>
                  <a:pt x="850519" y="96393"/>
                </a:lnTo>
                <a:lnTo>
                  <a:pt x="893826" y="88392"/>
                </a:lnTo>
                <a:lnTo>
                  <a:pt x="973582" y="74549"/>
                </a:lnTo>
                <a:lnTo>
                  <a:pt x="968502" y="72263"/>
                </a:lnTo>
                <a:lnTo>
                  <a:pt x="987298" y="72263"/>
                </a:lnTo>
                <a:lnTo>
                  <a:pt x="1193419" y="40132"/>
                </a:lnTo>
                <a:lnTo>
                  <a:pt x="1247521" y="24003"/>
                </a:lnTo>
                <a:lnTo>
                  <a:pt x="1296289" y="16891"/>
                </a:lnTo>
                <a:lnTo>
                  <a:pt x="1296289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6793463" y="3077082"/>
            <a:ext cx="1494790" cy="1387475"/>
          </a:xfrm>
          <a:custGeom>
            <a:avLst/>
            <a:gdLst/>
            <a:ahLst/>
            <a:cxnLst/>
            <a:rect l="l" t="t" r="r" b="b"/>
            <a:pathLst>
              <a:path w="1494790" h="1387475">
                <a:moveTo>
                  <a:pt x="1494536" y="0"/>
                </a:moveTo>
                <a:lnTo>
                  <a:pt x="1443101" y="69215"/>
                </a:lnTo>
                <a:lnTo>
                  <a:pt x="1413891" y="109347"/>
                </a:lnTo>
                <a:lnTo>
                  <a:pt x="1356487" y="189738"/>
                </a:lnTo>
                <a:lnTo>
                  <a:pt x="1159637" y="471043"/>
                </a:lnTo>
                <a:lnTo>
                  <a:pt x="1102487" y="551434"/>
                </a:lnTo>
                <a:lnTo>
                  <a:pt x="1073530" y="583565"/>
                </a:lnTo>
                <a:lnTo>
                  <a:pt x="1044321" y="623697"/>
                </a:lnTo>
                <a:lnTo>
                  <a:pt x="1014603" y="663956"/>
                </a:lnTo>
                <a:lnTo>
                  <a:pt x="984376" y="704088"/>
                </a:lnTo>
                <a:lnTo>
                  <a:pt x="953643" y="736219"/>
                </a:lnTo>
                <a:lnTo>
                  <a:pt x="922274" y="776478"/>
                </a:lnTo>
                <a:lnTo>
                  <a:pt x="890270" y="808609"/>
                </a:lnTo>
                <a:lnTo>
                  <a:pt x="857503" y="848741"/>
                </a:lnTo>
                <a:lnTo>
                  <a:pt x="823976" y="880872"/>
                </a:lnTo>
                <a:lnTo>
                  <a:pt x="789559" y="913003"/>
                </a:lnTo>
                <a:lnTo>
                  <a:pt x="754380" y="945261"/>
                </a:lnTo>
                <a:lnTo>
                  <a:pt x="718184" y="977392"/>
                </a:lnTo>
                <a:lnTo>
                  <a:pt x="680974" y="1009523"/>
                </a:lnTo>
                <a:lnTo>
                  <a:pt x="642620" y="1033653"/>
                </a:lnTo>
                <a:lnTo>
                  <a:pt x="603250" y="1065784"/>
                </a:lnTo>
                <a:lnTo>
                  <a:pt x="562609" y="1089914"/>
                </a:lnTo>
                <a:lnTo>
                  <a:pt x="520700" y="1122045"/>
                </a:lnTo>
                <a:lnTo>
                  <a:pt x="477520" y="1146175"/>
                </a:lnTo>
                <a:lnTo>
                  <a:pt x="432943" y="1170178"/>
                </a:lnTo>
                <a:lnTo>
                  <a:pt x="386969" y="1194308"/>
                </a:lnTo>
                <a:lnTo>
                  <a:pt x="358013" y="1204087"/>
                </a:lnTo>
                <a:lnTo>
                  <a:pt x="355092" y="1218438"/>
                </a:lnTo>
                <a:lnTo>
                  <a:pt x="306959" y="1251839"/>
                </a:lnTo>
                <a:lnTo>
                  <a:pt x="223520" y="1282700"/>
                </a:lnTo>
                <a:lnTo>
                  <a:pt x="152273" y="1298829"/>
                </a:lnTo>
                <a:lnTo>
                  <a:pt x="81661" y="1306830"/>
                </a:lnTo>
                <a:lnTo>
                  <a:pt x="26034" y="1314831"/>
                </a:lnTo>
                <a:lnTo>
                  <a:pt x="0" y="1314831"/>
                </a:lnTo>
                <a:lnTo>
                  <a:pt x="18542" y="1338961"/>
                </a:lnTo>
                <a:lnTo>
                  <a:pt x="59309" y="1363091"/>
                </a:lnTo>
                <a:lnTo>
                  <a:pt x="104521" y="1379220"/>
                </a:lnTo>
                <a:lnTo>
                  <a:pt x="128778" y="1387221"/>
                </a:lnTo>
                <a:lnTo>
                  <a:pt x="207518" y="1387221"/>
                </a:lnTo>
                <a:lnTo>
                  <a:pt x="264668" y="1371092"/>
                </a:lnTo>
                <a:lnTo>
                  <a:pt x="324866" y="1355090"/>
                </a:lnTo>
                <a:lnTo>
                  <a:pt x="356107" y="1338961"/>
                </a:lnTo>
                <a:lnTo>
                  <a:pt x="420751" y="1306830"/>
                </a:lnTo>
                <a:lnTo>
                  <a:pt x="442849" y="1290828"/>
                </a:lnTo>
                <a:lnTo>
                  <a:pt x="453898" y="1282700"/>
                </a:lnTo>
                <a:lnTo>
                  <a:pt x="487680" y="1266698"/>
                </a:lnTo>
                <a:lnTo>
                  <a:pt x="556641" y="1218438"/>
                </a:lnTo>
                <a:lnTo>
                  <a:pt x="591820" y="1186307"/>
                </a:lnTo>
                <a:lnTo>
                  <a:pt x="627507" y="1162177"/>
                </a:lnTo>
                <a:lnTo>
                  <a:pt x="699643" y="1097915"/>
                </a:lnTo>
                <a:lnTo>
                  <a:pt x="846836" y="969264"/>
                </a:lnTo>
                <a:lnTo>
                  <a:pt x="958596" y="848741"/>
                </a:lnTo>
                <a:lnTo>
                  <a:pt x="995807" y="816610"/>
                </a:lnTo>
                <a:lnTo>
                  <a:pt x="1032891" y="768350"/>
                </a:lnTo>
                <a:lnTo>
                  <a:pt x="1143634" y="647826"/>
                </a:lnTo>
                <a:lnTo>
                  <a:pt x="1180084" y="599567"/>
                </a:lnTo>
                <a:lnTo>
                  <a:pt x="1252220" y="519302"/>
                </a:lnTo>
                <a:lnTo>
                  <a:pt x="1287780" y="471043"/>
                </a:lnTo>
                <a:lnTo>
                  <a:pt x="1322832" y="430911"/>
                </a:lnTo>
                <a:lnTo>
                  <a:pt x="1357630" y="382650"/>
                </a:lnTo>
                <a:lnTo>
                  <a:pt x="1384300" y="345059"/>
                </a:lnTo>
                <a:lnTo>
                  <a:pt x="1494536" y="345059"/>
                </a:lnTo>
                <a:lnTo>
                  <a:pt x="1494536" y="0"/>
                </a:lnTo>
                <a:close/>
              </a:path>
              <a:path w="1494790" h="1387475">
                <a:moveTo>
                  <a:pt x="1211707" y="932688"/>
                </a:moveTo>
                <a:lnTo>
                  <a:pt x="1174242" y="932688"/>
                </a:lnTo>
                <a:lnTo>
                  <a:pt x="1132586" y="940689"/>
                </a:lnTo>
                <a:lnTo>
                  <a:pt x="1093597" y="948690"/>
                </a:lnTo>
                <a:lnTo>
                  <a:pt x="1025017" y="964819"/>
                </a:lnTo>
                <a:lnTo>
                  <a:pt x="996061" y="980821"/>
                </a:lnTo>
                <a:lnTo>
                  <a:pt x="971169" y="988949"/>
                </a:lnTo>
                <a:lnTo>
                  <a:pt x="934339" y="1021080"/>
                </a:lnTo>
                <a:lnTo>
                  <a:pt x="917321" y="1069213"/>
                </a:lnTo>
                <a:lnTo>
                  <a:pt x="917066" y="1085342"/>
                </a:lnTo>
                <a:lnTo>
                  <a:pt x="916940" y="1093343"/>
                </a:lnTo>
                <a:lnTo>
                  <a:pt x="922401" y="1117473"/>
                </a:lnTo>
                <a:lnTo>
                  <a:pt x="934084" y="1149604"/>
                </a:lnTo>
                <a:lnTo>
                  <a:pt x="947674" y="1165733"/>
                </a:lnTo>
                <a:lnTo>
                  <a:pt x="966343" y="1189863"/>
                </a:lnTo>
                <a:lnTo>
                  <a:pt x="1017778" y="1221994"/>
                </a:lnTo>
                <a:lnTo>
                  <a:pt x="1085977" y="1254125"/>
                </a:lnTo>
                <a:lnTo>
                  <a:pt x="1125601" y="1262126"/>
                </a:lnTo>
                <a:lnTo>
                  <a:pt x="1160272" y="1275080"/>
                </a:lnTo>
                <a:lnTo>
                  <a:pt x="1159255" y="1282700"/>
                </a:lnTo>
                <a:lnTo>
                  <a:pt x="1155573" y="1322959"/>
                </a:lnTo>
                <a:lnTo>
                  <a:pt x="1154811" y="1355090"/>
                </a:lnTo>
                <a:lnTo>
                  <a:pt x="1156843" y="1371092"/>
                </a:lnTo>
                <a:lnTo>
                  <a:pt x="1162303" y="1387221"/>
                </a:lnTo>
                <a:lnTo>
                  <a:pt x="1171448" y="1379220"/>
                </a:lnTo>
                <a:lnTo>
                  <a:pt x="1208151" y="1355090"/>
                </a:lnTo>
                <a:lnTo>
                  <a:pt x="1243965" y="1330960"/>
                </a:lnTo>
                <a:lnTo>
                  <a:pt x="1278763" y="1306830"/>
                </a:lnTo>
                <a:lnTo>
                  <a:pt x="1197737" y="1306830"/>
                </a:lnTo>
                <a:lnTo>
                  <a:pt x="1200912" y="1298829"/>
                </a:lnTo>
                <a:lnTo>
                  <a:pt x="1205865" y="1290828"/>
                </a:lnTo>
                <a:lnTo>
                  <a:pt x="1210182" y="1285240"/>
                </a:lnTo>
                <a:lnTo>
                  <a:pt x="1247140" y="1285240"/>
                </a:lnTo>
                <a:lnTo>
                  <a:pt x="1247140" y="1242822"/>
                </a:lnTo>
                <a:lnTo>
                  <a:pt x="1227455" y="1239520"/>
                </a:lnTo>
                <a:lnTo>
                  <a:pt x="1229359" y="1234567"/>
                </a:lnTo>
                <a:lnTo>
                  <a:pt x="1232633" y="1227074"/>
                </a:lnTo>
                <a:lnTo>
                  <a:pt x="1167638" y="1227074"/>
                </a:lnTo>
                <a:lnTo>
                  <a:pt x="1134999" y="1213993"/>
                </a:lnTo>
                <a:lnTo>
                  <a:pt x="1098677" y="1205865"/>
                </a:lnTo>
                <a:lnTo>
                  <a:pt x="1038859" y="1173734"/>
                </a:lnTo>
                <a:lnTo>
                  <a:pt x="997839" y="1133602"/>
                </a:lnTo>
                <a:lnTo>
                  <a:pt x="978026" y="1085342"/>
                </a:lnTo>
                <a:lnTo>
                  <a:pt x="983615" y="1061212"/>
                </a:lnTo>
                <a:lnTo>
                  <a:pt x="1000505" y="1037082"/>
                </a:lnTo>
                <a:lnTo>
                  <a:pt x="1027049" y="1021080"/>
                </a:lnTo>
                <a:lnTo>
                  <a:pt x="1061593" y="1012952"/>
                </a:lnTo>
                <a:lnTo>
                  <a:pt x="1102741" y="996950"/>
                </a:lnTo>
                <a:lnTo>
                  <a:pt x="1148842" y="996950"/>
                </a:lnTo>
                <a:lnTo>
                  <a:pt x="1198245" y="988949"/>
                </a:lnTo>
                <a:lnTo>
                  <a:pt x="1211707" y="988949"/>
                </a:lnTo>
                <a:lnTo>
                  <a:pt x="1211707" y="932688"/>
                </a:lnTo>
                <a:close/>
              </a:path>
              <a:path w="1494790" h="1387475">
                <a:moveTo>
                  <a:pt x="1494536" y="1297940"/>
                </a:moveTo>
                <a:lnTo>
                  <a:pt x="1288288" y="1297940"/>
                </a:lnTo>
                <a:lnTo>
                  <a:pt x="1481709" y="1326388"/>
                </a:lnTo>
                <a:lnTo>
                  <a:pt x="1494536" y="1326388"/>
                </a:lnTo>
                <a:lnTo>
                  <a:pt x="1494536" y="1297940"/>
                </a:lnTo>
                <a:close/>
              </a:path>
              <a:path w="1494790" h="1387475">
                <a:moveTo>
                  <a:pt x="1247140" y="1242822"/>
                </a:moveTo>
                <a:lnTo>
                  <a:pt x="1247140" y="1291463"/>
                </a:lnTo>
                <a:lnTo>
                  <a:pt x="1197737" y="1306830"/>
                </a:lnTo>
                <a:lnTo>
                  <a:pt x="1278763" y="1306830"/>
                </a:lnTo>
                <a:lnTo>
                  <a:pt x="1288288" y="1297940"/>
                </a:lnTo>
                <a:lnTo>
                  <a:pt x="1494536" y="1297940"/>
                </a:lnTo>
                <a:lnTo>
                  <a:pt x="1494536" y="1270127"/>
                </a:lnTo>
                <a:lnTo>
                  <a:pt x="1477009" y="1270127"/>
                </a:lnTo>
                <a:lnTo>
                  <a:pt x="1421003" y="1262126"/>
                </a:lnTo>
                <a:lnTo>
                  <a:pt x="1366774" y="1262126"/>
                </a:lnTo>
                <a:lnTo>
                  <a:pt x="1331341" y="1256665"/>
                </a:lnTo>
                <a:lnTo>
                  <a:pt x="1336297" y="1251839"/>
                </a:lnTo>
                <a:lnTo>
                  <a:pt x="1301115" y="1251839"/>
                </a:lnTo>
                <a:lnTo>
                  <a:pt x="1247140" y="1242822"/>
                </a:lnTo>
                <a:close/>
              </a:path>
              <a:path w="1494790" h="1387475">
                <a:moveTo>
                  <a:pt x="1247140" y="1285240"/>
                </a:moveTo>
                <a:lnTo>
                  <a:pt x="1210182" y="1285240"/>
                </a:lnTo>
                <a:lnTo>
                  <a:pt x="1247140" y="1291463"/>
                </a:lnTo>
                <a:lnTo>
                  <a:pt x="1247140" y="1285240"/>
                </a:lnTo>
                <a:close/>
              </a:path>
              <a:path w="1494790" h="1387475">
                <a:moveTo>
                  <a:pt x="1494536" y="999871"/>
                </a:moveTo>
                <a:lnTo>
                  <a:pt x="1493393" y="1001395"/>
                </a:lnTo>
                <a:lnTo>
                  <a:pt x="1465961" y="1049655"/>
                </a:lnTo>
                <a:lnTo>
                  <a:pt x="1410970" y="1130046"/>
                </a:lnTo>
                <a:lnTo>
                  <a:pt x="1329309" y="1226439"/>
                </a:lnTo>
                <a:lnTo>
                  <a:pt x="1301115" y="1251839"/>
                </a:lnTo>
                <a:lnTo>
                  <a:pt x="1336297" y="1251839"/>
                </a:lnTo>
                <a:lnTo>
                  <a:pt x="1345819" y="1242568"/>
                </a:lnTo>
                <a:lnTo>
                  <a:pt x="1378077" y="1202436"/>
                </a:lnTo>
                <a:lnTo>
                  <a:pt x="1409446" y="1170178"/>
                </a:lnTo>
                <a:lnTo>
                  <a:pt x="1440053" y="1130046"/>
                </a:lnTo>
                <a:lnTo>
                  <a:pt x="1469771" y="1089914"/>
                </a:lnTo>
                <a:lnTo>
                  <a:pt x="1494536" y="1055497"/>
                </a:lnTo>
                <a:lnTo>
                  <a:pt x="1494536" y="999871"/>
                </a:lnTo>
                <a:close/>
              </a:path>
              <a:path w="1494790" h="1387475">
                <a:moveTo>
                  <a:pt x="1494536" y="932688"/>
                </a:moveTo>
                <a:lnTo>
                  <a:pt x="1211707" y="932688"/>
                </a:lnTo>
                <a:lnTo>
                  <a:pt x="1211707" y="988949"/>
                </a:lnTo>
                <a:lnTo>
                  <a:pt x="1205992" y="1017524"/>
                </a:lnTo>
                <a:lnTo>
                  <a:pt x="1193800" y="1073785"/>
                </a:lnTo>
                <a:lnTo>
                  <a:pt x="1173099" y="1194308"/>
                </a:lnTo>
                <a:lnTo>
                  <a:pt x="1167743" y="1226439"/>
                </a:lnTo>
                <a:lnTo>
                  <a:pt x="1167638" y="1227074"/>
                </a:lnTo>
                <a:lnTo>
                  <a:pt x="1232633" y="1227074"/>
                </a:lnTo>
                <a:lnTo>
                  <a:pt x="1239901" y="1210437"/>
                </a:lnTo>
                <a:lnTo>
                  <a:pt x="1251712" y="1170178"/>
                </a:lnTo>
                <a:lnTo>
                  <a:pt x="1264666" y="1138047"/>
                </a:lnTo>
                <a:lnTo>
                  <a:pt x="1278636" y="1097915"/>
                </a:lnTo>
                <a:lnTo>
                  <a:pt x="1293749" y="1049655"/>
                </a:lnTo>
                <a:lnTo>
                  <a:pt x="1309751" y="1001395"/>
                </a:lnTo>
                <a:lnTo>
                  <a:pt x="1314196" y="988949"/>
                </a:lnTo>
                <a:lnTo>
                  <a:pt x="1494536" y="988949"/>
                </a:lnTo>
                <a:lnTo>
                  <a:pt x="1494536" y="932688"/>
                </a:lnTo>
                <a:close/>
              </a:path>
              <a:path w="1494790" h="1387475">
                <a:moveTo>
                  <a:pt x="1494536" y="988949"/>
                </a:moveTo>
                <a:lnTo>
                  <a:pt x="1476375" y="988949"/>
                </a:lnTo>
                <a:lnTo>
                  <a:pt x="1494536" y="994029"/>
                </a:lnTo>
                <a:lnTo>
                  <a:pt x="1494536" y="988949"/>
                </a:lnTo>
                <a:close/>
              </a:path>
              <a:path w="1494790" h="1387475">
                <a:moveTo>
                  <a:pt x="1494536" y="345059"/>
                </a:moveTo>
                <a:lnTo>
                  <a:pt x="1384300" y="345059"/>
                </a:lnTo>
                <a:lnTo>
                  <a:pt x="1348867" y="446913"/>
                </a:lnTo>
                <a:lnTo>
                  <a:pt x="1332103" y="503174"/>
                </a:lnTo>
                <a:lnTo>
                  <a:pt x="1315084" y="551434"/>
                </a:lnTo>
                <a:lnTo>
                  <a:pt x="1310005" y="567436"/>
                </a:lnTo>
                <a:lnTo>
                  <a:pt x="1302766" y="599567"/>
                </a:lnTo>
                <a:lnTo>
                  <a:pt x="1293749" y="631825"/>
                </a:lnTo>
                <a:lnTo>
                  <a:pt x="1283207" y="671957"/>
                </a:lnTo>
                <a:lnTo>
                  <a:pt x="1271397" y="720217"/>
                </a:lnTo>
                <a:lnTo>
                  <a:pt x="1258697" y="776478"/>
                </a:lnTo>
                <a:lnTo>
                  <a:pt x="1245489" y="832739"/>
                </a:lnTo>
                <a:lnTo>
                  <a:pt x="1232153" y="897001"/>
                </a:lnTo>
                <a:lnTo>
                  <a:pt x="1223645" y="932688"/>
                </a:lnTo>
                <a:lnTo>
                  <a:pt x="1464055" y="932688"/>
                </a:lnTo>
                <a:lnTo>
                  <a:pt x="1412621" y="924560"/>
                </a:lnTo>
                <a:lnTo>
                  <a:pt x="1335659" y="924560"/>
                </a:lnTo>
                <a:lnTo>
                  <a:pt x="1344422" y="897001"/>
                </a:lnTo>
                <a:lnTo>
                  <a:pt x="1362837" y="840740"/>
                </a:lnTo>
                <a:lnTo>
                  <a:pt x="1382014" y="784479"/>
                </a:lnTo>
                <a:lnTo>
                  <a:pt x="1401699" y="728218"/>
                </a:lnTo>
                <a:lnTo>
                  <a:pt x="1421892" y="663956"/>
                </a:lnTo>
                <a:lnTo>
                  <a:pt x="1442466" y="599567"/>
                </a:lnTo>
                <a:lnTo>
                  <a:pt x="1443355" y="597153"/>
                </a:lnTo>
                <a:lnTo>
                  <a:pt x="1494536" y="597153"/>
                </a:lnTo>
                <a:lnTo>
                  <a:pt x="1494536" y="535305"/>
                </a:lnTo>
                <a:lnTo>
                  <a:pt x="1463548" y="535305"/>
                </a:lnTo>
                <a:lnTo>
                  <a:pt x="1484884" y="463042"/>
                </a:lnTo>
                <a:lnTo>
                  <a:pt x="1494536" y="434213"/>
                </a:lnTo>
                <a:lnTo>
                  <a:pt x="1494536" y="345059"/>
                </a:lnTo>
                <a:close/>
              </a:path>
              <a:path w="1494790" h="1387475">
                <a:moveTo>
                  <a:pt x="1494536" y="597153"/>
                </a:moveTo>
                <a:lnTo>
                  <a:pt x="1443355" y="597153"/>
                </a:lnTo>
                <a:lnTo>
                  <a:pt x="1447165" y="598551"/>
                </a:lnTo>
                <a:lnTo>
                  <a:pt x="1443863" y="611124"/>
                </a:lnTo>
                <a:lnTo>
                  <a:pt x="1494536" y="619251"/>
                </a:lnTo>
                <a:lnTo>
                  <a:pt x="1494536" y="597153"/>
                </a:lnTo>
                <a:close/>
              </a:path>
              <a:path w="1494790" h="1387475">
                <a:moveTo>
                  <a:pt x="1494536" y="530860"/>
                </a:moveTo>
                <a:lnTo>
                  <a:pt x="1488059" y="530860"/>
                </a:lnTo>
                <a:lnTo>
                  <a:pt x="1463548" y="535305"/>
                </a:lnTo>
                <a:lnTo>
                  <a:pt x="1494536" y="535305"/>
                </a:lnTo>
                <a:lnTo>
                  <a:pt x="1494536" y="53086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0" y="0"/>
            <a:ext cx="4019550" cy="8115300"/>
            <a:chOff x="0" y="0"/>
            <a:chExt cx="4019550" cy="8115300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4019168" cy="6811009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0" y="5083047"/>
              <a:ext cx="1516380" cy="3032125"/>
            </a:xfrm>
            <a:custGeom>
              <a:avLst/>
              <a:gdLst/>
              <a:ahLst/>
              <a:cxnLst/>
              <a:rect l="l" t="t" r="r" b="b"/>
              <a:pathLst>
                <a:path w="1516380" h="3032125">
                  <a:moveTo>
                    <a:pt x="205104" y="0"/>
                  </a:moveTo>
                  <a:lnTo>
                    <a:pt x="0" y="0"/>
                  </a:lnTo>
                  <a:lnTo>
                    <a:pt x="0" y="3032125"/>
                  </a:lnTo>
                  <a:lnTo>
                    <a:pt x="205104" y="3032125"/>
                  </a:lnTo>
                  <a:lnTo>
                    <a:pt x="162090" y="1811019"/>
                  </a:lnTo>
                  <a:lnTo>
                    <a:pt x="918819" y="2666619"/>
                  </a:lnTo>
                  <a:lnTo>
                    <a:pt x="1212723" y="2372741"/>
                  </a:lnTo>
                  <a:lnTo>
                    <a:pt x="298970" y="1557909"/>
                  </a:lnTo>
                  <a:lnTo>
                    <a:pt x="1515999" y="1609343"/>
                  </a:lnTo>
                  <a:lnTo>
                    <a:pt x="1515999" y="1193673"/>
                  </a:lnTo>
                  <a:lnTo>
                    <a:pt x="336918" y="1301623"/>
                  </a:lnTo>
                  <a:lnTo>
                    <a:pt x="839228" y="820674"/>
                  </a:lnTo>
                  <a:lnTo>
                    <a:pt x="1163739" y="567816"/>
                  </a:lnTo>
                  <a:lnTo>
                    <a:pt x="869822" y="273938"/>
                  </a:lnTo>
                  <a:lnTo>
                    <a:pt x="519506" y="676782"/>
                  </a:lnTo>
                  <a:lnTo>
                    <a:pt x="168656" y="1038351"/>
                  </a:lnTo>
                  <a:lnTo>
                    <a:pt x="205104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4498340" y="291210"/>
            <a:ext cx="928878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155700" algn="l"/>
              </a:tabLst>
            </a:pPr>
            <a:r>
              <a:rPr lang="en-GB" sz="7200" spc="250" dirty="0"/>
              <a:t>4</a:t>
            </a:r>
            <a:r>
              <a:rPr sz="7200" spc="250" dirty="0"/>
              <a:t>.</a:t>
            </a:r>
            <a:r>
              <a:rPr sz="7200" dirty="0"/>
              <a:t>	</a:t>
            </a:r>
            <a:r>
              <a:rPr sz="7200" spc="875" dirty="0"/>
              <a:t>False</a:t>
            </a:r>
            <a:r>
              <a:rPr sz="7200" spc="409" dirty="0"/>
              <a:t> </a:t>
            </a:r>
            <a:r>
              <a:rPr sz="7200" spc="855" dirty="0"/>
              <a:t>Authorship</a:t>
            </a:r>
            <a:endParaRPr sz="7200" dirty="0"/>
          </a:p>
        </p:txBody>
      </p:sp>
      <p:sp>
        <p:nvSpPr>
          <p:cNvPr id="10" name="object 10"/>
          <p:cNvSpPr txBox="1"/>
          <p:nvPr/>
        </p:nvSpPr>
        <p:spPr>
          <a:xfrm>
            <a:off x="1755394" y="1757298"/>
            <a:ext cx="14143990" cy="8340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715">
              <a:lnSpc>
                <a:spcPct val="100000"/>
              </a:lnSpc>
              <a:spcBef>
                <a:spcPts val="100"/>
              </a:spcBef>
              <a:tabLst>
                <a:tab pos="612775" algn="l"/>
                <a:tab pos="1245235" algn="l"/>
                <a:tab pos="3933825" algn="l"/>
                <a:tab pos="7169150" algn="l"/>
                <a:tab pos="7733665" algn="l"/>
                <a:tab pos="10301605" algn="l"/>
                <a:tab pos="11543665" algn="l"/>
                <a:tab pos="12983845" algn="l"/>
              </a:tabLst>
            </a:pPr>
            <a:r>
              <a:rPr sz="3800" b="1" spc="250" dirty="0">
                <a:latin typeface="Calibri"/>
                <a:cs typeface="Calibri"/>
              </a:rPr>
              <a:t>It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325" dirty="0">
                <a:latin typeface="Calibri"/>
                <a:cs typeface="Calibri"/>
              </a:rPr>
              <a:t>is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530" dirty="0">
                <a:latin typeface="Calibri"/>
                <a:cs typeface="Calibri"/>
              </a:rPr>
              <a:t>academic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535" dirty="0">
                <a:latin typeface="Calibri"/>
                <a:cs typeface="Calibri"/>
              </a:rPr>
              <a:t>misconduct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204" dirty="0">
                <a:latin typeface="Calibri"/>
                <a:cs typeface="Calibri"/>
              </a:rPr>
              <a:t>if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525" dirty="0">
                <a:latin typeface="Calibri"/>
                <a:cs typeface="Calibri"/>
              </a:rPr>
              <a:t>someone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385" dirty="0">
                <a:latin typeface="Calibri"/>
                <a:cs typeface="Calibri"/>
              </a:rPr>
              <a:t>else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475" dirty="0">
                <a:latin typeface="Calibri"/>
                <a:cs typeface="Calibri"/>
              </a:rPr>
              <a:t>does</a:t>
            </a:r>
            <a:r>
              <a:rPr sz="3800" b="1" dirty="0">
                <a:latin typeface="Calibri"/>
                <a:cs typeface="Calibri"/>
              </a:rPr>
              <a:t>	</a:t>
            </a:r>
            <a:r>
              <a:rPr sz="3800" b="1" spc="409" dirty="0">
                <a:latin typeface="Calibri"/>
                <a:cs typeface="Calibri"/>
              </a:rPr>
              <a:t>your </a:t>
            </a:r>
            <a:r>
              <a:rPr sz="3800" b="1" spc="520" dirty="0">
                <a:latin typeface="Calibri"/>
                <a:cs typeface="Calibri"/>
              </a:rPr>
              <a:t>work</a:t>
            </a:r>
            <a:r>
              <a:rPr sz="3800" b="1" spc="215" dirty="0">
                <a:latin typeface="Calibri"/>
                <a:cs typeface="Calibri"/>
              </a:rPr>
              <a:t> </a:t>
            </a:r>
            <a:r>
              <a:rPr sz="3800" b="1" spc="535" dirty="0">
                <a:latin typeface="Calibri"/>
                <a:cs typeface="Calibri"/>
              </a:rPr>
              <a:t>and</a:t>
            </a:r>
            <a:r>
              <a:rPr sz="3800" b="1" spc="215" dirty="0">
                <a:latin typeface="Calibri"/>
                <a:cs typeface="Calibri"/>
              </a:rPr>
              <a:t> </a:t>
            </a:r>
            <a:r>
              <a:rPr sz="3800" b="1" spc="490" dirty="0">
                <a:latin typeface="Calibri"/>
                <a:cs typeface="Calibri"/>
              </a:rPr>
              <a:t>you</a:t>
            </a:r>
            <a:r>
              <a:rPr sz="3800" b="1" spc="200" dirty="0">
                <a:latin typeface="Calibri"/>
                <a:cs typeface="Calibri"/>
              </a:rPr>
              <a:t> </a:t>
            </a:r>
            <a:r>
              <a:rPr sz="3800" b="1" spc="509" dirty="0">
                <a:latin typeface="Calibri"/>
                <a:cs typeface="Calibri"/>
              </a:rPr>
              <a:t>submit</a:t>
            </a:r>
            <a:r>
              <a:rPr sz="3800" b="1" spc="195" dirty="0">
                <a:latin typeface="Calibri"/>
                <a:cs typeface="Calibri"/>
              </a:rPr>
              <a:t> </a:t>
            </a:r>
            <a:r>
              <a:rPr sz="3800" b="1" spc="265" dirty="0">
                <a:latin typeface="Calibri"/>
                <a:cs typeface="Calibri"/>
              </a:rPr>
              <a:t>it</a:t>
            </a:r>
            <a:r>
              <a:rPr sz="3800" b="1" spc="229" dirty="0">
                <a:latin typeface="Calibri"/>
                <a:cs typeface="Calibri"/>
              </a:rPr>
              <a:t> </a:t>
            </a:r>
            <a:r>
              <a:rPr sz="3800" b="1" spc="470" dirty="0">
                <a:latin typeface="Calibri"/>
                <a:cs typeface="Calibri"/>
              </a:rPr>
              <a:t>as</a:t>
            </a:r>
            <a:r>
              <a:rPr sz="3800" b="1" spc="210" dirty="0">
                <a:latin typeface="Calibri"/>
                <a:cs typeface="Calibri"/>
              </a:rPr>
              <a:t> </a:t>
            </a:r>
            <a:r>
              <a:rPr sz="3800" b="1" spc="434" dirty="0">
                <a:latin typeface="Calibri"/>
                <a:cs typeface="Calibri"/>
              </a:rPr>
              <a:t>your</a:t>
            </a:r>
            <a:r>
              <a:rPr sz="3800" b="1" spc="215" dirty="0">
                <a:latin typeface="Calibri"/>
                <a:cs typeface="Calibri"/>
              </a:rPr>
              <a:t> </a:t>
            </a:r>
            <a:r>
              <a:rPr sz="3800" b="1" spc="425" dirty="0">
                <a:latin typeface="Calibri"/>
                <a:cs typeface="Calibri"/>
              </a:rPr>
              <a:t>own.</a:t>
            </a:r>
            <a:r>
              <a:rPr sz="3800" b="1" spc="215" dirty="0">
                <a:latin typeface="Calibri"/>
                <a:cs typeface="Calibri"/>
              </a:rPr>
              <a:t> </a:t>
            </a:r>
            <a:r>
              <a:rPr sz="3800" b="1" spc="430" dirty="0">
                <a:latin typeface="Calibri"/>
                <a:cs typeface="Calibri"/>
              </a:rPr>
              <a:t>This</a:t>
            </a:r>
            <a:r>
              <a:rPr sz="3800" b="1" spc="204" dirty="0">
                <a:latin typeface="Calibri"/>
                <a:cs typeface="Calibri"/>
              </a:rPr>
              <a:t> </a:t>
            </a:r>
            <a:r>
              <a:rPr sz="3800" b="1" spc="395" dirty="0">
                <a:latin typeface="Calibri"/>
                <a:cs typeface="Calibri"/>
              </a:rPr>
              <a:t>includes:</a:t>
            </a:r>
            <a:endParaRPr sz="38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spcBef>
                <a:spcPts val="4565"/>
              </a:spcBef>
              <a:buFont typeface="Arial"/>
              <a:buChar char="•"/>
              <a:tabLst>
                <a:tab pos="583565" algn="l"/>
              </a:tabLst>
            </a:pPr>
            <a:r>
              <a:rPr sz="3800" spc="505" dirty="0">
                <a:latin typeface="Calibri"/>
                <a:cs typeface="Calibri"/>
              </a:rPr>
              <a:t>Paying</a:t>
            </a:r>
            <a:r>
              <a:rPr sz="3800" spc="125" dirty="0">
                <a:latin typeface="Calibri"/>
                <a:cs typeface="Calibri"/>
              </a:rPr>
              <a:t> </a:t>
            </a:r>
            <a:r>
              <a:rPr sz="3800" spc="220" dirty="0">
                <a:latin typeface="Calibri"/>
                <a:cs typeface="Calibri"/>
              </a:rPr>
              <a:t>for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490" dirty="0">
                <a:latin typeface="Calibri"/>
                <a:cs typeface="Calibri"/>
              </a:rPr>
              <a:t>an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370" dirty="0">
                <a:latin typeface="Calibri"/>
                <a:cs typeface="Calibri"/>
              </a:rPr>
              <a:t>essay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280" dirty="0">
                <a:latin typeface="Calibri"/>
                <a:cs typeface="Calibri"/>
              </a:rPr>
              <a:t>or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484" dirty="0">
                <a:latin typeface="Calibri"/>
                <a:cs typeface="Calibri"/>
              </a:rPr>
              <a:t>using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90" dirty="0">
                <a:latin typeface="Calibri"/>
                <a:cs typeface="Calibri"/>
              </a:rPr>
              <a:t>an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365" dirty="0">
                <a:latin typeface="Calibri"/>
                <a:cs typeface="Calibri"/>
              </a:rPr>
              <a:t>online</a:t>
            </a:r>
            <a:r>
              <a:rPr sz="3800" spc="155" dirty="0">
                <a:latin typeface="Calibri"/>
                <a:cs typeface="Calibri"/>
              </a:rPr>
              <a:t> </a:t>
            </a:r>
            <a:r>
              <a:rPr sz="3800" spc="385" dirty="0">
                <a:latin typeface="Calibri"/>
                <a:cs typeface="Calibri"/>
              </a:rPr>
              <a:t>writing</a:t>
            </a:r>
            <a:r>
              <a:rPr sz="3800" spc="140" dirty="0">
                <a:latin typeface="Calibri"/>
                <a:cs typeface="Calibri"/>
              </a:rPr>
              <a:t> </a:t>
            </a:r>
            <a:r>
              <a:rPr sz="3800" spc="325" dirty="0">
                <a:latin typeface="Calibri"/>
                <a:cs typeface="Calibri"/>
              </a:rPr>
              <a:t>service</a:t>
            </a:r>
            <a:endParaRPr sz="38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buFont typeface="Arial"/>
              <a:buChar char="•"/>
              <a:tabLst>
                <a:tab pos="583565" algn="l"/>
              </a:tabLst>
            </a:pPr>
            <a:r>
              <a:rPr sz="3800" spc="425" dirty="0">
                <a:latin typeface="Calibri"/>
                <a:cs typeface="Calibri"/>
              </a:rPr>
              <a:t>Writing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280" dirty="0">
                <a:latin typeface="Calibri"/>
                <a:cs typeface="Calibri"/>
              </a:rPr>
              <a:t>or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70" dirty="0">
                <a:latin typeface="Calibri"/>
                <a:cs typeface="Calibri"/>
              </a:rPr>
              <a:t>completing</a:t>
            </a:r>
            <a:r>
              <a:rPr sz="3800" spc="170" dirty="0">
                <a:latin typeface="Calibri"/>
                <a:cs typeface="Calibri"/>
              </a:rPr>
              <a:t> </a:t>
            </a:r>
            <a:r>
              <a:rPr sz="3800" spc="425" dirty="0">
                <a:latin typeface="Calibri"/>
                <a:cs typeface="Calibri"/>
              </a:rPr>
              <a:t>work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220" dirty="0">
                <a:latin typeface="Calibri"/>
                <a:cs typeface="Calibri"/>
              </a:rPr>
              <a:t>for</a:t>
            </a:r>
            <a:r>
              <a:rPr sz="3800" spc="140" dirty="0">
                <a:latin typeface="Calibri"/>
                <a:cs typeface="Calibri"/>
              </a:rPr>
              <a:t> </a:t>
            </a:r>
            <a:r>
              <a:rPr sz="3800" spc="400" dirty="0">
                <a:latin typeface="Calibri"/>
                <a:cs typeface="Calibri"/>
              </a:rPr>
              <a:t>another</a:t>
            </a:r>
            <a:r>
              <a:rPr sz="3800" spc="135" dirty="0">
                <a:latin typeface="Calibri"/>
                <a:cs typeface="Calibri"/>
              </a:rPr>
              <a:t> </a:t>
            </a:r>
            <a:r>
              <a:rPr sz="3800" spc="415" dirty="0">
                <a:latin typeface="Calibri"/>
                <a:cs typeface="Calibri"/>
              </a:rPr>
              <a:t>student</a:t>
            </a:r>
            <a:endParaRPr sz="3800" dirty="0">
              <a:latin typeface="Calibri"/>
              <a:cs typeface="Calibri"/>
            </a:endParaRPr>
          </a:p>
          <a:p>
            <a:pPr marL="584200" marR="5080" indent="-571500">
              <a:lnSpc>
                <a:spcPct val="100000"/>
              </a:lnSpc>
              <a:buFont typeface="Arial"/>
              <a:buChar char="•"/>
              <a:tabLst>
                <a:tab pos="584200" algn="l"/>
                <a:tab pos="2618105" algn="l"/>
                <a:tab pos="5076825" algn="l"/>
                <a:tab pos="6216650" algn="l"/>
                <a:tab pos="6905625" algn="l"/>
                <a:tab pos="8157209" algn="l"/>
                <a:tab pos="8630920" algn="l"/>
                <a:tab pos="9740900" algn="l"/>
                <a:tab pos="10427970" algn="l"/>
                <a:tab pos="13470255" algn="l"/>
              </a:tabLst>
            </a:pPr>
            <a:r>
              <a:rPr sz="3800" spc="415" dirty="0">
                <a:latin typeface="Calibri"/>
                <a:cs typeface="Calibri"/>
              </a:rPr>
              <a:t>Getting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480" dirty="0">
                <a:latin typeface="Calibri"/>
                <a:cs typeface="Calibri"/>
              </a:rPr>
              <a:t>someone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00" dirty="0">
                <a:latin typeface="Calibri"/>
                <a:cs typeface="Calibri"/>
              </a:rPr>
              <a:t>else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285" dirty="0">
                <a:latin typeface="Calibri"/>
                <a:cs typeface="Calibri"/>
              </a:rPr>
              <a:t>to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80" dirty="0">
                <a:latin typeface="Calibri"/>
                <a:cs typeface="Calibri"/>
              </a:rPr>
              <a:t>take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50" dirty="0">
                <a:latin typeface="Calibri"/>
                <a:cs typeface="Calibri"/>
              </a:rPr>
              <a:t>a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05" dirty="0">
                <a:latin typeface="Calibri"/>
                <a:cs typeface="Calibri"/>
              </a:rPr>
              <a:t>test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254" dirty="0">
                <a:latin typeface="Calibri"/>
                <a:cs typeface="Calibri"/>
              </a:rPr>
              <a:t>or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440" dirty="0">
                <a:latin typeface="Calibri"/>
                <a:cs typeface="Calibri"/>
              </a:rPr>
              <a:t>assessment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195" dirty="0">
                <a:latin typeface="Calibri"/>
                <a:cs typeface="Calibri"/>
              </a:rPr>
              <a:t>for </a:t>
            </a:r>
            <a:r>
              <a:rPr sz="3800" spc="390" dirty="0">
                <a:latin typeface="Calibri"/>
                <a:cs typeface="Calibri"/>
              </a:rPr>
              <a:t>you</a:t>
            </a:r>
            <a:endParaRPr sz="38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buFont typeface="Arial"/>
              <a:buChar char="•"/>
              <a:tabLst>
                <a:tab pos="583565" algn="l"/>
              </a:tabLst>
            </a:pPr>
            <a:r>
              <a:rPr sz="3800" spc="465" dirty="0">
                <a:latin typeface="Calibri"/>
                <a:cs typeface="Calibri"/>
              </a:rPr>
              <a:t>Pretending</a:t>
            </a:r>
            <a:r>
              <a:rPr sz="3800" spc="140" dirty="0">
                <a:latin typeface="Calibri"/>
                <a:cs typeface="Calibri"/>
              </a:rPr>
              <a:t> </a:t>
            </a:r>
            <a:r>
              <a:rPr sz="3800" spc="330" dirty="0">
                <a:latin typeface="Calibri"/>
                <a:cs typeface="Calibri"/>
              </a:rPr>
              <a:t>to</a:t>
            </a:r>
            <a:r>
              <a:rPr sz="3800" spc="135" dirty="0">
                <a:latin typeface="Calibri"/>
                <a:cs typeface="Calibri"/>
              </a:rPr>
              <a:t> </a:t>
            </a:r>
            <a:r>
              <a:rPr sz="3800" spc="480" dirty="0">
                <a:latin typeface="Calibri"/>
                <a:cs typeface="Calibri"/>
              </a:rPr>
              <a:t>be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00" dirty="0">
                <a:latin typeface="Calibri"/>
                <a:cs typeface="Calibri"/>
              </a:rPr>
              <a:t>another</a:t>
            </a:r>
            <a:r>
              <a:rPr sz="3800" spc="135" dirty="0">
                <a:latin typeface="Calibri"/>
                <a:cs typeface="Calibri"/>
              </a:rPr>
              <a:t> </a:t>
            </a:r>
            <a:r>
              <a:rPr sz="3800" spc="420" dirty="0">
                <a:latin typeface="Calibri"/>
                <a:cs typeface="Calibri"/>
              </a:rPr>
              <a:t>student</a:t>
            </a:r>
            <a:r>
              <a:rPr sz="3800" spc="140" dirty="0">
                <a:latin typeface="Calibri"/>
                <a:cs typeface="Calibri"/>
              </a:rPr>
              <a:t> </a:t>
            </a:r>
            <a:r>
              <a:rPr sz="3800" spc="355" dirty="0">
                <a:latin typeface="Calibri"/>
                <a:cs typeface="Calibri"/>
              </a:rPr>
              <a:t>in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90" dirty="0">
                <a:latin typeface="Calibri"/>
                <a:cs typeface="Calibri"/>
              </a:rPr>
              <a:t>an</a:t>
            </a:r>
            <a:r>
              <a:rPr sz="3800" spc="150" dirty="0">
                <a:latin typeface="Calibri"/>
                <a:cs typeface="Calibri"/>
              </a:rPr>
              <a:t> </a:t>
            </a:r>
            <a:r>
              <a:rPr sz="3800" spc="434" dirty="0">
                <a:latin typeface="Calibri"/>
                <a:cs typeface="Calibri"/>
              </a:rPr>
              <a:t>assessment</a:t>
            </a:r>
            <a:endParaRPr sz="3800" dirty="0">
              <a:latin typeface="Calibri"/>
              <a:cs typeface="Calibri"/>
            </a:endParaRPr>
          </a:p>
          <a:p>
            <a:pPr marL="583565" indent="-5708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583565" algn="l"/>
                <a:tab pos="2336165" algn="l"/>
                <a:tab pos="5410835" algn="l"/>
                <a:tab pos="7890509" algn="l"/>
                <a:tab pos="8735060" algn="l"/>
                <a:tab pos="10027285" algn="l"/>
                <a:tab pos="11310620" algn="l"/>
                <a:tab pos="12818110" algn="l"/>
              </a:tabLst>
            </a:pPr>
            <a:r>
              <a:rPr sz="3800" spc="484" dirty="0">
                <a:latin typeface="Calibri"/>
                <a:cs typeface="Calibri"/>
              </a:rPr>
              <a:t>Using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215" dirty="0">
                <a:latin typeface="Calibri"/>
                <a:cs typeface="Calibri"/>
              </a:rPr>
              <a:t>file-</a:t>
            </a:r>
            <a:r>
              <a:rPr sz="3800" spc="420" dirty="0">
                <a:latin typeface="Calibri"/>
                <a:cs typeface="Calibri"/>
              </a:rPr>
              <a:t>sharing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80" dirty="0">
                <a:latin typeface="Calibri"/>
                <a:cs typeface="Calibri"/>
              </a:rPr>
              <a:t>websites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285" dirty="0">
                <a:latin typeface="Calibri"/>
                <a:cs typeface="Calibri"/>
              </a:rPr>
              <a:t>to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25" dirty="0">
                <a:latin typeface="Calibri"/>
                <a:cs typeface="Calibri"/>
              </a:rPr>
              <a:t>find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475" dirty="0">
                <a:latin typeface="Calibri"/>
                <a:cs typeface="Calibri"/>
              </a:rPr>
              <a:t>and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415" dirty="0">
                <a:latin typeface="Calibri"/>
                <a:cs typeface="Calibri"/>
              </a:rPr>
              <a:t>copy</a:t>
            </a:r>
            <a:r>
              <a:rPr sz="3800" dirty="0">
                <a:latin typeface="Calibri"/>
                <a:cs typeface="Calibri"/>
              </a:rPr>
              <a:t>	</a:t>
            </a:r>
            <a:r>
              <a:rPr sz="3800" spc="345" dirty="0">
                <a:latin typeface="Calibri"/>
                <a:cs typeface="Calibri"/>
              </a:rPr>
              <a:t>other</a:t>
            </a:r>
            <a:endParaRPr sz="3800" dirty="0">
              <a:latin typeface="Calibri"/>
              <a:cs typeface="Calibri"/>
            </a:endParaRPr>
          </a:p>
          <a:p>
            <a:pPr marL="584200">
              <a:lnSpc>
                <a:spcPct val="100000"/>
              </a:lnSpc>
            </a:pPr>
            <a:r>
              <a:rPr sz="3800" spc="350" dirty="0">
                <a:latin typeface="Calibri"/>
                <a:cs typeface="Calibri"/>
              </a:rPr>
              <a:t>students’</a:t>
            </a:r>
            <a:r>
              <a:rPr sz="3800" spc="130" dirty="0">
                <a:latin typeface="Calibri"/>
                <a:cs typeface="Calibri"/>
              </a:rPr>
              <a:t> </a:t>
            </a:r>
            <a:r>
              <a:rPr sz="3800" spc="405" dirty="0">
                <a:latin typeface="Calibri"/>
                <a:cs typeface="Calibri"/>
              </a:rPr>
              <a:t>work</a:t>
            </a:r>
            <a:endParaRPr sz="3800" dirty="0">
              <a:latin typeface="Calibri"/>
              <a:cs typeface="Calibri"/>
            </a:endParaRPr>
          </a:p>
          <a:p>
            <a:pPr marL="584200" marR="5080" indent="-571500">
              <a:lnSpc>
                <a:spcPct val="100000"/>
              </a:lnSpc>
              <a:buFont typeface="Arial"/>
              <a:buChar char="•"/>
              <a:tabLst>
                <a:tab pos="584200" algn="l"/>
              </a:tabLst>
            </a:pPr>
            <a:r>
              <a:rPr sz="3800" spc="495" dirty="0">
                <a:latin typeface="Calibri"/>
                <a:cs typeface="Calibri"/>
              </a:rPr>
              <a:t>Using</a:t>
            </a:r>
            <a:r>
              <a:rPr sz="3800" spc="325" dirty="0">
                <a:latin typeface="Calibri"/>
                <a:cs typeface="Calibri"/>
              </a:rPr>
              <a:t> </a:t>
            </a:r>
            <a:r>
              <a:rPr sz="3800" spc="345" dirty="0">
                <a:latin typeface="Calibri"/>
                <a:cs typeface="Calibri"/>
              </a:rPr>
              <a:t>AI</a:t>
            </a:r>
            <a:r>
              <a:rPr sz="3800" spc="315" dirty="0">
                <a:latin typeface="Calibri"/>
                <a:cs typeface="Calibri"/>
              </a:rPr>
              <a:t> </a:t>
            </a:r>
            <a:r>
              <a:rPr sz="3800" spc="305" dirty="0">
                <a:latin typeface="Calibri"/>
                <a:cs typeface="Calibri"/>
              </a:rPr>
              <a:t>tools</a:t>
            </a:r>
            <a:r>
              <a:rPr sz="3800" spc="320" dirty="0">
                <a:latin typeface="Calibri"/>
                <a:cs typeface="Calibri"/>
              </a:rPr>
              <a:t> </a:t>
            </a:r>
            <a:r>
              <a:rPr sz="3800" spc="310" dirty="0">
                <a:latin typeface="Calibri"/>
                <a:cs typeface="Calibri"/>
              </a:rPr>
              <a:t>to</a:t>
            </a:r>
            <a:r>
              <a:rPr sz="3800" spc="315" dirty="0">
                <a:latin typeface="Calibri"/>
                <a:cs typeface="Calibri"/>
              </a:rPr>
              <a:t> </a:t>
            </a:r>
            <a:r>
              <a:rPr sz="3800" spc="355" dirty="0">
                <a:latin typeface="Calibri"/>
                <a:cs typeface="Calibri"/>
              </a:rPr>
              <a:t>create</a:t>
            </a:r>
            <a:r>
              <a:rPr sz="3800" spc="320" dirty="0">
                <a:latin typeface="Calibri"/>
                <a:cs typeface="Calibri"/>
              </a:rPr>
              <a:t> </a:t>
            </a:r>
            <a:r>
              <a:rPr sz="3800" spc="425" dirty="0">
                <a:latin typeface="Calibri"/>
                <a:cs typeface="Calibri"/>
              </a:rPr>
              <a:t>work</a:t>
            </a:r>
            <a:r>
              <a:rPr sz="3800" spc="325" dirty="0">
                <a:latin typeface="Calibri"/>
                <a:cs typeface="Calibri"/>
              </a:rPr>
              <a:t> </a:t>
            </a:r>
            <a:r>
              <a:rPr sz="3800" spc="535" dirty="0">
                <a:latin typeface="Calibri"/>
                <a:cs typeface="Calibri"/>
              </a:rPr>
              <a:t>when</a:t>
            </a:r>
            <a:r>
              <a:rPr sz="3800" spc="320" dirty="0">
                <a:latin typeface="Calibri"/>
                <a:cs typeface="Calibri"/>
              </a:rPr>
              <a:t> </a:t>
            </a:r>
            <a:r>
              <a:rPr sz="3800" spc="415" dirty="0">
                <a:latin typeface="Calibri"/>
                <a:cs typeface="Calibri"/>
              </a:rPr>
              <a:t>you</a:t>
            </a:r>
            <a:r>
              <a:rPr sz="3800" spc="310" dirty="0">
                <a:latin typeface="Calibri"/>
                <a:cs typeface="Calibri"/>
              </a:rPr>
              <a:t> </a:t>
            </a:r>
            <a:r>
              <a:rPr sz="3800" spc="335" dirty="0">
                <a:latin typeface="Calibri"/>
                <a:cs typeface="Calibri"/>
              </a:rPr>
              <a:t>are</a:t>
            </a:r>
            <a:r>
              <a:rPr sz="3800" spc="320" dirty="0">
                <a:latin typeface="Calibri"/>
                <a:cs typeface="Calibri"/>
              </a:rPr>
              <a:t> </a:t>
            </a:r>
            <a:r>
              <a:rPr sz="3800" spc="400" dirty="0">
                <a:latin typeface="Calibri"/>
                <a:cs typeface="Calibri"/>
              </a:rPr>
              <a:t>not</a:t>
            </a:r>
            <a:r>
              <a:rPr sz="3800" spc="335" dirty="0">
                <a:latin typeface="Calibri"/>
                <a:cs typeface="Calibri"/>
              </a:rPr>
              <a:t> </a:t>
            </a:r>
            <a:r>
              <a:rPr sz="3800" spc="360" dirty="0">
                <a:latin typeface="Calibri"/>
                <a:cs typeface="Calibri"/>
              </a:rPr>
              <a:t>allowed </a:t>
            </a:r>
            <a:r>
              <a:rPr sz="3800" spc="300" dirty="0">
                <a:latin typeface="Calibri"/>
                <a:cs typeface="Calibri"/>
              </a:rPr>
              <a:t>to</a:t>
            </a:r>
            <a:endParaRPr sz="3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80"/>
              </a:spcBef>
            </a:pPr>
            <a:endParaRPr sz="3800" dirty="0">
              <a:latin typeface="Calibri"/>
              <a:cs typeface="Calibri"/>
            </a:endParaRPr>
          </a:p>
          <a:p>
            <a:pPr marR="137795" algn="r">
              <a:lnSpc>
                <a:spcPct val="100000"/>
              </a:lnSpc>
            </a:pPr>
            <a:r>
              <a:rPr sz="3600" spc="395" dirty="0">
                <a:latin typeface="Calibri"/>
                <a:cs typeface="Calibri"/>
              </a:rPr>
              <a:t>(Bretag</a:t>
            </a:r>
            <a:r>
              <a:rPr sz="3600" spc="130" dirty="0">
                <a:latin typeface="Calibri"/>
                <a:cs typeface="Calibri"/>
              </a:rPr>
              <a:t> </a:t>
            </a:r>
            <a:r>
              <a:rPr sz="3600" spc="310" dirty="0">
                <a:latin typeface="Calibri"/>
                <a:cs typeface="Calibri"/>
              </a:rPr>
              <a:t>et</a:t>
            </a:r>
            <a:r>
              <a:rPr sz="3600" spc="135" dirty="0">
                <a:latin typeface="Calibri"/>
                <a:cs typeface="Calibri"/>
              </a:rPr>
              <a:t> </a:t>
            </a:r>
            <a:r>
              <a:rPr sz="3600" spc="60" dirty="0">
                <a:latin typeface="Calibri"/>
                <a:cs typeface="Calibri"/>
              </a:rPr>
              <a:t>al.,</a:t>
            </a:r>
            <a:r>
              <a:rPr sz="3600" spc="110" dirty="0">
                <a:latin typeface="Calibri"/>
                <a:cs typeface="Calibri"/>
              </a:rPr>
              <a:t> 2019)</a:t>
            </a:r>
            <a:endParaRPr sz="36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380992" cy="604050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935831" y="2570350"/>
            <a:ext cx="1352169" cy="7716645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425384" rIns="0" bIns="0" rtlCol="0">
            <a:spAutoFit/>
          </a:bodyPr>
          <a:lstStyle/>
          <a:p>
            <a:pPr marL="3425825">
              <a:lnSpc>
                <a:spcPct val="100000"/>
              </a:lnSpc>
              <a:spcBef>
                <a:spcPts val="100"/>
              </a:spcBef>
            </a:pPr>
            <a:r>
              <a:rPr sz="7200" spc="1105" dirty="0"/>
              <a:t>What</a:t>
            </a:r>
            <a:r>
              <a:rPr sz="7200" spc="415" dirty="0"/>
              <a:t> </a:t>
            </a:r>
            <a:r>
              <a:rPr sz="7200" spc="850" dirty="0"/>
              <a:t>not</a:t>
            </a:r>
            <a:r>
              <a:rPr sz="7200" spc="420" dirty="0"/>
              <a:t> </a:t>
            </a:r>
            <a:r>
              <a:rPr sz="7200" spc="730" dirty="0"/>
              <a:t>to</a:t>
            </a:r>
            <a:r>
              <a:rPr sz="7200" spc="420" dirty="0"/>
              <a:t> </a:t>
            </a:r>
            <a:r>
              <a:rPr sz="7200" spc="965" dirty="0"/>
              <a:t>do</a:t>
            </a:r>
            <a:r>
              <a:rPr sz="7200" spc="420" dirty="0"/>
              <a:t> </a:t>
            </a:r>
            <a:r>
              <a:rPr sz="7200" spc="875" dirty="0"/>
              <a:t>with</a:t>
            </a:r>
            <a:r>
              <a:rPr sz="7200" spc="415" dirty="0"/>
              <a:t> </a:t>
            </a:r>
            <a:r>
              <a:rPr sz="7200" spc="760" dirty="0"/>
              <a:t>AI</a:t>
            </a:r>
            <a:endParaRPr sz="7200"/>
          </a:p>
        </p:txBody>
      </p:sp>
      <p:sp>
        <p:nvSpPr>
          <p:cNvPr id="5" name="object 5"/>
          <p:cNvSpPr txBox="1"/>
          <p:nvPr/>
        </p:nvSpPr>
        <p:spPr>
          <a:xfrm>
            <a:off x="1849627" y="2328113"/>
            <a:ext cx="15627350" cy="7677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44575">
              <a:lnSpc>
                <a:spcPct val="100000"/>
              </a:lnSpc>
              <a:spcBef>
                <a:spcPts val="100"/>
              </a:spcBef>
            </a:pPr>
            <a:r>
              <a:rPr sz="4800" spc="615" dirty="0">
                <a:latin typeface="Calibri"/>
                <a:cs typeface="Calibri"/>
              </a:rPr>
              <a:t>You</a:t>
            </a:r>
            <a:r>
              <a:rPr sz="4800" spc="509" dirty="0">
                <a:latin typeface="Calibri"/>
                <a:cs typeface="Calibri"/>
              </a:rPr>
              <a:t> </a:t>
            </a:r>
            <a:r>
              <a:rPr sz="4800" b="1" spc="635" dirty="0">
                <a:latin typeface="Calibri"/>
                <a:cs typeface="Calibri"/>
              </a:rPr>
              <a:t>cannot</a:t>
            </a:r>
            <a:r>
              <a:rPr sz="4800" b="1" spc="515" dirty="0">
                <a:latin typeface="Calibri"/>
                <a:cs typeface="Calibri"/>
              </a:rPr>
              <a:t> </a:t>
            </a:r>
            <a:r>
              <a:rPr sz="4800" b="1" spc="675" dirty="0">
                <a:latin typeface="Calibri"/>
                <a:cs typeface="Calibri"/>
              </a:rPr>
              <a:t>and</a:t>
            </a:r>
            <a:r>
              <a:rPr sz="4800" b="1" spc="509" dirty="0">
                <a:latin typeface="Calibri"/>
                <a:cs typeface="Calibri"/>
              </a:rPr>
              <a:t> </a:t>
            </a:r>
            <a:r>
              <a:rPr sz="4800" b="1" spc="725" dirty="0">
                <a:latin typeface="Calibri"/>
                <a:cs typeface="Calibri"/>
              </a:rPr>
              <a:t>must</a:t>
            </a:r>
            <a:r>
              <a:rPr sz="4800" b="1" spc="500" dirty="0">
                <a:latin typeface="Calibri"/>
                <a:cs typeface="Calibri"/>
              </a:rPr>
              <a:t> </a:t>
            </a:r>
            <a:r>
              <a:rPr sz="4800" b="1" spc="565" dirty="0">
                <a:latin typeface="Calibri"/>
                <a:cs typeface="Calibri"/>
              </a:rPr>
              <a:t>not</a:t>
            </a:r>
            <a:r>
              <a:rPr sz="4800" b="1" spc="525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use</a:t>
            </a:r>
            <a:r>
              <a:rPr sz="4800" spc="505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AI</a:t>
            </a:r>
            <a:r>
              <a:rPr sz="4800" spc="520" dirty="0">
                <a:latin typeface="Calibri"/>
                <a:cs typeface="Calibri"/>
              </a:rPr>
              <a:t> </a:t>
            </a:r>
            <a:r>
              <a:rPr sz="4800" spc="385" dirty="0">
                <a:latin typeface="Calibri"/>
                <a:cs typeface="Calibri"/>
              </a:rPr>
              <a:t>tools</a:t>
            </a:r>
            <a:r>
              <a:rPr sz="4800" spc="520" dirty="0">
                <a:latin typeface="Calibri"/>
                <a:cs typeface="Calibri"/>
              </a:rPr>
              <a:t> </a:t>
            </a:r>
            <a:r>
              <a:rPr sz="4800" spc="385" dirty="0">
                <a:latin typeface="Calibri"/>
                <a:cs typeface="Calibri"/>
              </a:rPr>
              <a:t>to</a:t>
            </a:r>
            <a:r>
              <a:rPr sz="4800" spc="520" dirty="0">
                <a:latin typeface="Calibri"/>
                <a:cs typeface="Calibri"/>
              </a:rPr>
              <a:t> </a:t>
            </a:r>
            <a:r>
              <a:rPr sz="4800" spc="395" dirty="0">
                <a:latin typeface="Calibri"/>
                <a:cs typeface="Calibri"/>
              </a:rPr>
              <a:t>write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615" dirty="0">
                <a:latin typeface="Calibri"/>
                <a:cs typeface="Calibri"/>
              </a:rPr>
              <a:t>assignment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60" dirty="0">
                <a:latin typeface="Calibri"/>
                <a:cs typeface="Calibri"/>
              </a:rPr>
              <a:t>by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585" dirty="0">
                <a:latin typeface="Calibri"/>
                <a:cs typeface="Calibri"/>
              </a:rPr>
              <a:t>giving</a:t>
            </a:r>
            <a:r>
              <a:rPr sz="4800" spc="170" dirty="0">
                <a:latin typeface="Calibri"/>
                <a:cs typeface="Calibri"/>
              </a:rPr>
              <a:t> </a:t>
            </a:r>
            <a:r>
              <a:rPr sz="4800" spc="695" dirty="0">
                <a:latin typeface="Calibri"/>
                <a:cs typeface="Calibri"/>
              </a:rPr>
              <a:t>them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590" dirty="0">
                <a:latin typeface="Calibri"/>
                <a:cs typeface="Calibri"/>
              </a:rPr>
              <a:t>prompts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245" dirty="0">
                <a:latin typeface="Calibri"/>
                <a:cs typeface="Calibri"/>
              </a:rPr>
              <a:t>like:</a:t>
            </a:r>
            <a:endParaRPr sz="4800">
              <a:latin typeface="Calibri"/>
              <a:cs typeface="Calibri"/>
            </a:endParaRPr>
          </a:p>
          <a:p>
            <a:pPr marL="698500" indent="-685800">
              <a:lnSpc>
                <a:spcPct val="100000"/>
              </a:lnSpc>
              <a:spcBef>
                <a:spcPts val="5765"/>
              </a:spcBef>
              <a:buFont typeface="Arial"/>
              <a:buChar char="•"/>
              <a:tabLst>
                <a:tab pos="698500" algn="l"/>
              </a:tabLst>
            </a:pPr>
            <a:r>
              <a:rPr sz="4800" i="1" spc="245" dirty="0">
                <a:latin typeface="Calibri"/>
                <a:cs typeface="Calibri"/>
              </a:rPr>
              <a:t>“Tell</a:t>
            </a:r>
            <a:r>
              <a:rPr sz="4800" i="1" spc="170" dirty="0">
                <a:latin typeface="Calibri"/>
                <a:cs typeface="Calibri"/>
              </a:rPr>
              <a:t> </a:t>
            </a:r>
            <a:r>
              <a:rPr sz="4800" i="1" spc="935" dirty="0">
                <a:latin typeface="Calibri"/>
                <a:cs typeface="Calibri"/>
              </a:rPr>
              <a:t>me</a:t>
            </a:r>
            <a:r>
              <a:rPr sz="4800" i="1" spc="185" dirty="0">
                <a:latin typeface="Calibri"/>
                <a:cs typeface="Calibri"/>
              </a:rPr>
              <a:t> </a:t>
            </a:r>
            <a:r>
              <a:rPr sz="4800" i="1" spc="310" dirty="0">
                <a:latin typeface="Calibri"/>
                <a:cs typeface="Calibri"/>
              </a:rPr>
              <a:t>why…”</a:t>
            </a:r>
            <a:endParaRPr sz="4800">
              <a:latin typeface="Calibri"/>
              <a:cs typeface="Calibri"/>
            </a:endParaRPr>
          </a:p>
          <a:p>
            <a:pPr marL="698500" indent="-685800">
              <a:lnSpc>
                <a:spcPct val="100000"/>
              </a:lnSpc>
              <a:spcBef>
                <a:spcPts val="5760"/>
              </a:spcBef>
              <a:buFont typeface="Arial"/>
              <a:buChar char="•"/>
              <a:tabLst>
                <a:tab pos="698500" algn="l"/>
              </a:tabLst>
            </a:pPr>
            <a:r>
              <a:rPr sz="4800" i="1" spc="365" dirty="0">
                <a:latin typeface="Calibri"/>
                <a:cs typeface="Calibri"/>
              </a:rPr>
              <a:t>“Write</a:t>
            </a:r>
            <a:r>
              <a:rPr sz="4800" i="1" spc="190" dirty="0">
                <a:latin typeface="Calibri"/>
                <a:cs typeface="Calibri"/>
              </a:rPr>
              <a:t> </a:t>
            </a:r>
            <a:r>
              <a:rPr sz="4800" i="1" spc="785" dirty="0">
                <a:latin typeface="Calibri"/>
                <a:cs typeface="Calibri"/>
              </a:rPr>
              <a:t>a</a:t>
            </a:r>
            <a:r>
              <a:rPr sz="4800" i="1" spc="185" dirty="0">
                <a:latin typeface="Calibri"/>
                <a:cs typeface="Calibri"/>
              </a:rPr>
              <a:t> </a:t>
            </a:r>
            <a:r>
              <a:rPr sz="4800" i="1" spc="670" dirty="0">
                <a:latin typeface="Calibri"/>
                <a:cs typeface="Calibri"/>
              </a:rPr>
              <a:t>paragraph</a:t>
            </a:r>
            <a:r>
              <a:rPr sz="4800" i="1" spc="175" dirty="0">
                <a:latin typeface="Calibri"/>
                <a:cs typeface="Calibri"/>
              </a:rPr>
              <a:t> </a:t>
            </a:r>
            <a:r>
              <a:rPr sz="4800" i="1" spc="204" dirty="0">
                <a:latin typeface="Calibri"/>
                <a:cs typeface="Calibri"/>
              </a:rPr>
              <a:t>on…”</a:t>
            </a:r>
            <a:endParaRPr sz="4800">
              <a:latin typeface="Calibri"/>
              <a:cs typeface="Calibri"/>
            </a:endParaRPr>
          </a:p>
          <a:p>
            <a:pPr marL="12700" marR="1041400">
              <a:lnSpc>
                <a:spcPct val="100000"/>
              </a:lnSpc>
              <a:spcBef>
                <a:spcPts val="5765"/>
              </a:spcBef>
              <a:tabLst>
                <a:tab pos="2086610" algn="l"/>
                <a:tab pos="3007360" algn="l"/>
                <a:tab pos="3883660" algn="l"/>
                <a:tab pos="5306060" algn="l"/>
                <a:tab pos="6832600" algn="l"/>
                <a:tab pos="7594600" algn="l"/>
                <a:tab pos="8936355" algn="l"/>
                <a:tab pos="11624945" algn="l"/>
                <a:tab pos="13110844" algn="l"/>
              </a:tabLst>
            </a:pPr>
            <a:r>
              <a:rPr sz="4800" spc="600" dirty="0">
                <a:latin typeface="Calibri"/>
                <a:cs typeface="Calibri"/>
              </a:rPr>
              <a:t>Using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09" dirty="0">
                <a:latin typeface="Calibri"/>
                <a:cs typeface="Calibri"/>
              </a:rPr>
              <a:t>AI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25" dirty="0">
                <a:latin typeface="Calibri"/>
                <a:cs typeface="Calibri"/>
              </a:rPr>
              <a:t>in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00" dirty="0">
                <a:latin typeface="Calibri"/>
                <a:cs typeface="Calibri"/>
              </a:rPr>
              <a:t>this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525" dirty="0">
                <a:latin typeface="Calibri"/>
                <a:cs typeface="Calibri"/>
              </a:rPr>
              <a:t>way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300" dirty="0">
                <a:latin typeface="Calibri"/>
                <a:cs typeface="Calibri"/>
              </a:rPr>
              <a:t>is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59" dirty="0">
                <a:latin typeface="Calibri"/>
                <a:cs typeface="Calibri"/>
              </a:rPr>
              <a:t>not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465" dirty="0">
                <a:latin typeface="Calibri"/>
                <a:cs typeface="Calibri"/>
              </a:rPr>
              <a:t>allowed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630" dirty="0">
                <a:latin typeface="Calibri"/>
                <a:cs typeface="Calibri"/>
              </a:rPr>
              <a:t>and</a:t>
            </a:r>
            <a:r>
              <a:rPr sz="4800" dirty="0">
                <a:latin typeface="Calibri"/>
                <a:cs typeface="Calibri"/>
              </a:rPr>
              <a:t>	</a:t>
            </a:r>
            <a:r>
              <a:rPr sz="4800" spc="590" dirty="0">
                <a:latin typeface="Calibri"/>
                <a:cs typeface="Calibri"/>
              </a:rPr>
              <a:t>goes </a:t>
            </a:r>
            <a:r>
              <a:rPr sz="4800" spc="540" dirty="0">
                <a:latin typeface="Calibri"/>
                <a:cs typeface="Calibri"/>
              </a:rPr>
              <a:t>against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620" dirty="0">
                <a:latin typeface="Calibri"/>
                <a:cs typeface="Calibri"/>
              </a:rPr>
              <a:t>academic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305" dirty="0">
                <a:latin typeface="Calibri"/>
                <a:cs typeface="Calibri"/>
              </a:rPr>
              <a:t>rules.</a:t>
            </a:r>
            <a:endParaRPr sz="48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4075"/>
              </a:spcBef>
            </a:pPr>
            <a:r>
              <a:rPr sz="3600" spc="340" dirty="0">
                <a:latin typeface="Calibri"/>
                <a:cs typeface="Calibri"/>
              </a:rPr>
              <a:t>(Luckin,</a:t>
            </a:r>
            <a:r>
              <a:rPr sz="3600" spc="114" dirty="0">
                <a:latin typeface="Calibri"/>
                <a:cs typeface="Calibri"/>
              </a:rPr>
              <a:t> </a:t>
            </a:r>
            <a:r>
              <a:rPr sz="3600" spc="140" dirty="0">
                <a:latin typeface="Calibri"/>
                <a:cs typeface="Calibri"/>
              </a:rPr>
              <a:t>2018)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381500" cy="10287000"/>
            <a:chOff x="0" y="0"/>
            <a:chExt cx="43815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4380992" cy="604050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426455"/>
              <a:ext cx="2211323" cy="6860540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5636514" y="437845"/>
            <a:ext cx="8233409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spc="1240" dirty="0"/>
              <a:t>Why</a:t>
            </a:r>
            <a:r>
              <a:rPr sz="7200" spc="415" dirty="0"/>
              <a:t> </a:t>
            </a:r>
            <a:r>
              <a:rPr sz="7200" spc="850" dirty="0"/>
              <a:t>not</a:t>
            </a:r>
            <a:r>
              <a:rPr sz="7200" spc="415" dirty="0"/>
              <a:t> </a:t>
            </a:r>
            <a:r>
              <a:rPr sz="7200" spc="965" dirty="0"/>
              <a:t>do</a:t>
            </a:r>
            <a:r>
              <a:rPr sz="7200" spc="390" dirty="0"/>
              <a:t> </a:t>
            </a:r>
            <a:r>
              <a:rPr sz="7200" spc="760" dirty="0"/>
              <a:t>this?</a:t>
            </a:r>
            <a:endParaRPr sz="7200"/>
          </a:p>
        </p:txBody>
      </p:sp>
      <p:sp>
        <p:nvSpPr>
          <p:cNvPr id="6" name="object 6"/>
          <p:cNvSpPr txBox="1"/>
          <p:nvPr/>
        </p:nvSpPr>
        <p:spPr>
          <a:xfrm>
            <a:off x="2356485" y="2099513"/>
            <a:ext cx="15534005" cy="7974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8765" marR="934085" algn="ctr">
              <a:lnSpc>
                <a:spcPct val="100000"/>
              </a:lnSpc>
              <a:spcBef>
                <a:spcPts val="100"/>
              </a:spcBef>
            </a:pPr>
            <a:r>
              <a:rPr sz="4800" spc="200" dirty="0">
                <a:latin typeface="Calibri"/>
                <a:cs typeface="Calibri"/>
              </a:rPr>
              <a:t>If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30" dirty="0">
                <a:latin typeface="Calibri"/>
                <a:cs typeface="Calibri"/>
              </a:rPr>
              <a:t>you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use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AI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390" dirty="0">
                <a:latin typeface="Calibri"/>
                <a:cs typeface="Calibri"/>
              </a:rPr>
              <a:t>to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05" dirty="0">
                <a:latin typeface="Calibri"/>
                <a:cs typeface="Calibri"/>
              </a:rPr>
              <a:t>write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395" dirty="0">
                <a:latin typeface="Calibri"/>
                <a:cs typeface="Calibri"/>
              </a:rPr>
              <a:t>work,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65" dirty="0">
                <a:latin typeface="Calibri"/>
                <a:cs typeface="Calibri"/>
              </a:rPr>
              <a:t>then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the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00" dirty="0">
                <a:latin typeface="Calibri"/>
                <a:cs typeface="Calibri"/>
              </a:rPr>
              <a:t>text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305" dirty="0">
                <a:latin typeface="Calibri"/>
                <a:cs typeface="Calibri"/>
              </a:rPr>
              <a:t>is </a:t>
            </a:r>
            <a:r>
              <a:rPr sz="4800" spc="580" dirty="0">
                <a:latin typeface="Calibri"/>
                <a:cs typeface="Calibri"/>
              </a:rPr>
              <a:t>no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longer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own.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15" dirty="0">
                <a:latin typeface="Calibri"/>
                <a:cs typeface="Calibri"/>
              </a:rPr>
              <a:t>Submitting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work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59" dirty="0">
                <a:latin typeface="Calibri"/>
                <a:cs typeface="Calibri"/>
              </a:rPr>
              <a:t>that</a:t>
            </a:r>
            <a:r>
              <a:rPr sz="4800" spc="210" dirty="0">
                <a:latin typeface="Calibri"/>
                <a:cs typeface="Calibri"/>
              </a:rPr>
              <a:t> </a:t>
            </a:r>
            <a:r>
              <a:rPr sz="4800" spc="280" dirty="0">
                <a:latin typeface="Calibri"/>
                <a:cs typeface="Calibri"/>
              </a:rPr>
              <a:t>isn’t </a:t>
            </a:r>
            <a:r>
              <a:rPr sz="4800" spc="450" dirty="0">
                <a:latin typeface="Calibri"/>
                <a:cs typeface="Calibri"/>
              </a:rPr>
              <a:t>yours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325" dirty="0">
                <a:latin typeface="Calibri"/>
                <a:cs typeface="Calibri"/>
              </a:rPr>
              <a:t>is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620" dirty="0">
                <a:latin typeface="Calibri"/>
                <a:cs typeface="Calibri"/>
              </a:rPr>
              <a:t>academic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605" dirty="0">
                <a:latin typeface="Calibri"/>
                <a:cs typeface="Calibri"/>
              </a:rPr>
              <a:t>misconduct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660" dirty="0">
                <a:latin typeface="Calibri"/>
                <a:cs typeface="Calibri"/>
              </a:rPr>
              <a:t>and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635" dirty="0">
                <a:latin typeface="Calibri"/>
                <a:cs typeface="Calibri"/>
              </a:rPr>
              <a:t>can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484" dirty="0">
                <a:latin typeface="Calibri"/>
                <a:cs typeface="Calibri"/>
              </a:rPr>
              <a:t>lead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365" dirty="0">
                <a:latin typeface="Calibri"/>
                <a:cs typeface="Calibri"/>
              </a:rPr>
              <a:t>to </a:t>
            </a:r>
            <a:r>
              <a:rPr sz="4800" spc="434" dirty="0">
                <a:latin typeface="Calibri"/>
                <a:cs typeface="Calibri"/>
              </a:rPr>
              <a:t>serious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385" dirty="0">
                <a:latin typeface="Calibri"/>
                <a:cs typeface="Calibri"/>
              </a:rPr>
              <a:t>penalties.</a:t>
            </a:r>
            <a:endParaRPr sz="4800">
              <a:latin typeface="Calibri"/>
              <a:cs typeface="Calibri"/>
            </a:endParaRPr>
          </a:p>
          <a:p>
            <a:pPr marL="12065" marR="667385" indent="635" algn="ctr">
              <a:lnSpc>
                <a:spcPct val="100000"/>
              </a:lnSpc>
              <a:spcBef>
                <a:spcPts val="5765"/>
              </a:spcBef>
            </a:pPr>
            <a:r>
              <a:rPr sz="4800" spc="615" dirty="0">
                <a:latin typeface="Calibri"/>
                <a:cs typeface="Calibri"/>
              </a:rPr>
              <a:t>You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09" dirty="0">
                <a:latin typeface="Calibri"/>
                <a:cs typeface="Calibri"/>
              </a:rPr>
              <a:t>also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b="1" spc="640" dirty="0">
                <a:latin typeface="Calibri"/>
                <a:cs typeface="Calibri"/>
              </a:rPr>
              <a:t>cannot</a:t>
            </a:r>
            <a:r>
              <a:rPr sz="4800" b="1" spc="280" dirty="0">
                <a:latin typeface="Calibri"/>
                <a:cs typeface="Calibri"/>
              </a:rPr>
              <a:t> </a:t>
            </a:r>
            <a:r>
              <a:rPr sz="4800" b="1" spc="675" dirty="0">
                <a:latin typeface="Calibri"/>
                <a:cs typeface="Calibri"/>
              </a:rPr>
              <a:t>and</a:t>
            </a:r>
            <a:r>
              <a:rPr sz="4800" b="1" spc="280" dirty="0">
                <a:latin typeface="Calibri"/>
                <a:cs typeface="Calibri"/>
              </a:rPr>
              <a:t> </a:t>
            </a:r>
            <a:r>
              <a:rPr sz="4800" b="1" spc="725" dirty="0">
                <a:latin typeface="Calibri"/>
                <a:cs typeface="Calibri"/>
              </a:rPr>
              <a:t>must</a:t>
            </a:r>
            <a:r>
              <a:rPr sz="4800" b="1" spc="295" dirty="0">
                <a:latin typeface="Calibri"/>
                <a:cs typeface="Calibri"/>
              </a:rPr>
              <a:t> </a:t>
            </a:r>
            <a:r>
              <a:rPr sz="4800" b="1" spc="565" dirty="0">
                <a:latin typeface="Calibri"/>
                <a:cs typeface="Calibri"/>
              </a:rPr>
              <a:t>not</a:t>
            </a:r>
            <a:r>
              <a:rPr sz="4800" b="1" spc="180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use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AI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365" dirty="0">
                <a:latin typeface="Calibri"/>
                <a:cs typeface="Calibri"/>
              </a:rPr>
              <a:t>tools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365" dirty="0">
                <a:latin typeface="Calibri"/>
                <a:cs typeface="Calibri"/>
              </a:rPr>
              <a:t>to </a:t>
            </a:r>
            <a:r>
              <a:rPr sz="4800" spc="550" dirty="0">
                <a:latin typeface="Calibri"/>
                <a:cs typeface="Calibri"/>
              </a:rPr>
              <a:t>gather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475" dirty="0">
                <a:latin typeface="Calibri"/>
                <a:cs typeface="Calibri"/>
              </a:rPr>
              <a:t>research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80" dirty="0">
                <a:latin typeface="Calibri"/>
                <a:cs typeface="Calibri"/>
              </a:rPr>
              <a:t>on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25" dirty="0">
                <a:latin typeface="Calibri"/>
                <a:cs typeface="Calibri"/>
              </a:rPr>
              <a:t>a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70" dirty="0">
                <a:latin typeface="Calibri"/>
                <a:cs typeface="Calibri"/>
              </a:rPr>
              <a:t>topic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660" dirty="0">
                <a:latin typeface="Calibri"/>
                <a:cs typeface="Calibri"/>
              </a:rPr>
              <a:t>and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65" dirty="0">
                <a:latin typeface="Calibri"/>
                <a:cs typeface="Calibri"/>
              </a:rPr>
              <a:t>then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30" dirty="0">
                <a:latin typeface="Calibri"/>
                <a:cs typeface="Calibri"/>
              </a:rPr>
              <a:t>include</a:t>
            </a:r>
            <a:r>
              <a:rPr sz="4800" spc="140" dirty="0">
                <a:latin typeface="Calibri"/>
                <a:cs typeface="Calibri"/>
              </a:rPr>
              <a:t> </a:t>
            </a:r>
            <a:r>
              <a:rPr sz="4800" spc="459" dirty="0">
                <a:latin typeface="Calibri"/>
                <a:cs typeface="Calibri"/>
              </a:rPr>
              <a:t>that </a:t>
            </a:r>
            <a:r>
              <a:rPr sz="4800" spc="465" dirty="0">
                <a:latin typeface="Calibri"/>
                <a:cs typeface="Calibri"/>
              </a:rPr>
              <a:t>material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00" dirty="0">
                <a:latin typeface="Calibri"/>
                <a:cs typeface="Calibri"/>
              </a:rPr>
              <a:t>directly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50" dirty="0">
                <a:latin typeface="Calibri"/>
                <a:cs typeface="Calibri"/>
              </a:rPr>
              <a:t>in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your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40" dirty="0">
                <a:latin typeface="Calibri"/>
                <a:cs typeface="Calibri"/>
              </a:rPr>
              <a:t>work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500" dirty="0">
                <a:latin typeface="Calibri"/>
                <a:cs typeface="Calibri"/>
              </a:rPr>
              <a:t>without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475" dirty="0">
                <a:latin typeface="Calibri"/>
                <a:cs typeface="Calibri"/>
              </a:rPr>
              <a:t>proper </a:t>
            </a:r>
            <a:r>
              <a:rPr sz="4800" spc="585" dirty="0">
                <a:latin typeface="Calibri"/>
                <a:cs typeface="Calibri"/>
              </a:rPr>
              <a:t>understanding</a:t>
            </a:r>
            <a:r>
              <a:rPr sz="4800" spc="195" dirty="0">
                <a:latin typeface="Calibri"/>
                <a:cs typeface="Calibri"/>
              </a:rPr>
              <a:t> </a:t>
            </a:r>
            <a:r>
              <a:rPr sz="4800" spc="355" dirty="0">
                <a:latin typeface="Calibri"/>
                <a:cs typeface="Calibri"/>
              </a:rPr>
              <a:t>or</a:t>
            </a:r>
            <a:r>
              <a:rPr sz="4800" spc="200" dirty="0">
                <a:latin typeface="Calibri"/>
                <a:cs typeface="Calibri"/>
              </a:rPr>
              <a:t> </a:t>
            </a:r>
            <a:r>
              <a:rPr sz="4800" spc="580" dirty="0">
                <a:latin typeface="Calibri"/>
                <a:cs typeface="Calibri"/>
              </a:rPr>
              <a:t>acknowledgement.</a:t>
            </a:r>
            <a:endParaRPr sz="4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65"/>
              </a:spcBef>
            </a:pPr>
            <a:endParaRPr sz="48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</a:pPr>
            <a:r>
              <a:rPr sz="3600" spc="310" dirty="0">
                <a:latin typeface="Calibri"/>
                <a:cs typeface="Calibri"/>
              </a:rPr>
              <a:t>(Selwyn,</a:t>
            </a:r>
            <a:r>
              <a:rPr sz="3600" spc="125" dirty="0">
                <a:latin typeface="Calibri"/>
                <a:cs typeface="Calibri"/>
              </a:rPr>
              <a:t> </a:t>
            </a:r>
            <a:r>
              <a:rPr sz="3600" spc="90" dirty="0">
                <a:latin typeface="Calibri"/>
                <a:cs typeface="Calibri"/>
              </a:rPr>
              <a:t>2021)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318000" cy="600036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10388600" y="1633118"/>
            <a:ext cx="7898765" cy="8077200"/>
            <a:chOff x="10388600" y="1633118"/>
            <a:chExt cx="7898765" cy="8077200"/>
          </a:xfrm>
        </p:grpSpPr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388600" y="2350515"/>
              <a:ext cx="5734050" cy="56959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5948786" y="1633118"/>
              <a:ext cx="2338577" cy="8076819"/>
            </a:xfrm>
            <a:prstGeom prst="rect">
              <a:avLst/>
            </a:prstGeom>
          </p:spPr>
        </p:pic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5197855" y="485902"/>
            <a:ext cx="1003046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spc="645" dirty="0"/>
              <a:t>Artificial</a:t>
            </a:r>
            <a:r>
              <a:rPr sz="7200" spc="350" dirty="0"/>
              <a:t> </a:t>
            </a:r>
            <a:r>
              <a:rPr sz="7200" spc="825" dirty="0"/>
              <a:t>Intelligence</a:t>
            </a:r>
            <a:endParaRPr sz="7200"/>
          </a:p>
        </p:txBody>
      </p:sp>
      <p:sp>
        <p:nvSpPr>
          <p:cNvPr id="7" name="object 7"/>
          <p:cNvSpPr txBox="1"/>
          <p:nvPr/>
        </p:nvSpPr>
        <p:spPr>
          <a:xfrm>
            <a:off x="2260854" y="2051431"/>
            <a:ext cx="11981815" cy="79508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5880" marR="4493260" algn="ctr">
              <a:lnSpc>
                <a:spcPct val="100000"/>
              </a:lnSpc>
              <a:spcBef>
                <a:spcPts val="100"/>
              </a:spcBef>
            </a:pPr>
            <a:r>
              <a:rPr sz="4800" spc="465" dirty="0">
                <a:latin typeface="Calibri"/>
                <a:cs typeface="Calibri"/>
              </a:rPr>
              <a:t>In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the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50" dirty="0">
                <a:latin typeface="Calibri"/>
                <a:cs typeface="Calibri"/>
              </a:rPr>
              <a:t>AI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280" dirty="0">
                <a:latin typeface="Calibri"/>
                <a:cs typeface="Calibri"/>
              </a:rPr>
              <a:t>for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605" dirty="0">
                <a:latin typeface="Calibri"/>
                <a:cs typeface="Calibri"/>
              </a:rPr>
              <a:t>Assignment </a:t>
            </a:r>
            <a:r>
              <a:rPr sz="4800" spc="660" dirty="0">
                <a:latin typeface="Calibri"/>
                <a:cs typeface="Calibri"/>
              </a:rPr>
              <a:t>document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80" dirty="0">
                <a:latin typeface="Calibri"/>
                <a:cs typeface="Calibri"/>
              </a:rPr>
              <a:t>on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360" dirty="0">
                <a:latin typeface="Calibri"/>
                <a:cs typeface="Calibri"/>
              </a:rPr>
              <a:t>Moodle, </a:t>
            </a:r>
            <a:r>
              <a:rPr sz="4800" spc="530" dirty="0">
                <a:latin typeface="Calibri"/>
                <a:cs typeface="Calibri"/>
              </a:rPr>
              <a:t>you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635" dirty="0">
                <a:latin typeface="Calibri"/>
                <a:cs typeface="Calibri"/>
              </a:rPr>
              <a:t>can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95" dirty="0">
                <a:latin typeface="Calibri"/>
                <a:cs typeface="Calibri"/>
              </a:rPr>
              <a:t>see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95" dirty="0">
                <a:latin typeface="Calibri"/>
                <a:cs typeface="Calibri"/>
              </a:rPr>
              <a:t>the </a:t>
            </a:r>
            <a:r>
              <a:rPr sz="4800" spc="385" dirty="0">
                <a:latin typeface="Calibri"/>
                <a:cs typeface="Calibri"/>
              </a:rPr>
              <a:t>different</a:t>
            </a:r>
            <a:r>
              <a:rPr sz="4800" spc="160" dirty="0">
                <a:latin typeface="Calibri"/>
                <a:cs typeface="Calibri"/>
              </a:rPr>
              <a:t> </a:t>
            </a:r>
            <a:r>
              <a:rPr sz="4800" spc="550" dirty="0">
                <a:latin typeface="Calibri"/>
                <a:cs typeface="Calibri"/>
              </a:rPr>
              <a:t>way</a:t>
            </a:r>
            <a:r>
              <a:rPr sz="4800" spc="210" dirty="0">
                <a:latin typeface="Calibri"/>
                <a:cs typeface="Calibri"/>
              </a:rPr>
              <a:t> </a:t>
            </a:r>
            <a:r>
              <a:rPr sz="4800" spc="530" dirty="0">
                <a:latin typeface="Calibri"/>
                <a:cs typeface="Calibri"/>
              </a:rPr>
              <a:t>you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610" dirty="0">
                <a:latin typeface="Calibri"/>
                <a:cs typeface="Calibri"/>
              </a:rPr>
              <a:t>can </a:t>
            </a:r>
            <a:r>
              <a:rPr sz="4800" spc="540" dirty="0">
                <a:latin typeface="Calibri"/>
                <a:cs typeface="Calibri"/>
              </a:rPr>
              <a:t>use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34" dirty="0">
                <a:latin typeface="Calibri"/>
                <a:cs typeface="Calibri"/>
              </a:rPr>
              <a:t>AI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390" dirty="0">
                <a:latin typeface="Calibri"/>
                <a:cs typeface="Calibri"/>
              </a:rPr>
              <a:t>to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520" dirty="0">
                <a:latin typeface="Calibri"/>
                <a:cs typeface="Calibri"/>
              </a:rPr>
              <a:t>support</a:t>
            </a:r>
            <a:r>
              <a:rPr sz="4800" spc="185" dirty="0">
                <a:latin typeface="Calibri"/>
                <a:cs typeface="Calibri"/>
              </a:rPr>
              <a:t> </a:t>
            </a:r>
            <a:r>
              <a:rPr sz="4800" spc="505" dirty="0">
                <a:latin typeface="Calibri"/>
                <a:cs typeface="Calibri"/>
              </a:rPr>
              <a:t>you </a:t>
            </a:r>
            <a:r>
              <a:rPr sz="4800" spc="495" dirty="0">
                <a:latin typeface="Calibri"/>
                <a:cs typeface="Calibri"/>
              </a:rPr>
              <a:t>with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55" dirty="0">
                <a:latin typeface="Calibri"/>
                <a:cs typeface="Calibri"/>
              </a:rPr>
              <a:t>your</a:t>
            </a:r>
            <a:r>
              <a:rPr sz="4800" spc="180" dirty="0">
                <a:latin typeface="Calibri"/>
                <a:cs typeface="Calibri"/>
              </a:rPr>
              <a:t> </a:t>
            </a:r>
            <a:r>
              <a:rPr sz="4800" spc="480" dirty="0">
                <a:latin typeface="Calibri"/>
                <a:cs typeface="Calibri"/>
              </a:rPr>
              <a:t>assessments.</a:t>
            </a:r>
            <a:endParaRPr sz="4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879"/>
              </a:spcBef>
            </a:pPr>
            <a:r>
              <a:rPr sz="4000" b="1" spc="434" dirty="0">
                <a:latin typeface="Calibri"/>
                <a:cs typeface="Calibri"/>
              </a:rPr>
              <a:t>AI</a:t>
            </a:r>
            <a:r>
              <a:rPr sz="4000" b="1" spc="225" dirty="0">
                <a:latin typeface="Calibri"/>
                <a:cs typeface="Calibri"/>
              </a:rPr>
              <a:t> </a:t>
            </a:r>
            <a:r>
              <a:rPr sz="4000" b="1" spc="575" dirty="0">
                <a:latin typeface="Calibri"/>
                <a:cs typeface="Calibri"/>
              </a:rPr>
              <a:t>Acknowledgement</a:t>
            </a:r>
            <a:endParaRPr sz="4000">
              <a:latin typeface="Calibri"/>
              <a:cs typeface="Calibri"/>
            </a:endParaRPr>
          </a:p>
          <a:p>
            <a:pPr marL="584200" indent="-571500">
              <a:lnSpc>
                <a:spcPct val="100000"/>
              </a:lnSpc>
              <a:buFont typeface="Arial"/>
              <a:buChar char="•"/>
              <a:tabLst>
                <a:tab pos="584200" algn="l"/>
              </a:tabLst>
            </a:pPr>
            <a:r>
              <a:rPr sz="4000" spc="530" dirty="0">
                <a:latin typeface="Calibri"/>
                <a:cs typeface="Calibri"/>
              </a:rPr>
              <a:t>What</a:t>
            </a:r>
            <a:r>
              <a:rPr sz="4000" spc="180" dirty="0">
                <a:latin typeface="Calibri"/>
                <a:cs typeface="Calibri"/>
              </a:rPr>
              <a:t> </a:t>
            </a:r>
            <a:r>
              <a:rPr sz="4000" spc="270" dirty="0">
                <a:latin typeface="Calibri"/>
                <a:cs typeface="Calibri"/>
              </a:rPr>
              <a:t>is</a:t>
            </a:r>
            <a:r>
              <a:rPr sz="4000" spc="150" dirty="0">
                <a:latin typeface="Calibri"/>
                <a:cs typeface="Calibri"/>
              </a:rPr>
              <a:t> </a:t>
            </a:r>
            <a:r>
              <a:rPr sz="4000" spc="345" dirty="0">
                <a:latin typeface="Calibri"/>
                <a:cs typeface="Calibri"/>
              </a:rPr>
              <a:t>this?</a:t>
            </a:r>
            <a:endParaRPr sz="4000">
              <a:latin typeface="Calibri"/>
              <a:cs typeface="Calibri"/>
            </a:endParaRPr>
          </a:p>
          <a:p>
            <a:pPr marL="584200" indent="-571500">
              <a:lnSpc>
                <a:spcPct val="100000"/>
              </a:lnSpc>
              <a:buFont typeface="Arial"/>
              <a:buChar char="•"/>
              <a:tabLst>
                <a:tab pos="584200" algn="l"/>
              </a:tabLst>
            </a:pPr>
            <a:r>
              <a:rPr sz="4000" spc="595" dirty="0">
                <a:latin typeface="Calibri"/>
                <a:cs typeface="Calibri"/>
              </a:rPr>
              <a:t>How</a:t>
            </a:r>
            <a:r>
              <a:rPr sz="4000" spc="145" dirty="0">
                <a:latin typeface="Calibri"/>
                <a:cs typeface="Calibri"/>
              </a:rPr>
              <a:t> </a:t>
            </a:r>
            <a:r>
              <a:rPr sz="4000" spc="530" dirty="0">
                <a:latin typeface="Calibri"/>
                <a:cs typeface="Calibri"/>
              </a:rPr>
              <a:t>can</a:t>
            </a:r>
            <a:r>
              <a:rPr sz="4000" spc="165" dirty="0">
                <a:latin typeface="Calibri"/>
                <a:cs typeface="Calibri"/>
              </a:rPr>
              <a:t> </a:t>
            </a:r>
            <a:r>
              <a:rPr sz="4000" spc="190" dirty="0">
                <a:latin typeface="Calibri"/>
                <a:cs typeface="Calibri"/>
              </a:rPr>
              <a:t>I</a:t>
            </a:r>
            <a:r>
              <a:rPr sz="4000" spc="155" dirty="0">
                <a:latin typeface="Calibri"/>
                <a:cs typeface="Calibri"/>
              </a:rPr>
              <a:t> </a:t>
            </a:r>
            <a:r>
              <a:rPr sz="4000" spc="550" dirty="0">
                <a:latin typeface="Calibri"/>
                <a:cs typeface="Calibri"/>
              </a:rPr>
              <a:t>add</a:t>
            </a:r>
            <a:r>
              <a:rPr sz="4000" spc="145" dirty="0">
                <a:latin typeface="Calibri"/>
                <a:cs typeface="Calibri"/>
              </a:rPr>
              <a:t> </a:t>
            </a:r>
            <a:r>
              <a:rPr sz="4000" spc="350" dirty="0">
                <a:latin typeface="Calibri"/>
                <a:cs typeface="Calibri"/>
              </a:rPr>
              <a:t>this</a:t>
            </a:r>
            <a:r>
              <a:rPr sz="4000" spc="155" dirty="0">
                <a:latin typeface="Calibri"/>
                <a:cs typeface="Calibri"/>
              </a:rPr>
              <a:t> </a:t>
            </a:r>
            <a:r>
              <a:rPr sz="4000" spc="355" dirty="0">
                <a:latin typeface="Calibri"/>
                <a:cs typeface="Calibri"/>
              </a:rPr>
              <a:t>into</a:t>
            </a:r>
            <a:r>
              <a:rPr sz="4000" spc="160" dirty="0">
                <a:latin typeface="Calibri"/>
                <a:cs typeface="Calibri"/>
              </a:rPr>
              <a:t> </a:t>
            </a:r>
            <a:r>
              <a:rPr sz="4000" spc="675" dirty="0">
                <a:latin typeface="Calibri"/>
                <a:cs typeface="Calibri"/>
              </a:rPr>
              <a:t>my</a:t>
            </a:r>
            <a:r>
              <a:rPr sz="4000" spc="145" dirty="0">
                <a:latin typeface="Calibri"/>
                <a:cs typeface="Calibri"/>
              </a:rPr>
              <a:t> </a:t>
            </a:r>
            <a:r>
              <a:rPr sz="4000" spc="540" dirty="0">
                <a:latin typeface="Calibri"/>
                <a:cs typeface="Calibri"/>
              </a:rPr>
              <a:t>own</a:t>
            </a:r>
            <a:r>
              <a:rPr sz="4000" spc="160" dirty="0">
                <a:latin typeface="Calibri"/>
                <a:cs typeface="Calibri"/>
              </a:rPr>
              <a:t> </a:t>
            </a:r>
            <a:r>
              <a:rPr sz="4000" spc="430" dirty="0">
                <a:latin typeface="Calibri"/>
                <a:cs typeface="Calibri"/>
              </a:rPr>
              <a:t>work?</a:t>
            </a:r>
            <a:endParaRPr sz="4000">
              <a:latin typeface="Calibri"/>
              <a:cs typeface="Calibri"/>
            </a:endParaRPr>
          </a:p>
          <a:p>
            <a:pPr marL="1795145">
              <a:lnSpc>
                <a:spcPct val="100000"/>
              </a:lnSpc>
              <a:spcBef>
                <a:spcPts val="3800"/>
              </a:spcBef>
            </a:pPr>
            <a:r>
              <a:rPr sz="4800" spc="380" dirty="0">
                <a:latin typeface="Calibri"/>
                <a:cs typeface="Calibri"/>
              </a:rPr>
              <a:t>Let’s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500" dirty="0">
                <a:latin typeface="Calibri"/>
                <a:cs typeface="Calibri"/>
              </a:rPr>
              <a:t>take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525" dirty="0">
                <a:latin typeface="Calibri"/>
                <a:cs typeface="Calibri"/>
              </a:rPr>
              <a:t>a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45" dirty="0">
                <a:latin typeface="Calibri"/>
                <a:cs typeface="Calibri"/>
              </a:rPr>
              <a:t>look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30" dirty="0">
                <a:latin typeface="Calibri"/>
                <a:cs typeface="Calibri"/>
              </a:rPr>
              <a:t>at</a:t>
            </a:r>
            <a:r>
              <a:rPr sz="4800" spc="190" dirty="0">
                <a:latin typeface="Calibri"/>
                <a:cs typeface="Calibri"/>
              </a:rPr>
              <a:t> </a:t>
            </a:r>
            <a:r>
              <a:rPr sz="4800" spc="425" dirty="0">
                <a:latin typeface="Calibri"/>
                <a:cs typeface="Calibri"/>
              </a:rPr>
              <a:t>this</a:t>
            </a:r>
            <a:r>
              <a:rPr sz="4800" spc="175" dirty="0">
                <a:latin typeface="Calibri"/>
                <a:cs typeface="Calibri"/>
              </a:rPr>
              <a:t> </a:t>
            </a:r>
            <a:r>
              <a:rPr sz="4800" spc="415" dirty="0">
                <a:latin typeface="Calibri"/>
                <a:cs typeface="Calibri"/>
              </a:rPr>
              <a:t>together…</a:t>
            </a:r>
            <a:endParaRPr sz="4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37EF2-A5A9-A855-2F27-52F48466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2857500"/>
            <a:ext cx="17370425" cy="2954655"/>
          </a:xfrm>
        </p:spPr>
        <p:txBody>
          <a:bodyPr/>
          <a:lstStyle/>
          <a:p>
            <a:r>
              <a:rPr lang="en-US" dirty="0"/>
              <a:t>Matching Activity: </a:t>
            </a:r>
            <a:r>
              <a:rPr lang="en-US" i="1" dirty="0"/>
              <a:t>Is this Academic Misconduct?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8365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6B2885-18B3-4F98-F3CB-705303366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594B-6C24-E979-A0C1-B67A997D2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787" y="495300"/>
            <a:ext cx="17370425" cy="1231106"/>
          </a:xfrm>
        </p:spPr>
        <p:txBody>
          <a:bodyPr/>
          <a:lstStyle/>
          <a:p>
            <a:r>
              <a:rPr lang="en-US" sz="8000" dirty="0"/>
              <a:t>What about these ones we did earlier?</a:t>
            </a:r>
            <a:endParaRPr lang="en-GB" sz="8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EBE96E-A473-9D86-6045-02958480E8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7069" y="2296160"/>
            <a:ext cx="17142143" cy="6571671"/>
          </a:xfrm>
        </p:spPr>
        <p:txBody>
          <a:bodyPr/>
          <a:lstStyle/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discusses the assignment with a friend and then writes it independently. 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Two students plan their assignments together and agree on the same structure before writing.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copies a paragraph from a website and changes a few words but does not reference it.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asks a friend to “improve the wording” of a paragraph before submission.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uses AI to help them understand a topic before writing their assignment themselves.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uses AI to generate a paragraph and edits it before submitting it.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submits work that looks very similar to another student’s, but both say they worked separately.</a:t>
            </a:r>
          </a:p>
          <a:p>
            <a:pPr marL="742950" indent="-742950">
              <a:lnSpc>
                <a:spcPct val="150000"/>
              </a:lnSpc>
              <a:buFont typeface="+mj-lt"/>
              <a:buAutoNum type="arabicPeriod"/>
            </a:pPr>
            <a:r>
              <a:rPr lang="en-US" sz="3200" b="0" dirty="0"/>
              <a:t>A student pays for help from an online service to complete their assignment.</a:t>
            </a:r>
            <a:endParaRPr lang="en-GB" sz="3200" b="0" dirty="0"/>
          </a:p>
        </p:txBody>
      </p:sp>
    </p:spTree>
    <p:extLst>
      <p:ext uri="{BB962C8B-B14F-4D97-AF65-F5344CB8AC3E}">
        <p14:creationId xmlns:p14="http://schemas.microsoft.com/office/powerpoint/2010/main" val="2811406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3DBB0-2491-8D58-4B24-BD6A87D1E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40" y="25160"/>
            <a:ext cx="17370425" cy="2954655"/>
          </a:xfrm>
        </p:spPr>
        <p:txBody>
          <a:bodyPr/>
          <a:lstStyle/>
          <a:p>
            <a:r>
              <a:rPr lang="en-GB" dirty="0"/>
              <a:t>Let’s have a look at an Assignment 1 written by ChatGPT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F52F5-D03D-53AA-C319-92CADC2DB9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9422" y="3162300"/>
            <a:ext cx="16913860" cy="7448193"/>
          </a:xfrm>
        </p:spPr>
        <p:txBody>
          <a:bodyPr/>
          <a:lstStyle/>
          <a:p>
            <a:r>
              <a:rPr lang="en-US" dirty="0"/>
              <a:t>Your task is to read it and critique it.</a:t>
            </a:r>
          </a:p>
          <a:p>
            <a:endParaRPr lang="en-US" dirty="0"/>
          </a:p>
          <a:p>
            <a:pPr marL="742950" indent="-742950">
              <a:buFont typeface="+mj-lt"/>
              <a:buAutoNum type="arabicPeriod"/>
            </a:pPr>
            <a:r>
              <a:rPr lang="en-US" dirty="0"/>
              <a:t>What does it do well?</a:t>
            </a:r>
          </a:p>
          <a:p>
            <a:pPr marL="742950" indent="-742950">
              <a:buFont typeface="+mj-lt"/>
              <a:buAutoNum type="arabicPeriod"/>
            </a:pPr>
            <a:endParaRPr lang="en-US" dirty="0"/>
          </a:p>
          <a:p>
            <a:pPr marL="742950" indent="-742950">
              <a:buFont typeface="+mj-lt"/>
              <a:buAutoNum type="arabicPeriod"/>
            </a:pPr>
            <a:r>
              <a:rPr lang="en-US" dirty="0"/>
              <a:t>What does it not do well?</a:t>
            </a:r>
          </a:p>
          <a:p>
            <a:pPr marL="742950" indent="-742950">
              <a:buFont typeface="+mj-lt"/>
              <a:buAutoNum type="arabicPeriod"/>
            </a:pPr>
            <a:endParaRPr lang="en-US" dirty="0"/>
          </a:p>
          <a:p>
            <a:pPr marL="742950" indent="-742950">
              <a:buFont typeface="+mj-lt"/>
              <a:buAutoNum type="arabicPeriod"/>
            </a:pPr>
            <a:r>
              <a:rPr lang="en-US" dirty="0"/>
              <a:t>What is it missing? (think of the marking criteria)</a:t>
            </a:r>
          </a:p>
          <a:p>
            <a:pPr marL="742950" indent="-742950">
              <a:buFont typeface="+mj-lt"/>
              <a:buAutoNum type="arabicPeriod"/>
            </a:pPr>
            <a:endParaRPr lang="en-US" dirty="0"/>
          </a:p>
          <a:p>
            <a:pPr marL="742950" indent="-742950">
              <a:buFont typeface="+mj-lt"/>
              <a:buAutoNum type="arabicPeriod"/>
            </a:pPr>
            <a:r>
              <a:rPr lang="en-US" dirty="0"/>
              <a:t>What are the characteristics of AI?</a:t>
            </a:r>
          </a:p>
          <a:p>
            <a:pPr marL="742950" indent="-742950">
              <a:buFont typeface="+mj-lt"/>
              <a:buAutoNum type="arabicPeriod"/>
            </a:pPr>
            <a:endParaRPr lang="en-US" dirty="0"/>
          </a:p>
          <a:p>
            <a:pPr marL="742950" indent="-7429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1108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381500" cy="10287000"/>
            <a:chOff x="0" y="0"/>
            <a:chExt cx="43815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4380992" cy="604050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3426455"/>
              <a:ext cx="2211323" cy="6860540"/>
            </a:xfrm>
            <a:prstGeom prst="rect">
              <a:avLst/>
            </a:prstGeom>
          </p:spPr>
        </p:pic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38400" algn="ctr">
              <a:lnSpc>
                <a:spcPct val="100000"/>
              </a:lnSpc>
              <a:spcBef>
                <a:spcPts val="100"/>
              </a:spcBef>
            </a:pPr>
            <a:r>
              <a:rPr sz="6600" spc="960" dirty="0"/>
              <a:t>Assignment</a:t>
            </a:r>
            <a:r>
              <a:rPr sz="6600" spc="390" dirty="0"/>
              <a:t> </a:t>
            </a:r>
            <a:r>
              <a:rPr sz="6600" spc="-775" dirty="0"/>
              <a:t>1</a:t>
            </a:r>
            <a:r>
              <a:rPr sz="6600" spc="380" dirty="0"/>
              <a:t> </a:t>
            </a:r>
            <a:r>
              <a:rPr sz="6600" spc="-50" dirty="0"/>
              <a:t>–</a:t>
            </a:r>
            <a:endParaRPr sz="6600"/>
          </a:p>
          <a:p>
            <a:pPr marL="2438400" algn="ctr">
              <a:lnSpc>
                <a:spcPct val="100000"/>
              </a:lnSpc>
            </a:pPr>
            <a:r>
              <a:rPr sz="6600" spc="790" dirty="0"/>
              <a:t>Deadline</a:t>
            </a:r>
            <a:r>
              <a:rPr sz="6600" spc="370" dirty="0"/>
              <a:t> </a:t>
            </a:r>
            <a:r>
              <a:rPr sz="6600" spc="890" dirty="0"/>
              <a:t>Reminder</a:t>
            </a:r>
            <a:endParaRPr sz="6600"/>
          </a:p>
        </p:txBody>
      </p:sp>
      <p:sp>
        <p:nvSpPr>
          <p:cNvPr id="6" name="object 6"/>
          <p:cNvSpPr txBox="1"/>
          <p:nvPr/>
        </p:nvSpPr>
        <p:spPr>
          <a:xfrm>
            <a:off x="2491994" y="3035248"/>
            <a:ext cx="14957806" cy="224099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Ass</a:t>
            </a:r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ignmen</a:t>
            </a: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t 1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Deadline</a:t>
            </a: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100">
              <a:lnSpc>
                <a:spcPct val="100000"/>
              </a:lnSpc>
              <a:spcBef>
                <a:spcPts val="95"/>
              </a:spcBef>
            </a:pPr>
            <a:endParaRPr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4665" indent="-45656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494665" algn="l"/>
                <a:tab pos="3119755" algn="l"/>
              </a:tabLst>
            </a:pP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Friday 2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48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February </a:t>
            </a:r>
            <a:r>
              <a:rPr sz="4800" b="1" dirty="0">
                <a:latin typeface="Arial" panose="020B0604020202020204" pitchFamily="34" charset="0"/>
                <a:cs typeface="Arial" panose="020B0604020202020204" pitchFamily="34" charset="0"/>
              </a:rPr>
              <a:t>23.59PM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86302" y="6009513"/>
            <a:ext cx="1264729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869" dirty="0">
                <a:latin typeface="Calibri"/>
                <a:cs typeface="Calibri"/>
              </a:rPr>
              <a:t>Where</a:t>
            </a:r>
            <a:r>
              <a:rPr sz="6000" b="1" spc="340" dirty="0">
                <a:latin typeface="Calibri"/>
                <a:cs typeface="Calibri"/>
              </a:rPr>
              <a:t> </a:t>
            </a:r>
            <a:r>
              <a:rPr sz="6000" b="1" spc="805" dirty="0">
                <a:latin typeface="Calibri"/>
                <a:cs typeface="Calibri"/>
              </a:rPr>
              <a:t>do</a:t>
            </a:r>
            <a:r>
              <a:rPr sz="6000" b="1" spc="325" dirty="0">
                <a:latin typeface="Calibri"/>
                <a:cs typeface="Calibri"/>
              </a:rPr>
              <a:t> </a:t>
            </a:r>
            <a:r>
              <a:rPr sz="6000" b="1" spc="935" dirty="0">
                <a:latin typeface="Calibri"/>
                <a:cs typeface="Calibri"/>
              </a:rPr>
              <a:t>we</a:t>
            </a:r>
            <a:r>
              <a:rPr sz="6000" b="1" spc="345" dirty="0">
                <a:latin typeface="Calibri"/>
                <a:cs typeface="Calibri"/>
              </a:rPr>
              <a:t> </a:t>
            </a:r>
            <a:r>
              <a:rPr sz="6000" b="1" spc="750" dirty="0">
                <a:latin typeface="Calibri"/>
                <a:cs typeface="Calibri"/>
              </a:rPr>
              <a:t>upload</a:t>
            </a:r>
            <a:r>
              <a:rPr sz="6000" b="1" spc="325" dirty="0">
                <a:latin typeface="Calibri"/>
                <a:cs typeface="Calibri"/>
              </a:rPr>
              <a:t> </a:t>
            </a:r>
            <a:r>
              <a:rPr sz="6000" b="1" spc="655" dirty="0">
                <a:latin typeface="Calibri"/>
                <a:cs typeface="Calibri"/>
              </a:rPr>
              <a:t>our</a:t>
            </a:r>
            <a:r>
              <a:rPr sz="6000" b="1" spc="355" dirty="0">
                <a:latin typeface="Calibri"/>
                <a:cs typeface="Calibri"/>
              </a:rPr>
              <a:t> </a:t>
            </a:r>
            <a:r>
              <a:rPr sz="6000" b="1" spc="795" dirty="0">
                <a:latin typeface="Calibri"/>
                <a:cs typeface="Calibri"/>
              </a:rPr>
              <a:t>work?</a:t>
            </a:r>
            <a:endParaRPr sz="6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86789" y="0"/>
            <a:ext cx="4601209" cy="422059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194151" y="8675508"/>
            <a:ext cx="2093848" cy="1600197"/>
          </a:xfrm>
          <a:prstGeom prst="rect">
            <a:avLst/>
          </a:prstGeom>
        </p:spPr>
      </p:pic>
      <p:sp>
        <p:nvSpPr>
          <p:cNvPr id="4" name="object 4" descr="$PPTXTitle"/>
          <p:cNvSpPr txBox="1">
            <a:spLocks noGrp="1"/>
          </p:cNvSpPr>
          <p:nvPr>
            <p:ph type="ctrTitle"/>
          </p:nvPr>
        </p:nvSpPr>
        <p:spPr>
          <a:xfrm>
            <a:off x="469356" y="495300"/>
            <a:ext cx="13197839" cy="14884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spc="1180" dirty="0"/>
              <a:t>Next</a:t>
            </a:r>
            <a:r>
              <a:rPr spc="555" dirty="0"/>
              <a:t> </a:t>
            </a:r>
            <a:r>
              <a:rPr spc="1605" dirty="0"/>
              <a:t>Week</a:t>
            </a:r>
            <a:r>
              <a:rPr spc="585" dirty="0"/>
              <a:t> </a:t>
            </a:r>
            <a:r>
              <a:rPr spc="1400" dirty="0"/>
              <a:t>(Week</a:t>
            </a:r>
            <a:r>
              <a:rPr spc="555" dirty="0"/>
              <a:t> </a:t>
            </a:r>
            <a:r>
              <a:rPr lang="en-GB" spc="600" dirty="0"/>
              <a:t>6</a:t>
            </a:r>
            <a:r>
              <a:rPr spc="600" dirty="0"/>
              <a:t>)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ubTitle" idx="4"/>
          </p:nvPr>
        </p:nvSpPr>
        <p:spPr>
          <a:xfrm>
            <a:off x="469356" y="1983739"/>
            <a:ext cx="1331531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i="1" spc="1050" dirty="0">
                <a:latin typeface="Calibri"/>
                <a:cs typeface="Calibri"/>
              </a:rPr>
              <a:t>Reading</a:t>
            </a:r>
            <a:r>
              <a:rPr sz="7200" i="1" spc="415" dirty="0">
                <a:latin typeface="Calibri"/>
                <a:cs typeface="Calibri"/>
              </a:rPr>
              <a:t> </a:t>
            </a:r>
            <a:r>
              <a:rPr sz="7200" i="1" spc="1235" dirty="0">
                <a:latin typeface="Calibri"/>
                <a:cs typeface="Calibri"/>
              </a:rPr>
              <a:t>Week</a:t>
            </a:r>
            <a:r>
              <a:rPr sz="7200" i="1" spc="420" dirty="0">
                <a:latin typeface="Calibri"/>
                <a:cs typeface="Calibri"/>
              </a:rPr>
              <a:t> </a:t>
            </a:r>
            <a:r>
              <a:rPr sz="7200" i="1" spc="750" dirty="0">
                <a:latin typeface="Calibri"/>
                <a:cs typeface="Calibri"/>
              </a:rPr>
              <a:t>(No</a:t>
            </a:r>
            <a:r>
              <a:rPr sz="7200" i="1" spc="420" dirty="0">
                <a:latin typeface="Calibri"/>
                <a:cs typeface="Calibri"/>
              </a:rPr>
              <a:t> </a:t>
            </a:r>
            <a:r>
              <a:rPr sz="7200" i="1" spc="865" dirty="0">
                <a:latin typeface="Calibri"/>
                <a:cs typeface="Calibri"/>
              </a:rPr>
              <a:t>Lecture)</a:t>
            </a:r>
            <a:endParaRPr sz="7200" dirty="0"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F00699-4C39-B17E-593C-2FC71B814437}"/>
              </a:ext>
            </a:extLst>
          </p:cNvPr>
          <p:cNvSpPr txBox="1"/>
          <p:nvPr/>
        </p:nvSpPr>
        <p:spPr>
          <a:xfrm>
            <a:off x="469356" y="3848100"/>
            <a:ext cx="169042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i="1" dirty="0"/>
              <a:t>Assignment 1 Draft Deadline: Wednesday 18</a:t>
            </a:r>
            <a:r>
              <a:rPr lang="en-US" sz="3600" i="1" baseline="30000" dirty="0"/>
              <a:t>th</a:t>
            </a:r>
            <a:r>
              <a:rPr lang="en-US" sz="3600" i="1" dirty="0"/>
              <a:t> of February.</a:t>
            </a:r>
          </a:p>
          <a:p>
            <a:r>
              <a:rPr lang="en-US" sz="3600" b="1" dirty="0"/>
              <a:t>Assignment 1 Submission Deadline: Friday 27th of February 23.59</a:t>
            </a:r>
          </a:p>
          <a:p>
            <a:endParaRPr lang="en-US" sz="3600" i="1" dirty="0"/>
          </a:p>
          <a:p>
            <a:r>
              <a:rPr lang="en-US" sz="3600" dirty="0"/>
              <a:t>Remember Study Skills &amp; Harvard Referencing support is available. Study Skills details on the following slide. </a:t>
            </a:r>
          </a:p>
          <a:p>
            <a:endParaRPr lang="en-US" sz="3600" dirty="0"/>
          </a:p>
          <a:p>
            <a:r>
              <a:rPr lang="en-US" sz="3600" dirty="0"/>
              <a:t>Researching &amp; Referencing Support: Lisa Ellis, Academic Library Liaison l.ellis@uwtsd.ac.uk</a:t>
            </a:r>
          </a:p>
          <a:p>
            <a:endParaRPr lang="en-GB" sz="36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526660" y="488390"/>
            <a:ext cx="932751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170" dirty="0">
                <a:solidFill>
                  <a:srgbClr val="000000"/>
                </a:solidFill>
              </a:rPr>
              <a:t>USEFUL</a:t>
            </a:r>
            <a:r>
              <a:rPr spc="415" dirty="0">
                <a:solidFill>
                  <a:srgbClr val="000000"/>
                </a:solidFill>
              </a:rPr>
              <a:t> </a:t>
            </a:r>
            <a:r>
              <a:rPr spc="1150" dirty="0">
                <a:solidFill>
                  <a:srgbClr val="000000"/>
                </a:solidFill>
              </a:rPr>
              <a:t>CONTACTS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43000" y="2053546"/>
            <a:ext cx="405257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1" i="0" u="none" strike="noStrike" kern="0" cap="none" spc="4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Study</a:t>
            </a:r>
            <a:r>
              <a:rPr kumimoji="0" sz="3000" b="1" i="0" u="none" strike="noStrike" kern="0" cap="none" spc="1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3000" b="1" i="0" u="none" strike="noStrike" kern="0" cap="none" spc="3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Skills</a:t>
            </a:r>
            <a:r>
              <a:rPr kumimoji="0" sz="3000" b="1" i="0" u="none" strike="noStrike" kern="0" cap="none" spc="1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3000" b="1" i="0" u="none" strike="noStrike" kern="0" cap="none" spc="3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Support</a:t>
            </a:r>
            <a:endParaRPr kumimoji="0" sz="3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28600" y="5524500"/>
            <a:ext cx="6085205" cy="501419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lvl="0" indent="0" algn="ctr" defTabSz="914400" eaLnBrk="1" fontAlgn="auto" latinLnBrk="0" hangingPunct="1">
              <a:lnSpc>
                <a:spcPct val="11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00" b="0" i="0" u="none" strike="noStrike" kern="0" cap="none" spc="2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To</a:t>
            </a:r>
            <a:r>
              <a:rPr kumimoji="0" sz="2500" b="0" i="0" u="none" strike="noStrike" kern="0" cap="none" spc="8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book</a:t>
            </a:r>
            <a:r>
              <a:rPr kumimoji="0" sz="2500" b="0" i="0" u="none" strike="noStrike" kern="0" cap="none" spc="9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1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an</a:t>
            </a:r>
            <a:r>
              <a:rPr kumimoji="0" sz="2500" b="0" i="0" u="none" strike="noStrike" kern="0" cap="none" spc="1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29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online</a:t>
            </a:r>
            <a:r>
              <a:rPr kumimoji="0" sz="2500" b="0" i="0" u="none" strike="noStrike" kern="0" cap="none" spc="9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appointment</a:t>
            </a:r>
            <a:r>
              <a:rPr kumimoji="0" sz="2500" b="0" i="0" u="none" strike="noStrike" kern="0" cap="none" spc="114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18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email: </a:t>
            </a:r>
            <a:r>
              <a:rPr kumimoji="0" sz="2500" b="0" i="0" u="sng" strike="noStrike" kern="0" cap="none" spc="235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studyskillsdistance@uwtsd.ac.uk</a:t>
            </a:r>
            <a:endParaRPr kumimoji="0" sz="25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2500" b="0" i="0" u="none" strike="noStrike" kern="0" cap="none" spc="2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Giving</a:t>
            </a:r>
            <a:r>
              <a:rPr kumimoji="0" sz="2500" b="0" i="0" u="none" strike="noStrike" kern="0" cap="none" spc="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</a:t>
            </a:r>
            <a:r>
              <a:rPr kumimoji="0" sz="2500" b="0" i="0" u="none" strike="noStrike" kern="0" cap="none" spc="9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18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brief</a:t>
            </a:r>
            <a:r>
              <a:rPr kumimoji="0" sz="2500" b="0" i="0" u="none" strike="noStrike" kern="0" cap="none" spc="1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outline</a:t>
            </a:r>
            <a:r>
              <a:rPr kumimoji="0" sz="2500" b="0" i="0" u="none" strike="noStrike" kern="0" cap="none" spc="114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1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of</a:t>
            </a:r>
            <a:r>
              <a:rPr kumimoji="0" sz="2500" b="0" i="0" u="none" strike="noStrike" kern="0" cap="none" spc="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6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support</a:t>
            </a:r>
            <a:r>
              <a:rPr kumimoji="0" sz="2500" b="0" i="0" u="none" strike="noStrike" kern="0" cap="none" spc="1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5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you </a:t>
            </a:r>
            <a:r>
              <a:rPr kumimoji="0" sz="2500" b="0" i="0" u="none" strike="noStrike" kern="0" cap="none" spc="21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require</a:t>
            </a:r>
            <a:r>
              <a:rPr kumimoji="0" sz="2500" b="0" i="0" u="none" strike="noStrike" kern="0" cap="none" spc="12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4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and</a:t>
            </a:r>
            <a:r>
              <a:rPr kumimoji="0" sz="2500" b="0" i="0" u="none" strike="noStrike" kern="0" cap="none" spc="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6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</a:t>
            </a:r>
            <a:r>
              <a:rPr kumimoji="0" sz="2500" b="0" i="0" u="none" strike="noStrike" kern="0" cap="none" spc="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29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suitable</a:t>
            </a:r>
            <a:r>
              <a:rPr kumimoji="0" sz="2500" b="0" i="0" u="none" strike="noStrike" kern="0" cap="none" spc="12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day</a:t>
            </a:r>
            <a:r>
              <a:rPr kumimoji="0" sz="2500" b="0" i="0" u="none" strike="noStrike" kern="0" cap="none" spc="10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33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and</a:t>
            </a:r>
            <a:r>
              <a:rPr kumimoji="0" sz="2500" b="0" i="0" u="none" strike="noStrike" kern="0" cap="none" spc="9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time</a:t>
            </a: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.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500" b="0" i="0" u="none" strike="noStrike" kern="0" cap="none" spc="27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1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On Campus Support </a:t>
            </a: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is </a:t>
            </a: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cs typeface="Calibri"/>
              </a:rPr>
              <a:t>available</a:t>
            </a: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Wednesdays 1 – 4 Swansea, Ground Floor of the IQ Building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Email: k.winstone@uwtsd.ac.uk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Thursdays 9-1 in Cardiff, Haywood House. Wellbeing/Disability Office.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500" b="0" i="0" u="none" strike="noStrike" kern="0" cap="none" spc="2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Email: afifa.zaman@uwtsd.ac.uk</a:t>
            </a:r>
          </a:p>
          <a:p>
            <a:pPr marL="194945" marR="186055" lvl="0" indent="0" algn="ctr" defTabSz="914400" eaLnBrk="1" fontAlgn="auto" latinLnBrk="0" hangingPunct="1">
              <a:lnSpc>
                <a:spcPts val="2700"/>
              </a:lnSpc>
              <a:spcBef>
                <a:spcPts val="5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25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6400" y="2781300"/>
            <a:ext cx="2647338" cy="2531087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3321030" y="1944328"/>
            <a:ext cx="380492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1" i="0" u="none" strike="noStrike" kern="0" cap="none" spc="39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Wellbeing</a:t>
            </a:r>
            <a:r>
              <a:rPr kumimoji="0" sz="3000" b="1" i="0" u="none" strike="noStrike" kern="0" cap="none" spc="17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3000" b="1" i="0" u="none" strike="noStrike" kern="0" cap="none" spc="3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Support</a:t>
            </a:r>
            <a:endParaRPr kumimoji="0" sz="3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rcRect b="19198"/>
          <a:stretch>
            <a:fillRect/>
          </a:stretch>
        </p:blipFill>
        <p:spPr>
          <a:xfrm>
            <a:off x="13321030" y="2536146"/>
            <a:ext cx="3654532" cy="328183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8175774" y="6034362"/>
            <a:ext cx="308927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000" b="1" i="0" u="none" strike="noStrike" kern="0" cap="none" spc="355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Money</a:t>
            </a:r>
            <a:r>
              <a:rPr kumimoji="0" sz="3000" b="1" i="0" u="none" strike="noStrike" kern="0" cap="none" spc="1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 </a:t>
            </a:r>
            <a:r>
              <a:rPr kumimoji="0" sz="3000" b="1" i="0" u="none" strike="noStrike" kern="0" cap="none" spc="37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Support</a:t>
            </a:r>
            <a:endParaRPr kumimoji="0" sz="3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9" name="object 9" descr="A qr code with black squares  Description automatically generated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954521" y="6775999"/>
            <a:ext cx="3448348" cy="3349095"/>
          </a:xfrm>
          <a:prstGeom prst="rect">
            <a:avLst/>
          </a:prstGeom>
        </p:spPr>
      </p:pic>
      <p:sp>
        <p:nvSpPr>
          <p:cNvPr id="13" name="object 3">
            <a:extLst>
              <a:ext uri="{FF2B5EF4-FFF2-40B4-BE49-F238E27FC236}">
                <a16:creationId xmlns:a16="http://schemas.microsoft.com/office/drawing/2014/main" id="{DEA7C398-9FE0-9440-B4B3-41CDD45A7890}"/>
              </a:ext>
            </a:extLst>
          </p:cNvPr>
          <p:cNvSpPr txBox="1"/>
          <p:nvPr/>
        </p:nvSpPr>
        <p:spPr>
          <a:xfrm>
            <a:off x="7348857" y="2005063"/>
            <a:ext cx="5743575" cy="4744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0" cap="none" spc="40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Student Success Support</a:t>
            </a:r>
            <a:endParaRPr kumimoji="0" sz="3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15" name="Picture 14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F324F0EE-4976-BE32-A097-A7973BEAC81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1408" y="2479552"/>
            <a:ext cx="3654574" cy="3654574"/>
          </a:xfrm>
          <a:prstGeom prst="rect">
            <a:avLst/>
          </a:prstGeom>
        </p:spPr>
      </p:pic>
      <p:sp>
        <p:nvSpPr>
          <p:cNvPr id="16" name="object 6">
            <a:extLst>
              <a:ext uri="{FF2B5EF4-FFF2-40B4-BE49-F238E27FC236}">
                <a16:creationId xmlns:a16="http://schemas.microsoft.com/office/drawing/2014/main" id="{323B9823-56E9-6A46-00DE-5F8045C465DF}"/>
              </a:ext>
            </a:extLst>
          </p:cNvPr>
          <p:cNvSpPr txBox="1"/>
          <p:nvPr/>
        </p:nvSpPr>
        <p:spPr>
          <a:xfrm>
            <a:off x="13411200" y="6034362"/>
            <a:ext cx="380492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dist" defTabSz="91440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cs typeface="Calibri"/>
              </a:rPr>
              <a:t>Disability Support</a:t>
            </a:r>
            <a:endParaRPr kumimoji="0" sz="30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cs typeface="Calibri"/>
            </a:endParaRPr>
          </a:p>
        </p:txBody>
      </p:sp>
      <p:pic>
        <p:nvPicPr>
          <p:cNvPr id="18" name="Picture 17" descr="A qr code with a few black squares&#10;&#10;AI-generated content may be incorrect.">
            <a:extLst>
              <a:ext uri="{FF2B5EF4-FFF2-40B4-BE49-F238E27FC236}">
                <a16:creationId xmlns:a16="http://schemas.microsoft.com/office/drawing/2014/main" id="{96BE947D-2F0D-B023-7348-36881BD30D8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3208" y="6551971"/>
            <a:ext cx="3722741" cy="372274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6513049-BE64-A08C-438D-8E11AFEEBE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678590" y="-29391"/>
            <a:ext cx="4602879" cy="4218798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555EEA-CEEA-CF82-E0CA-F3E943708E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>
            <a:extLst>
              <a:ext uri="{FF2B5EF4-FFF2-40B4-BE49-F238E27FC236}">
                <a16:creationId xmlns:a16="http://schemas.microsoft.com/office/drawing/2014/main" id="{7E9BD3CA-2743-245C-F9A4-C9849BDEAE08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01640" y="1429003"/>
            <a:ext cx="895350" cy="1019175"/>
          </a:xfrm>
          <a:prstGeom prst="rect">
            <a:avLst/>
          </a:prstGeom>
        </p:spPr>
      </p:pic>
      <p:grpSp>
        <p:nvGrpSpPr>
          <p:cNvPr id="12" name="object 12">
            <a:extLst>
              <a:ext uri="{FF2B5EF4-FFF2-40B4-BE49-F238E27FC236}">
                <a16:creationId xmlns:a16="http://schemas.microsoft.com/office/drawing/2014/main" id="{762B3CC3-A863-0464-FF6B-8D9F624DCA1E}"/>
              </a:ext>
            </a:extLst>
          </p:cNvPr>
          <p:cNvGrpSpPr/>
          <p:nvPr/>
        </p:nvGrpSpPr>
        <p:grpSpPr>
          <a:xfrm>
            <a:off x="6139307" y="1429003"/>
            <a:ext cx="2449195" cy="1019175"/>
            <a:chOff x="6139307" y="1429003"/>
            <a:chExt cx="2449195" cy="1019175"/>
          </a:xfrm>
        </p:grpSpPr>
        <p:pic>
          <p:nvPicPr>
            <p:cNvPr id="13" name="object 13">
              <a:extLst>
                <a:ext uri="{FF2B5EF4-FFF2-40B4-BE49-F238E27FC236}">
                  <a16:creationId xmlns:a16="http://schemas.microsoft.com/office/drawing/2014/main" id="{9AB77AF6-4E4A-27DC-B113-BD1F4B30D842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39307" y="1429003"/>
              <a:ext cx="1057275" cy="1019175"/>
            </a:xfrm>
            <a:prstGeom prst="rect">
              <a:avLst/>
            </a:prstGeom>
          </p:spPr>
        </p:pic>
        <p:pic>
          <p:nvPicPr>
            <p:cNvPr id="14" name="object 14">
              <a:extLst>
                <a:ext uri="{FF2B5EF4-FFF2-40B4-BE49-F238E27FC236}">
                  <a16:creationId xmlns:a16="http://schemas.microsoft.com/office/drawing/2014/main" id="{896588E3-85D0-A74F-E9B1-592A205DE9D2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990080" y="1429003"/>
              <a:ext cx="800100" cy="1019175"/>
            </a:xfrm>
            <a:prstGeom prst="rect">
              <a:avLst/>
            </a:prstGeom>
          </p:spPr>
        </p:pic>
        <p:pic>
          <p:nvPicPr>
            <p:cNvPr id="15" name="object 15">
              <a:extLst>
                <a:ext uri="{FF2B5EF4-FFF2-40B4-BE49-F238E27FC236}">
                  <a16:creationId xmlns:a16="http://schemas.microsoft.com/office/drawing/2014/main" id="{6E80BA8F-305B-6310-B74B-C57DA2AAE2CD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711694" y="1429003"/>
              <a:ext cx="876300" cy="1019175"/>
            </a:xfrm>
            <a:prstGeom prst="rect">
              <a:avLst/>
            </a:prstGeom>
          </p:spPr>
        </p:pic>
      </p:grpSp>
      <p:grpSp>
        <p:nvGrpSpPr>
          <p:cNvPr id="16" name="object 16">
            <a:extLst>
              <a:ext uri="{FF2B5EF4-FFF2-40B4-BE49-F238E27FC236}">
                <a16:creationId xmlns:a16="http://schemas.microsoft.com/office/drawing/2014/main" id="{15087209-3902-5313-CFFE-075BFAB6A717}"/>
              </a:ext>
            </a:extLst>
          </p:cNvPr>
          <p:cNvGrpSpPr/>
          <p:nvPr/>
        </p:nvGrpSpPr>
        <p:grpSpPr>
          <a:xfrm>
            <a:off x="9104248" y="1484122"/>
            <a:ext cx="1419225" cy="914400"/>
            <a:chOff x="9104248" y="1484122"/>
            <a:chExt cx="1419225" cy="914400"/>
          </a:xfrm>
        </p:grpSpPr>
        <p:pic>
          <p:nvPicPr>
            <p:cNvPr id="17" name="object 17">
              <a:extLst>
                <a:ext uri="{FF2B5EF4-FFF2-40B4-BE49-F238E27FC236}">
                  <a16:creationId xmlns:a16="http://schemas.microsoft.com/office/drawing/2014/main" id="{FD310F3C-CF24-1A1F-CFD7-DD77E7B810BD}"/>
                </a:ext>
              </a:extLst>
            </p:cNvPr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104248" y="1484122"/>
              <a:ext cx="847725" cy="914400"/>
            </a:xfrm>
            <a:prstGeom prst="rect">
              <a:avLst/>
            </a:prstGeom>
          </p:spPr>
        </p:pic>
        <p:pic>
          <p:nvPicPr>
            <p:cNvPr id="18" name="object 18">
              <a:extLst>
                <a:ext uri="{FF2B5EF4-FFF2-40B4-BE49-F238E27FC236}">
                  <a16:creationId xmlns:a16="http://schemas.microsoft.com/office/drawing/2014/main" id="{A57DCED1-2BD5-D379-B2DB-4864C36BF2C6}"/>
                </a:ext>
              </a:extLst>
            </p:cNvPr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904348" y="1484122"/>
              <a:ext cx="619125" cy="914400"/>
            </a:xfrm>
            <a:prstGeom prst="rect">
              <a:avLst/>
            </a:prstGeom>
          </p:spPr>
        </p:pic>
      </p:grpSp>
      <p:grpSp>
        <p:nvGrpSpPr>
          <p:cNvPr id="19" name="object 19">
            <a:extLst>
              <a:ext uri="{FF2B5EF4-FFF2-40B4-BE49-F238E27FC236}">
                <a16:creationId xmlns:a16="http://schemas.microsoft.com/office/drawing/2014/main" id="{C4456F94-5D73-8ABD-E80C-79A648EFFC44}"/>
              </a:ext>
            </a:extLst>
          </p:cNvPr>
          <p:cNvGrpSpPr/>
          <p:nvPr/>
        </p:nvGrpSpPr>
        <p:grpSpPr>
          <a:xfrm>
            <a:off x="10541000" y="1429003"/>
            <a:ext cx="2243455" cy="1019175"/>
            <a:chOff x="10541000" y="1429003"/>
            <a:chExt cx="2243455" cy="1019175"/>
          </a:xfrm>
        </p:grpSpPr>
        <p:pic>
          <p:nvPicPr>
            <p:cNvPr id="20" name="object 20">
              <a:extLst>
                <a:ext uri="{FF2B5EF4-FFF2-40B4-BE49-F238E27FC236}">
                  <a16:creationId xmlns:a16="http://schemas.microsoft.com/office/drawing/2014/main" id="{CE7469E8-F5AA-F904-0744-19C8BC948E2B}"/>
                </a:ext>
              </a:extLst>
            </p:cNvPr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993880" y="1484121"/>
              <a:ext cx="790575" cy="914400"/>
            </a:xfrm>
            <a:prstGeom prst="rect">
              <a:avLst/>
            </a:prstGeom>
          </p:spPr>
        </p:pic>
        <p:pic>
          <p:nvPicPr>
            <p:cNvPr id="21" name="object 21">
              <a:extLst>
                <a:ext uri="{FF2B5EF4-FFF2-40B4-BE49-F238E27FC236}">
                  <a16:creationId xmlns:a16="http://schemas.microsoft.com/office/drawing/2014/main" id="{6B71489F-BF28-41F3-D431-D2FD2DA31DE3}"/>
                </a:ext>
              </a:extLst>
            </p:cNvPr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279631" y="1429003"/>
              <a:ext cx="876300" cy="1019175"/>
            </a:xfrm>
            <a:prstGeom prst="rect">
              <a:avLst/>
            </a:prstGeom>
          </p:spPr>
        </p:pic>
        <p:pic>
          <p:nvPicPr>
            <p:cNvPr id="22" name="object 22">
              <a:extLst>
                <a:ext uri="{FF2B5EF4-FFF2-40B4-BE49-F238E27FC236}">
                  <a16:creationId xmlns:a16="http://schemas.microsoft.com/office/drawing/2014/main" id="{4DD3B270-BC94-A374-6C00-95B9BD578CDE}"/>
                </a:ext>
              </a:extLst>
            </p:cNvPr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0541000" y="1484121"/>
              <a:ext cx="866775" cy="828675"/>
            </a:xfrm>
            <a:prstGeom prst="rect">
              <a:avLst/>
            </a:prstGeom>
          </p:spPr>
        </p:pic>
      </p:grpSp>
      <p:pic>
        <p:nvPicPr>
          <p:cNvPr id="23" name="object 23">
            <a:extLst>
              <a:ext uri="{FF2B5EF4-FFF2-40B4-BE49-F238E27FC236}">
                <a16:creationId xmlns:a16="http://schemas.microsoft.com/office/drawing/2014/main" id="{AC8096F6-9F3D-9DA8-2C96-5922743B47DC}"/>
              </a:ext>
            </a:extLst>
          </p:cNvPr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8397240" y="1484122"/>
            <a:ext cx="904875" cy="914400"/>
          </a:xfrm>
          <a:prstGeom prst="rect">
            <a:avLst/>
          </a:prstGeom>
        </p:spPr>
      </p:pic>
      <p:pic>
        <p:nvPicPr>
          <p:cNvPr id="24" name="object 24">
            <a:extLst>
              <a:ext uri="{FF2B5EF4-FFF2-40B4-BE49-F238E27FC236}">
                <a16:creationId xmlns:a16="http://schemas.microsoft.com/office/drawing/2014/main" id="{C7AECF3F-34A9-5D11-6FF0-746DCFC53A9B}"/>
              </a:ext>
            </a:extLst>
          </p:cNvPr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3686789" y="0"/>
            <a:ext cx="4601209" cy="4220591"/>
          </a:xfrm>
          <a:prstGeom prst="rect">
            <a:avLst/>
          </a:prstGeom>
        </p:spPr>
      </p:pic>
      <p:pic>
        <p:nvPicPr>
          <p:cNvPr id="25" name="object 25">
            <a:extLst>
              <a:ext uri="{FF2B5EF4-FFF2-40B4-BE49-F238E27FC236}">
                <a16:creationId xmlns:a16="http://schemas.microsoft.com/office/drawing/2014/main" id="{F56EB7B0-9859-FCE2-8484-FB6E129BB471}"/>
              </a:ext>
            </a:extLst>
          </p:cNvPr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6194151" y="8675508"/>
            <a:ext cx="2093848" cy="1600197"/>
          </a:xfrm>
          <a:prstGeom prst="rect">
            <a:avLst/>
          </a:prstGeom>
        </p:spPr>
      </p:pic>
      <p:sp>
        <p:nvSpPr>
          <p:cNvPr id="26" name="object 26" descr="$PPTXTitle">
            <a:extLst>
              <a:ext uri="{FF2B5EF4-FFF2-40B4-BE49-F238E27FC236}">
                <a16:creationId xmlns:a16="http://schemas.microsoft.com/office/drawing/2014/main" id="{B999EC28-C98F-25ED-4CAD-3EF6DBD7388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50301" rIns="0" bIns="0" rtlCol="0">
            <a:spAutoFit/>
          </a:bodyPr>
          <a:lstStyle/>
          <a:p>
            <a:pPr marL="8123555">
              <a:lnSpc>
                <a:spcPct val="100000"/>
              </a:lnSpc>
              <a:spcBef>
                <a:spcPts val="100"/>
              </a:spcBef>
            </a:pPr>
            <a:r>
              <a:rPr sz="3900" b="0" i="1" spc="-350" dirty="0">
                <a:latin typeface="Trebuchet MS"/>
                <a:cs typeface="Trebuchet MS"/>
              </a:rPr>
              <a:t>Learning</a:t>
            </a:r>
            <a:endParaRPr sz="3900">
              <a:latin typeface="Trebuchet MS"/>
              <a:cs typeface="Trebuchet M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A1A4DE2-7A36-E776-AEC3-61C489C2B40C}"/>
              </a:ext>
            </a:extLst>
          </p:cNvPr>
          <p:cNvSpPr txBox="1"/>
          <p:nvPr/>
        </p:nvSpPr>
        <p:spPr>
          <a:xfrm>
            <a:off x="358394" y="3238500"/>
            <a:ext cx="1645920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By the end of this session, students will be able to: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Explain the principles of academic integrity and their importance in higher education.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Identify common forms of academic misconduct, including plagiarism, self-plagiarism, and inappropriate use of artificial intelligence.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 err="1"/>
              <a:t>Recognise</a:t>
            </a:r>
            <a:r>
              <a:rPr lang="en-US" sz="3600" dirty="0"/>
              <a:t> acceptable and unacceptable academic practices in relation to the use of sources and AI tools.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dirty="0"/>
              <a:t>Apply strategies to maintain academic integrity in their own academic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5062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549521" y="272542"/>
            <a:ext cx="918527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10" dirty="0"/>
              <a:t>Reference</a:t>
            </a:r>
            <a:r>
              <a:rPr spc="550" dirty="0"/>
              <a:t> </a:t>
            </a:r>
            <a:r>
              <a:rPr spc="1065" dirty="0"/>
              <a:t>List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2002031"/>
            <a:ext cx="17218025" cy="77089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7995" marR="8890" indent="-455295" algn="just">
              <a:lnSpc>
                <a:spcPct val="114999"/>
              </a:lnSpc>
              <a:spcBef>
                <a:spcPts val="95"/>
              </a:spcBef>
              <a:buFont typeface="Arial"/>
              <a:buChar char="•"/>
              <a:tabLst>
                <a:tab pos="469900" algn="l"/>
              </a:tabLst>
            </a:pPr>
            <a:r>
              <a:rPr sz="2800" spc="260" dirty="0">
                <a:latin typeface="Calibri"/>
                <a:cs typeface="Calibri"/>
              </a:rPr>
              <a:t>Blake,</a:t>
            </a:r>
            <a:r>
              <a:rPr sz="2800" spc="385" dirty="0">
                <a:latin typeface="Calibri"/>
                <a:cs typeface="Calibri"/>
              </a:rPr>
              <a:t> </a:t>
            </a:r>
            <a:r>
              <a:rPr sz="2800" spc="210" dirty="0">
                <a:latin typeface="Calibri"/>
                <a:cs typeface="Calibri"/>
              </a:rPr>
              <a:t>P.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(2011)</a:t>
            </a:r>
            <a:r>
              <a:rPr sz="2800" spc="390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The</a:t>
            </a:r>
            <a:r>
              <a:rPr sz="2800" i="1" spc="385" dirty="0">
                <a:latin typeface="Calibri"/>
                <a:cs typeface="Calibri"/>
              </a:rPr>
              <a:t> </a:t>
            </a:r>
            <a:r>
              <a:rPr sz="2800" i="1" spc="235" dirty="0">
                <a:latin typeface="Calibri"/>
                <a:cs typeface="Calibri"/>
              </a:rPr>
              <a:t>Little</a:t>
            </a:r>
            <a:r>
              <a:rPr sz="2800" i="1" spc="375" dirty="0">
                <a:latin typeface="Calibri"/>
                <a:cs typeface="Calibri"/>
              </a:rPr>
              <a:t> </a:t>
            </a:r>
            <a:r>
              <a:rPr sz="2800" i="1" spc="395" dirty="0">
                <a:latin typeface="Calibri"/>
                <a:cs typeface="Calibri"/>
              </a:rPr>
              <a:t>Book</a:t>
            </a:r>
            <a:r>
              <a:rPr sz="2800" i="1" spc="370" dirty="0">
                <a:latin typeface="Calibri"/>
                <a:cs typeface="Calibri"/>
              </a:rPr>
              <a:t> </a:t>
            </a:r>
            <a:r>
              <a:rPr sz="2800" i="1" spc="200" dirty="0">
                <a:latin typeface="Calibri"/>
                <a:cs typeface="Calibri"/>
              </a:rPr>
              <a:t>of</a:t>
            </a:r>
            <a:r>
              <a:rPr sz="2800" i="1" spc="385" dirty="0">
                <a:latin typeface="Calibri"/>
                <a:cs typeface="Calibri"/>
              </a:rPr>
              <a:t> </a:t>
            </a:r>
            <a:r>
              <a:rPr sz="2800" i="1" spc="240" dirty="0">
                <a:latin typeface="Calibri"/>
                <a:cs typeface="Calibri"/>
              </a:rPr>
              <a:t>Writing:</a:t>
            </a:r>
            <a:r>
              <a:rPr sz="2800" i="1" spc="370" dirty="0">
                <a:latin typeface="Calibri"/>
                <a:cs typeface="Calibri"/>
              </a:rPr>
              <a:t> A</a:t>
            </a:r>
            <a:r>
              <a:rPr sz="2800" i="1" spc="385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Guide</a:t>
            </a:r>
            <a:r>
              <a:rPr sz="2800" i="1" spc="380" dirty="0">
                <a:latin typeface="Calibri"/>
                <a:cs typeface="Calibri"/>
              </a:rPr>
              <a:t> </a:t>
            </a:r>
            <a:r>
              <a:rPr sz="2800" i="1" spc="245" dirty="0">
                <a:latin typeface="Calibri"/>
                <a:cs typeface="Calibri"/>
              </a:rPr>
              <a:t>to</a:t>
            </a:r>
            <a:r>
              <a:rPr sz="2800" i="1" spc="375" dirty="0">
                <a:latin typeface="Calibri"/>
                <a:cs typeface="Calibri"/>
              </a:rPr>
              <a:t> </a:t>
            </a:r>
            <a:r>
              <a:rPr sz="2800" i="1" spc="300" dirty="0">
                <a:latin typeface="Calibri"/>
                <a:cs typeface="Calibri"/>
              </a:rPr>
              <a:t>Writing</a:t>
            </a:r>
            <a:r>
              <a:rPr sz="2800" i="1" spc="380" dirty="0">
                <a:latin typeface="Calibri"/>
                <a:cs typeface="Calibri"/>
              </a:rPr>
              <a:t> </a:t>
            </a:r>
            <a:r>
              <a:rPr sz="2800" i="1" spc="210" dirty="0">
                <a:latin typeface="Calibri"/>
                <a:cs typeface="Calibri"/>
              </a:rPr>
              <a:t>Well</a:t>
            </a:r>
            <a:r>
              <a:rPr sz="2800" spc="210" dirty="0">
                <a:latin typeface="Calibri"/>
                <a:cs typeface="Calibri"/>
              </a:rPr>
              <a:t>.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Oxford: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spc="280" dirty="0">
                <a:latin typeface="Calibri"/>
                <a:cs typeface="Calibri"/>
              </a:rPr>
              <a:t>Oxford</a:t>
            </a:r>
            <a:r>
              <a:rPr sz="2800" spc="395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University 	</a:t>
            </a:r>
            <a:r>
              <a:rPr sz="2800" spc="220" dirty="0">
                <a:latin typeface="Calibri"/>
                <a:cs typeface="Calibri"/>
              </a:rPr>
              <a:t>Press.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45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7995" marR="5080" indent="-455295" algn="just">
              <a:lnSpc>
                <a:spcPct val="114999"/>
              </a:lnSpc>
              <a:buFont typeface="Arial"/>
              <a:buChar char="•"/>
              <a:tabLst>
                <a:tab pos="469900" algn="l"/>
                <a:tab pos="3325495" algn="l"/>
                <a:tab pos="6893559" algn="l"/>
                <a:tab pos="9559290" algn="l"/>
                <a:tab pos="13536294" algn="l"/>
                <a:tab pos="16774794" algn="l"/>
              </a:tabLst>
            </a:pPr>
            <a:r>
              <a:rPr sz="2800" spc="280" dirty="0">
                <a:latin typeface="Calibri"/>
                <a:cs typeface="Calibri"/>
              </a:rPr>
              <a:t>Bretag,</a:t>
            </a:r>
            <a:r>
              <a:rPr sz="2800" spc="90" dirty="0">
                <a:latin typeface="Calibri"/>
                <a:cs typeface="Calibri"/>
              </a:rPr>
              <a:t>  </a:t>
            </a:r>
            <a:r>
              <a:rPr sz="2800" dirty="0">
                <a:latin typeface="Calibri"/>
                <a:cs typeface="Calibri"/>
              </a:rPr>
              <a:t>T.,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245" dirty="0">
                <a:latin typeface="Calibri"/>
                <a:cs typeface="Calibri"/>
              </a:rPr>
              <a:t>Harper,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80" dirty="0">
                <a:latin typeface="Calibri"/>
                <a:cs typeface="Calibri"/>
              </a:rPr>
              <a:t>R.,  </a:t>
            </a:r>
            <a:r>
              <a:rPr sz="2800" spc="275" dirty="0">
                <a:latin typeface="Calibri"/>
                <a:cs typeface="Calibri"/>
              </a:rPr>
              <a:t>Burton,</a:t>
            </a:r>
            <a:r>
              <a:rPr sz="2800" spc="90" dirty="0">
                <a:latin typeface="Calibri"/>
                <a:cs typeface="Calibri"/>
              </a:rPr>
              <a:t>  </a:t>
            </a:r>
            <a:r>
              <a:rPr sz="2800" dirty="0">
                <a:latin typeface="Calibri"/>
                <a:cs typeface="Calibri"/>
              </a:rPr>
              <a:t>M.,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160" dirty="0">
                <a:latin typeface="Calibri"/>
                <a:cs typeface="Calibri"/>
              </a:rPr>
              <a:t>Ellis,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95" dirty="0">
                <a:latin typeface="Calibri"/>
                <a:cs typeface="Calibri"/>
              </a:rPr>
              <a:t>C.,</a:t>
            </a:r>
            <a:r>
              <a:rPr sz="2800" spc="80" dirty="0">
                <a:latin typeface="Calibri"/>
                <a:cs typeface="Calibri"/>
              </a:rPr>
              <a:t>  </a:t>
            </a:r>
            <a:r>
              <a:rPr sz="2800" spc="275" dirty="0">
                <a:latin typeface="Calibri"/>
                <a:cs typeface="Calibri"/>
              </a:rPr>
              <a:t>Newton,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105" dirty="0">
                <a:latin typeface="Calibri"/>
                <a:cs typeface="Calibri"/>
              </a:rPr>
              <a:t>P.,</a:t>
            </a:r>
            <a:r>
              <a:rPr sz="2800" spc="80" dirty="0">
                <a:latin typeface="Calibri"/>
                <a:cs typeface="Calibri"/>
              </a:rPr>
              <a:t>  </a:t>
            </a:r>
            <a:r>
              <a:rPr sz="2800" spc="315" dirty="0">
                <a:latin typeface="Calibri"/>
                <a:cs typeface="Calibri"/>
              </a:rPr>
              <a:t>Rozenberg,</a:t>
            </a:r>
            <a:r>
              <a:rPr sz="2800" spc="95" dirty="0">
                <a:latin typeface="Calibri"/>
                <a:cs typeface="Calibri"/>
              </a:rPr>
              <a:t>  </a:t>
            </a:r>
            <a:r>
              <a:rPr sz="2800" spc="100" dirty="0">
                <a:latin typeface="Calibri"/>
                <a:cs typeface="Calibri"/>
              </a:rPr>
              <a:t>P.,</a:t>
            </a:r>
            <a:r>
              <a:rPr sz="2800" spc="85" dirty="0">
                <a:latin typeface="Calibri"/>
                <a:cs typeface="Calibri"/>
              </a:rPr>
              <a:t>  </a:t>
            </a:r>
            <a:r>
              <a:rPr sz="2800" spc="275" dirty="0">
                <a:latin typeface="Calibri"/>
                <a:cs typeface="Calibri"/>
              </a:rPr>
              <a:t>Saddiqui,</a:t>
            </a:r>
            <a:r>
              <a:rPr sz="2800" spc="80" dirty="0">
                <a:latin typeface="Calibri"/>
                <a:cs typeface="Calibri"/>
              </a:rPr>
              <a:t>  </a:t>
            </a:r>
            <a:r>
              <a:rPr sz="2800" spc="145" dirty="0">
                <a:latin typeface="Calibri"/>
                <a:cs typeface="Calibri"/>
              </a:rPr>
              <a:t>S.</a:t>
            </a:r>
            <a:r>
              <a:rPr sz="2800" spc="90" dirty="0">
                <a:latin typeface="Calibri"/>
                <a:cs typeface="Calibri"/>
              </a:rPr>
              <a:t>  </a:t>
            </a:r>
            <a:r>
              <a:rPr sz="2800" spc="375" dirty="0">
                <a:latin typeface="Calibri"/>
                <a:cs typeface="Calibri"/>
              </a:rPr>
              <a:t>and</a:t>
            </a:r>
            <a:r>
              <a:rPr sz="2800" spc="80" dirty="0">
                <a:latin typeface="Calibri"/>
                <a:cs typeface="Calibri"/>
              </a:rPr>
              <a:t>  </a:t>
            </a:r>
            <a:r>
              <a:rPr sz="2800" spc="275" dirty="0">
                <a:latin typeface="Calibri"/>
                <a:cs typeface="Calibri"/>
              </a:rPr>
              <a:t>van 	</a:t>
            </a:r>
            <a:r>
              <a:rPr sz="2800" spc="295" dirty="0">
                <a:latin typeface="Calibri"/>
                <a:cs typeface="Calibri"/>
              </a:rPr>
              <a:t>Haeringen,</a:t>
            </a:r>
            <a:r>
              <a:rPr sz="2800" spc="36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K.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spc="85" dirty="0">
                <a:latin typeface="Calibri"/>
                <a:cs typeface="Calibri"/>
              </a:rPr>
              <a:t>(2019)</a:t>
            </a:r>
            <a:r>
              <a:rPr sz="2800" spc="375" dirty="0">
                <a:latin typeface="Calibri"/>
                <a:cs typeface="Calibri"/>
              </a:rPr>
              <a:t> </a:t>
            </a:r>
            <a:r>
              <a:rPr sz="2800" spc="305" dirty="0">
                <a:latin typeface="Calibri"/>
                <a:cs typeface="Calibri"/>
              </a:rPr>
              <a:t>Contract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spc="285" dirty="0">
                <a:latin typeface="Calibri"/>
                <a:cs typeface="Calibri"/>
              </a:rPr>
              <a:t>cheating: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survey</a:t>
            </a:r>
            <a:r>
              <a:rPr sz="2800" spc="390" dirty="0">
                <a:latin typeface="Calibri"/>
                <a:cs typeface="Calibri"/>
              </a:rPr>
              <a:t> </a:t>
            </a:r>
            <a:r>
              <a:rPr sz="2800" spc="180" dirty="0">
                <a:latin typeface="Calibri"/>
                <a:cs typeface="Calibri"/>
              </a:rPr>
              <a:t>of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spc="260" dirty="0">
                <a:latin typeface="Calibri"/>
                <a:cs typeface="Calibri"/>
              </a:rPr>
              <a:t>Australian</a:t>
            </a:r>
            <a:r>
              <a:rPr sz="2800" spc="375" dirty="0">
                <a:latin typeface="Calibri"/>
                <a:cs typeface="Calibri"/>
              </a:rPr>
              <a:t> </a:t>
            </a:r>
            <a:r>
              <a:rPr sz="2800" spc="240" dirty="0">
                <a:latin typeface="Calibri"/>
                <a:cs typeface="Calibri"/>
              </a:rPr>
              <a:t>university</a:t>
            </a:r>
            <a:r>
              <a:rPr sz="2800" spc="390" dirty="0">
                <a:latin typeface="Calibri"/>
                <a:cs typeface="Calibri"/>
              </a:rPr>
              <a:t> </a:t>
            </a:r>
            <a:r>
              <a:rPr sz="2800" spc="225" dirty="0">
                <a:latin typeface="Calibri"/>
                <a:cs typeface="Calibri"/>
              </a:rPr>
              <a:t>students’,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i="1" spc="325" dirty="0">
                <a:latin typeface="Calibri"/>
                <a:cs typeface="Calibri"/>
              </a:rPr>
              <a:t>Studies</a:t>
            </a:r>
            <a:r>
              <a:rPr sz="2800" i="1" spc="385" dirty="0">
                <a:latin typeface="Calibri"/>
                <a:cs typeface="Calibri"/>
              </a:rPr>
              <a:t> </a:t>
            </a:r>
            <a:r>
              <a:rPr sz="2800" i="1" spc="225" dirty="0">
                <a:latin typeface="Calibri"/>
                <a:cs typeface="Calibri"/>
              </a:rPr>
              <a:t>in 	</a:t>
            </a:r>
            <a:r>
              <a:rPr sz="2800" i="1" spc="330" dirty="0">
                <a:latin typeface="Calibri"/>
                <a:cs typeface="Calibri"/>
              </a:rPr>
              <a:t>Higher</a:t>
            </a:r>
            <a:r>
              <a:rPr sz="2800" i="1" dirty="0">
                <a:latin typeface="Calibri"/>
                <a:cs typeface="Calibri"/>
              </a:rPr>
              <a:t>	</a:t>
            </a:r>
            <a:r>
              <a:rPr sz="2800" i="1" spc="305" dirty="0">
                <a:latin typeface="Calibri"/>
                <a:cs typeface="Calibri"/>
              </a:rPr>
              <a:t>Education</a:t>
            </a:r>
            <a:r>
              <a:rPr sz="2800" spc="305" dirty="0">
                <a:latin typeface="Calibri"/>
                <a:cs typeface="Calibri"/>
              </a:rPr>
              <a:t>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-10" dirty="0">
                <a:latin typeface="Calibri"/>
                <a:cs typeface="Calibri"/>
              </a:rPr>
              <a:t>44(11),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114" dirty="0">
                <a:latin typeface="Calibri"/>
                <a:cs typeface="Calibri"/>
              </a:rPr>
              <a:t>pp.1837–</a:t>
            </a:r>
            <a:r>
              <a:rPr sz="2800" spc="-10" dirty="0">
                <a:latin typeface="Calibri"/>
                <a:cs typeface="Calibri"/>
              </a:rPr>
              <a:t>1856.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240" dirty="0">
                <a:latin typeface="Calibri"/>
                <a:cs typeface="Calibri"/>
              </a:rPr>
              <a:t>Available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85" dirty="0">
                <a:latin typeface="Calibri"/>
                <a:cs typeface="Calibri"/>
              </a:rPr>
              <a:t>at: 	</a:t>
            </a:r>
            <a:r>
              <a:rPr sz="2800" u="sng" spc="1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https://doi.org/10.1080/03075079.2018.1462788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045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7995" marR="5715" indent="-455295" algn="just">
              <a:lnSpc>
                <a:spcPct val="114999"/>
              </a:lnSpc>
              <a:buFont typeface="Arial"/>
              <a:buChar char="•"/>
              <a:tabLst>
                <a:tab pos="469900" algn="l"/>
              </a:tabLst>
            </a:pPr>
            <a:r>
              <a:rPr sz="2800" spc="185" dirty="0">
                <a:latin typeface="Calibri"/>
                <a:cs typeface="Calibri"/>
              </a:rPr>
              <a:t>Carroll,</a:t>
            </a:r>
            <a:r>
              <a:rPr sz="2800" spc="250" dirty="0">
                <a:latin typeface="Calibri"/>
                <a:cs typeface="Calibri"/>
              </a:rPr>
              <a:t> </a:t>
            </a:r>
            <a:r>
              <a:rPr sz="2800" spc="190" dirty="0">
                <a:latin typeface="Calibri"/>
                <a:cs typeface="Calibri"/>
              </a:rPr>
              <a:t>J.</a:t>
            </a:r>
            <a:r>
              <a:rPr sz="2800" spc="245" dirty="0">
                <a:latin typeface="Calibri"/>
                <a:cs typeface="Calibri"/>
              </a:rPr>
              <a:t> </a:t>
            </a:r>
            <a:r>
              <a:rPr sz="2800" spc="170" dirty="0">
                <a:latin typeface="Calibri"/>
                <a:cs typeface="Calibri"/>
              </a:rPr>
              <a:t>(2007).</a:t>
            </a:r>
            <a:r>
              <a:rPr sz="2800" spc="260" dirty="0">
                <a:latin typeface="Calibri"/>
                <a:cs typeface="Calibri"/>
              </a:rPr>
              <a:t> </a:t>
            </a:r>
            <a:r>
              <a:rPr sz="2800" i="1" spc="370" dirty="0">
                <a:latin typeface="Calibri"/>
                <a:cs typeface="Calibri"/>
              </a:rPr>
              <a:t>A</a:t>
            </a:r>
            <a:r>
              <a:rPr sz="2800" i="1" spc="260" dirty="0">
                <a:latin typeface="Calibri"/>
                <a:cs typeface="Calibri"/>
              </a:rPr>
              <a:t> </a:t>
            </a:r>
            <a:r>
              <a:rPr sz="2800" i="1" spc="415" dirty="0">
                <a:latin typeface="Calibri"/>
                <a:cs typeface="Calibri"/>
              </a:rPr>
              <a:t>Handbook</a:t>
            </a:r>
            <a:r>
              <a:rPr sz="2800" i="1" spc="250" dirty="0">
                <a:latin typeface="Calibri"/>
                <a:cs typeface="Calibri"/>
              </a:rPr>
              <a:t> </a:t>
            </a:r>
            <a:r>
              <a:rPr sz="2800" i="1" spc="190" dirty="0">
                <a:latin typeface="Calibri"/>
                <a:cs typeface="Calibri"/>
              </a:rPr>
              <a:t>for</a:t>
            </a:r>
            <a:r>
              <a:rPr sz="2800" i="1" spc="260" dirty="0">
                <a:latin typeface="Calibri"/>
                <a:cs typeface="Calibri"/>
              </a:rPr>
              <a:t> </a:t>
            </a:r>
            <a:r>
              <a:rPr sz="2800" i="1" spc="315" dirty="0">
                <a:latin typeface="Calibri"/>
                <a:cs typeface="Calibri"/>
              </a:rPr>
              <a:t>Deterring</a:t>
            </a:r>
            <a:r>
              <a:rPr sz="2800" i="1" spc="270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Plagiarism</a:t>
            </a:r>
            <a:r>
              <a:rPr sz="2800" i="1" spc="250" dirty="0">
                <a:latin typeface="Calibri"/>
                <a:cs typeface="Calibri"/>
              </a:rPr>
              <a:t> </a:t>
            </a:r>
            <a:r>
              <a:rPr sz="2800" i="1" spc="280" dirty="0">
                <a:latin typeface="Calibri"/>
                <a:cs typeface="Calibri"/>
              </a:rPr>
              <a:t>in</a:t>
            </a:r>
            <a:r>
              <a:rPr sz="2800" i="1" spc="254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Higher</a:t>
            </a:r>
            <a:r>
              <a:rPr sz="2800" i="1" spc="260" dirty="0">
                <a:latin typeface="Calibri"/>
                <a:cs typeface="Calibri"/>
              </a:rPr>
              <a:t> </a:t>
            </a:r>
            <a:r>
              <a:rPr sz="2800" i="1" spc="320" dirty="0">
                <a:latin typeface="Calibri"/>
                <a:cs typeface="Calibri"/>
              </a:rPr>
              <a:t>Education</a:t>
            </a:r>
            <a:r>
              <a:rPr sz="2800" spc="320" dirty="0">
                <a:latin typeface="Calibri"/>
                <a:cs typeface="Calibri"/>
              </a:rPr>
              <a:t>.</a:t>
            </a:r>
            <a:r>
              <a:rPr sz="2800" spc="245" dirty="0">
                <a:latin typeface="Calibri"/>
                <a:cs typeface="Calibri"/>
              </a:rPr>
              <a:t> </a:t>
            </a:r>
            <a:r>
              <a:rPr sz="2800" spc="330" dirty="0">
                <a:latin typeface="Calibri"/>
                <a:cs typeface="Calibri"/>
              </a:rPr>
              <a:t>2nd</a:t>
            </a:r>
            <a:r>
              <a:rPr sz="2800" spc="265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edn.</a:t>
            </a:r>
            <a:r>
              <a:rPr sz="2800" spc="26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Oxford: 	</a:t>
            </a:r>
            <a:r>
              <a:rPr sz="2800" spc="270" dirty="0">
                <a:latin typeface="Calibri"/>
                <a:cs typeface="Calibri"/>
              </a:rPr>
              <a:t>Oxford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spc="310" dirty="0">
                <a:latin typeface="Calibri"/>
                <a:cs typeface="Calibri"/>
              </a:rPr>
              <a:t>Centre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165" dirty="0">
                <a:latin typeface="Calibri"/>
                <a:cs typeface="Calibri"/>
              </a:rPr>
              <a:t>for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15" dirty="0">
                <a:latin typeface="Calibri"/>
                <a:cs typeface="Calibri"/>
              </a:rPr>
              <a:t>Staff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370" dirty="0">
                <a:latin typeface="Calibri"/>
                <a:cs typeface="Calibri"/>
              </a:rPr>
              <a:t>and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340" dirty="0">
                <a:latin typeface="Calibri"/>
                <a:cs typeface="Calibri"/>
              </a:rPr>
              <a:t>Learning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300" dirty="0">
                <a:latin typeface="Calibri"/>
                <a:cs typeface="Calibri"/>
              </a:rPr>
              <a:t>Development.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60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spc="190" dirty="0">
                <a:latin typeface="Calibri"/>
                <a:cs typeface="Calibri"/>
              </a:rPr>
              <a:t>Cottrell,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145" dirty="0">
                <a:latin typeface="Calibri"/>
                <a:cs typeface="Calibri"/>
              </a:rPr>
              <a:t>S.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60" dirty="0">
                <a:latin typeface="Calibri"/>
                <a:cs typeface="Calibri"/>
              </a:rPr>
              <a:t>(2019).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i="1" spc="340" dirty="0">
                <a:latin typeface="Calibri"/>
                <a:cs typeface="Calibri"/>
              </a:rPr>
              <a:t>The</a:t>
            </a:r>
            <a:r>
              <a:rPr sz="2800" i="1" spc="130" dirty="0">
                <a:latin typeface="Calibri"/>
                <a:cs typeface="Calibri"/>
              </a:rPr>
              <a:t> </a:t>
            </a:r>
            <a:r>
              <a:rPr sz="2800" i="1" spc="350" dirty="0">
                <a:latin typeface="Calibri"/>
                <a:cs typeface="Calibri"/>
              </a:rPr>
              <a:t>Study</a:t>
            </a:r>
            <a:r>
              <a:rPr sz="2800" i="1" spc="140" dirty="0">
                <a:latin typeface="Calibri"/>
                <a:cs typeface="Calibri"/>
              </a:rPr>
              <a:t> </a:t>
            </a:r>
            <a:r>
              <a:rPr sz="2800" i="1" spc="229" dirty="0">
                <a:latin typeface="Calibri"/>
                <a:cs typeface="Calibri"/>
              </a:rPr>
              <a:t>Skills</a:t>
            </a:r>
            <a:r>
              <a:rPr sz="2800" i="1" spc="114" dirty="0">
                <a:latin typeface="Calibri"/>
                <a:cs typeface="Calibri"/>
              </a:rPr>
              <a:t> </a:t>
            </a:r>
            <a:r>
              <a:rPr sz="2800" i="1" spc="345" dirty="0">
                <a:latin typeface="Calibri"/>
                <a:cs typeface="Calibri"/>
              </a:rPr>
              <a:t>Handbook</a:t>
            </a:r>
            <a:r>
              <a:rPr sz="2800" spc="345" dirty="0">
                <a:latin typeface="Calibri"/>
                <a:cs typeface="Calibri"/>
              </a:rPr>
              <a:t>.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5th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edn.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London: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390" dirty="0">
                <a:latin typeface="Calibri"/>
                <a:cs typeface="Calibri"/>
              </a:rPr>
              <a:t>Red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295" dirty="0">
                <a:latin typeface="Calibri"/>
                <a:cs typeface="Calibri"/>
              </a:rPr>
              <a:t>Globe</a:t>
            </a:r>
            <a:r>
              <a:rPr sz="2800" spc="114" dirty="0">
                <a:latin typeface="Calibri"/>
                <a:cs typeface="Calibri"/>
              </a:rPr>
              <a:t> </a:t>
            </a:r>
            <a:r>
              <a:rPr sz="2800" spc="220" dirty="0">
                <a:latin typeface="Calibri"/>
                <a:cs typeface="Calibri"/>
              </a:rPr>
              <a:t>Press.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45"/>
              </a:spcBef>
              <a:buFont typeface="Arial"/>
              <a:buChar char="•"/>
            </a:pPr>
            <a:endParaRPr sz="2800">
              <a:latin typeface="Calibri"/>
              <a:cs typeface="Calibri"/>
            </a:endParaRPr>
          </a:p>
          <a:p>
            <a:pPr marL="469265" indent="-456565">
              <a:lnSpc>
                <a:spcPct val="100000"/>
              </a:lnSpc>
              <a:buFont typeface="Arial"/>
              <a:buChar char="•"/>
              <a:tabLst>
                <a:tab pos="469265" algn="l"/>
              </a:tabLst>
            </a:pPr>
            <a:r>
              <a:rPr sz="2800" spc="225" dirty="0">
                <a:latin typeface="Calibri"/>
                <a:cs typeface="Calibri"/>
              </a:rPr>
              <a:t>East,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190" dirty="0">
                <a:latin typeface="Calibri"/>
                <a:cs typeface="Calibri"/>
              </a:rPr>
              <a:t>J.</a:t>
            </a:r>
            <a:r>
              <a:rPr sz="2800" spc="105" dirty="0">
                <a:latin typeface="Calibri"/>
                <a:cs typeface="Calibri"/>
              </a:rPr>
              <a:t> </a:t>
            </a:r>
            <a:r>
              <a:rPr sz="2800" spc="80" dirty="0">
                <a:latin typeface="Calibri"/>
                <a:cs typeface="Calibri"/>
              </a:rPr>
              <a:t>(2017)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i="1" spc="409" dirty="0">
                <a:latin typeface="Calibri"/>
                <a:cs typeface="Calibri"/>
              </a:rPr>
              <a:t>Academic</a:t>
            </a:r>
            <a:r>
              <a:rPr sz="2800" i="1" spc="135" dirty="0">
                <a:latin typeface="Calibri"/>
                <a:cs typeface="Calibri"/>
              </a:rPr>
              <a:t> </a:t>
            </a:r>
            <a:r>
              <a:rPr sz="2800" i="1" spc="220" dirty="0">
                <a:latin typeface="Calibri"/>
                <a:cs typeface="Calibri"/>
              </a:rPr>
              <a:t>Integrity:</a:t>
            </a:r>
            <a:r>
              <a:rPr sz="2800" i="1" spc="120" dirty="0">
                <a:latin typeface="Calibri"/>
                <a:cs typeface="Calibri"/>
              </a:rPr>
              <a:t> </a:t>
            </a:r>
            <a:r>
              <a:rPr sz="2800" i="1" spc="370" dirty="0">
                <a:latin typeface="Calibri"/>
                <a:cs typeface="Calibri"/>
              </a:rPr>
              <a:t>A</a:t>
            </a:r>
            <a:r>
              <a:rPr sz="2800" i="1" spc="135" dirty="0">
                <a:latin typeface="Calibri"/>
                <a:cs typeface="Calibri"/>
              </a:rPr>
              <a:t> </a:t>
            </a:r>
            <a:r>
              <a:rPr sz="2800" i="1" spc="310" dirty="0">
                <a:latin typeface="Calibri"/>
                <a:cs typeface="Calibri"/>
              </a:rPr>
              <a:t>Practical</a:t>
            </a:r>
            <a:r>
              <a:rPr sz="2800" i="1" spc="140" dirty="0">
                <a:latin typeface="Calibri"/>
                <a:cs typeface="Calibri"/>
              </a:rPr>
              <a:t> </a:t>
            </a:r>
            <a:r>
              <a:rPr sz="2800" i="1" spc="340" dirty="0">
                <a:latin typeface="Calibri"/>
                <a:cs typeface="Calibri"/>
              </a:rPr>
              <a:t>Guide</a:t>
            </a:r>
            <a:r>
              <a:rPr sz="2800" i="1" spc="114" dirty="0">
                <a:latin typeface="Calibri"/>
                <a:cs typeface="Calibri"/>
              </a:rPr>
              <a:t> </a:t>
            </a:r>
            <a:r>
              <a:rPr sz="2800" i="1" spc="180" dirty="0">
                <a:latin typeface="Calibri"/>
                <a:cs typeface="Calibri"/>
              </a:rPr>
              <a:t>for</a:t>
            </a:r>
            <a:r>
              <a:rPr sz="2800" i="1" spc="114" dirty="0">
                <a:latin typeface="Calibri"/>
                <a:cs typeface="Calibri"/>
              </a:rPr>
              <a:t> </a:t>
            </a:r>
            <a:r>
              <a:rPr sz="2800" i="1" spc="290" dirty="0">
                <a:latin typeface="Calibri"/>
                <a:cs typeface="Calibri"/>
              </a:rPr>
              <a:t>Students</a:t>
            </a:r>
            <a:r>
              <a:rPr sz="2800" spc="290" dirty="0">
                <a:latin typeface="Calibri"/>
                <a:cs typeface="Calibri"/>
              </a:rPr>
              <a:t>.</a:t>
            </a:r>
            <a:r>
              <a:rPr sz="2800" spc="135" dirty="0">
                <a:latin typeface="Calibri"/>
                <a:cs typeface="Calibri"/>
              </a:rPr>
              <a:t> </a:t>
            </a:r>
            <a:r>
              <a:rPr sz="2800" spc="290" dirty="0">
                <a:latin typeface="Calibri"/>
                <a:cs typeface="Calibri"/>
              </a:rPr>
              <a:t>London: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spc="400" dirty="0">
                <a:latin typeface="Calibri"/>
                <a:cs typeface="Calibri"/>
              </a:rPr>
              <a:t>Sage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250" dirty="0">
                <a:latin typeface="Calibri"/>
                <a:cs typeface="Calibri"/>
              </a:rPr>
              <a:t>Publications.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4549521" y="272542"/>
            <a:ext cx="918527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10" dirty="0"/>
              <a:t>Reference</a:t>
            </a:r>
            <a:r>
              <a:rPr spc="550" dirty="0"/>
              <a:t> </a:t>
            </a:r>
            <a:r>
              <a:rPr spc="1065" dirty="0"/>
              <a:t>List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4540" y="2146505"/>
            <a:ext cx="16683355" cy="7366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8630" marR="5080" indent="-455930" algn="just">
              <a:lnSpc>
                <a:spcPct val="114999"/>
              </a:lnSpc>
              <a:spcBef>
                <a:spcPts val="95"/>
              </a:spcBef>
              <a:buFont typeface="Arial"/>
              <a:buChar char="•"/>
              <a:tabLst>
                <a:tab pos="469900" algn="l"/>
              </a:tabLst>
            </a:pPr>
            <a:r>
              <a:rPr sz="3200" spc="315" dirty="0">
                <a:latin typeface="Calibri"/>
                <a:cs typeface="Calibri"/>
              </a:rPr>
              <a:t>Godwin,</a:t>
            </a:r>
            <a:r>
              <a:rPr sz="3200" spc="245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J.</a:t>
            </a:r>
            <a:r>
              <a:rPr sz="3200" spc="235" dirty="0">
                <a:latin typeface="Calibri"/>
                <a:cs typeface="Calibri"/>
              </a:rPr>
              <a:t>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240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Prior,</a:t>
            </a:r>
            <a:r>
              <a:rPr sz="3200" spc="250" dirty="0">
                <a:latin typeface="Calibri"/>
                <a:cs typeface="Calibri"/>
              </a:rPr>
              <a:t> </a:t>
            </a:r>
            <a:r>
              <a:rPr sz="3200" spc="215" dirty="0">
                <a:latin typeface="Calibri"/>
                <a:cs typeface="Calibri"/>
              </a:rPr>
              <a:t>R.</a:t>
            </a:r>
            <a:r>
              <a:rPr sz="3200" spc="254" dirty="0">
                <a:latin typeface="Calibri"/>
                <a:cs typeface="Calibri"/>
              </a:rPr>
              <a:t> </a:t>
            </a:r>
            <a:r>
              <a:rPr sz="3200" spc="130" dirty="0">
                <a:latin typeface="Calibri"/>
                <a:cs typeface="Calibri"/>
              </a:rPr>
              <a:t>(2014)</a:t>
            </a:r>
            <a:r>
              <a:rPr sz="3200" spc="245" dirty="0">
                <a:latin typeface="Calibri"/>
                <a:cs typeface="Calibri"/>
              </a:rPr>
              <a:t> </a:t>
            </a:r>
            <a:r>
              <a:rPr sz="3200" i="1" spc="470" dirty="0">
                <a:latin typeface="Calibri"/>
                <a:cs typeface="Calibri"/>
              </a:rPr>
              <a:t>Academic</a:t>
            </a:r>
            <a:r>
              <a:rPr sz="3200" i="1" spc="250" dirty="0">
                <a:latin typeface="Calibri"/>
                <a:cs typeface="Calibri"/>
              </a:rPr>
              <a:t> </a:t>
            </a:r>
            <a:r>
              <a:rPr sz="3200" i="1" spc="265" dirty="0">
                <a:latin typeface="Calibri"/>
                <a:cs typeface="Calibri"/>
              </a:rPr>
              <a:t>Writing:</a:t>
            </a:r>
            <a:r>
              <a:rPr sz="3200" i="1" spc="254" dirty="0">
                <a:latin typeface="Calibri"/>
                <a:cs typeface="Calibri"/>
              </a:rPr>
              <a:t> </a:t>
            </a:r>
            <a:r>
              <a:rPr sz="3200" i="1" spc="440" dirty="0">
                <a:latin typeface="Calibri"/>
                <a:cs typeface="Calibri"/>
              </a:rPr>
              <a:t>A</a:t>
            </a:r>
            <a:r>
              <a:rPr sz="3200" i="1" spc="240" dirty="0">
                <a:latin typeface="Calibri"/>
                <a:cs typeface="Calibri"/>
              </a:rPr>
              <a:t> </a:t>
            </a:r>
            <a:r>
              <a:rPr sz="3200" i="1" spc="475" dirty="0">
                <a:latin typeface="Calibri"/>
                <a:cs typeface="Calibri"/>
              </a:rPr>
              <a:t>Handbook</a:t>
            </a:r>
            <a:r>
              <a:rPr sz="3200" i="1" spc="254" dirty="0">
                <a:latin typeface="Calibri"/>
                <a:cs typeface="Calibri"/>
              </a:rPr>
              <a:t> </a:t>
            </a:r>
            <a:r>
              <a:rPr sz="3200" i="1" spc="210" dirty="0">
                <a:latin typeface="Calibri"/>
                <a:cs typeface="Calibri"/>
              </a:rPr>
              <a:t>for</a:t>
            </a:r>
            <a:r>
              <a:rPr sz="3200" i="1" spc="245" dirty="0">
                <a:latin typeface="Calibri"/>
                <a:cs typeface="Calibri"/>
              </a:rPr>
              <a:t> </a:t>
            </a:r>
            <a:r>
              <a:rPr sz="3200" i="1" spc="325" dirty="0">
                <a:latin typeface="Calibri"/>
                <a:cs typeface="Calibri"/>
              </a:rPr>
              <a:t>International 	</a:t>
            </a:r>
            <a:r>
              <a:rPr sz="3200" i="1" spc="335" dirty="0">
                <a:latin typeface="Calibri"/>
                <a:cs typeface="Calibri"/>
              </a:rPr>
              <a:t>Students</a:t>
            </a:r>
            <a:r>
              <a:rPr sz="3200" spc="335" dirty="0">
                <a:latin typeface="Calibri"/>
                <a:cs typeface="Calibri"/>
              </a:rPr>
              <a:t>.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3rd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285" dirty="0">
                <a:latin typeface="Calibri"/>
                <a:cs typeface="Calibri"/>
              </a:rPr>
              <a:t>edn.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355" dirty="0">
                <a:latin typeface="Calibri"/>
                <a:cs typeface="Calibri"/>
              </a:rPr>
              <a:t>Abingdon: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325" dirty="0">
                <a:latin typeface="Calibri"/>
                <a:cs typeface="Calibri"/>
              </a:rPr>
              <a:t>Routledge.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10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6985" indent="-455930" algn="just">
              <a:lnSpc>
                <a:spcPct val="114999"/>
              </a:lnSpc>
              <a:buFont typeface="Arial"/>
              <a:buChar char="•"/>
              <a:tabLst>
                <a:tab pos="469900" algn="l"/>
              </a:tabLst>
            </a:pPr>
            <a:r>
              <a:rPr sz="3200" spc="170" dirty="0">
                <a:latin typeface="Calibri"/>
                <a:cs typeface="Calibri"/>
              </a:rPr>
              <a:t>Graff,</a:t>
            </a:r>
            <a:r>
              <a:rPr sz="3200" spc="515" dirty="0">
                <a:latin typeface="Calibri"/>
                <a:cs typeface="Calibri"/>
              </a:rPr>
              <a:t> </a:t>
            </a:r>
            <a:r>
              <a:rPr sz="3200" spc="150" dirty="0">
                <a:latin typeface="Calibri"/>
                <a:cs typeface="Calibri"/>
              </a:rPr>
              <a:t>G.</a:t>
            </a:r>
            <a:r>
              <a:rPr sz="3200" spc="515" dirty="0">
                <a:latin typeface="Calibri"/>
                <a:cs typeface="Calibri"/>
              </a:rPr>
              <a:t>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509" dirty="0">
                <a:latin typeface="Calibri"/>
                <a:cs typeface="Calibri"/>
              </a:rPr>
              <a:t> </a:t>
            </a:r>
            <a:r>
              <a:rPr sz="3200" spc="290" dirty="0">
                <a:latin typeface="Calibri"/>
                <a:cs typeface="Calibri"/>
              </a:rPr>
              <a:t>Birkenstein,</a:t>
            </a:r>
            <a:r>
              <a:rPr sz="3200" spc="509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C.</a:t>
            </a:r>
            <a:r>
              <a:rPr sz="3200" spc="505" dirty="0">
                <a:latin typeface="Calibri"/>
                <a:cs typeface="Calibri"/>
              </a:rPr>
              <a:t> </a:t>
            </a:r>
            <a:r>
              <a:rPr sz="3200" spc="105" dirty="0">
                <a:latin typeface="Calibri"/>
                <a:cs typeface="Calibri"/>
              </a:rPr>
              <a:t>(2016)</a:t>
            </a:r>
            <a:r>
              <a:rPr sz="3200" spc="515" dirty="0">
                <a:latin typeface="Calibri"/>
                <a:cs typeface="Calibri"/>
              </a:rPr>
              <a:t> </a:t>
            </a:r>
            <a:r>
              <a:rPr sz="3200" i="1" spc="360" dirty="0">
                <a:latin typeface="Calibri"/>
                <a:cs typeface="Calibri"/>
              </a:rPr>
              <a:t>They</a:t>
            </a:r>
            <a:r>
              <a:rPr sz="3200" i="1" spc="515" dirty="0">
                <a:latin typeface="Calibri"/>
                <a:cs typeface="Calibri"/>
              </a:rPr>
              <a:t> </a:t>
            </a:r>
            <a:r>
              <a:rPr sz="3200" i="1" spc="430" dirty="0">
                <a:latin typeface="Calibri"/>
                <a:cs typeface="Calibri"/>
              </a:rPr>
              <a:t>Say</a:t>
            </a:r>
            <a:r>
              <a:rPr sz="3200" i="1" spc="515" dirty="0">
                <a:latin typeface="Calibri"/>
                <a:cs typeface="Calibri"/>
              </a:rPr>
              <a:t> </a:t>
            </a:r>
            <a:r>
              <a:rPr sz="3200" i="1" dirty="0">
                <a:latin typeface="Calibri"/>
                <a:cs typeface="Calibri"/>
              </a:rPr>
              <a:t>/</a:t>
            </a:r>
            <a:r>
              <a:rPr sz="3200" i="1" spc="505" dirty="0">
                <a:latin typeface="Calibri"/>
                <a:cs typeface="Calibri"/>
              </a:rPr>
              <a:t> </a:t>
            </a:r>
            <a:r>
              <a:rPr sz="3200" i="1" spc="150" dirty="0">
                <a:latin typeface="Calibri"/>
                <a:cs typeface="Calibri"/>
              </a:rPr>
              <a:t>I</a:t>
            </a:r>
            <a:r>
              <a:rPr sz="3200" i="1" spc="515" dirty="0">
                <a:latin typeface="Calibri"/>
                <a:cs typeface="Calibri"/>
              </a:rPr>
              <a:t> </a:t>
            </a:r>
            <a:r>
              <a:rPr sz="3200" i="1" spc="280" dirty="0">
                <a:latin typeface="Calibri"/>
                <a:cs typeface="Calibri"/>
              </a:rPr>
              <a:t>Say:</a:t>
            </a:r>
            <a:r>
              <a:rPr sz="3200" i="1" spc="509" dirty="0">
                <a:latin typeface="Calibri"/>
                <a:cs typeface="Calibri"/>
              </a:rPr>
              <a:t> </a:t>
            </a:r>
            <a:r>
              <a:rPr sz="3200" i="1" spc="385" dirty="0">
                <a:latin typeface="Calibri"/>
                <a:cs typeface="Calibri"/>
              </a:rPr>
              <a:t>The</a:t>
            </a:r>
            <a:r>
              <a:rPr sz="3200" i="1" spc="515" dirty="0">
                <a:latin typeface="Calibri"/>
                <a:cs typeface="Calibri"/>
              </a:rPr>
              <a:t> </a:t>
            </a:r>
            <a:r>
              <a:rPr sz="3200" i="1" spc="340" dirty="0">
                <a:latin typeface="Calibri"/>
                <a:cs typeface="Calibri"/>
              </a:rPr>
              <a:t>Moves</a:t>
            </a:r>
            <a:r>
              <a:rPr sz="3200" i="1" spc="500" dirty="0">
                <a:latin typeface="Calibri"/>
                <a:cs typeface="Calibri"/>
              </a:rPr>
              <a:t> </a:t>
            </a:r>
            <a:r>
              <a:rPr sz="3200" i="1" spc="385" dirty="0">
                <a:latin typeface="Calibri"/>
                <a:cs typeface="Calibri"/>
              </a:rPr>
              <a:t>That</a:t>
            </a:r>
            <a:r>
              <a:rPr sz="3200" i="1" spc="500" dirty="0">
                <a:latin typeface="Calibri"/>
                <a:cs typeface="Calibri"/>
              </a:rPr>
              <a:t> </a:t>
            </a:r>
            <a:r>
              <a:rPr sz="3200" i="1" spc="300" dirty="0">
                <a:latin typeface="Calibri"/>
                <a:cs typeface="Calibri"/>
              </a:rPr>
              <a:t>Matter</a:t>
            </a:r>
            <a:r>
              <a:rPr sz="3200" i="1" spc="520" dirty="0">
                <a:latin typeface="Calibri"/>
                <a:cs typeface="Calibri"/>
              </a:rPr>
              <a:t> </a:t>
            </a:r>
            <a:r>
              <a:rPr sz="3200" i="1" spc="285" dirty="0">
                <a:latin typeface="Calibri"/>
                <a:cs typeface="Calibri"/>
              </a:rPr>
              <a:t>in 	</a:t>
            </a:r>
            <a:r>
              <a:rPr sz="3200" i="1" spc="465" dirty="0">
                <a:latin typeface="Calibri"/>
                <a:cs typeface="Calibri"/>
              </a:rPr>
              <a:t>Academic</a:t>
            </a:r>
            <a:r>
              <a:rPr sz="3200" i="1" spc="140" dirty="0">
                <a:latin typeface="Calibri"/>
                <a:cs typeface="Calibri"/>
              </a:rPr>
              <a:t> </a:t>
            </a:r>
            <a:r>
              <a:rPr sz="3200" i="1" spc="275" dirty="0">
                <a:latin typeface="Calibri"/>
                <a:cs typeface="Calibri"/>
              </a:rPr>
              <a:t>Writing</a:t>
            </a:r>
            <a:r>
              <a:rPr sz="3200" spc="275" dirty="0">
                <a:latin typeface="Calibri"/>
                <a:cs typeface="Calibri"/>
              </a:rPr>
              <a:t>.</a:t>
            </a:r>
            <a:r>
              <a:rPr sz="3200" spc="80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3rd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285" dirty="0">
                <a:latin typeface="Calibri"/>
                <a:cs typeface="Calibri"/>
              </a:rPr>
              <a:t>edn.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455" dirty="0">
                <a:latin typeface="Calibri"/>
                <a:cs typeface="Calibri"/>
              </a:rPr>
              <a:t>New</a:t>
            </a:r>
            <a:r>
              <a:rPr sz="3200" spc="95" dirty="0">
                <a:latin typeface="Calibri"/>
                <a:cs typeface="Calibri"/>
              </a:rPr>
              <a:t> </a:t>
            </a:r>
            <a:r>
              <a:rPr sz="3200" spc="235" dirty="0">
                <a:latin typeface="Calibri"/>
                <a:cs typeface="Calibri"/>
              </a:rPr>
              <a:t>York: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W.W.</a:t>
            </a:r>
            <a:r>
              <a:rPr sz="3200" spc="70" dirty="0">
                <a:latin typeface="Calibri"/>
                <a:cs typeface="Calibri"/>
              </a:rPr>
              <a:t> </a:t>
            </a:r>
            <a:r>
              <a:rPr sz="3200" spc="330" dirty="0">
                <a:latin typeface="Calibri"/>
                <a:cs typeface="Calibri"/>
              </a:rPr>
              <a:t>Norton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&amp;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385" dirty="0">
                <a:latin typeface="Calibri"/>
                <a:cs typeface="Calibri"/>
              </a:rPr>
              <a:t>Company.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15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5080" indent="-455930" algn="just">
              <a:lnSpc>
                <a:spcPct val="114999"/>
              </a:lnSpc>
              <a:spcBef>
                <a:spcPts val="5"/>
              </a:spcBef>
              <a:buFont typeface="Arial"/>
              <a:buChar char="•"/>
              <a:tabLst>
                <a:tab pos="469900" algn="l"/>
              </a:tabLst>
            </a:pPr>
            <a:r>
              <a:rPr sz="3200" spc="305" dirty="0">
                <a:latin typeface="Calibri"/>
                <a:cs typeface="Calibri"/>
              </a:rPr>
              <a:t>Hyland,</a:t>
            </a:r>
            <a:r>
              <a:rPr sz="3200" spc="360" dirty="0">
                <a:latin typeface="Calibri"/>
                <a:cs typeface="Calibri"/>
              </a:rPr>
              <a:t>  </a:t>
            </a:r>
            <a:r>
              <a:rPr sz="3200" spc="229" dirty="0">
                <a:latin typeface="Calibri"/>
                <a:cs typeface="Calibri"/>
              </a:rPr>
              <a:t>K.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229" dirty="0">
                <a:latin typeface="Calibri"/>
                <a:cs typeface="Calibri"/>
              </a:rPr>
              <a:t>(2004).</a:t>
            </a:r>
            <a:r>
              <a:rPr sz="3200" spc="355" dirty="0">
                <a:latin typeface="Calibri"/>
                <a:cs typeface="Calibri"/>
              </a:rPr>
              <a:t>  </a:t>
            </a:r>
            <a:r>
              <a:rPr sz="3200" spc="265" dirty="0">
                <a:latin typeface="Calibri"/>
                <a:cs typeface="Calibri"/>
              </a:rPr>
              <a:t>‘Disciplinary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275" dirty="0">
                <a:latin typeface="Calibri"/>
                <a:cs typeface="Calibri"/>
              </a:rPr>
              <a:t>discourses: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300" dirty="0">
                <a:latin typeface="Calibri"/>
                <a:cs typeface="Calibri"/>
              </a:rPr>
              <a:t>Social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295" dirty="0">
                <a:latin typeface="Calibri"/>
                <a:cs typeface="Calibri"/>
              </a:rPr>
              <a:t>interactions</a:t>
            </a:r>
            <a:r>
              <a:rPr sz="3200" spc="365" dirty="0">
                <a:latin typeface="Calibri"/>
                <a:cs typeface="Calibri"/>
              </a:rPr>
              <a:t>  </a:t>
            </a:r>
            <a:r>
              <a:rPr sz="3200" spc="290" dirty="0">
                <a:latin typeface="Calibri"/>
                <a:cs typeface="Calibri"/>
              </a:rPr>
              <a:t>in</a:t>
            </a:r>
            <a:r>
              <a:rPr sz="3200" spc="355" dirty="0">
                <a:latin typeface="Calibri"/>
                <a:cs typeface="Calibri"/>
              </a:rPr>
              <a:t>  </a:t>
            </a:r>
            <a:r>
              <a:rPr sz="3200" spc="405" dirty="0">
                <a:latin typeface="Calibri"/>
                <a:cs typeface="Calibri"/>
              </a:rPr>
              <a:t>academic 	</a:t>
            </a:r>
            <a:r>
              <a:rPr sz="3200" spc="225" dirty="0">
                <a:latin typeface="Calibri"/>
                <a:cs typeface="Calibri"/>
              </a:rPr>
              <a:t>writing’,</a:t>
            </a:r>
            <a:r>
              <a:rPr sz="3200" spc="600" dirty="0">
                <a:latin typeface="Calibri"/>
                <a:cs typeface="Calibri"/>
              </a:rPr>
              <a:t> </a:t>
            </a:r>
            <a:r>
              <a:rPr sz="3200" i="1" spc="390" dirty="0">
                <a:latin typeface="Calibri"/>
                <a:cs typeface="Calibri"/>
              </a:rPr>
              <a:t>Journal</a:t>
            </a:r>
            <a:r>
              <a:rPr sz="3200" i="1" spc="605" dirty="0">
                <a:latin typeface="Calibri"/>
                <a:cs typeface="Calibri"/>
              </a:rPr>
              <a:t> </a:t>
            </a:r>
            <a:r>
              <a:rPr sz="3200" i="1" spc="229" dirty="0">
                <a:latin typeface="Calibri"/>
                <a:cs typeface="Calibri"/>
              </a:rPr>
              <a:t>of</a:t>
            </a:r>
            <a:r>
              <a:rPr sz="3200" i="1" spc="615" dirty="0">
                <a:latin typeface="Calibri"/>
                <a:cs typeface="Calibri"/>
              </a:rPr>
              <a:t> </a:t>
            </a:r>
            <a:r>
              <a:rPr sz="3200" i="1" spc="380" dirty="0">
                <a:latin typeface="Calibri"/>
                <a:cs typeface="Calibri"/>
              </a:rPr>
              <a:t>English</a:t>
            </a:r>
            <a:r>
              <a:rPr sz="3200" i="1" spc="595" dirty="0">
                <a:latin typeface="Calibri"/>
                <a:cs typeface="Calibri"/>
              </a:rPr>
              <a:t> </a:t>
            </a:r>
            <a:r>
              <a:rPr sz="3200" i="1" spc="210" dirty="0">
                <a:latin typeface="Calibri"/>
                <a:cs typeface="Calibri"/>
              </a:rPr>
              <a:t>for</a:t>
            </a:r>
            <a:r>
              <a:rPr sz="3200" i="1" spc="610" dirty="0">
                <a:latin typeface="Calibri"/>
                <a:cs typeface="Calibri"/>
              </a:rPr>
              <a:t> </a:t>
            </a:r>
            <a:r>
              <a:rPr sz="3200" i="1" spc="465" dirty="0">
                <a:latin typeface="Calibri"/>
                <a:cs typeface="Calibri"/>
              </a:rPr>
              <a:t>Academic</a:t>
            </a:r>
            <a:r>
              <a:rPr sz="3200" i="1" spc="620" dirty="0">
                <a:latin typeface="Calibri"/>
                <a:cs typeface="Calibri"/>
              </a:rPr>
              <a:t> </a:t>
            </a:r>
            <a:r>
              <a:rPr sz="3200" i="1" spc="335" dirty="0">
                <a:latin typeface="Calibri"/>
                <a:cs typeface="Calibri"/>
              </a:rPr>
              <a:t>Purposes</a:t>
            </a:r>
            <a:r>
              <a:rPr sz="3200" spc="335" dirty="0">
                <a:latin typeface="Calibri"/>
                <a:cs typeface="Calibri"/>
              </a:rPr>
              <a:t>,</a:t>
            </a:r>
            <a:r>
              <a:rPr sz="3200" spc="605" dirty="0">
                <a:latin typeface="Calibri"/>
                <a:cs typeface="Calibri"/>
              </a:rPr>
              <a:t> </a:t>
            </a:r>
            <a:r>
              <a:rPr sz="3200" spc="130" dirty="0">
                <a:latin typeface="Calibri"/>
                <a:cs typeface="Calibri"/>
              </a:rPr>
              <a:t>3(4),</a:t>
            </a:r>
            <a:r>
              <a:rPr sz="3200" spc="605" dirty="0">
                <a:latin typeface="Calibri"/>
                <a:cs typeface="Calibri"/>
              </a:rPr>
              <a:t> </a:t>
            </a:r>
            <a:r>
              <a:rPr sz="3200" spc="220" dirty="0">
                <a:latin typeface="Calibri"/>
                <a:cs typeface="Calibri"/>
              </a:rPr>
              <a:t>pp.325-</a:t>
            </a:r>
            <a:r>
              <a:rPr sz="3200" spc="120" dirty="0">
                <a:latin typeface="Calibri"/>
                <a:cs typeface="Calibri"/>
              </a:rPr>
              <a:t>327.</a:t>
            </a:r>
            <a:r>
              <a:rPr sz="3200" spc="615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Available 	</a:t>
            </a:r>
            <a:r>
              <a:rPr sz="3200" spc="125" dirty="0">
                <a:latin typeface="Calibri"/>
                <a:cs typeface="Calibri"/>
              </a:rPr>
              <a:t>at: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u="sng" spc="18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10.3998/mpub.6719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05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8255" indent="-455930" algn="just">
              <a:lnSpc>
                <a:spcPct val="114999"/>
              </a:lnSpc>
              <a:buFont typeface="Arial"/>
              <a:buChar char="•"/>
              <a:tabLst>
                <a:tab pos="469900" algn="l"/>
              </a:tabLst>
            </a:pPr>
            <a:r>
              <a:rPr sz="3200" spc="330" dirty="0">
                <a:latin typeface="Calibri"/>
                <a:cs typeface="Calibri"/>
              </a:rPr>
              <a:t>Luckin,</a:t>
            </a:r>
            <a:r>
              <a:rPr sz="3200" spc="105" dirty="0">
                <a:latin typeface="Calibri"/>
                <a:cs typeface="Calibri"/>
              </a:rPr>
              <a:t>  </a:t>
            </a:r>
            <a:r>
              <a:rPr sz="3200" spc="215" dirty="0">
                <a:latin typeface="Calibri"/>
                <a:cs typeface="Calibri"/>
              </a:rPr>
              <a:t>R.</a:t>
            </a:r>
            <a:r>
              <a:rPr sz="3200" spc="105" dirty="0">
                <a:latin typeface="Calibri"/>
                <a:cs typeface="Calibri"/>
              </a:rPr>
              <a:t>  </a:t>
            </a:r>
            <a:r>
              <a:rPr sz="3200" spc="120" dirty="0">
                <a:latin typeface="Calibri"/>
                <a:cs typeface="Calibri"/>
              </a:rPr>
              <a:t>(2018)</a:t>
            </a:r>
            <a:r>
              <a:rPr sz="3200" spc="100" dirty="0">
                <a:latin typeface="Calibri"/>
                <a:cs typeface="Calibri"/>
              </a:rPr>
              <a:t>  </a:t>
            </a:r>
            <a:r>
              <a:rPr sz="3200" i="1" spc="400" dirty="0">
                <a:latin typeface="Calibri"/>
                <a:cs typeface="Calibri"/>
              </a:rPr>
              <a:t>Machine</a:t>
            </a:r>
            <a:r>
              <a:rPr sz="3200" i="1" spc="100" dirty="0">
                <a:latin typeface="Calibri"/>
                <a:cs typeface="Calibri"/>
              </a:rPr>
              <a:t>  </a:t>
            </a:r>
            <a:r>
              <a:rPr sz="3200" i="1" spc="409" dirty="0">
                <a:latin typeface="Calibri"/>
                <a:cs typeface="Calibri"/>
              </a:rPr>
              <a:t>Learning</a:t>
            </a:r>
            <a:r>
              <a:rPr sz="3200" i="1" spc="110" dirty="0">
                <a:latin typeface="Calibri"/>
                <a:cs typeface="Calibri"/>
              </a:rPr>
              <a:t>  </a:t>
            </a:r>
            <a:r>
              <a:rPr sz="3200" i="1" spc="509" dirty="0">
                <a:latin typeface="Calibri"/>
                <a:cs typeface="Calibri"/>
              </a:rPr>
              <a:t>and</a:t>
            </a:r>
            <a:r>
              <a:rPr sz="3200" i="1" spc="105" dirty="0">
                <a:latin typeface="Calibri"/>
                <a:cs typeface="Calibri"/>
              </a:rPr>
              <a:t>  </a:t>
            </a:r>
            <a:r>
              <a:rPr sz="3200" i="1" spc="585" dirty="0">
                <a:latin typeface="Calibri"/>
                <a:cs typeface="Calibri"/>
              </a:rPr>
              <a:t>Human</a:t>
            </a:r>
            <a:r>
              <a:rPr sz="3200" i="1" spc="100" dirty="0">
                <a:latin typeface="Calibri"/>
                <a:cs typeface="Calibri"/>
              </a:rPr>
              <a:t>  </a:t>
            </a:r>
            <a:r>
              <a:rPr sz="3200" i="1" spc="285" dirty="0">
                <a:latin typeface="Calibri"/>
                <a:cs typeface="Calibri"/>
              </a:rPr>
              <a:t>Intelligence:</a:t>
            </a:r>
            <a:r>
              <a:rPr sz="3200" i="1" spc="110" dirty="0">
                <a:latin typeface="Calibri"/>
                <a:cs typeface="Calibri"/>
              </a:rPr>
              <a:t>  </a:t>
            </a:r>
            <a:r>
              <a:rPr sz="3200" i="1" spc="390" dirty="0">
                <a:latin typeface="Calibri"/>
                <a:cs typeface="Calibri"/>
              </a:rPr>
              <a:t>The</a:t>
            </a:r>
            <a:r>
              <a:rPr sz="3200" i="1" spc="100" dirty="0">
                <a:latin typeface="Calibri"/>
                <a:cs typeface="Calibri"/>
              </a:rPr>
              <a:t>  </a:t>
            </a:r>
            <a:r>
              <a:rPr sz="3200" i="1" spc="380" dirty="0">
                <a:latin typeface="Calibri"/>
                <a:cs typeface="Calibri"/>
              </a:rPr>
              <a:t>Future</a:t>
            </a:r>
            <a:r>
              <a:rPr sz="3200" i="1" spc="110" dirty="0">
                <a:latin typeface="Calibri"/>
                <a:cs typeface="Calibri"/>
              </a:rPr>
              <a:t>  </a:t>
            </a:r>
            <a:r>
              <a:rPr sz="3200" i="1" spc="204" dirty="0">
                <a:latin typeface="Calibri"/>
                <a:cs typeface="Calibri"/>
              </a:rPr>
              <a:t>of 	</a:t>
            </a:r>
            <a:r>
              <a:rPr sz="3200" i="1" spc="415" dirty="0">
                <a:latin typeface="Calibri"/>
                <a:cs typeface="Calibri"/>
              </a:rPr>
              <a:t>Education</a:t>
            </a:r>
            <a:r>
              <a:rPr sz="3200" i="1" spc="110" dirty="0">
                <a:latin typeface="Calibri"/>
                <a:cs typeface="Calibri"/>
              </a:rPr>
              <a:t> </a:t>
            </a:r>
            <a:r>
              <a:rPr sz="3200" i="1" spc="220" dirty="0">
                <a:latin typeface="Calibri"/>
                <a:cs typeface="Calibri"/>
              </a:rPr>
              <a:t>for</a:t>
            </a:r>
            <a:r>
              <a:rPr sz="3200" i="1" spc="125" dirty="0">
                <a:latin typeface="Calibri"/>
                <a:cs typeface="Calibri"/>
              </a:rPr>
              <a:t> </a:t>
            </a:r>
            <a:r>
              <a:rPr sz="3200" i="1" spc="380" dirty="0">
                <a:latin typeface="Calibri"/>
                <a:cs typeface="Calibri"/>
              </a:rPr>
              <a:t>the</a:t>
            </a:r>
            <a:r>
              <a:rPr sz="3200" i="1" spc="120" dirty="0">
                <a:latin typeface="Calibri"/>
                <a:cs typeface="Calibri"/>
              </a:rPr>
              <a:t> </a:t>
            </a:r>
            <a:r>
              <a:rPr sz="3200" i="1" spc="55" dirty="0">
                <a:latin typeface="Calibri"/>
                <a:cs typeface="Calibri"/>
              </a:rPr>
              <a:t>21st</a:t>
            </a:r>
            <a:r>
              <a:rPr sz="3200" i="1" spc="100" dirty="0">
                <a:latin typeface="Calibri"/>
                <a:cs typeface="Calibri"/>
              </a:rPr>
              <a:t> </a:t>
            </a:r>
            <a:r>
              <a:rPr sz="3200" i="1" spc="320" dirty="0">
                <a:latin typeface="Calibri"/>
                <a:cs typeface="Calibri"/>
              </a:rPr>
              <a:t>Century</a:t>
            </a:r>
            <a:r>
              <a:rPr sz="3200" spc="320" dirty="0">
                <a:latin typeface="Calibri"/>
                <a:cs typeface="Calibri"/>
              </a:rPr>
              <a:t>.</a:t>
            </a:r>
            <a:r>
              <a:rPr sz="3200" spc="110" dirty="0">
                <a:latin typeface="Calibri"/>
                <a:cs typeface="Calibri"/>
              </a:rPr>
              <a:t> </a:t>
            </a:r>
            <a:r>
              <a:rPr sz="3200" spc="340" dirty="0">
                <a:latin typeface="Calibri"/>
                <a:cs typeface="Calibri"/>
              </a:rPr>
              <a:t>London: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525" dirty="0">
                <a:latin typeface="Calibri"/>
                <a:cs typeface="Calibri"/>
              </a:rPr>
              <a:t>UCL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280" dirty="0">
                <a:latin typeface="Calibri"/>
                <a:cs typeface="Calibri"/>
              </a:rPr>
              <a:t>Institute</a:t>
            </a:r>
            <a:r>
              <a:rPr sz="3200" spc="95" dirty="0">
                <a:latin typeface="Calibri"/>
                <a:cs typeface="Calibri"/>
              </a:rPr>
              <a:t> </a:t>
            </a:r>
            <a:r>
              <a:rPr sz="3200" spc="204" dirty="0">
                <a:latin typeface="Calibri"/>
                <a:cs typeface="Calibri"/>
              </a:rPr>
              <a:t>of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385" dirty="0">
                <a:latin typeface="Calibri"/>
                <a:cs typeface="Calibri"/>
              </a:rPr>
              <a:t>Education</a:t>
            </a:r>
            <a:r>
              <a:rPr sz="3200" spc="95" dirty="0">
                <a:latin typeface="Calibri"/>
                <a:cs typeface="Calibri"/>
              </a:rPr>
              <a:t> </a:t>
            </a:r>
            <a:r>
              <a:rPr sz="3200" spc="260" dirty="0">
                <a:latin typeface="Calibri"/>
                <a:cs typeface="Calibri"/>
              </a:rPr>
              <a:t>Press.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0081" rIns="0" bIns="0" rtlCol="0">
            <a:spAutoFit/>
          </a:bodyPr>
          <a:lstStyle/>
          <a:p>
            <a:pPr marL="4330700">
              <a:lnSpc>
                <a:spcPct val="100000"/>
              </a:lnSpc>
              <a:spcBef>
                <a:spcPts val="100"/>
              </a:spcBef>
            </a:pPr>
            <a:r>
              <a:rPr spc="1210" dirty="0"/>
              <a:t>Reference</a:t>
            </a:r>
            <a:r>
              <a:rPr spc="550" dirty="0"/>
              <a:t> </a:t>
            </a:r>
            <a:r>
              <a:rPr spc="1065" dirty="0"/>
              <a:t>List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40739" y="2298166"/>
            <a:ext cx="16683990" cy="73666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8630" marR="5080" indent="-455930" algn="just">
              <a:lnSpc>
                <a:spcPct val="114999"/>
              </a:lnSpc>
              <a:spcBef>
                <a:spcPts val="100"/>
              </a:spcBef>
              <a:buFont typeface="Arial"/>
              <a:buChar char="•"/>
              <a:tabLst>
                <a:tab pos="469900" algn="l"/>
              </a:tabLst>
            </a:pPr>
            <a:r>
              <a:rPr sz="3200" spc="240" dirty="0">
                <a:latin typeface="Calibri"/>
                <a:cs typeface="Calibri"/>
              </a:rPr>
              <a:t>Mortiboys,</a:t>
            </a:r>
            <a:r>
              <a:rPr sz="3200" spc="325" dirty="0">
                <a:latin typeface="Calibri"/>
                <a:cs typeface="Calibri"/>
              </a:rPr>
              <a:t>  </a:t>
            </a:r>
            <a:r>
              <a:rPr sz="3200" spc="145" dirty="0">
                <a:latin typeface="Calibri"/>
                <a:cs typeface="Calibri"/>
              </a:rPr>
              <a:t>A.</a:t>
            </a:r>
            <a:r>
              <a:rPr sz="3200" spc="325" dirty="0">
                <a:latin typeface="Calibri"/>
                <a:cs typeface="Calibri"/>
              </a:rPr>
              <a:t>  </a:t>
            </a:r>
            <a:r>
              <a:rPr sz="3200" spc="80" dirty="0">
                <a:latin typeface="Calibri"/>
                <a:cs typeface="Calibri"/>
              </a:rPr>
              <a:t>(2013)</a:t>
            </a:r>
            <a:r>
              <a:rPr sz="3200" spc="330" dirty="0">
                <a:latin typeface="Calibri"/>
                <a:cs typeface="Calibri"/>
              </a:rPr>
              <a:t>  </a:t>
            </a:r>
            <a:r>
              <a:rPr sz="3200" i="1" spc="415" dirty="0">
                <a:latin typeface="Calibri"/>
                <a:cs typeface="Calibri"/>
              </a:rPr>
              <a:t>Teaching</a:t>
            </a:r>
            <a:r>
              <a:rPr sz="3200" i="1" spc="315" dirty="0">
                <a:latin typeface="Calibri"/>
                <a:cs typeface="Calibri"/>
              </a:rPr>
              <a:t>  </a:t>
            </a:r>
            <a:r>
              <a:rPr sz="3200" i="1" spc="340" dirty="0">
                <a:latin typeface="Calibri"/>
                <a:cs typeface="Calibri"/>
              </a:rPr>
              <a:t>with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395" dirty="0">
                <a:latin typeface="Calibri"/>
                <a:cs typeface="Calibri"/>
              </a:rPr>
              <a:t>Emotional</a:t>
            </a:r>
            <a:r>
              <a:rPr sz="3200" i="1" spc="335" dirty="0">
                <a:latin typeface="Calibri"/>
                <a:cs typeface="Calibri"/>
              </a:rPr>
              <a:t>  </a:t>
            </a:r>
            <a:r>
              <a:rPr sz="3200" i="1" spc="285" dirty="0">
                <a:latin typeface="Calibri"/>
                <a:cs typeface="Calibri"/>
              </a:rPr>
              <a:t>Intelligence: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440" dirty="0">
                <a:latin typeface="Calibri"/>
                <a:cs typeface="Calibri"/>
              </a:rPr>
              <a:t>A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375" dirty="0">
                <a:latin typeface="Calibri"/>
                <a:cs typeface="Calibri"/>
              </a:rPr>
              <a:t>Step-</a:t>
            </a:r>
            <a:r>
              <a:rPr sz="3200" i="1" spc="345" dirty="0">
                <a:latin typeface="Calibri"/>
                <a:cs typeface="Calibri"/>
              </a:rPr>
              <a:t>by-</a:t>
            </a:r>
            <a:r>
              <a:rPr sz="3200" i="1" spc="390" dirty="0">
                <a:latin typeface="Calibri"/>
                <a:cs typeface="Calibri"/>
              </a:rPr>
              <a:t>Step 	Guide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210" dirty="0">
                <a:latin typeface="Calibri"/>
                <a:cs typeface="Calibri"/>
              </a:rPr>
              <a:t>for</a:t>
            </a:r>
            <a:r>
              <a:rPr sz="3200" i="1" spc="330" dirty="0">
                <a:latin typeface="Calibri"/>
                <a:cs typeface="Calibri"/>
              </a:rPr>
              <a:t>  </a:t>
            </a:r>
            <a:r>
              <a:rPr sz="3200" i="1" spc="385" dirty="0">
                <a:latin typeface="Calibri"/>
                <a:cs typeface="Calibri"/>
              </a:rPr>
              <a:t>Higher</a:t>
            </a:r>
            <a:r>
              <a:rPr sz="3200" i="1" spc="335" dirty="0">
                <a:latin typeface="Calibri"/>
                <a:cs typeface="Calibri"/>
              </a:rPr>
              <a:t>  </a:t>
            </a:r>
            <a:r>
              <a:rPr sz="3200" i="1" spc="509" dirty="0">
                <a:latin typeface="Calibri"/>
                <a:cs typeface="Calibri"/>
              </a:rPr>
              <a:t>and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355" dirty="0">
                <a:latin typeface="Calibri"/>
                <a:cs typeface="Calibri"/>
              </a:rPr>
              <a:t>Further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415" dirty="0">
                <a:latin typeface="Calibri"/>
                <a:cs typeface="Calibri"/>
              </a:rPr>
              <a:t>Education</a:t>
            </a:r>
            <a:r>
              <a:rPr sz="3200" i="1" spc="325" dirty="0">
                <a:latin typeface="Calibri"/>
                <a:cs typeface="Calibri"/>
              </a:rPr>
              <a:t>  </a:t>
            </a:r>
            <a:r>
              <a:rPr sz="3200" i="1" spc="295" dirty="0">
                <a:latin typeface="Calibri"/>
                <a:cs typeface="Calibri"/>
              </a:rPr>
              <a:t>Professionals</a:t>
            </a:r>
            <a:r>
              <a:rPr sz="3200" spc="295" dirty="0">
                <a:latin typeface="Calibri"/>
                <a:cs typeface="Calibri"/>
              </a:rPr>
              <a:t>.</a:t>
            </a:r>
            <a:r>
              <a:rPr sz="3200" spc="330" dirty="0">
                <a:latin typeface="Calibri"/>
                <a:cs typeface="Calibri"/>
              </a:rPr>
              <a:t>  </a:t>
            </a:r>
            <a:r>
              <a:rPr sz="3200" spc="370" dirty="0">
                <a:latin typeface="Calibri"/>
                <a:cs typeface="Calibri"/>
              </a:rPr>
              <a:t>2nd</a:t>
            </a:r>
            <a:r>
              <a:rPr sz="3200" spc="325" dirty="0">
                <a:latin typeface="Calibri"/>
                <a:cs typeface="Calibri"/>
              </a:rPr>
              <a:t>  </a:t>
            </a:r>
            <a:r>
              <a:rPr sz="3200" spc="285" dirty="0">
                <a:latin typeface="Calibri"/>
                <a:cs typeface="Calibri"/>
              </a:rPr>
              <a:t>edn.</a:t>
            </a:r>
            <a:r>
              <a:rPr sz="3200" spc="330" dirty="0">
                <a:latin typeface="Calibri"/>
                <a:cs typeface="Calibri"/>
              </a:rPr>
              <a:t>  </a:t>
            </a:r>
            <a:r>
              <a:rPr sz="3200" spc="325" dirty="0">
                <a:latin typeface="Calibri"/>
                <a:cs typeface="Calibri"/>
              </a:rPr>
              <a:t>London: 	</a:t>
            </a:r>
            <a:r>
              <a:rPr sz="3200" spc="320" dirty="0">
                <a:latin typeface="Calibri"/>
                <a:cs typeface="Calibri"/>
              </a:rPr>
              <a:t>Routledge.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00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9900" marR="8890" indent="-457200" algn="just">
              <a:lnSpc>
                <a:spcPct val="115100"/>
              </a:lnSpc>
              <a:spcBef>
                <a:spcPts val="5"/>
              </a:spcBef>
              <a:buFont typeface="Arial"/>
              <a:buChar char="•"/>
              <a:tabLst>
                <a:tab pos="469900" algn="l"/>
              </a:tabLst>
            </a:pPr>
            <a:r>
              <a:rPr sz="3200" spc="290" dirty="0">
                <a:latin typeface="Calibri"/>
                <a:cs typeface="Calibri"/>
              </a:rPr>
              <a:t>Selwyn,</a:t>
            </a:r>
            <a:r>
              <a:rPr sz="3200" spc="260" dirty="0">
                <a:latin typeface="Calibri"/>
                <a:cs typeface="Calibri"/>
              </a:rPr>
              <a:t>  </a:t>
            </a:r>
            <a:r>
              <a:rPr sz="3200" spc="195" dirty="0">
                <a:latin typeface="Calibri"/>
                <a:cs typeface="Calibri"/>
              </a:rPr>
              <a:t>N.</a:t>
            </a:r>
            <a:r>
              <a:rPr sz="3200" spc="260" dirty="0">
                <a:latin typeface="Calibri"/>
                <a:cs typeface="Calibri"/>
              </a:rPr>
              <a:t>  </a:t>
            </a:r>
            <a:r>
              <a:rPr sz="3200" spc="80" dirty="0">
                <a:latin typeface="Calibri"/>
                <a:cs typeface="Calibri"/>
              </a:rPr>
              <a:t>(2021)</a:t>
            </a:r>
            <a:r>
              <a:rPr sz="3200" spc="270" dirty="0">
                <a:latin typeface="Calibri"/>
                <a:cs typeface="Calibri"/>
              </a:rPr>
              <a:t>  </a:t>
            </a:r>
            <a:r>
              <a:rPr sz="3200" i="1" spc="409" dirty="0">
                <a:latin typeface="Calibri"/>
                <a:cs typeface="Calibri"/>
              </a:rPr>
              <a:t>Should</a:t>
            </a:r>
            <a:r>
              <a:rPr sz="3200" i="1" spc="270" dirty="0">
                <a:latin typeface="Calibri"/>
                <a:cs typeface="Calibri"/>
              </a:rPr>
              <a:t>  </a:t>
            </a:r>
            <a:r>
              <a:rPr sz="3200" i="1" spc="385" dirty="0">
                <a:latin typeface="Calibri"/>
                <a:cs typeface="Calibri"/>
              </a:rPr>
              <a:t>Robots</a:t>
            </a:r>
            <a:r>
              <a:rPr sz="3200" i="1" spc="265" dirty="0">
                <a:latin typeface="Calibri"/>
                <a:cs typeface="Calibri"/>
              </a:rPr>
              <a:t>  </a:t>
            </a:r>
            <a:r>
              <a:rPr sz="3200" i="1" spc="420" dirty="0">
                <a:latin typeface="Calibri"/>
                <a:cs typeface="Calibri"/>
              </a:rPr>
              <a:t>Replace</a:t>
            </a:r>
            <a:r>
              <a:rPr sz="3200" i="1" spc="270" dirty="0">
                <a:latin typeface="Calibri"/>
                <a:cs typeface="Calibri"/>
              </a:rPr>
              <a:t>  </a:t>
            </a:r>
            <a:r>
              <a:rPr sz="3200" i="1" spc="370" dirty="0">
                <a:latin typeface="Calibri"/>
                <a:cs typeface="Calibri"/>
              </a:rPr>
              <a:t>Teachers?</a:t>
            </a:r>
            <a:r>
              <a:rPr sz="3200" i="1" spc="270" dirty="0">
                <a:latin typeface="Calibri"/>
                <a:cs typeface="Calibri"/>
              </a:rPr>
              <a:t>  </a:t>
            </a:r>
            <a:r>
              <a:rPr sz="3200" i="1" spc="285" dirty="0">
                <a:latin typeface="Calibri"/>
                <a:cs typeface="Calibri"/>
              </a:rPr>
              <a:t>AI</a:t>
            </a:r>
            <a:r>
              <a:rPr sz="3200" i="1" spc="260" dirty="0">
                <a:latin typeface="Calibri"/>
                <a:cs typeface="Calibri"/>
              </a:rPr>
              <a:t>  </a:t>
            </a:r>
            <a:r>
              <a:rPr sz="3200" i="1" spc="509" dirty="0">
                <a:latin typeface="Calibri"/>
                <a:cs typeface="Calibri"/>
              </a:rPr>
              <a:t>and</a:t>
            </a:r>
            <a:r>
              <a:rPr sz="3200" i="1" spc="265" dirty="0">
                <a:latin typeface="Calibri"/>
                <a:cs typeface="Calibri"/>
              </a:rPr>
              <a:t>  </a:t>
            </a:r>
            <a:r>
              <a:rPr sz="3200" i="1" spc="375" dirty="0">
                <a:latin typeface="Calibri"/>
                <a:cs typeface="Calibri"/>
              </a:rPr>
              <a:t>the</a:t>
            </a:r>
            <a:r>
              <a:rPr sz="3200" i="1" spc="270" dirty="0">
                <a:latin typeface="Calibri"/>
                <a:cs typeface="Calibri"/>
              </a:rPr>
              <a:t>  </a:t>
            </a:r>
            <a:r>
              <a:rPr sz="3200" i="1" spc="390" dirty="0">
                <a:latin typeface="Calibri"/>
                <a:cs typeface="Calibri"/>
              </a:rPr>
              <a:t>Future</a:t>
            </a:r>
            <a:r>
              <a:rPr sz="3200" i="1" spc="265" dirty="0">
                <a:latin typeface="Calibri"/>
                <a:cs typeface="Calibri"/>
              </a:rPr>
              <a:t>  </a:t>
            </a:r>
            <a:r>
              <a:rPr sz="3200" i="1" spc="200" dirty="0">
                <a:latin typeface="Calibri"/>
                <a:cs typeface="Calibri"/>
              </a:rPr>
              <a:t>of </a:t>
            </a:r>
            <a:r>
              <a:rPr sz="3200" i="1" spc="360" dirty="0">
                <a:latin typeface="Calibri"/>
                <a:cs typeface="Calibri"/>
              </a:rPr>
              <a:t>Education</a:t>
            </a:r>
            <a:r>
              <a:rPr sz="3200" spc="360" dirty="0">
                <a:latin typeface="Calibri"/>
                <a:cs typeface="Calibri"/>
              </a:rPr>
              <a:t>.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375" dirty="0">
                <a:latin typeface="Calibri"/>
                <a:cs typeface="Calibri"/>
              </a:rPr>
              <a:t>Cambridge: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280" dirty="0">
                <a:latin typeface="Calibri"/>
                <a:cs typeface="Calibri"/>
              </a:rPr>
              <a:t>Polity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265" dirty="0">
                <a:latin typeface="Calibri"/>
                <a:cs typeface="Calibri"/>
              </a:rPr>
              <a:t>Press.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10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5080" indent="-455930" algn="just">
              <a:lnSpc>
                <a:spcPct val="115100"/>
              </a:lnSpc>
              <a:buFont typeface="Arial"/>
              <a:buChar char="•"/>
              <a:tabLst>
                <a:tab pos="469900" algn="l"/>
              </a:tabLst>
            </a:pPr>
            <a:r>
              <a:rPr sz="3200" spc="280" dirty="0">
                <a:latin typeface="Calibri"/>
                <a:cs typeface="Calibri"/>
              </a:rPr>
              <a:t>Swales,</a:t>
            </a:r>
            <a:r>
              <a:rPr sz="3200" spc="85" dirty="0">
                <a:latin typeface="Calibri"/>
                <a:cs typeface="Calibri"/>
              </a:rPr>
              <a:t>  </a:t>
            </a:r>
            <a:r>
              <a:rPr sz="3200" spc="140" dirty="0">
                <a:latin typeface="Calibri"/>
                <a:cs typeface="Calibri"/>
              </a:rPr>
              <a:t>J.M.</a:t>
            </a:r>
            <a:r>
              <a:rPr sz="3200" spc="95" dirty="0">
                <a:latin typeface="Calibri"/>
                <a:cs typeface="Calibri"/>
              </a:rPr>
              <a:t>  </a:t>
            </a:r>
            <a:r>
              <a:rPr sz="3200" spc="425" dirty="0">
                <a:latin typeface="Calibri"/>
                <a:cs typeface="Calibri"/>
              </a:rPr>
              <a:t>and</a:t>
            </a:r>
            <a:r>
              <a:rPr sz="3200" spc="90" dirty="0">
                <a:latin typeface="Calibri"/>
                <a:cs typeface="Calibri"/>
              </a:rPr>
              <a:t>  </a:t>
            </a:r>
            <a:r>
              <a:rPr sz="3200" spc="310" dirty="0">
                <a:latin typeface="Calibri"/>
                <a:cs typeface="Calibri"/>
              </a:rPr>
              <a:t>Feak,</a:t>
            </a:r>
            <a:r>
              <a:rPr sz="3200" spc="95" dirty="0">
                <a:latin typeface="Calibri"/>
                <a:cs typeface="Calibri"/>
              </a:rPr>
              <a:t>  </a:t>
            </a:r>
            <a:r>
              <a:rPr sz="3200" spc="240" dirty="0">
                <a:latin typeface="Calibri"/>
                <a:cs typeface="Calibri"/>
              </a:rPr>
              <a:t>C.B.</a:t>
            </a:r>
            <a:r>
              <a:rPr sz="3200" spc="85" dirty="0">
                <a:latin typeface="Calibri"/>
                <a:cs typeface="Calibri"/>
              </a:rPr>
              <a:t>  </a:t>
            </a:r>
            <a:r>
              <a:rPr sz="3200" spc="80" dirty="0">
                <a:latin typeface="Calibri"/>
                <a:cs typeface="Calibri"/>
              </a:rPr>
              <a:t>(2012)</a:t>
            </a:r>
            <a:r>
              <a:rPr sz="3200" spc="90" dirty="0">
                <a:latin typeface="Calibri"/>
                <a:cs typeface="Calibri"/>
              </a:rPr>
              <a:t>  </a:t>
            </a:r>
            <a:r>
              <a:rPr sz="3200" i="1" spc="465" dirty="0">
                <a:latin typeface="Calibri"/>
                <a:cs typeface="Calibri"/>
              </a:rPr>
              <a:t>Academic</a:t>
            </a:r>
            <a:r>
              <a:rPr sz="3200" i="1" spc="90" dirty="0">
                <a:latin typeface="Calibri"/>
                <a:cs typeface="Calibri"/>
              </a:rPr>
              <a:t>  </a:t>
            </a:r>
            <a:r>
              <a:rPr sz="3200" i="1" spc="335" dirty="0">
                <a:latin typeface="Calibri"/>
                <a:cs typeface="Calibri"/>
              </a:rPr>
              <a:t>Writing</a:t>
            </a:r>
            <a:r>
              <a:rPr sz="3200" i="1" spc="95" dirty="0">
                <a:latin typeface="Calibri"/>
                <a:cs typeface="Calibri"/>
              </a:rPr>
              <a:t>  </a:t>
            </a:r>
            <a:r>
              <a:rPr sz="3200" i="1" spc="210" dirty="0">
                <a:latin typeface="Calibri"/>
                <a:cs typeface="Calibri"/>
              </a:rPr>
              <a:t>for</a:t>
            </a:r>
            <a:r>
              <a:rPr sz="3200" i="1" spc="90" dirty="0">
                <a:latin typeface="Calibri"/>
                <a:cs typeface="Calibri"/>
              </a:rPr>
              <a:t>  </a:t>
            </a:r>
            <a:r>
              <a:rPr sz="3200" i="1" spc="415" dirty="0">
                <a:latin typeface="Calibri"/>
                <a:cs typeface="Calibri"/>
              </a:rPr>
              <a:t>Graduate</a:t>
            </a:r>
            <a:r>
              <a:rPr sz="3200" i="1" spc="95" dirty="0">
                <a:latin typeface="Calibri"/>
                <a:cs typeface="Calibri"/>
              </a:rPr>
              <a:t>  </a:t>
            </a:r>
            <a:r>
              <a:rPr sz="3200" i="1" spc="325" dirty="0">
                <a:latin typeface="Calibri"/>
                <a:cs typeface="Calibri"/>
              </a:rPr>
              <a:t>Students: 	</a:t>
            </a:r>
            <a:r>
              <a:rPr sz="3200" i="1" spc="345" dirty="0">
                <a:latin typeface="Calibri"/>
                <a:cs typeface="Calibri"/>
              </a:rPr>
              <a:t>Essential</a:t>
            </a:r>
            <a:r>
              <a:rPr sz="3200" i="1" spc="100" dirty="0">
                <a:latin typeface="Calibri"/>
                <a:cs typeface="Calibri"/>
              </a:rPr>
              <a:t> </a:t>
            </a:r>
            <a:r>
              <a:rPr sz="3200" i="1" spc="370" dirty="0">
                <a:latin typeface="Calibri"/>
                <a:cs typeface="Calibri"/>
              </a:rPr>
              <a:t>Tasks</a:t>
            </a:r>
            <a:r>
              <a:rPr sz="3200" i="1" spc="114" dirty="0">
                <a:latin typeface="Calibri"/>
                <a:cs typeface="Calibri"/>
              </a:rPr>
              <a:t> </a:t>
            </a:r>
            <a:r>
              <a:rPr sz="3200" i="1" spc="509" dirty="0">
                <a:latin typeface="Calibri"/>
                <a:cs typeface="Calibri"/>
              </a:rPr>
              <a:t>and</a:t>
            </a:r>
            <a:r>
              <a:rPr sz="3200" i="1" spc="135" dirty="0">
                <a:latin typeface="Calibri"/>
                <a:cs typeface="Calibri"/>
              </a:rPr>
              <a:t> </a:t>
            </a:r>
            <a:r>
              <a:rPr sz="3200" i="1" spc="204" dirty="0">
                <a:latin typeface="Calibri"/>
                <a:cs typeface="Calibri"/>
              </a:rPr>
              <a:t>Skills</a:t>
            </a:r>
            <a:r>
              <a:rPr sz="3200" spc="204" dirty="0">
                <a:latin typeface="Calibri"/>
                <a:cs typeface="Calibri"/>
              </a:rPr>
              <a:t>.</a:t>
            </a:r>
            <a:r>
              <a:rPr sz="3200" spc="80" dirty="0">
                <a:latin typeface="Calibri"/>
                <a:cs typeface="Calibri"/>
              </a:rPr>
              <a:t> </a:t>
            </a:r>
            <a:r>
              <a:rPr sz="3200" spc="270" dirty="0">
                <a:latin typeface="Calibri"/>
                <a:cs typeface="Calibri"/>
              </a:rPr>
              <a:t>3rd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285" dirty="0">
                <a:latin typeface="Calibri"/>
                <a:cs typeface="Calibri"/>
              </a:rPr>
              <a:t>edn.</a:t>
            </a:r>
            <a:r>
              <a:rPr sz="3200" spc="114" dirty="0">
                <a:latin typeface="Calibri"/>
                <a:cs typeface="Calibri"/>
              </a:rPr>
              <a:t> </a:t>
            </a:r>
            <a:r>
              <a:rPr sz="3200" spc="450" dirty="0">
                <a:latin typeface="Calibri"/>
                <a:cs typeface="Calibri"/>
              </a:rPr>
              <a:t>Ann</a:t>
            </a:r>
            <a:r>
              <a:rPr sz="3200" spc="120" dirty="0">
                <a:latin typeface="Calibri"/>
                <a:cs typeface="Calibri"/>
              </a:rPr>
              <a:t> </a:t>
            </a:r>
            <a:r>
              <a:rPr sz="3200" spc="225" dirty="0">
                <a:latin typeface="Calibri"/>
                <a:cs typeface="Calibri"/>
              </a:rPr>
              <a:t>Arbor:</a:t>
            </a:r>
            <a:r>
              <a:rPr sz="3200" spc="140" dirty="0">
                <a:latin typeface="Calibri"/>
                <a:cs typeface="Calibri"/>
              </a:rPr>
              <a:t> </a:t>
            </a:r>
            <a:r>
              <a:rPr sz="3200" spc="275" dirty="0">
                <a:latin typeface="Calibri"/>
                <a:cs typeface="Calibri"/>
              </a:rPr>
              <a:t>University</a:t>
            </a:r>
            <a:r>
              <a:rPr sz="3200" spc="125" dirty="0">
                <a:latin typeface="Calibri"/>
                <a:cs typeface="Calibri"/>
              </a:rPr>
              <a:t> </a:t>
            </a:r>
            <a:r>
              <a:rPr sz="3200" spc="210" dirty="0">
                <a:latin typeface="Calibri"/>
                <a:cs typeface="Calibri"/>
              </a:rPr>
              <a:t>of</a:t>
            </a:r>
            <a:r>
              <a:rPr sz="3200" spc="130" dirty="0">
                <a:latin typeface="Calibri"/>
                <a:cs typeface="Calibri"/>
              </a:rPr>
              <a:t> </a:t>
            </a:r>
            <a:r>
              <a:rPr sz="3200" spc="370" dirty="0">
                <a:latin typeface="Calibri"/>
                <a:cs typeface="Calibri"/>
              </a:rPr>
              <a:t>Michigan</a:t>
            </a:r>
            <a:r>
              <a:rPr sz="3200" spc="105" dirty="0">
                <a:latin typeface="Calibri"/>
                <a:cs typeface="Calibri"/>
              </a:rPr>
              <a:t> </a:t>
            </a:r>
            <a:r>
              <a:rPr sz="3200" spc="265" dirty="0">
                <a:latin typeface="Calibri"/>
                <a:cs typeface="Calibri"/>
              </a:rPr>
              <a:t>Press.</a:t>
            </a:r>
            <a:endParaRPr sz="3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105"/>
              </a:spcBef>
              <a:buFont typeface="Arial"/>
              <a:buChar char="•"/>
            </a:pPr>
            <a:endParaRPr sz="3200">
              <a:latin typeface="Calibri"/>
              <a:cs typeface="Calibri"/>
            </a:endParaRPr>
          </a:p>
          <a:p>
            <a:pPr marL="468630" marR="5080" indent="-455930" algn="just">
              <a:lnSpc>
                <a:spcPct val="114999"/>
              </a:lnSpc>
              <a:buFont typeface="Arial"/>
              <a:buChar char="•"/>
              <a:tabLst>
                <a:tab pos="469900" algn="l"/>
              </a:tabLst>
            </a:pPr>
            <a:r>
              <a:rPr sz="3200" spc="270" dirty="0">
                <a:latin typeface="Calibri"/>
                <a:cs typeface="Calibri"/>
              </a:rPr>
              <a:t>University</a:t>
            </a:r>
            <a:r>
              <a:rPr sz="3200" spc="660" dirty="0">
                <a:latin typeface="Calibri"/>
                <a:cs typeface="Calibri"/>
              </a:rPr>
              <a:t>    </a:t>
            </a:r>
            <a:r>
              <a:rPr sz="3200" spc="210" dirty="0">
                <a:latin typeface="Calibri"/>
                <a:cs typeface="Calibri"/>
              </a:rPr>
              <a:t>of</a:t>
            </a:r>
            <a:r>
              <a:rPr sz="3200" spc="665" dirty="0">
                <a:latin typeface="Calibri"/>
                <a:cs typeface="Calibri"/>
              </a:rPr>
              <a:t>    </a:t>
            </a:r>
            <a:r>
              <a:rPr sz="3200" spc="325" dirty="0">
                <a:latin typeface="Calibri"/>
                <a:cs typeface="Calibri"/>
              </a:rPr>
              <a:t>Oxford</a:t>
            </a:r>
            <a:r>
              <a:rPr sz="3200" spc="660" dirty="0">
                <a:latin typeface="Calibri"/>
                <a:cs typeface="Calibri"/>
              </a:rPr>
              <a:t>    </a:t>
            </a:r>
            <a:r>
              <a:rPr sz="3200" spc="195" dirty="0">
                <a:latin typeface="Calibri"/>
                <a:cs typeface="Calibri"/>
              </a:rPr>
              <a:t>(2023)</a:t>
            </a:r>
            <a:r>
              <a:rPr sz="3200" spc="660" dirty="0">
                <a:latin typeface="Calibri"/>
                <a:cs typeface="Calibri"/>
              </a:rPr>
              <a:t>    </a:t>
            </a:r>
            <a:r>
              <a:rPr sz="3200" i="1" spc="470" dirty="0">
                <a:latin typeface="Calibri"/>
                <a:cs typeface="Calibri"/>
              </a:rPr>
              <a:t>Academic</a:t>
            </a:r>
            <a:r>
              <a:rPr sz="3200" i="1" spc="660" dirty="0">
                <a:latin typeface="Calibri"/>
                <a:cs typeface="Calibri"/>
              </a:rPr>
              <a:t>    </a:t>
            </a:r>
            <a:r>
              <a:rPr sz="3200" i="1" spc="245" dirty="0">
                <a:latin typeface="Calibri"/>
                <a:cs typeface="Calibri"/>
              </a:rPr>
              <a:t>Integrity</a:t>
            </a:r>
            <a:r>
              <a:rPr sz="3200" spc="245" dirty="0">
                <a:latin typeface="Calibri"/>
                <a:cs typeface="Calibri"/>
              </a:rPr>
              <a:t>.</a:t>
            </a:r>
            <a:r>
              <a:rPr sz="3200" spc="665" dirty="0">
                <a:latin typeface="Calibri"/>
                <a:cs typeface="Calibri"/>
              </a:rPr>
              <a:t>    </a:t>
            </a:r>
            <a:r>
              <a:rPr sz="3200" spc="290" dirty="0">
                <a:latin typeface="Calibri"/>
                <a:cs typeface="Calibri"/>
              </a:rPr>
              <a:t>Available</a:t>
            </a:r>
            <a:r>
              <a:rPr sz="3200" spc="660" dirty="0">
                <a:latin typeface="Calibri"/>
                <a:cs typeface="Calibri"/>
              </a:rPr>
              <a:t>    </a:t>
            </a:r>
            <a:r>
              <a:rPr sz="3200" spc="65" dirty="0">
                <a:latin typeface="Calibri"/>
                <a:cs typeface="Calibri"/>
              </a:rPr>
              <a:t>at: 	</a:t>
            </a:r>
            <a:r>
              <a:rPr sz="3200" u="sng" spc="26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https://academicintegrity.ox.ac.uk</a:t>
            </a:r>
            <a:r>
              <a:rPr sz="3200" u="none" spc="110" dirty="0">
                <a:solidFill>
                  <a:srgbClr val="0000FF"/>
                </a:solidFill>
                <a:latin typeface="Calibri"/>
                <a:cs typeface="Calibri"/>
              </a:rPr>
              <a:t> </a:t>
            </a:r>
            <a:r>
              <a:rPr sz="3200" u="none" spc="350" dirty="0">
                <a:latin typeface="Calibri"/>
                <a:cs typeface="Calibri"/>
              </a:rPr>
              <a:t>(Accessed</a:t>
            </a:r>
            <a:r>
              <a:rPr sz="3200" u="none" spc="125" dirty="0">
                <a:latin typeface="Calibri"/>
                <a:cs typeface="Calibri"/>
              </a:rPr>
              <a:t> </a:t>
            </a:r>
            <a:r>
              <a:rPr sz="3200" u="none" spc="175" dirty="0">
                <a:latin typeface="Calibri"/>
                <a:cs typeface="Calibri"/>
              </a:rPr>
              <a:t>23</a:t>
            </a:r>
            <a:r>
              <a:rPr sz="3200" u="none" spc="114" dirty="0">
                <a:latin typeface="Calibri"/>
                <a:cs typeface="Calibri"/>
              </a:rPr>
              <a:t> </a:t>
            </a:r>
            <a:r>
              <a:rPr sz="3200" u="none" spc="405" dirty="0">
                <a:latin typeface="Calibri"/>
                <a:cs typeface="Calibri"/>
              </a:rPr>
              <a:t>September</a:t>
            </a:r>
            <a:r>
              <a:rPr sz="3200" u="none" spc="160" dirty="0">
                <a:latin typeface="Calibri"/>
                <a:cs typeface="Calibri"/>
              </a:rPr>
              <a:t> </a:t>
            </a:r>
            <a:r>
              <a:rPr sz="3200" u="none" spc="150" dirty="0">
                <a:latin typeface="Calibri"/>
                <a:cs typeface="Calibri"/>
              </a:rPr>
              <a:t>2025).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2335</Words>
  <Application>Microsoft Office PowerPoint</Application>
  <PresentationFormat>Custom</PresentationFormat>
  <Paragraphs>222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Aptos</vt:lpstr>
      <vt:lpstr>Arial</vt:lpstr>
      <vt:lpstr>Calibri</vt:lpstr>
      <vt:lpstr>Trebuchet MS</vt:lpstr>
      <vt:lpstr>Office Theme</vt:lpstr>
      <vt:lpstr>1_Office Theme</vt:lpstr>
      <vt:lpstr>PowerPoint Presentation</vt:lpstr>
      <vt:lpstr>Learning</vt:lpstr>
      <vt:lpstr>Academic Integrity</vt:lpstr>
      <vt:lpstr>What is Academic Integrity?</vt:lpstr>
      <vt:lpstr>Why should YOU care about academic integrity?</vt:lpstr>
      <vt:lpstr>What Do You Think Counts as Cheating?</vt:lpstr>
      <vt:lpstr>What Do You Think Counts as Cheating?</vt:lpstr>
      <vt:lpstr>What are the various types of academic dishonesty?</vt:lpstr>
      <vt:lpstr>PowerPoint Presentation</vt:lpstr>
      <vt:lpstr>2. Self-Plagiarism</vt:lpstr>
      <vt:lpstr>3. Collusion</vt:lpstr>
      <vt:lpstr>4. False Authorship</vt:lpstr>
      <vt:lpstr>What not to do with AI</vt:lpstr>
      <vt:lpstr>Why not do this?</vt:lpstr>
      <vt:lpstr>Artificial Intelligence</vt:lpstr>
      <vt:lpstr>Matching Activity: Is this Academic Misconduct?</vt:lpstr>
      <vt:lpstr>What about these ones we did earlier?</vt:lpstr>
      <vt:lpstr>Let’s have a look at an Assignment 1 written by ChatGPT</vt:lpstr>
      <vt:lpstr>Assignment 1 – Deadline Reminder</vt:lpstr>
      <vt:lpstr>Next Week (Week 6)</vt:lpstr>
      <vt:lpstr>USEFUL CONTACTS</vt:lpstr>
      <vt:lpstr>Learning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3 - Types of Assignments</dc:title>
  <dc:creator>Ffion Cumberpatch</dc:creator>
  <cp:keywords>DAGNLrxHK-g,BAFQRMioFu4,0</cp:keywords>
  <cp:lastModifiedBy>Ffion Cumberpatch</cp:lastModifiedBy>
  <cp:revision>2</cp:revision>
  <dcterms:created xsi:type="dcterms:W3CDTF">2025-12-30T09:37:38Z</dcterms:created>
  <dcterms:modified xsi:type="dcterms:W3CDTF">2026-01-01T14:21:38Z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2025-10-24T00:00:00Z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2025-12-30T00:00:00Z</vt:filetime>
  </property>
  <property fmtid="{D5CDD505-2E9C-101B-9397-08002B2CF9AE}" pid="5" name="Producer">
    <vt:lpwstr>Microsoft® PowerPoint® for Microsoft 365</vt:lpwstr>
  </property>
</Properties>
</file>