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85" r:id="rId1"/>
  </p:sldMasterIdLst>
  <p:notesMasterIdLst>
    <p:notesMasterId r:id="rId5"/>
  </p:notesMasterIdLst>
  <p:sldIdLst>
    <p:sldId id="258" r:id="rId2"/>
    <p:sldId id="256" r:id="rId3"/>
    <p:sldId id="257" r:id="rId4"/>
  </p:sldIdLst>
  <p:sldSz cx="21599525" cy="32399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85" autoAdjust="0"/>
    <p:restoredTop sz="77902" autoAdjust="0"/>
  </p:normalViewPr>
  <p:slideViewPr>
    <p:cSldViewPr snapToGrid="0">
      <p:cViewPr>
        <p:scale>
          <a:sx n="50" d="100"/>
          <a:sy n="50" d="100"/>
        </p:scale>
        <p:origin x="1308" y="-10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5DBACF-011B-4430-AB86-4EA37943FBCB}" type="datetimeFigureOut">
              <a:rPr lang="en-IN" smtClean="0"/>
              <a:t>14-07-2026</a:t>
            </a:fld>
            <a:endParaRPr lang="en-IN"/>
          </a:p>
        </p:txBody>
      </p:sp>
      <p:sp>
        <p:nvSpPr>
          <p:cNvPr id="4" name="Slide Image Placeholder 3"/>
          <p:cNvSpPr>
            <a:spLocks noGrp="1" noRot="1" noChangeAspect="1"/>
          </p:cNvSpPr>
          <p:nvPr>
            <p:ph type="sldImg" idx="2"/>
          </p:nvPr>
        </p:nvSpPr>
        <p:spPr>
          <a:xfrm>
            <a:off x="2400300" y="1143000"/>
            <a:ext cx="2057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76A236-4662-4590-842F-C58CA6F522FB}" type="slidenum">
              <a:rPr lang="en-IN" smtClean="0"/>
              <a:t>‹#›</a:t>
            </a:fld>
            <a:endParaRPr lang="en-IN"/>
          </a:p>
        </p:txBody>
      </p:sp>
    </p:spTree>
    <p:extLst>
      <p:ext uri="{BB962C8B-B14F-4D97-AF65-F5344CB8AC3E}">
        <p14:creationId xmlns:p14="http://schemas.microsoft.com/office/powerpoint/2010/main" val="31649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Older people have linked and diverse psychological, social, physical and empowerment requirements which affect their ability to maintain their independence and wellbeing.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Psychological and Emotional Requirements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Mental health is significant in older age as it supports the people to manage their functions. Older people might be suffered from the mental illness such as depression, anxiety, bereavement and cognitive decline, especially those living with dementia (NHS England, 2024). Therefore, the social isolation has been included with poorer mental health and physical health results and enhanced the mortality risk. On the same time, psychological support and opportunities for effective social engagement are essential elements of holistic care.</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Physical care needs</a:t>
            </a:r>
            <a:r>
              <a:rPr lang="en-GB" sz="1200" i="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older adults are affected by the chronic disease like arthritis, diabetes, cardiovascular disease and frailty, which can decrease the mobility and functional capacity. Effective management of this situation needed access to preventative rehabilitation services, healthcare, medication management and falls-prevention programmes (Age UK, 2024). Research estimated that managing the physical function can delay dependency and developed the quality of life.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Social and empowerment requirements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Empowerment is focused on person-centred care for further healthcare integration. Tom </a:t>
            </a:r>
            <a:r>
              <a:rPr lang="en-GB" sz="1200" kern="1200" dirty="0" err="1">
                <a:solidFill>
                  <a:schemeClr val="tx1"/>
                </a:solidFill>
                <a:effectLst/>
                <a:latin typeface="+mn-lt"/>
                <a:ea typeface="+mn-ea"/>
                <a:cs typeface="+mn-cs"/>
              </a:rPr>
              <a:t>Kitwood</a:t>
            </a:r>
            <a:r>
              <a:rPr lang="en-GB" sz="1200" kern="1200" dirty="0">
                <a:solidFill>
                  <a:schemeClr val="tx1"/>
                </a:solidFill>
                <a:effectLst/>
                <a:latin typeface="+mn-lt"/>
                <a:ea typeface="+mn-ea"/>
                <a:cs typeface="+mn-cs"/>
              </a:rPr>
              <a:t> argued that managing autonomy, dignity and personhood is especially significant while supporting the older adults, especially those living with dementia (Brooker, 2022). Empowerment assures individuals to retain control over decisions in the regards of healthcare, daily activities and housing, impacting the self-esteem and independence. </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Critical evaluation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policies are effectively concentrated on person-centred care and strengths-based perspectives, implementation is remained inconsistent across the UK. The older people who belong to the rural or disadvantaged socioeconomic backgrounds are also unable to access healthcare and have poorer health outcomes (Laurell et al. 2024). Additionally, care systems are basically concerned on medical requirements more likely to social and emotional wellbeing, potentially limiting opportunities for authentic empowerment. Moreover, effective support is required for a holistic approach which address not only physical health but also social, psychological, and autonomy-related requirements (Davies et al. 2022).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challenges held due to isolation. As an example, physical inability can impacted social isolation, driving to loneliness and poorer mental health. UK policies are generally affected on independence and ageing in place; many older adults continue to experience challenges because of inadequate housing adaptations, digital exclusion and fragmented services (Luthra and Islam, 2026). This evaluated the needs for developing health and social care services that address the psychological, social, physical and environmental factors significantly. A holistic approach is therefore significant in maintain the functional ability and influenced the older adults to stay active and independent for longer.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been measured that 82% of older people suggest still keeping their own homes as they age. Current UK services are highly admirable as it prioritises the older adults to manage their independence and functional ability. NHS community services, such as falls prevention initiatives and community nursing, reablement programmes, support individuals in recovering skills and confidence, allowing illness or hospital admission (Barnes et al. 2022). Research supports that reablement can develop daily functioning and also decrease the requirements for long-term care support.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other side, the social care services also contribute to independent living by personalised care planning, home care provision and assistance with everyday activities. These services align with the strategy of the Care Act 2014, strengthening the choice, wellbeing and person-centred care (Care Act, 2014).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Community organisations, such as Age UK, provide an impactful insight by befriending schemes, social activities and information services which supports reducing the isolation and also impact the social participation (</a:t>
            </a:r>
            <a:r>
              <a:rPr lang="en-GB" sz="1200" kern="1200" dirty="0" err="1">
                <a:solidFill>
                  <a:schemeClr val="tx1"/>
                </a:solidFill>
                <a:effectLst/>
                <a:latin typeface="+mn-lt"/>
                <a:ea typeface="+mn-ea"/>
                <a:cs typeface="+mn-cs"/>
              </a:rPr>
              <a:t>Liapi</a:t>
            </a:r>
            <a:r>
              <a:rPr lang="en-GB" sz="1200" kern="1200" dirty="0">
                <a:solidFill>
                  <a:schemeClr val="tx1"/>
                </a:solidFill>
                <a:effectLst/>
                <a:latin typeface="+mn-lt"/>
                <a:ea typeface="+mn-ea"/>
                <a:cs typeface="+mn-cs"/>
              </a:rPr>
              <a:t> et al. 2023). Better coordination among the health, social care and community organisations has been needed to assure that older adults receive holistic and continuous assistance that progressively supports them to stay independent.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smart health technology influenced independence, enhanced safety and security, developed access to healthcare and supported agencies in place. But it also has some major limitations, such as digital exclusion, high upfront cost, reliance on technology over human interaction and concerns about privacy and data security. Nearly 70% of older adults use the internet in their daily lives, but digital confidence is reduced among those aged 75+ (Jimenez et al. 2023). Smart home and remote monitoring technologies have been included with the developed safety and independent living outcomes.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Technologies are the most important tools across all age groups as they influence the independence, safety and wellbeing of older adults, especially. Current technologies, including remote patient monitoring systems, assistive devices, and telehealth service supports the individuals to manage their health conditions (Brooker, 2022). In this regard, fall detectors, medication reminder systems and mobility aids can decrease challenges, and also support individuals with daily activities.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Emerging technologies influenced the older empowerment, such as smart home systems that can automatically manage environmental conditions, detect emergencies and support everyday tasks. Artificial intelligence is developing being used to address changes in managing health status, predict risks and support personalised care planning (</a:t>
            </a:r>
            <a:r>
              <a:rPr lang="en-GB" sz="1200" kern="1200" dirty="0" err="1">
                <a:solidFill>
                  <a:schemeClr val="tx1"/>
                </a:solidFill>
                <a:effectLst/>
                <a:latin typeface="+mn-lt"/>
                <a:ea typeface="+mn-ea"/>
                <a:cs typeface="+mn-cs"/>
              </a:rPr>
              <a:t>Jutai</a:t>
            </a:r>
            <a:r>
              <a:rPr lang="en-GB" sz="1200" kern="1200" dirty="0">
                <a:solidFill>
                  <a:schemeClr val="tx1"/>
                </a:solidFill>
                <a:effectLst/>
                <a:latin typeface="+mn-lt"/>
                <a:ea typeface="+mn-ea"/>
                <a:cs typeface="+mn-cs"/>
              </a:rPr>
              <a:t> et al. 2024). Robotic technology is now supporting in decreasing loneliness by assuring companionship and facilitating communication.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the advantages of this technology are not encountered equally by all older adults. Digital exclusion is remaining a major challenge, particularly with limited digital literacy, low income or cognitive impairment (</a:t>
            </a:r>
            <a:r>
              <a:rPr lang="en-GB" sz="1200" kern="1200" dirty="0" err="1">
                <a:solidFill>
                  <a:schemeClr val="tx1"/>
                </a:solidFill>
                <a:effectLst/>
                <a:latin typeface="+mn-lt"/>
                <a:ea typeface="+mn-ea"/>
                <a:cs typeface="+mn-cs"/>
              </a:rPr>
              <a:t>Liapi</a:t>
            </a:r>
            <a:r>
              <a:rPr lang="en-GB" sz="1200" kern="1200" dirty="0">
                <a:solidFill>
                  <a:schemeClr val="tx1"/>
                </a:solidFill>
                <a:effectLst/>
                <a:latin typeface="+mn-lt"/>
                <a:ea typeface="+mn-ea"/>
                <a:cs typeface="+mn-cs"/>
              </a:rPr>
              <a:t> et al. 2023). Concerns about the cybersecurity, privacy and ethical use of personal data also required careful consideration.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recommendation is mainly to empower the independence, empowerment and quality of life among older adults. A digital inclusion approach can support addressing inequalities in access to healthcare and support services (Davies et al. 2022). Strong integration between the health and social care services would develop the continuity of care and also decrease the fragmentation. Expanding community-based programmes to address the deterioration and support social engagement.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E76A236-4662-4590-842F-C58CA6F522FB}" type="slidenum">
              <a:rPr lang="en-IN" smtClean="0"/>
              <a:t>2</a:t>
            </a:fld>
            <a:endParaRPr lang="en-IN"/>
          </a:p>
        </p:txBody>
      </p:sp>
    </p:spTree>
    <p:extLst>
      <p:ext uri="{BB962C8B-B14F-4D97-AF65-F5344CB8AC3E}">
        <p14:creationId xmlns:p14="http://schemas.microsoft.com/office/powerpoint/2010/main" val="1553955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19965" y="5302386"/>
            <a:ext cx="18359596" cy="11279752"/>
          </a:xfrm>
        </p:spPr>
        <p:txBody>
          <a:bodyPr anchor="b"/>
          <a:lstStyle>
            <a:lvl1pPr algn="ctr">
              <a:defRPr sz="14173"/>
            </a:lvl1pPr>
          </a:lstStyle>
          <a:p>
            <a:r>
              <a:rPr lang="en-US"/>
              <a:t>Click to edit Master title style</a:t>
            </a:r>
            <a:endParaRPr lang="en-US" dirty="0"/>
          </a:p>
        </p:txBody>
      </p:sp>
      <p:sp>
        <p:nvSpPr>
          <p:cNvPr id="3" name="Subtitle 2"/>
          <p:cNvSpPr>
            <a:spLocks noGrp="1"/>
          </p:cNvSpPr>
          <p:nvPr>
            <p:ph type="subTitle" idx="1"/>
          </p:nvPr>
        </p:nvSpPr>
        <p:spPr>
          <a:xfrm>
            <a:off x="2699941" y="17017128"/>
            <a:ext cx="16199644" cy="7822326"/>
          </a:xfrm>
        </p:spPr>
        <p:txBody>
          <a:bodyPr/>
          <a:lstStyle>
            <a:lvl1pPr marL="0" indent="0" algn="ctr">
              <a:buNone/>
              <a:defRPr sz="5669"/>
            </a:lvl1pPr>
            <a:lvl2pPr marL="1079998" indent="0" algn="ctr">
              <a:buNone/>
              <a:defRPr sz="4724"/>
            </a:lvl2pPr>
            <a:lvl3pPr marL="2159996" indent="0" algn="ctr">
              <a:buNone/>
              <a:defRPr sz="4252"/>
            </a:lvl3pPr>
            <a:lvl4pPr marL="3239994" indent="0" algn="ctr">
              <a:buNone/>
              <a:defRPr sz="3780"/>
            </a:lvl4pPr>
            <a:lvl5pPr marL="4319991" indent="0" algn="ctr">
              <a:buNone/>
              <a:defRPr sz="3780"/>
            </a:lvl5pPr>
            <a:lvl6pPr marL="5399989" indent="0" algn="ctr">
              <a:buNone/>
              <a:defRPr sz="3780"/>
            </a:lvl6pPr>
            <a:lvl7pPr marL="6479987" indent="0" algn="ctr">
              <a:buNone/>
              <a:defRPr sz="3780"/>
            </a:lvl7pPr>
            <a:lvl8pPr marL="7559985" indent="0" algn="ctr">
              <a:buNone/>
              <a:defRPr sz="3780"/>
            </a:lvl8pPr>
            <a:lvl9pPr marL="8639983" indent="0" algn="ctr">
              <a:buNone/>
              <a:defRPr sz="37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EF1723-EC00-4C54-A13D-1CF7690895C1}"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1063104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F1723-EC00-4C54-A13D-1CF7690895C1}"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765777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3719" y="8077332"/>
            <a:ext cx="18629590" cy="13477201"/>
          </a:xfrm>
        </p:spPr>
        <p:txBody>
          <a:bodyPr anchor="b"/>
          <a:lstStyle>
            <a:lvl1pPr>
              <a:defRPr sz="14173"/>
            </a:lvl1pPr>
          </a:lstStyle>
          <a:p>
            <a:r>
              <a:rPr lang="en-US"/>
              <a:t>Click to edit Master title style</a:t>
            </a:r>
            <a:endParaRPr lang="en-US" dirty="0"/>
          </a:p>
        </p:txBody>
      </p:sp>
      <p:sp>
        <p:nvSpPr>
          <p:cNvPr id="3" name="Text Placeholder 2"/>
          <p:cNvSpPr>
            <a:spLocks noGrp="1"/>
          </p:cNvSpPr>
          <p:nvPr>
            <p:ph type="body" idx="1"/>
          </p:nvPr>
        </p:nvSpPr>
        <p:spPr>
          <a:xfrm>
            <a:off x="1473719" y="21682033"/>
            <a:ext cx="18629590" cy="7087342"/>
          </a:xfrm>
        </p:spPr>
        <p:txBody>
          <a:bodyPr/>
          <a:lstStyle>
            <a:lvl1pPr marL="0" indent="0">
              <a:buNone/>
              <a:defRPr sz="5669">
                <a:solidFill>
                  <a:schemeClr val="tx1"/>
                </a:solidFill>
              </a:defRPr>
            </a:lvl1pPr>
            <a:lvl2pPr marL="1079998" indent="0">
              <a:buNone/>
              <a:defRPr sz="4724">
                <a:solidFill>
                  <a:schemeClr val="tx1">
                    <a:tint val="75000"/>
                  </a:schemeClr>
                </a:solidFill>
              </a:defRPr>
            </a:lvl2pPr>
            <a:lvl3pPr marL="2159996" indent="0">
              <a:buNone/>
              <a:defRPr sz="4252">
                <a:solidFill>
                  <a:schemeClr val="tx1">
                    <a:tint val="75000"/>
                  </a:schemeClr>
                </a:solidFill>
              </a:defRPr>
            </a:lvl3pPr>
            <a:lvl4pPr marL="3239994" indent="0">
              <a:buNone/>
              <a:defRPr sz="3780">
                <a:solidFill>
                  <a:schemeClr val="tx1">
                    <a:tint val="75000"/>
                  </a:schemeClr>
                </a:solidFill>
              </a:defRPr>
            </a:lvl4pPr>
            <a:lvl5pPr marL="4319991" indent="0">
              <a:buNone/>
              <a:defRPr sz="3780">
                <a:solidFill>
                  <a:schemeClr val="tx1">
                    <a:tint val="75000"/>
                  </a:schemeClr>
                </a:solidFill>
              </a:defRPr>
            </a:lvl5pPr>
            <a:lvl6pPr marL="5399989" indent="0">
              <a:buNone/>
              <a:defRPr sz="3780">
                <a:solidFill>
                  <a:schemeClr val="tx1">
                    <a:tint val="75000"/>
                  </a:schemeClr>
                </a:solidFill>
              </a:defRPr>
            </a:lvl6pPr>
            <a:lvl7pPr marL="6479987" indent="0">
              <a:buNone/>
              <a:defRPr sz="3780">
                <a:solidFill>
                  <a:schemeClr val="tx1">
                    <a:tint val="75000"/>
                  </a:schemeClr>
                </a:solidFill>
              </a:defRPr>
            </a:lvl7pPr>
            <a:lvl8pPr marL="7559985" indent="0">
              <a:buNone/>
              <a:defRPr sz="3780">
                <a:solidFill>
                  <a:schemeClr val="tx1">
                    <a:tint val="75000"/>
                  </a:schemeClr>
                </a:solidFill>
              </a:defRPr>
            </a:lvl8pPr>
            <a:lvl9pPr marL="8639983" indent="0">
              <a:buNone/>
              <a:defRPr sz="37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F1723-EC00-4C54-A13D-1CF7690895C1}"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1516072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84967" y="8624810"/>
            <a:ext cx="9179798" cy="205570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34760" y="8624810"/>
            <a:ext cx="9179798" cy="205570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EF1723-EC00-4C54-A13D-1CF7690895C1}"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301422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87781" y="1724969"/>
            <a:ext cx="18629590" cy="6262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87783" y="7942328"/>
            <a:ext cx="9137610" cy="3892412"/>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US"/>
              <a:t>Click to edit Master text styles</a:t>
            </a:r>
          </a:p>
        </p:txBody>
      </p:sp>
      <p:sp>
        <p:nvSpPr>
          <p:cNvPr id="4" name="Content Placeholder 3"/>
          <p:cNvSpPr>
            <a:spLocks noGrp="1"/>
          </p:cNvSpPr>
          <p:nvPr>
            <p:ph sz="half" idx="2"/>
          </p:nvPr>
        </p:nvSpPr>
        <p:spPr>
          <a:xfrm>
            <a:off x="1487783" y="11834740"/>
            <a:ext cx="9137610" cy="17407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34761" y="7942328"/>
            <a:ext cx="9182611" cy="3892412"/>
          </a:xfrm>
        </p:spPr>
        <p:txBody>
          <a:bodyPr anchor="b"/>
          <a:lstStyle>
            <a:lvl1pPr marL="0" indent="0">
              <a:buNone/>
              <a:defRPr sz="5669" b="1"/>
            </a:lvl1pPr>
            <a:lvl2pPr marL="1079998" indent="0">
              <a:buNone/>
              <a:defRPr sz="4724" b="1"/>
            </a:lvl2pPr>
            <a:lvl3pPr marL="2159996" indent="0">
              <a:buNone/>
              <a:defRPr sz="4252" b="1"/>
            </a:lvl3pPr>
            <a:lvl4pPr marL="3239994" indent="0">
              <a:buNone/>
              <a:defRPr sz="3780" b="1"/>
            </a:lvl4pPr>
            <a:lvl5pPr marL="4319991" indent="0">
              <a:buNone/>
              <a:defRPr sz="3780" b="1"/>
            </a:lvl5pPr>
            <a:lvl6pPr marL="5399989" indent="0">
              <a:buNone/>
              <a:defRPr sz="3780" b="1"/>
            </a:lvl6pPr>
            <a:lvl7pPr marL="6479987" indent="0">
              <a:buNone/>
              <a:defRPr sz="3780" b="1"/>
            </a:lvl7pPr>
            <a:lvl8pPr marL="7559985" indent="0">
              <a:buNone/>
              <a:defRPr sz="3780" b="1"/>
            </a:lvl8pPr>
            <a:lvl9pPr marL="8639983" indent="0">
              <a:buNone/>
              <a:defRPr sz="3780" b="1"/>
            </a:lvl9pPr>
          </a:lstStyle>
          <a:p>
            <a:pPr lvl="0"/>
            <a:r>
              <a:rPr lang="en-US"/>
              <a:t>Click to edit Master text styles</a:t>
            </a:r>
          </a:p>
        </p:txBody>
      </p:sp>
      <p:sp>
        <p:nvSpPr>
          <p:cNvPr id="6" name="Content Placeholder 5"/>
          <p:cNvSpPr>
            <a:spLocks noGrp="1"/>
          </p:cNvSpPr>
          <p:nvPr>
            <p:ph sz="quarter" idx="4"/>
          </p:nvPr>
        </p:nvSpPr>
        <p:spPr>
          <a:xfrm>
            <a:off x="10934761" y="11834740"/>
            <a:ext cx="9182611" cy="17407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EF1723-EC00-4C54-A13D-1CF7690895C1}" type="datetimeFigureOut">
              <a:rPr lang="en-GB" smtClean="0"/>
              <a:t>14/07/2026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471388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EF1723-EC00-4C54-A13D-1CF7690895C1}" type="datetimeFigureOut">
              <a:rPr lang="en-GB" smtClean="0"/>
              <a:t>14/07/2026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3681596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EF1723-EC00-4C54-A13D-1CF7690895C1}" type="datetimeFigureOut">
              <a:rPr lang="en-GB" smtClean="0"/>
              <a:t>14/07/2026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286902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2159952"/>
            <a:ext cx="6966409" cy="7559834"/>
          </a:xfrm>
        </p:spPr>
        <p:txBody>
          <a:bodyPr anchor="b"/>
          <a:lstStyle>
            <a:lvl1pPr>
              <a:defRPr sz="7559"/>
            </a:lvl1pPr>
          </a:lstStyle>
          <a:p>
            <a:r>
              <a:rPr lang="en-US"/>
              <a:t>Click to edit Master title style</a:t>
            </a:r>
            <a:endParaRPr lang="en-US" dirty="0"/>
          </a:p>
        </p:txBody>
      </p:sp>
      <p:sp>
        <p:nvSpPr>
          <p:cNvPr id="3" name="Content Placeholder 2"/>
          <p:cNvSpPr>
            <a:spLocks noGrp="1"/>
          </p:cNvSpPr>
          <p:nvPr>
            <p:ph idx="1"/>
          </p:nvPr>
        </p:nvSpPr>
        <p:spPr>
          <a:xfrm>
            <a:off x="9182611" y="4664905"/>
            <a:ext cx="10934760" cy="23024494"/>
          </a:xfrm>
        </p:spPr>
        <p:txBody>
          <a:bodyPr/>
          <a:lstStyle>
            <a:lvl1pPr>
              <a:defRPr sz="7559"/>
            </a:lvl1pPr>
            <a:lvl2pPr>
              <a:defRPr sz="6614"/>
            </a:lvl2pPr>
            <a:lvl3pPr>
              <a:defRPr sz="5669"/>
            </a:lvl3pPr>
            <a:lvl4pPr>
              <a:defRPr sz="4724"/>
            </a:lvl4pPr>
            <a:lvl5pPr>
              <a:defRPr sz="4724"/>
            </a:lvl5pPr>
            <a:lvl6pPr>
              <a:defRPr sz="4724"/>
            </a:lvl6pPr>
            <a:lvl7pPr>
              <a:defRPr sz="4724"/>
            </a:lvl7pPr>
            <a:lvl8pPr>
              <a:defRPr sz="4724"/>
            </a:lvl8pPr>
            <a:lvl9pPr>
              <a:defRPr sz="472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7781" y="9719786"/>
            <a:ext cx="6966409" cy="18007107"/>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57EF1723-EC00-4C54-A13D-1CF7690895C1}"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1757198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2159952"/>
            <a:ext cx="6966409" cy="7559834"/>
          </a:xfrm>
        </p:spPr>
        <p:txBody>
          <a:bodyPr anchor="b"/>
          <a:lstStyle>
            <a:lvl1pPr>
              <a:defRPr sz="7559"/>
            </a:lvl1pPr>
          </a:lstStyle>
          <a:p>
            <a:r>
              <a:rPr lang="en-US"/>
              <a:t>Click to edit Master title style</a:t>
            </a:r>
            <a:endParaRPr lang="en-US" dirty="0"/>
          </a:p>
        </p:txBody>
      </p:sp>
      <p:sp>
        <p:nvSpPr>
          <p:cNvPr id="3" name="Picture Placeholder 2"/>
          <p:cNvSpPr>
            <a:spLocks noGrp="1" noChangeAspect="1"/>
          </p:cNvSpPr>
          <p:nvPr>
            <p:ph type="pic" idx="1"/>
          </p:nvPr>
        </p:nvSpPr>
        <p:spPr>
          <a:xfrm>
            <a:off x="9182611" y="4664905"/>
            <a:ext cx="10934760" cy="23024494"/>
          </a:xfrm>
        </p:spPr>
        <p:txBody>
          <a:bodyPr anchor="t"/>
          <a:lstStyle>
            <a:lvl1pPr marL="0" indent="0">
              <a:buNone/>
              <a:defRPr sz="7559"/>
            </a:lvl1pPr>
            <a:lvl2pPr marL="1079998" indent="0">
              <a:buNone/>
              <a:defRPr sz="6614"/>
            </a:lvl2pPr>
            <a:lvl3pPr marL="2159996" indent="0">
              <a:buNone/>
              <a:defRPr sz="5669"/>
            </a:lvl3pPr>
            <a:lvl4pPr marL="3239994" indent="0">
              <a:buNone/>
              <a:defRPr sz="4724"/>
            </a:lvl4pPr>
            <a:lvl5pPr marL="4319991" indent="0">
              <a:buNone/>
              <a:defRPr sz="4724"/>
            </a:lvl5pPr>
            <a:lvl6pPr marL="5399989" indent="0">
              <a:buNone/>
              <a:defRPr sz="4724"/>
            </a:lvl6pPr>
            <a:lvl7pPr marL="6479987" indent="0">
              <a:buNone/>
              <a:defRPr sz="4724"/>
            </a:lvl7pPr>
            <a:lvl8pPr marL="7559985" indent="0">
              <a:buNone/>
              <a:defRPr sz="4724"/>
            </a:lvl8pPr>
            <a:lvl9pPr marL="8639983" indent="0">
              <a:buNone/>
              <a:defRPr sz="4724"/>
            </a:lvl9pPr>
          </a:lstStyle>
          <a:p>
            <a:r>
              <a:rPr lang="en-US"/>
              <a:t>Click icon to add picture</a:t>
            </a:r>
            <a:endParaRPr lang="en-US" dirty="0"/>
          </a:p>
        </p:txBody>
      </p:sp>
      <p:sp>
        <p:nvSpPr>
          <p:cNvPr id="4" name="Text Placeholder 3"/>
          <p:cNvSpPr>
            <a:spLocks noGrp="1"/>
          </p:cNvSpPr>
          <p:nvPr>
            <p:ph type="body" sz="half" idx="2"/>
          </p:nvPr>
        </p:nvSpPr>
        <p:spPr>
          <a:xfrm>
            <a:off x="1487781" y="9719786"/>
            <a:ext cx="6966409" cy="18007107"/>
          </a:xfrm>
        </p:spPr>
        <p:txBody>
          <a:bodyPr/>
          <a:lstStyle>
            <a:lvl1pPr marL="0" indent="0">
              <a:buNone/>
              <a:defRPr sz="3780"/>
            </a:lvl1pPr>
            <a:lvl2pPr marL="1079998" indent="0">
              <a:buNone/>
              <a:defRPr sz="3307"/>
            </a:lvl2pPr>
            <a:lvl3pPr marL="2159996" indent="0">
              <a:buNone/>
              <a:defRPr sz="2835"/>
            </a:lvl3pPr>
            <a:lvl4pPr marL="3239994" indent="0">
              <a:buNone/>
              <a:defRPr sz="2362"/>
            </a:lvl4pPr>
            <a:lvl5pPr marL="4319991" indent="0">
              <a:buNone/>
              <a:defRPr sz="2362"/>
            </a:lvl5pPr>
            <a:lvl6pPr marL="5399989" indent="0">
              <a:buNone/>
              <a:defRPr sz="2362"/>
            </a:lvl6pPr>
            <a:lvl7pPr marL="6479987" indent="0">
              <a:buNone/>
              <a:defRPr sz="2362"/>
            </a:lvl7pPr>
            <a:lvl8pPr marL="7559985" indent="0">
              <a:buNone/>
              <a:defRPr sz="2362"/>
            </a:lvl8pPr>
            <a:lvl9pPr marL="8639983" indent="0">
              <a:buNone/>
              <a:defRPr sz="2362"/>
            </a:lvl9pPr>
          </a:lstStyle>
          <a:p>
            <a:pPr lvl="0"/>
            <a:r>
              <a:rPr lang="en-US"/>
              <a:t>Click to edit Master text styles</a:t>
            </a:r>
          </a:p>
        </p:txBody>
      </p:sp>
      <p:sp>
        <p:nvSpPr>
          <p:cNvPr id="5" name="Date Placeholder 4"/>
          <p:cNvSpPr>
            <a:spLocks noGrp="1"/>
          </p:cNvSpPr>
          <p:nvPr>
            <p:ph type="dt" sz="half" idx="10"/>
          </p:nvPr>
        </p:nvSpPr>
        <p:spPr/>
        <p:txBody>
          <a:bodyPr/>
          <a:lstStyle/>
          <a:p>
            <a:fld id="{57EF1723-EC00-4C54-A13D-1CF7690895C1}"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2797902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F1723-EC00-4C54-A13D-1CF7690895C1}"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2616650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457161" y="1724962"/>
            <a:ext cx="4657398" cy="274568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968" y="1724962"/>
            <a:ext cx="13702199" cy="274568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EF1723-EC00-4C54-A13D-1CF7690895C1}"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E8853D-AAB5-4720-8A0F-5B888C3E4FA7}" type="slidenum">
              <a:rPr lang="en-GB" smtClean="0"/>
              <a:t>‹#›</a:t>
            </a:fld>
            <a:endParaRPr lang="en-GB"/>
          </a:p>
        </p:txBody>
      </p:sp>
    </p:spTree>
    <p:extLst>
      <p:ext uri="{BB962C8B-B14F-4D97-AF65-F5344CB8AC3E}">
        <p14:creationId xmlns:p14="http://schemas.microsoft.com/office/powerpoint/2010/main" val="731753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84968" y="1724969"/>
            <a:ext cx="18629590" cy="6262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968" y="8624810"/>
            <a:ext cx="18629590" cy="2055705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4967" y="30029347"/>
            <a:ext cx="4859893" cy="1724962"/>
          </a:xfrm>
          <a:prstGeom prst="rect">
            <a:avLst/>
          </a:prstGeom>
        </p:spPr>
        <p:txBody>
          <a:bodyPr vert="horz" lIns="91440" tIns="45720" rIns="91440" bIns="45720" rtlCol="0" anchor="ctr"/>
          <a:lstStyle>
            <a:lvl1pPr algn="l">
              <a:defRPr sz="2835">
                <a:solidFill>
                  <a:schemeClr val="tx1">
                    <a:tint val="75000"/>
                  </a:schemeClr>
                </a:solidFill>
              </a:defRPr>
            </a:lvl1pPr>
          </a:lstStyle>
          <a:p>
            <a:fld id="{57EF1723-EC00-4C54-A13D-1CF7690895C1}" type="datetimeFigureOut">
              <a:rPr lang="en-GB" smtClean="0"/>
              <a:t>14/07/2026</a:t>
            </a:fld>
            <a:endParaRPr lang="en-GB"/>
          </a:p>
        </p:txBody>
      </p:sp>
      <p:sp>
        <p:nvSpPr>
          <p:cNvPr id="5" name="Footer Placeholder 4"/>
          <p:cNvSpPr>
            <a:spLocks noGrp="1"/>
          </p:cNvSpPr>
          <p:nvPr>
            <p:ph type="ftr" sz="quarter" idx="3"/>
          </p:nvPr>
        </p:nvSpPr>
        <p:spPr>
          <a:xfrm>
            <a:off x="7154843" y="30029347"/>
            <a:ext cx="7289840" cy="1724962"/>
          </a:xfrm>
          <a:prstGeom prst="rect">
            <a:avLst/>
          </a:prstGeom>
        </p:spPr>
        <p:txBody>
          <a:bodyPr vert="horz" lIns="91440" tIns="45720" rIns="91440" bIns="45720" rtlCol="0" anchor="ctr"/>
          <a:lstStyle>
            <a:lvl1pPr algn="ctr">
              <a:defRPr sz="283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254665" y="30029347"/>
            <a:ext cx="4859893" cy="1724962"/>
          </a:xfrm>
          <a:prstGeom prst="rect">
            <a:avLst/>
          </a:prstGeom>
        </p:spPr>
        <p:txBody>
          <a:bodyPr vert="horz" lIns="91440" tIns="45720" rIns="91440" bIns="45720" rtlCol="0" anchor="ctr"/>
          <a:lstStyle>
            <a:lvl1pPr algn="r">
              <a:defRPr sz="2835">
                <a:solidFill>
                  <a:schemeClr val="tx1">
                    <a:tint val="75000"/>
                  </a:schemeClr>
                </a:solidFill>
              </a:defRPr>
            </a:lvl1pPr>
          </a:lstStyle>
          <a:p>
            <a:fld id="{FBE8853D-AAB5-4720-8A0F-5B888C3E4FA7}" type="slidenum">
              <a:rPr lang="en-GB" smtClean="0"/>
              <a:t>‹#›</a:t>
            </a:fld>
            <a:endParaRPr lang="en-GB"/>
          </a:p>
        </p:txBody>
      </p:sp>
    </p:spTree>
    <p:extLst>
      <p:ext uri="{BB962C8B-B14F-4D97-AF65-F5344CB8AC3E}">
        <p14:creationId xmlns:p14="http://schemas.microsoft.com/office/powerpoint/2010/main" val="3774254709"/>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Lst>
  <p:txStyles>
    <p:titleStyle>
      <a:lvl1pPr algn="l" defTabSz="2159996" rtl="0" eaLnBrk="1" latinLnBrk="0" hangingPunct="1">
        <a:lnSpc>
          <a:spcPct val="90000"/>
        </a:lnSpc>
        <a:spcBef>
          <a:spcPct val="0"/>
        </a:spcBef>
        <a:buNone/>
        <a:defRPr sz="10394" kern="1200">
          <a:solidFill>
            <a:schemeClr val="tx1"/>
          </a:solidFill>
          <a:latin typeface="+mj-lt"/>
          <a:ea typeface="+mj-ea"/>
          <a:cs typeface="+mj-cs"/>
        </a:defRPr>
      </a:lvl1pPr>
    </p:titleStyle>
    <p:bodyStyle>
      <a:lvl1pPr marL="539999" indent="-539999" algn="l" defTabSz="2159996" rtl="0" eaLnBrk="1" latinLnBrk="0" hangingPunct="1">
        <a:lnSpc>
          <a:spcPct val="90000"/>
        </a:lnSpc>
        <a:spcBef>
          <a:spcPts val="2362"/>
        </a:spcBef>
        <a:buFont typeface="Arial" panose="020B0604020202020204" pitchFamily="34" charset="0"/>
        <a:buChar char="•"/>
        <a:defRPr sz="6614" kern="1200">
          <a:solidFill>
            <a:schemeClr val="tx1"/>
          </a:solidFill>
          <a:latin typeface="+mn-lt"/>
          <a:ea typeface="+mn-ea"/>
          <a:cs typeface="+mn-cs"/>
        </a:defRPr>
      </a:lvl1pPr>
      <a:lvl2pPr marL="1619997" indent="-539999" algn="l" defTabSz="2159996" rtl="0" eaLnBrk="1" latinLnBrk="0" hangingPunct="1">
        <a:lnSpc>
          <a:spcPct val="90000"/>
        </a:lnSpc>
        <a:spcBef>
          <a:spcPts val="1181"/>
        </a:spcBef>
        <a:buFont typeface="Arial" panose="020B0604020202020204" pitchFamily="34" charset="0"/>
        <a:buChar char="•"/>
        <a:defRPr sz="5669" kern="1200">
          <a:solidFill>
            <a:schemeClr val="tx1"/>
          </a:solidFill>
          <a:latin typeface="+mn-lt"/>
          <a:ea typeface="+mn-ea"/>
          <a:cs typeface="+mn-cs"/>
        </a:defRPr>
      </a:lvl2pPr>
      <a:lvl3pPr marL="2699995" indent="-539999" algn="l" defTabSz="2159996" rtl="0" eaLnBrk="1" latinLnBrk="0" hangingPunct="1">
        <a:lnSpc>
          <a:spcPct val="90000"/>
        </a:lnSpc>
        <a:spcBef>
          <a:spcPts val="1181"/>
        </a:spcBef>
        <a:buFont typeface="Arial" panose="020B0604020202020204" pitchFamily="34" charset="0"/>
        <a:buChar char="•"/>
        <a:defRPr sz="4724" kern="1200">
          <a:solidFill>
            <a:schemeClr val="tx1"/>
          </a:solidFill>
          <a:latin typeface="+mn-lt"/>
          <a:ea typeface="+mn-ea"/>
          <a:cs typeface="+mn-cs"/>
        </a:defRPr>
      </a:lvl3pPr>
      <a:lvl4pPr marL="377999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4pPr>
      <a:lvl5pPr marL="4859990"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5pPr>
      <a:lvl6pPr marL="5939988"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6pPr>
      <a:lvl7pPr marL="7019986"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7pPr>
      <a:lvl8pPr marL="8099984"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8pPr>
      <a:lvl9pPr marL="9179982" indent="-539999" algn="l" defTabSz="2159996" rtl="0" eaLnBrk="1" latinLnBrk="0" hangingPunct="1">
        <a:lnSpc>
          <a:spcPct val="90000"/>
        </a:lnSpc>
        <a:spcBef>
          <a:spcPts val="1181"/>
        </a:spcBef>
        <a:buFont typeface="Arial" panose="020B0604020202020204" pitchFamily="34" charset="0"/>
        <a:buChar char="•"/>
        <a:defRPr sz="4252" kern="1200">
          <a:solidFill>
            <a:schemeClr val="tx1"/>
          </a:solidFill>
          <a:latin typeface="+mn-lt"/>
          <a:ea typeface="+mn-ea"/>
          <a:cs typeface="+mn-cs"/>
        </a:defRPr>
      </a:lvl9pPr>
    </p:bodyStyle>
    <p:otherStyle>
      <a:defPPr>
        <a:defRPr lang="en-US"/>
      </a:defPPr>
      <a:lvl1pPr marL="0" algn="l" defTabSz="2159996" rtl="0" eaLnBrk="1" latinLnBrk="0" hangingPunct="1">
        <a:defRPr sz="4252" kern="1200">
          <a:solidFill>
            <a:schemeClr val="tx1"/>
          </a:solidFill>
          <a:latin typeface="+mn-lt"/>
          <a:ea typeface="+mn-ea"/>
          <a:cs typeface="+mn-cs"/>
        </a:defRPr>
      </a:lvl1pPr>
      <a:lvl2pPr marL="1079998" algn="l" defTabSz="2159996" rtl="0" eaLnBrk="1" latinLnBrk="0" hangingPunct="1">
        <a:defRPr sz="4252" kern="1200">
          <a:solidFill>
            <a:schemeClr val="tx1"/>
          </a:solidFill>
          <a:latin typeface="+mn-lt"/>
          <a:ea typeface="+mn-ea"/>
          <a:cs typeface="+mn-cs"/>
        </a:defRPr>
      </a:lvl2pPr>
      <a:lvl3pPr marL="2159996" algn="l" defTabSz="2159996" rtl="0" eaLnBrk="1" latinLnBrk="0" hangingPunct="1">
        <a:defRPr sz="4252" kern="1200">
          <a:solidFill>
            <a:schemeClr val="tx1"/>
          </a:solidFill>
          <a:latin typeface="+mn-lt"/>
          <a:ea typeface="+mn-ea"/>
          <a:cs typeface="+mn-cs"/>
        </a:defRPr>
      </a:lvl3pPr>
      <a:lvl4pPr marL="3239994" algn="l" defTabSz="2159996" rtl="0" eaLnBrk="1" latinLnBrk="0" hangingPunct="1">
        <a:defRPr sz="4252" kern="1200">
          <a:solidFill>
            <a:schemeClr val="tx1"/>
          </a:solidFill>
          <a:latin typeface="+mn-lt"/>
          <a:ea typeface="+mn-ea"/>
          <a:cs typeface="+mn-cs"/>
        </a:defRPr>
      </a:lvl4pPr>
      <a:lvl5pPr marL="4319991" algn="l" defTabSz="2159996" rtl="0" eaLnBrk="1" latinLnBrk="0" hangingPunct="1">
        <a:defRPr sz="4252" kern="1200">
          <a:solidFill>
            <a:schemeClr val="tx1"/>
          </a:solidFill>
          <a:latin typeface="+mn-lt"/>
          <a:ea typeface="+mn-ea"/>
          <a:cs typeface="+mn-cs"/>
        </a:defRPr>
      </a:lvl5pPr>
      <a:lvl6pPr marL="5399989" algn="l" defTabSz="2159996" rtl="0" eaLnBrk="1" latinLnBrk="0" hangingPunct="1">
        <a:defRPr sz="4252" kern="1200">
          <a:solidFill>
            <a:schemeClr val="tx1"/>
          </a:solidFill>
          <a:latin typeface="+mn-lt"/>
          <a:ea typeface="+mn-ea"/>
          <a:cs typeface="+mn-cs"/>
        </a:defRPr>
      </a:lvl6pPr>
      <a:lvl7pPr marL="6479987" algn="l" defTabSz="2159996" rtl="0" eaLnBrk="1" latinLnBrk="0" hangingPunct="1">
        <a:defRPr sz="4252" kern="1200">
          <a:solidFill>
            <a:schemeClr val="tx1"/>
          </a:solidFill>
          <a:latin typeface="+mn-lt"/>
          <a:ea typeface="+mn-ea"/>
          <a:cs typeface="+mn-cs"/>
        </a:defRPr>
      </a:lvl7pPr>
      <a:lvl8pPr marL="7559985" algn="l" defTabSz="2159996" rtl="0" eaLnBrk="1" latinLnBrk="0" hangingPunct="1">
        <a:defRPr sz="4252" kern="1200">
          <a:solidFill>
            <a:schemeClr val="tx1"/>
          </a:solidFill>
          <a:latin typeface="+mn-lt"/>
          <a:ea typeface="+mn-ea"/>
          <a:cs typeface="+mn-cs"/>
        </a:defRPr>
      </a:lvl8pPr>
      <a:lvl9pPr marL="8639983" algn="l" defTabSz="2159996" rtl="0" eaLnBrk="1" latinLnBrk="0" hangingPunct="1">
        <a:defRPr sz="425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C7FBDC-14EF-4D20-993F-4B8ED4BB9218}"/>
              </a:ext>
            </a:extLst>
          </p:cNvPr>
          <p:cNvSpPr>
            <a:spLocks noGrp="1"/>
          </p:cNvSpPr>
          <p:nvPr>
            <p:ph idx="1"/>
          </p:nvPr>
        </p:nvSpPr>
        <p:spPr/>
        <p:txBody>
          <a:bodyPr/>
          <a:lstStyle/>
          <a:p>
            <a:r>
              <a:rPr lang="en-IN" dirty="0"/>
              <a:t>Student name: Joyce Ebihor</a:t>
            </a:r>
          </a:p>
          <a:p>
            <a:r>
              <a:rPr lang="en-IN" dirty="0"/>
              <a:t>Student ID: 2323239</a:t>
            </a:r>
          </a:p>
          <a:p>
            <a:endParaRPr lang="en-IN" dirty="0"/>
          </a:p>
          <a:p>
            <a:r>
              <a:rPr lang="en-IN" dirty="0"/>
              <a:t>Module name: Empowering the older person </a:t>
            </a:r>
          </a:p>
          <a:p>
            <a:r>
              <a:rPr lang="en-IN" dirty="0"/>
              <a:t>Module code: BMHP6027 </a:t>
            </a:r>
          </a:p>
          <a:p>
            <a:r>
              <a:rPr lang="en-IN" dirty="0"/>
              <a:t>Lecturer’s name: Christopher </a:t>
            </a:r>
            <a:r>
              <a:rPr lang="en-IN" dirty="0" err="1"/>
              <a:t>Mafuva</a:t>
            </a:r>
            <a:endParaRPr lang="en-IN" dirty="0"/>
          </a:p>
        </p:txBody>
      </p:sp>
      <p:pic>
        <p:nvPicPr>
          <p:cNvPr id="1027" name="Picture 1" descr="Discover University of Wales Trinity Saint David">
            <a:extLst>
              <a:ext uri="{FF2B5EF4-FFF2-40B4-BE49-F238E27FC236}">
                <a16:creationId xmlns:a16="http://schemas.microsoft.com/office/drawing/2014/main" id="{760FC1A1-CE23-47C4-819D-5290C8951153}"/>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4763" y="4763"/>
            <a:ext cx="6723660" cy="2364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8237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4A212-A51C-2841-F152-22CBD3835A2D}"/>
              </a:ext>
            </a:extLst>
          </p:cNvPr>
          <p:cNvSpPr>
            <a:spLocks/>
          </p:cNvSpPr>
          <p:nvPr/>
        </p:nvSpPr>
        <p:spPr>
          <a:xfrm>
            <a:off x="-1" y="-14876"/>
            <a:ext cx="21599525" cy="3130385"/>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76"/>
          </a:p>
        </p:txBody>
      </p:sp>
      <p:sp>
        <p:nvSpPr>
          <p:cNvPr id="8" name="TextBox 7">
            <a:extLst>
              <a:ext uri="{FF2B5EF4-FFF2-40B4-BE49-F238E27FC236}">
                <a16:creationId xmlns:a16="http://schemas.microsoft.com/office/drawing/2014/main" id="{478A3B90-0A86-4483-36FF-6E88D9D7D16D}"/>
              </a:ext>
            </a:extLst>
          </p:cNvPr>
          <p:cNvSpPr txBox="1"/>
          <p:nvPr/>
        </p:nvSpPr>
        <p:spPr>
          <a:xfrm>
            <a:off x="187569" y="207488"/>
            <a:ext cx="20962911" cy="1938992"/>
          </a:xfrm>
          <a:prstGeom prst="rect">
            <a:avLst/>
          </a:prstGeom>
          <a:noFill/>
        </p:spPr>
        <p:txBody>
          <a:bodyPr wrap="square" rtlCol="0">
            <a:spAutoFit/>
          </a:bodyPr>
          <a:lstStyle/>
          <a:p>
            <a:pPr algn="ctr"/>
            <a:r>
              <a:rPr lang="en-GB" sz="4000" b="1" dirty="0">
                <a:latin typeface="Times New Roman" panose="02020603050405020304" pitchFamily="18" charset="0"/>
                <a:cs typeface="Times New Roman" panose="02020603050405020304" pitchFamily="18" charset="0"/>
              </a:rPr>
              <a:t>“</a:t>
            </a:r>
            <a:r>
              <a:rPr lang="en-US" sz="4000" b="1" dirty="0">
                <a:latin typeface="Times New Roman" panose="02020603050405020304" pitchFamily="18" charset="0"/>
                <a:cs typeface="Times New Roman" panose="02020603050405020304" pitchFamily="18" charset="0"/>
              </a:rPr>
              <a:t>EMPOWERING OLDER PEOPLE TO MAINTAIN INDEPENDENCE AND FUNCTIONAL ABILITY: A CRITICAL EVALUATION OF CARE, SUPPORT SERVICES AND TECHNOLOGICAL INNOVATIONS IN THE UK</a:t>
            </a:r>
            <a:r>
              <a:rPr lang="en-GB" sz="4000" b="1" dirty="0">
                <a:latin typeface="Times New Roman" panose="02020603050405020304" pitchFamily="18" charset="0"/>
                <a:cs typeface="Times New Roman" panose="02020603050405020304" pitchFamily="18" charset="0"/>
              </a:rPr>
              <a:t>”</a:t>
            </a:r>
            <a:endParaRPr lang="en-IN" sz="4000" b="1"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A106559-16EA-48B8-D526-5F0B5687543B}"/>
              </a:ext>
            </a:extLst>
          </p:cNvPr>
          <p:cNvSpPr/>
          <p:nvPr/>
        </p:nvSpPr>
        <p:spPr>
          <a:xfrm>
            <a:off x="-14767" y="3120115"/>
            <a:ext cx="7618775" cy="6404886"/>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24548F45-8ECF-BF2D-9F62-EDDF6288C03B}"/>
              </a:ext>
            </a:extLst>
          </p:cNvPr>
          <p:cNvSpPr txBox="1"/>
          <p:nvPr/>
        </p:nvSpPr>
        <p:spPr>
          <a:xfrm>
            <a:off x="1082298" y="3157679"/>
            <a:ext cx="4187483" cy="1077218"/>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Introduction</a:t>
            </a:r>
            <a:endParaRPr lang="en-IN" sz="3200" b="1" dirty="0">
              <a:latin typeface="Times New Roman" panose="02020603050405020304" pitchFamily="18" charset="0"/>
              <a:cs typeface="Times New Roman" panose="02020603050405020304" pitchFamily="18" charset="0"/>
            </a:endParaRPr>
          </a:p>
          <a:p>
            <a:pPr algn="ctr"/>
            <a:endParaRPr lang="en-IN" sz="3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6B3A58F-7907-1619-5F8A-1D330430FC01}"/>
              </a:ext>
            </a:extLst>
          </p:cNvPr>
          <p:cNvSpPr txBox="1"/>
          <p:nvPr/>
        </p:nvSpPr>
        <p:spPr>
          <a:xfrm>
            <a:off x="0" y="3682503"/>
            <a:ext cx="7516616" cy="5940088"/>
          </a:xfrm>
          <a:prstGeom prst="rect">
            <a:avLst/>
          </a:prstGeom>
          <a:noFill/>
        </p:spPr>
        <p:txBody>
          <a:bodyPr wrap="square" rtlCol="0">
            <a:spAutoFit/>
          </a:bodyPr>
          <a:lstStyle/>
          <a:p>
            <a:pPr marL="285750" indent="-285750" algn="just">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Population ageing is an important demographic trend across the United Kingdom, with the number of people aged 65 years and older consistently to develop as the development in health care, living standards and life expectancy.</a:t>
            </a:r>
          </a:p>
          <a:p>
            <a:pPr marL="285750" indent="-285750" algn="just">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 According to the Office for National Statistics, older adults estimated for a developing proportion of the UK population, producing the increased requirements for health and social care services (Office for National Statistics, 2024). </a:t>
            </a:r>
          </a:p>
          <a:p>
            <a:pPr marL="285750" indent="-285750" algn="just">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Independence and functional capability are the key attributes of healthy ageing, assuring older people to navigate the control over their lives, get part into the society and get a higher quality of life</a:t>
            </a:r>
            <a:r>
              <a:rPr lang="en-US" sz="2000" b="1" i="1" dirty="0">
                <a:latin typeface="Times New Roman" panose="02020603050405020304" pitchFamily="18" charset="0"/>
                <a:cs typeface="Times New Roman" panose="02020603050405020304" pitchFamily="18" charset="0"/>
              </a:rPr>
              <a:t>. </a:t>
            </a:r>
          </a:p>
          <a:p>
            <a:pPr marL="285750" indent="-285750" algn="just">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Empowerment includes assisting the older adults to make informed selection, exercise autonomy, and potentially involved in decisions in context their care. </a:t>
            </a:r>
          </a:p>
          <a:p>
            <a:pPr marL="285750" indent="-285750" algn="just">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This poster critically </a:t>
            </a:r>
            <a:r>
              <a:rPr lang="en-US" sz="2000" dirty="0" err="1">
                <a:latin typeface="Times New Roman" panose="02020603050405020304" pitchFamily="18" charset="0"/>
                <a:cs typeface="Times New Roman" panose="02020603050405020304" pitchFamily="18" charset="0"/>
              </a:rPr>
              <a:t>analysed</a:t>
            </a:r>
            <a:r>
              <a:rPr lang="en-US" sz="2000" dirty="0">
                <a:latin typeface="Times New Roman" panose="02020603050405020304" pitchFamily="18" charset="0"/>
                <a:cs typeface="Times New Roman" panose="02020603050405020304" pitchFamily="18" charset="0"/>
              </a:rPr>
              <a:t> the care, empowerment and assist the needs of older people, examines challenges affecting the independence and functional ability, evaluates the significance of current UK services and technological innovations, and proposes evidence-based suggestion to develop the results for older adults.</a:t>
            </a:r>
          </a:p>
        </p:txBody>
      </p:sp>
      <p:sp>
        <p:nvSpPr>
          <p:cNvPr id="11" name="Rectangle 10">
            <a:extLst>
              <a:ext uri="{FF2B5EF4-FFF2-40B4-BE49-F238E27FC236}">
                <a16:creationId xmlns:a16="http://schemas.microsoft.com/office/drawing/2014/main" id="{F7A236FF-96D3-CFD7-05BE-E19F6E133F1B}"/>
              </a:ext>
            </a:extLst>
          </p:cNvPr>
          <p:cNvSpPr/>
          <p:nvPr/>
        </p:nvSpPr>
        <p:spPr>
          <a:xfrm>
            <a:off x="7604009" y="3143513"/>
            <a:ext cx="13911287" cy="638148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12" name="TextBox 11">
            <a:extLst>
              <a:ext uri="{FF2B5EF4-FFF2-40B4-BE49-F238E27FC236}">
                <a16:creationId xmlns:a16="http://schemas.microsoft.com/office/drawing/2014/main" id="{EDEC42AF-69A7-B540-4787-289AADFAFF9E}"/>
              </a:ext>
            </a:extLst>
          </p:cNvPr>
          <p:cNvSpPr txBox="1"/>
          <p:nvPr/>
        </p:nvSpPr>
        <p:spPr>
          <a:xfrm>
            <a:off x="9249907" y="3393059"/>
            <a:ext cx="1084412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Care, Empowerment and Support Needs of Older People </a:t>
            </a:r>
            <a:endParaRPr lang="en-IN" sz="3200" dirty="0">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DE5D2DA5-E4C1-4A67-5641-B98A5A6F5CAA}"/>
              </a:ext>
            </a:extLst>
          </p:cNvPr>
          <p:cNvSpPr txBox="1"/>
          <p:nvPr/>
        </p:nvSpPr>
        <p:spPr>
          <a:xfrm>
            <a:off x="7604008" y="4990667"/>
            <a:ext cx="13269048" cy="3847207"/>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Older people have linked and diverse psychological, social, physical and empowerment requirements which affect their ability to maintain their independence and wellbeing. </a:t>
            </a:r>
            <a:endParaRPr lang="en-IN"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b="1" dirty="0">
                <a:latin typeface="Times New Roman" panose="02020603050405020304" pitchFamily="18" charset="0"/>
                <a:cs typeface="Times New Roman" panose="02020603050405020304" pitchFamily="18" charset="0"/>
              </a:rPr>
              <a:t>Psychological and Emotional Requirements: </a:t>
            </a:r>
            <a:r>
              <a:rPr lang="en-GB" sz="2000" dirty="0">
                <a:latin typeface="Times New Roman" panose="02020603050405020304" pitchFamily="18" charset="0"/>
                <a:cs typeface="Times New Roman" panose="02020603050405020304" pitchFamily="18" charset="0"/>
              </a:rPr>
              <a:t>Mental health is significant in older age as it supports the people to manage their functions (NHS England, 2024). </a:t>
            </a:r>
          </a:p>
          <a:p>
            <a:pPr marL="285750" indent="-28575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Physical care needs: </a:t>
            </a:r>
            <a:r>
              <a:rPr lang="en-GB" sz="2000" dirty="0">
                <a:latin typeface="Times New Roman" panose="02020603050405020304" pitchFamily="18" charset="0"/>
                <a:cs typeface="Times New Roman" panose="02020603050405020304" pitchFamily="18" charset="0"/>
              </a:rPr>
              <a:t>Many older adults are affected by the chronic disease like arthritis, diabetes, cardiovascular disease and frailty, which can decrease the mobility and functional capacity (Age UK, 2024). </a:t>
            </a:r>
          </a:p>
          <a:p>
            <a:pPr marL="285750" indent="-28575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Social and empowerment requirements</a:t>
            </a:r>
            <a:r>
              <a:rPr lang="en-IN" sz="2000" b="1"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Empowerment is focused on person-centred care for further healthcare integration. </a:t>
            </a:r>
            <a:endParaRPr lang="en-GB" sz="2000" dirty="0">
              <a:solidFill>
                <a:srgbClr val="FF0000"/>
              </a:solidFill>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2000" b="1" dirty="0">
                <a:latin typeface="Times New Roman" panose="02020603050405020304" pitchFamily="18" charset="0"/>
                <a:cs typeface="Times New Roman" panose="02020603050405020304" pitchFamily="18" charset="0"/>
              </a:rPr>
              <a:t>Critical evaluation: </a:t>
            </a:r>
            <a:r>
              <a:rPr lang="en-GB" sz="2000" dirty="0">
                <a:latin typeface="Times New Roman" panose="02020603050405020304" pitchFamily="18" charset="0"/>
                <a:cs typeface="Times New Roman" panose="02020603050405020304" pitchFamily="18" charset="0"/>
              </a:rPr>
              <a:t>The older people who belong to the rural or disadvantaged socioeconomic backgrounds are also unable to access healthcare and have poorer health outcomes (Laurell et al. 2024). Moreover, effective support is required for a holistic approach which address not only physical health but also social, psychological, and autonomy-related requirements (Davies et al. 2022). </a:t>
            </a:r>
          </a:p>
          <a:p>
            <a:endParaRPr lang="en-IN" sz="2400" dirty="0">
              <a:latin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4DDDF465-A6F0-2A9A-5E5F-F0458335B03E}"/>
              </a:ext>
            </a:extLst>
          </p:cNvPr>
          <p:cNvSpPr/>
          <p:nvPr/>
        </p:nvSpPr>
        <p:spPr>
          <a:xfrm>
            <a:off x="-53981" y="15505966"/>
            <a:ext cx="12281660" cy="462677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IN"/>
          </a:p>
        </p:txBody>
      </p:sp>
      <p:sp>
        <p:nvSpPr>
          <p:cNvPr id="34" name="TextBox 33">
            <a:extLst>
              <a:ext uri="{FF2B5EF4-FFF2-40B4-BE49-F238E27FC236}">
                <a16:creationId xmlns:a16="http://schemas.microsoft.com/office/drawing/2014/main" id="{831DDA97-8AC2-4F52-A340-DA7EFEE28196}"/>
              </a:ext>
            </a:extLst>
          </p:cNvPr>
          <p:cNvSpPr txBox="1"/>
          <p:nvPr/>
        </p:nvSpPr>
        <p:spPr>
          <a:xfrm>
            <a:off x="-450054" y="15443887"/>
            <a:ext cx="12843347"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Challenges to managing the Independence and Functional Ability </a:t>
            </a:r>
            <a:endParaRPr lang="en-IN" sz="3200" dirty="0">
              <a:latin typeface="Times New Roman" panose="02020603050405020304" pitchFamily="18" charset="0"/>
              <a:cs typeface="Times New Roman" panose="02020603050405020304" pitchFamily="18" charset="0"/>
            </a:endParaRPr>
          </a:p>
        </p:txBody>
      </p:sp>
      <p:sp>
        <p:nvSpPr>
          <p:cNvPr id="35" name="TextBox 34">
            <a:extLst>
              <a:ext uri="{FF2B5EF4-FFF2-40B4-BE49-F238E27FC236}">
                <a16:creationId xmlns:a16="http://schemas.microsoft.com/office/drawing/2014/main" id="{61783361-1F79-177B-6A10-DB64E83EAF24}"/>
              </a:ext>
            </a:extLst>
          </p:cNvPr>
          <p:cNvSpPr txBox="1"/>
          <p:nvPr/>
        </p:nvSpPr>
        <p:spPr>
          <a:xfrm>
            <a:off x="84227" y="16070084"/>
            <a:ext cx="11987368" cy="406265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Here are some key challenges</a:t>
            </a:r>
            <a:endParaRPr lang="en-IN"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Physical health and Functional decline</a:t>
            </a:r>
            <a:r>
              <a:rPr lang="en-IN" sz="2000" b="1"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Approximately one-third of adults aged 65+ experience a fall annually, that has integrated into the challenges of hospitalisation and also affected the confidence level (NHS Long Term Plan, 2019). </a:t>
            </a:r>
            <a:endParaRPr lang="en-IN"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Socio-economic barriers: </a:t>
            </a:r>
            <a:r>
              <a:rPr lang="en-GB" sz="2000" dirty="0">
                <a:latin typeface="Times New Roman" panose="02020603050405020304" pitchFamily="18" charset="0"/>
                <a:cs typeface="Times New Roman" panose="02020603050405020304" pitchFamily="18" charset="0"/>
              </a:rPr>
              <a:t>Age UK reports that approximately 1.4 million older adults experience chronic loneliness, developing the challenges of poorer physical and mental health results (Age UK, 2024). </a:t>
            </a:r>
            <a:endParaRPr lang="en-IN"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Psychological and Cognitive Challenges</a:t>
            </a:r>
            <a:r>
              <a:rPr lang="en-IN" sz="2000" b="1"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It has been estimated that approximately 944,000 people in the UK are living with dementia, making it one of the most challenges to independent living (NHS Long Term Plan, 2019). </a:t>
            </a:r>
            <a:endParaRPr lang="en-IN"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Environmental and Digital Exclusion</a:t>
            </a:r>
            <a:r>
              <a:rPr lang="en-IN" sz="2000" b="1" i="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Lack of transportation systems, inaccessible housing, and low digital literacy might barriers access to healthcare, social support and community participation, reducing the opportunities for independent living (World Health Organization, 2022). </a:t>
            </a:r>
            <a:endParaRPr lang="en-IN" sz="2000"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sp>
        <p:nvSpPr>
          <p:cNvPr id="36" name="Rectangle 35">
            <a:extLst>
              <a:ext uri="{FF2B5EF4-FFF2-40B4-BE49-F238E27FC236}">
                <a16:creationId xmlns:a16="http://schemas.microsoft.com/office/drawing/2014/main" id="{E5C5B0ED-11E7-B56D-BB09-15EE2F68FC87}"/>
              </a:ext>
            </a:extLst>
          </p:cNvPr>
          <p:cNvSpPr/>
          <p:nvPr/>
        </p:nvSpPr>
        <p:spPr>
          <a:xfrm>
            <a:off x="41743" y="26550254"/>
            <a:ext cx="13205030" cy="580048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IN"/>
          </a:p>
        </p:txBody>
      </p:sp>
      <p:sp>
        <p:nvSpPr>
          <p:cNvPr id="39" name="Rectangle 38">
            <a:extLst>
              <a:ext uri="{FF2B5EF4-FFF2-40B4-BE49-F238E27FC236}">
                <a16:creationId xmlns:a16="http://schemas.microsoft.com/office/drawing/2014/main" id="{E4B3B570-4153-5B63-F67D-93ECCFFCC788}"/>
              </a:ext>
            </a:extLst>
          </p:cNvPr>
          <p:cNvSpPr/>
          <p:nvPr/>
        </p:nvSpPr>
        <p:spPr>
          <a:xfrm>
            <a:off x="12311169" y="16047472"/>
            <a:ext cx="9204129" cy="7839044"/>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sp>
        <p:nvSpPr>
          <p:cNvPr id="40" name="TextBox 39">
            <a:extLst>
              <a:ext uri="{FF2B5EF4-FFF2-40B4-BE49-F238E27FC236}">
                <a16:creationId xmlns:a16="http://schemas.microsoft.com/office/drawing/2014/main" id="{4D6B05A2-F469-21F6-8331-31BD54BD32B9}"/>
              </a:ext>
            </a:extLst>
          </p:cNvPr>
          <p:cNvSpPr txBox="1"/>
          <p:nvPr/>
        </p:nvSpPr>
        <p:spPr>
          <a:xfrm>
            <a:off x="12041345" y="16132833"/>
            <a:ext cx="9661865" cy="2000548"/>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Effectiveness of Current UK Services and Interventions </a:t>
            </a:r>
            <a:endParaRPr lang="en-IN" sz="3200" b="1" dirty="0">
              <a:latin typeface="Times New Roman" panose="02020603050405020304" pitchFamily="18" charset="0"/>
              <a:cs typeface="Times New Roman" panose="02020603050405020304" pitchFamily="18" charset="0"/>
            </a:endParaRPr>
          </a:p>
          <a:p>
            <a:pPr algn="ctr"/>
            <a:endParaRPr lang="en-IN" sz="60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69CB3377-A3DB-B45B-A1B7-5C4D390D8DF0}"/>
              </a:ext>
            </a:extLst>
          </p:cNvPr>
          <p:cNvSpPr txBox="1"/>
          <p:nvPr/>
        </p:nvSpPr>
        <p:spPr>
          <a:xfrm>
            <a:off x="12550743" y="18133381"/>
            <a:ext cx="8957967" cy="5601533"/>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Current UK Provision</a:t>
            </a:r>
            <a:endParaRPr lang="en-IN"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NHS Community Services</a:t>
            </a:r>
            <a:endParaRPr lang="en-IN"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Community &amp; Voluntary Support</a:t>
            </a:r>
            <a:endParaRPr lang="en-IN"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Social Care Services</a:t>
            </a:r>
            <a:endParaRPr lang="en-IN"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ü"/>
            </a:pPr>
            <a:r>
              <a:rPr lang="en-GB" sz="2000" b="1" dirty="0">
                <a:latin typeface="Times New Roman" panose="02020603050405020304" pitchFamily="18" charset="0"/>
                <a:cs typeface="Times New Roman" panose="02020603050405020304" pitchFamily="18" charset="0"/>
              </a:rPr>
              <a:t>Policy Framework</a:t>
            </a:r>
            <a:endParaRPr lang="en-IN" sz="2000"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NHS Long Term Plan</a:t>
            </a:r>
            <a:endParaRPr lang="en-IN" sz="2000"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Care Act 2014 (Care Act, 2014)</a:t>
            </a:r>
            <a:endParaRPr lang="en-IN" sz="2000" dirty="0">
              <a:latin typeface="Times New Roman" panose="02020603050405020304" pitchFamily="18" charset="0"/>
              <a:cs typeface="Times New Roman" panose="02020603050405020304" pitchFamily="18" charset="0"/>
            </a:endParaRPr>
          </a:p>
          <a:p>
            <a:pPr lvl="0"/>
            <a:r>
              <a:rPr lang="en-GB" sz="2000" b="1" dirty="0">
                <a:latin typeface="Times New Roman" panose="02020603050405020304" pitchFamily="18" charset="0"/>
                <a:cs typeface="Times New Roman" panose="02020603050405020304" pitchFamily="18" charset="0"/>
              </a:rPr>
              <a:t>Person-centred care approach</a:t>
            </a:r>
          </a:p>
          <a:p>
            <a:pPr marL="285750" lvl="0" indent="-285750">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It has been measured that 82% of older people suggest still keeping their own homes as they age. </a:t>
            </a:r>
          </a:p>
          <a:p>
            <a:pPr marL="285750" lvl="0" indent="-285750">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Current UK services are highly admirable as it </a:t>
            </a:r>
            <a:r>
              <a:rPr lang="en-US" sz="2000" dirty="0" err="1">
                <a:latin typeface="Times New Roman" panose="02020603050405020304" pitchFamily="18" charset="0"/>
                <a:cs typeface="Times New Roman" panose="02020603050405020304" pitchFamily="18" charset="0"/>
              </a:rPr>
              <a:t>prioritises</a:t>
            </a:r>
            <a:r>
              <a:rPr lang="en-US" sz="2000" dirty="0">
                <a:latin typeface="Times New Roman" panose="02020603050405020304" pitchFamily="18" charset="0"/>
                <a:cs typeface="Times New Roman" panose="02020603050405020304" pitchFamily="18" charset="0"/>
              </a:rPr>
              <a:t> the older adults to manage their independence and functional ability. </a:t>
            </a:r>
          </a:p>
          <a:p>
            <a:pPr marL="285750" lvl="0" indent="-285750">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NHS community services, such as falls prevention initiatives and community nursing, </a:t>
            </a:r>
            <a:r>
              <a:rPr lang="en-US" sz="2000" dirty="0" err="1">
                <a:latin typeface="Times New Roman" panose="02020603050405020304" pitchFamily="18" charset="0"/>
                <a:cs typeface="Times New Roman" panose="02020603050405020304" pitchFamily="18" charset="0"/>
              </a:rPr>
              <a:t>reablement</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programmes</a:t>
            </a:r>
            <a:r>
              <a:rPr lang="en-US" sz="2000" dirty="0">
                <a:latin typeface="Times New Roman" panose="02020603050405020304" pitchFamily="18" charset="0"/>
                <a:cs typeface="Times New Roman" panose="02020603050405020304" pitchFamily="18" charset="0"/>
              </a:rPr>
              <a:t>, support individuals in recovering skills and confidence, allowing illness or hospital admission (Barnes et al. 2022).</a:t>
            </a:r>
          </a:p>
          <a:p>
            <a:pPr marL="285750" lvl="0" indent="-285750">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These services align with the strategy of the Care Act 2014, strengthening the choice, wellbeing and person-</a:t>
            </a:r>
            <a:r>
              <a:rPr lang="en-US" sz="2000" dirty="0" err="1">
                <a:latin typeface="Times New Roman" panose="02020603050405020304" pitchFamily="18" charset="0"/>
                <a:cs typeface="Times New Roman" panose="02020603050405020304" pitchFamily="18" charset="0"/>
              </a:rPr>
              <a:t>centred</a:t>
            </a:r>
            <a:r>
              <a:rPr lang="en-US" sz="2000" dirty="0">
                <a:latin typeface="Times New Roman" panose="02020603050405020304" pitchFamily="18" charset="0"/>
                <a:cs typeface="Times New Roman" panose="02020603050405020304" pitchFamily="18" charset="0"/>
              </a:rPr>
              <a:t> care (Care Act, 2014). </a:t>
            </a:r>
          </a:p>
          <a:p>
            <a:pPr lvl="0"/>
            <a:endParaRPr lang="en-IN" sz="200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78B5EB26-6590-0FDE-DA26-CAD0C92D22F4}"/>
              </a:ext>
            </a:extLst>
          </p:cNvPr>
          <p:cNvPicPr>
            <a:picLocks noChangeAspect="1"/>
          </p:cNvPicPr>
          <p:nvPr/>
        </p:nvPicPr>
        <p:blipFill>
          <a:blip r:embed="rId3"/>
          <a:stretch>
            <a:fillRect/>
          </a:stretch>
        </p:blipFill>
        <p:spPr>
          <a:xfrm>
            <a:off x="19095806" y="1751748"/>
            <a:ext cx="2419491" cy="1180301"/>
          </a:xfrm>
          <a:prstGeom prst="rect">
            <a:avLst/>
          </a:prstGeom>
        </p:spPr>
      </p:pic>
      <p:sp>
        <p:nvSpPr>
          <p:cNvPr id="19" name="Rectangle 18">
            <a:extLst>
              <a:ext uri="{FF2B5EF4-FFF2-40B4-BE49-F238E27FC236}">
                <a16:creationId xmlns:a16="http://schemas.microsoft.com/office/drawing/2014/main" id="{EC0DBCF4-E244-1254-CB9D-781171FE5BBF}"/>
              </a:ext>
            </a:extLst>
          </p:cNvPr>
          <p:cNvSpPr/>
          <p:nvPr/>
        </p:nvSpPr>
        <p:spPr>
          <a:xfrm>
            <a:off x="13328901" y="24126666"/>
            <a:ext cx="8186396" cy="53322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IN"/>
          </a:p>
        </p:txBody>
      </p:sp>
      <p:sp>
        <p:nvSpPr>
          <p:cNvPr id="20" name="TextBox 19">
            <a:extLst>
              <a:ext uri="{FF2B5EF4-FFF2-40B4-BE49-F238E27FC236}">
                <a16:creationId xmlns:a16="http://schemas.microsoft.com/office/drawing/2014/main" id="{ADEFAC89-281B-A12D-7D8E-C5FDA7DF1210}"/>
              </a:ext>
            </a:extLst>
          </p:cNvPr>
          <p:cNvSpPr txBox="1"/>
          <p:nvPr/>
        </p:nvSpPr>
        <p:spPr>
          <a:xfrm>
            <a:off x="13291205" y="24399481"/>
            <a:ext cx="8525259" cy="1077218"/>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Recommendations for developing services </a:t>
            </a:r>
            <a:endParaRPr lang="en-IN" sz="3200" b="1" dirty="0">
              <a:latin typeface="Times New Roman" panose="02020603050405020304" pitchFamily="18" charset="0"/>
              <a:cs typeface="Times New Roman" panose="02020603050405020304" pitchFamily="18" charset="0"/>
            </a:endParaRPr>
          </a:p>
          <a:p>
            <a:pPr algn="ctr"/>
            <a:endParaRPr lang="en-IN" sz="32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FA750961-701E-A9F5-0104-E1F90F6BE4E7}"/>
              </a:ext>
            </a:extLst>
          </p:cNvPr>
          <p:cNvSpPr txBox="1"/>
          <p:nvPr/>
        </p:nvSpPr>
        <p:spPr>
          <a:xfrm>
            <a:off x="13575837" y="25358943"/>
            <a:ext cx="8023688" cy="3970318"/>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Increased the digital Inclusion</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Enhanced access to affordable devices and internet services.</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Provide training for older adults (Barnes et al. 2022)</a:t>
            </a:r>
            <a:endParaRPr lang="en-IN"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Expand Community-Based Support</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Enhanced the reablement, falls prevention, and social participation programmes</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Decrease loneliness through local community initiatives </a:t>
            </a:r>
            <a:endParaRPr lang="en-IN"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Strengthen Integrated Care</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Develop coordinated, person-centred care pathways</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Enhanced collaboration among health, social care and community services (Montgomery, 2024). </a:t>
            </a:r>
            <a:endParaRPr lang="en-IN"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Promote Age-Friendly Environments</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Support ageing in place through home adaptations.</a:t>
            </a:r>
            <a:endParaRPr lang="en-IN" dirty="0">
              <a:latin typeface="Times New Roman" panose="02020603050405020304" pitchFamily="18" charset="0"/>
              <a:cs typeface="Times New Roman" panose="02020603050405020304" pitchFamily="18" charset="0"/>
            </a:endParaRPr>
          </a:p>
          <a:p>
            <a:pPr marL="285750" lvl="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Develop the accessible housing and transport infrastructure, as well as </a:t>
            </a:r>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513D7E08-B394-AC9E-D769-068799AE8FF6}"/>
              </a:ext>
            </a:extLst>
          </p:cNvPr>
          <p:cNvSpPr/>
          <p:nvPr/>
        </p:nvSpPr>
        <p:spPr>
          <a:xfrm>
            <a:off x="13328900" y="29458921"/>
            <a:ext cx="8224093" cy="28983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71E2DD75-8D05-B41F-81F9-F5AFD5C3B419}"/>
              </a:ext>
            </a:extLst>
          </p:cNvPr>
          <p:cNvSpPr txBox="1"/>
          <p:nvPr/>
        </p:nvSpPr>
        <p:spPr>
          <a:xfrm>
            <a:off x="15165229" y="29458921"/>
            <a:ext cx="4602480"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Conclusion </a:t>
            </a:r>
          </a:p>
        </p:txBody>
      </p:sp>
      <p:sp>
        <p:nvSpPr>
          <p:cNvPr id="25" name="TextBox 24">
            <a:extLst>
              <a:ext uri="{FF2B5EF4-FFF2-40B4-BE49-F238E27FC236}">
                <a16:creationId xmlns:a16="http://schemas.microsoft.com/office/drawing/2014/main" id="{7EE2A615-4D20-9E01-229B-1436CE684836}"/>
              </a:ext>
            </a:extLst>
          </p:cNvPr>
          <p:cNvSpPr txBox="1"/>
          <p:nvPr/>
        </p:nvSpPr>
        <p:spPr>
          <a:xfrm>
            <a:off x="13454625" y="30266640"/>
            <a:ext cx="7695855" cy="2031325"/>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Older people require holistic support such as physical, psychological, social and technological needs. </a:t>
            </a:r>
          </a:p>
          <a:p>
            <a:pPr marL="285750" indent="-285750" algn="just">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The UK has been focused on their policy for promoting wellbeing and independence by ensuring innovation such as person-centred care, investment in age-friendly initiatives, and artificial intelligence for smart homes to empower older adults.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pic>
        <p:nvPicPr>
          <p:cNvPr id="28" name="Picture 27" descr="United Kingdom population mid-year estimate - Office for National Statistics">
            <a:extLst>
              <a:ext uri="{FF2B5EF4-FFF2-40B4-BE49-F238E27FC236}">
                <a16:creationId xmlns:a16="http://schemas.microsoft.com/office/drawing/2014/main" id="{3567B5B3-FAA3-E231-31E9-6069BD3201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2567" y="9672913"/>
            <a:ext cx="11778778" cy="5699011"/>
          </a:xfrm>
          <a:prstGeom prst="rect">
            <a:avLst/>
          </a:prstGeom>
          <a:noFill/>
          <a:ln>
            <a:noFill/>
          </a:ln>
        </p:spPr>
      </p:pic>
      <p:pic>
        <p:nvPicPr>
          <p:cNvPr id="30" name="Picture 29" descr="Developing a method to classify the adult social care workforce in England - Office for National Statistics">
            <a:extLst>
              <a:ext uri="{FF2B5EF4-FFF2-40B4-BE49-F238E27FC236}">
                <a16:creationId xmlns:a16="http://schemas.microsoft.com/office/drawing/2014/main" id="{72FB9175-4898-27ED-98C9-E7E2E798DEE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406161" y="9693492"/>
            <a:ext cx="8930798" cy="6113830"/>
          </a:xfrm>
          <a:prstGeom prst="rect">
            <a:avLst/>
          </a:prstGeom>
          <a:noFill/>
          <a:ln>
            <a:noFill/>
          </a:ln>
        </p:spPr>
      </p:pic>
      <p:pic>
        <p:nvPicPr>
          <p:cNvPr id="31" name="Picture 30" descr="House of Lords - Patients at the centre: integrating primary and community care - Integration of Primary and Community Care Committee">
            <a:extLst>
              <a:ext uri="{FF2B5EF4-FFF2-40B4-BE49-F238E27FC236}">
                <a16:creationId xmlns:a16="http://schemas.microsoft.com/office/drawing/2014/main" id="{A60C3F1E-9CA1-7AA9-90E5-842F7166401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4767" y="20132735"/>
            <a:ext cx="7891687" cy="6417519"/>
          </a:xfrm>
          <a:prstGeom prst="rect">
            <a:avLst/>
          </a:prstGeom>
          <a:noFill/>
          <a:ln>
            <a:noFill/>
          </a:ln>
        </p:spPr>
      </p:pic>
      <p:pic>
        <p:nvPicPr>
          <p:cNvPr id="46" name="Picture 45" descr="NHS England » Regional teams">
            <a:extLst>
              <a:ext uri="{FF2B5EF4-FFF2-40B4-BE49-F238E27FC236}">
                <a16:creationId xmlns:a16="http://schemas.microsoft.com/office/drawing/2014/main" id="{7533E468-EDDA-7618-7330-0EAE47FBBCA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002644" y="20372886"/>
            <a:ext cx="4308525" cy="6177368"/>
          </a:xfrm>
          <a:prstGeom prst="rect">
            <a:avLst/>
          </a:prstGeom>
          <a:noFill/>
          <a:ln>
            <a:noFill/>
          </a:ln>
        </p:spPr>
      </p:pic>
      <p:pic>
        <p:nvPicPr>
          <p:cNvPr id="55" name="Picture 54">
            <a:extLst>
              <a:ext uri="{FF2B5EF4-FFF2-40B4-BE49-F238E27FC236}">
                <a16:creationId xmlns:a16="http://schemas.microsoft.com/office/drawing/2014/main" id="{31B2FDA5-4CD7-396E-9835-43AEC9CF2A09}"/>
              </a:ext>
            </a:extLst>
          </p:cNvPr>
          <p:cNvPicPr>
            <a:picLocks noChangeAspect="1"/>
          </p:cNvPicPr>
          <p:nvPr/>
        </p:nvPicPr>
        <p:blipFill>
          <a:blip r:embed="rId8"/>
          <a:stretch>
            <a:fillRect/>
          </a:stretch>
        </p:blipFill>
        <p:spPr>
          <a:xfrm>
            <a:off x="7516616" y="26667407"/>
            <a:ext cx="5688816" cy="5630558"/>
          </a:xfrm>
          <a:prstGeom prst="rect">
            <a:avLst/>
          </a:prstGeom>
        </p:spPr>
      </p:pic>
      <p:sp>
        <p:nvSpPr>
          <p:cNvPr id="2" name="TextBox 1">
            <a:extLst>
              <a:ext uri="{FF2B5EF4-FFF2-40B4-BE49-F238E27FC236}">
                <a16:creationId xmlns:a16="http://schemas.microsoft.com/office/drawing/2014/main" id="{2A4A5DCA-F1CC-20E5-B553-F71BDD70717D}"/>
              </a:ext>
            </a:extLst>
          </p:cNvPr>
          <p:cNvSpPr txBox="1"/>
          <p:nvPr/>
        </p:nvSpPr>
        <p:spPr>
          <a:xfrm>
            <a:off x="1584960" y="26822400"/>
            <a:ext cx="36848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Theories</a:t>
            </a:r>
            <a:endParaRPr lang="en-IN" sz="32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3B277A0-C4E7-FA71-27CC-A3A258DBF430}"/>
              </a:ext>
            </a:extLst>
          </p:cNvPr>
          <p:cNvSpPr txBox="1"/>
          <p:nvPr/>
        </p:nvSpPr>
        <p:spPr>
          <a:xfrm>
            <a:off x="187569" y="27679321"/>
            <a:ext cx="7027880" cy="3477875"/>
          </a:xfrm>
          <a:prstGeom prst="rect">
            <a:avLst/>
          </a:prstGeom>
          <a:noFill/>
        </p:spPr>
        <p:txBody>
          <a:bodyPr wrap="square" rtlCol="0">
            <a:spAutoFit/>
          </a:bodyPr>
          <a:lstStyle/>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The Technology Acceptance Model (TAM) is an effective theoretical approach which supports software development and marketing to ensure users embrace new systems and also assist the older people to manage their daily functionality independently</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Continuity Theory is suggested that older adults strive to manage their previous habit, </a:t>
            </a:r>
            <a:r>
              <a:rPr lang="en-IN" sz="2000" dirty="0">
                <a:latin typeface="Times New Roman" panose="02020603050405020304" pitchFamily="18" charset="0"/>
                <a:cs typeface="Times New Roman" panose="02020603050405020304" pitchFamily="18" charset="0"/>
              </a:rPr>
              <a:t>lifestyle, roles, personality (Sanders et al. 2024)</a:t>
            </a:r>
          </a:p>
          <a:p>
            <a:pPr marL="342900" indent="-342900">
              <a:buFont typeface="Wingdings" panose="05000000000000000000" pitchFamily="2" charset="2"/>
              <a:buChar char="v"/>
            </a:pPr>
            <a:r>
              <a:rPr lang="en-IN" sz="2000" dirty="0">
                <a:latin typeface="Times New Roman" panose="02020603050405020304" pitchFamily="18" charset="0"/>
                <a:cs typeface="Times New Roman" panose="02020603050405020304" pitchFamily="18" charset="0"/>
              </a:rPr>
              <a:t>It drives the modern UK concentrated on the "aging in place,“ where care and telecare services are tailored to support the older people to manage their daily activity </a:t>
            </a:r>
          </a:p>
        </p:txBody>
      </p:sp>
    </p:spTree>
    <p:extLst>
      <p:ext uri="{BB962C8B-B14F-4D97-AF65-F5344CB8AC3E}">
        <p14:creationId xmlns:p14="http://schemas.microsoft.com/office/powerpoint/2010/main" val="3969408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AC05D-F2D6-5A16-4007-83DA8077D122}"/>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AC8D8D68-95A8-60CE-27E3-61725E939C15}"/>
              </a:ext>
            </a:extLst>
          </p:cNvPr>
          <p:cNvSpPr>
            <a:spLocks/>
          </p:cNvSpPr>
          <p:nvPr/>
        </p:nvSpPr>
        <p:spPr>
          <a:xfrm>
            <a:off x="-1" y="-14876"/>
            <a:ext cx="21599525" cy="3130385"/>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076"/>
          </a:p>
        </p:txBody>
      </p:sp>
      <p:sp>
        <p:nvSpPr>
          <p:cNvPr id="45" name="TextBox 44">
            <a:extLst>
              <a:ext uri="{FF2B5EF4-FFF2-40B4-BE49-F238E27FC236}">
                <a16:creationId xmlns:a16="http://schemas.microsoft.com/office/drawing/2014/main" id="{0DC55050-37BC-94EC-9A9C-FDA1286A2FE8}"/>
              </a:ext>
            </a:extLst>
          </p:cNvPr>
          <p:cNvSpPr txBox="1"/>
          <p:nvPr/>
        </p:nvSpPr>
        <p:spPr>
          <a:xfrm>
            <a:off x="7549661" y="3509643"/>
            <a:ext cx="4009292" cy="830997"/>
          </a:xfrm>
          <a:prstGeom prst="rect">
            <a:avLst/>
          </a:prstGeom>
          <a:noFill/>
        </p:spPr>
        <p:txBody>
          <a:bodyPr wrap="square" rtlCol="0">
            <a:spAutoFit/>
          </a:bodyPr>
          <a:lstStyle/>
          <a:p>
            <a:pPr algn="ctr"/>
            <a:r>
              <a:rPr lang="en-US" sz="4800" b="1" dirty="0">
                <a:latin typeface="Times New Roman" panose="02020603050405020304" pitchFamily="18" charset="0"/>
                <a:cs typeface="Times New Roman" panose="02020603050405020304" pitchFamily="18" charset="0"/>
              </a:rPr>
              <a:t>References</a:t>
            </a:r>
            <a:endParaRPr lang="en-IN" sz="4800" b="1" dirty="0">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60E1B25F-B1AD-EA46-EBFE-5A77B4B52313}"/>
              </a:ext>
            </a:extLst>
          </p:cNvPr>
          <p:cNvSpPr txBox="1"/>
          <p:nvPr/>
        </p:nvSpPr>
        <p:spPr>
          <a:xfrm>
            <a:off x="1641231" y="4865311"/>
            <a:ext cx="18663137" cy="20282475"/>
          </a:xfrm>
          <a:prstGeom prst="rect">
            <a:avLst/>
          </a:prstGeom>
          <a:noFill/>
        </p:spPr>
        <p:txBody>
          <a:bodyPr wrap="square" rtlCol="0">
            <a:spAutoFit/>
          </a:bodyPr>
          <a:lstStyle/>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Age UK (2024)</a:t>
            </a:r>
            <a:r>
              <a:rPr lang="en-GB"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Later Life in the United Kingdom</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London: Age UK </a:t>
            </a:r>
            <a:r>
              <a:rPr lang="en-US" sz="3200" dirty="0">
                <a:latin typeface="Times New Roman" panose="02020603050405020304" pitchFamily="18" charset="0"/>
                <a:cs typeface="Times New Roman" panose="02020603050405020304" pitchFamily="18" charset="0"/>
              </a:rPr>
              <a:t>Available at: https://www.ageuk.org.uk/ [Accessed on: 16/06/2026] </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Barnes, T.L., MacLeod, S., Tkatch, R., Ahuja, M., Albright, L., Schaeffer, J.A. and Yeh, C.S., (2022). Cumulative effect of loneliness and social isolation on health outcomes among older adults. </a:t>
            </a:r>
            <a:r>
              <a:rPr lang="en-GB" sz="3200" i="1" dirty="0">
                <a:latin typeface="Times New Roman" panose="02020603050405020304" pitchFamily="18" charset="0"/>
                <a:cs typeface="Times New Roman" panose="02020603050405020304" pitchFamily="18" charset="0"/>
              </a:rPr>
              <a:t>Aging &amp; Mental Health</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26</a:t>
            </a:r>
            <a:r>
              <a:rPr lang="en-GB" sz="3200" dirty="0">
                <a:latin typeface="Times New Roman" panose="02020603050405020304" pitchFamily="18" charset="0"/>
                <a:cs typeface="Times New Roman" panose="02020603050405020304" pitchFamily="18" charset="0"/>
              </a:rPr>
              <a:t>(7), pp.1327-1334.</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Brooker, D., (2022). Person-</a:t>
            </a:r>
            <a:r>
              <a:rPr lang="en-IN" sz="3200" dirty="0" err="1">
                <a:latin typeface="Times New Roman" panose="02020603050405020304" pitchFamily="18" charset="0"/>
                <a:cs typeface="Times New Roman" panose="02020603050405020304" pitchFamily="18" charset="0"/>
              </a:rPr>
              <a:t>centered</a:t>
            </a:r>
            <a:r>
              <a:rPr lang="en-IN" sz="3200" dirty="0">
                <a:latin typeface="Times New Roman" panose="02020603050405020304" pitchFamily="18" charset="0"/>
                <a:cs typeface="Times New Roman" panose="02020603050405020304" pitchFamily="18" charset="0"/>
              </a:rPr>
              <a:t> dementia care: The legacy of Tom </a:t>
            </a:r>
            <a:r>
              <a:rPr lang="en-IN" sz="3200" dirty="0" err="1">
                <a:latin typeface="Times New Roman" panose="02020603050405020304" pitchFamily="18" charset="0"/>
                <a:cs typeface="Times New Roman" panose="02020603050405020304" pitchFamily="18" charset="0"/>
              </a:rPr>
              <a:t>Kitwood</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International Journal of Person </a:t>
            </a:r>
            <a:r>
              <a:rPr lang="en-IN" sz="3200" i="1" dirty="0" err="1">
                <a:latin typeface="Times New Roman" panose="02020603050405020304" pitchFamily="18" charset="0"/>
                <a:cs typeface="Times New Roman" panose="02020603050405020304" pitchFamily="18" charset="0"/>
              </a:rPr>
              <a:t>Centered</a:t>
            </a:r>
            <a:r>
              <a:rPr lang="en-IN" sz="3200" i="1" dirty="0">
                <a:latin typeface="Times New Roman" panose="02020603050405020304" pitchFamily="18" charset="0"/>
                <a:cs typeface="Times New Roman" panose="02020603050405020304" pitchFamily="18" charset="0"/>
              </a:rPr>
              <a:t> Medicine</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12</a:t>
            </a:r>
            <a:r>
              <a:rPr lang="en-IN" sz="3200" dirty="0">
                <a:latin typeface="Times New Roman" panose="02020603050405020304" pitchFamily="18" charset="0"/>
                <a:cs typeface="Times New Roman" panose="02020603050405020304" pitchFamily="18" charset="0"/>
              </a:rPr>
              <a:t>(2), pp.21-36.</a:t>
            </a: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Care Act (2014)</a:t>
            </a:r>
            <a:r>
              <a:rPr lang="en-GB"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Care and Support Statutory Guidance</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London: UK Government.</a:t>
            </a:r>
            <a:r>
              <a:rPr lang="en-I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Available at: https://www.gov.uk/government/publications/care-act-statutory-guidance/care-and-support-statutory-guidance [Accessed on: 16/06/2026]</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Davies, T., Houston, A., Gordon, H., McLintock, M., Mitchell, W., Rook, G. and Shakespeare, T., (2022). Dementia enquirers: Pioneering approaches to dementia research in UK. </a:t>
            </a:r>
            <a:r>
              <a:rPr lang="en-GB" sz="3200" i="1" dirty="0">
                <a:latin typeface="Times New Roman" panose="02020603050405020304" pitchFamily="18" charset="0"/>
                <a:cs typeface="Times New Roman" panose="02020603050405020304" pitchFamily="18" charset="0"/>
              </a:rPr>
              <a:t>Disability &amp; Society</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37</a:t>
            </a:r>
            <a:r>
              <a:rPr lang="en-GB" sz="3200" dirty="0">
                <a:latin typeface="Times New Roman" panose="02020603050405020304" pitchFamily="18" charset="0"/>
                <a:cs typeface="Times New Roman" panose="02020603050405020304" pitchFamily="18" charset="0"/>
              </a:rPr>
              <a:t>(1), pp.129-147.</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Jimenez, J., Del Rio, A., Berman, A.N. and Grande, M., (2023), July. Personalizing digital health: adapting health technology systems to meet the needs of different older populations. In </a:t>
            </a:r>
            <a:r>
              <a:rPr lang="en-IN" sz="3200" i="1" dirty="0">
                <a:latin typeface="Times New Roman" panose="02020603050405020304" pitchFamily="18" charset="0"/>
                <a:cs typeface="Times New Roman" panose="02020603050405020304" pitchFamily="18" charset="0"/>
              </a:rPr>
              <a:t>Healthcare</a:t>
            </a:r>
            <a:r>
              <a:rPr lang="en-IN" sz="3200" dirty="0">
                <a:latin typeface="Times New Roman" panose="02020603050405020304" pitchFamily="18" charset="0"/>
                <a:cs typeface="Times New Roman" panose="02020603050405020304" pitchFamily="18" charset="0"/>
              </a:rPr>
              <a:t> (Vol. 11, No. 15, p. 2140). MDPI.</a:t>
            </a:r>
          </a:p>
          <a:p>
            <a:pPr marL="457200" indent="-457200">
              <a:buFont typeface="Wingdings" panose="05000000000000000000" pitchFamily="2" charset="2"/>
              <a:buChar char="v"/>
            </a:pPr>
            <a:r>
              <a:rPr lang="en-IN" sz="3200" dirty="0" err="1">
                <a:latin typeface="Times New Roman" panose="02020603050405020304" pitchFamily="18" charset="0"/>
                <a:cs typeface="Times New Roman" panose="02020603050405020304" pitchFamily="18" charset="0"/>
              </a:rPr>
              <a:t>Jutai</a:t>
            </a:r>
            <a:r>
              <a:rPr lang="en-IN" sz="3200" dirty="0">
                <a:latin typeface="Times New Roman" panose="02020603050405020304" pitchFamily="18" charset="0"/>
                <a:cs typeface="Times New Roman" panose="02020603050405020304" pitchFamily="18" charset="0"/>
              </a:rPr>
              <a:t>, J.W., Hatoum, F., Bhardwaj, D. and Hosseini, M., (2024). Implementation of digital health technologies for older adults: a scoping review. </a:t>
            </a:r>
            <a:r>
              <a:rPr lang="en-IN" sz="3200" i="1" dirty="0">
                <a:latin typeface="Times New Roman" panose="02020603050405020304" pitchFamily="18" charset="0"/>
                <a:cs typeface="Times New Roman" panose="02020603050405020304" pitchFamily="18" charset="0"/>
              </a:rPr>
              <a:t>Frontiers in Aging</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5</a:t>
            </a:r>
            <a:r>
              <a:rPr lang="en-IN" sz="3200" dirty="0">
                <a:latin typeface="Times New Roman" panose="02020603050405020304" pitchFamily="18" charset="0"/>
                <a:cs typeface="Times New Roman" panose="02020603050405020304" pitchFamily="18" charset="0"/>
              </a:rPr>
              <a:t>, p.1349520.</a:t>
            </a: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Laurell, A.A., Venkataraman, A.V., Schmidt, T., </a:t>
            </a:r>
            <a:r>
              <a:rPr lang="en-GB" sz="3200" dirty="0" err="1">
                <a:latin typeface="Times New Roman" panose="02020603050405020304" pitchFamily="18" charset="0"/>
                <a:cs typeface="Times New Roman" panose="02020603050405020304" pitchFamily="18" charset="0"/>
              </a:rPr>
              <a:t>Montagnese</a:t>
            </a:r>
            <a:r>
              <a:rPr lang="en-GB" sz="3200" dirty="0">
                <a:latin typeface="Times New Roman" panose="02020603050405020304" pitchFamily="18" charset="0"/>
                <a:cs typeface="Times New Roman" panose="02020603050405020304" pitchFamily="18" charset="0"/>
              </a:rPr>
              <a:t>, M., Mueller, C., Stewart, R., Lewis, J., Mundell, C., Isaacs, J.D., Krishnan, M.S. and Barber, R., (2024). Estimating demand for potential disease-modifying therapies for Alzheimer's disease in the UK. </a:t>
            </a:r>
            <a:r>
              <a:rPr lang="en-GB" sz="3200" i="1" dirty="0">
                <a:latin typeface="Times New Roman" panose="02020603050405020304" pitchFamily="18" charset="0"/>
                <a:cs typeface="Times New Roman" panose="02020603050405020304" pitchFamily="18" charset="0"/>
              </a:rPr>
              <a:t>The British Journal of Psychiatry</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224</a:t>
            </a:r>
            <a:r>
              <a:rPr lang="en-GB" sz="3200" dirty="0">
                <a:latin typeface="Times New Roman" panose="02020603050405020304" pitchFamily="18" charset="0"/>
                <a:cs typeface="Times New Roman" panose="02020603050405020304" pitchFamily="18" charset="0"/>
              </a:rPr>
              <a:t>(6), pp.198-204.</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err="1">
                <a:latin typeface="Times New Roman" panose="02020603050405020304" pitchFamily="18" charset="0"/>
                <a:cs typeface="Times New Roman" panose="02020603050405020304" pitchFamily="18" charset="0"/>
              </a:rPr>
              <a:t>Liapi</a:t>
            </a:r>
            <a:r>
              <a:rPr lang="en-GB" sz="3200" dirty="0">
                <a:latin typeface="Times New Roman" panose="02020603050405020304" pitchFamily="18" charset="0"/>
                <a:cs typeface="Times New Roman" panose="02020603050405020304" pitchFamily="18" charset="0"/>
              </a:rPr>
              <a:t>, F., Chater, A.M., Kenny, T., Anderson, J., Randhawa, G. and Pappas, Y., (2023). Evaluating step-down, intermediate care programme in Buckinghamshire, UK: a mixed methods study. </a:t>
            </a:r>
            <a:r>
              <a:rPr lang="en-GB" sz="3200" i="1" dirty="0">
                <a:latin typeface="Times New Roman" panose="02020603050405020304" pitchFamily="18" charset="0"/>
                <a:cs typeface="Times New Roman" panose="02020603050405020304" pitchFamily="18" charset="0"/>
              </a:rPr>
              <a:t>BMC Public Health</a:t>
            </a:r>
            <a:r>
              <a:rPr lang="en-GB" sz="3200" dirty="0">
                <a:latin typeface="Times New Roman" panose="02020603050405020304" pitchFamily="18" charset="0"/>
                <a:cs typeface="Times New Roman" panose="02020603050405020304" pitchFamily="18" charset="0"/>
              </a:rPr>
              <a:t>, </a:t>
            </a:r>
            <a:r>
              <a:rPr lang="en-GB" sz="3200" i="1" dirty="0">
                <a:latin typeface="Times New Roman" panose="02020603050405020304" pitchFamily="18" charset="0"/>
                <a:cs typeface="Times New Roman" panose="02020603050405020304" pitchFamily="18" charset="0"/>
              </a:rPr>
              <a:t>23</a:t>
            </a:r>
            <a:r>
              <a:rPr lang="en-GB" sz="3200" dirty="0">
                <a:latin typeface="Times New Roman" panose="02020603050405020304" pitchFamily="18" charset="0"/>
                <a:cs typeface="Times New Roman" panose="02020603050405020304" pitchFamily="18" charset="0"/>
              </a:rPr>
              <a:t>(1), p.1087.</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Luthra, N. and Islam, A.S., (2026). UK dementia prevention policies and initiatives across the life-course: a scoping review (2009–2024). </a:t>
            </a:r>
            <a:r>
              <a:rPr lang="en-GB" sz="3200" i="1" dirty="0">
                <a:latin typeface="Times New Roman" panose="02020603050405020304" pitchFamily="18" charset="0"/>
                <a:cs typeface="Times New Roman" panose="02020603050405020304" pitchFamily="18" charset="0"/>
              </a:rPr>
              <a:t>BMC Public Health</a:t>
            </a:r>
            <a:r>
              <a:rPr lang="en-GB" sz="3200" dirty="0">
                <a:latin typeface="Times New Roman" panose="02020603050405020304" pitchFamily="18" charset="0"/>
                <a:cs typeface="Times New Roman" panose="02020603050405020304" pitchFamily="18" charset="0"/>
              </a:rPr>
              <a:t>.</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Montgomery, R.M., (2024). Frailty Syndrome: A Global Perspective on Prevalence, Challenges, and Strategies for Prevention and Management.</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NHS England (2024). </a:t>
            </a:r>
            <a:r>
              <a:rPr lang="en-GB" sz="3200" i="1" dirty="0">
                <a:latin typeface="Times New Roman" panose="02020603050405020304" pitchFamily="18" charset="0"/>
                <a:cs typeface="Times New Roman" panose="02020603050405020304" pitchFamily="18" charset="0"/>
              </a:rPr>
              <a:t>Falls prevention and management in older adults</a:t>
            </a:r>
            <a:r>
              <a:rPr lang="en-GB"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Available at: https://www.england.nhs.uk/ [Accessed on: 16/06/2026]</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NHS Long Term Plan (2019)</a:t>
            </a:r>
            <a:r>
              <a:rPr lang="en-GB"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The NHS Long Term Plan</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London: NHS England.</a:t>
            </a:r>
            <a:r>
              <a:rPr lang="en-IN"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Available at: https://www.england.nhs.uk/2019/01/long-term-plan/</a:t>
            </a:r>
            <a:r>
              <a:rPr lang="en-US" sz="3200" b="1"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[Accessed on: 16/06/2026]</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Office for National Statistics (2024). </a:t>
            </a:r>
            <a:r>
              <a:rPr lang="en-GB" sz="3200" i="1" dirty="0">
                <a:latin typeface="Times New Roman" panose="02020603050405020304" pitchFamily="18" charset="0"/>
                <a:cs typeface="Times New Roman" panose="02020603050405020304" pitchFamily="18" charset="0"/>
              </a:rPr>
              <a:t>Overview of the UK population: ageing society data</a:t>
            </a:r>
            <a:r>
              <a:rPr lang="en-GB" sz="32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Available at: https://www.ons.gov.uk/ [Accessed on: 16/06/2026]</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GB" sz="3200" dirty="0">
                <a:latin typeface="Times New Roman" panose="02020603050405020304" pitchFamily="18" charset="0"/>
                <a:cs typeface="Times New Roman" panose="02020603050405020304" pitchFamily="18" charset="0"/>
              </a:rPr>
              <a:t>Reeves, C., Islam, A. and Gentry, T., (2023). The state of health and care of older people in England 2023. </a:t>
            </a:r>
            <a:r>
              <a:rPr lang="en-GB" sz="3200" i="1" dirty="0">
                <a:latin typeface="Times New Roman" panose="02020603050405020304" pitchFamily="18" charset="0"/>
                <a:cs typeface="Times New Roman" panose="02020603050405020304" pitchFamily="18" charset="0"/>
              </a:rPr>
              <a:t>Age UK. age_uk_briefing_state_of_health_and_care_of_older_people_july2023. pdf (</a:t>
            </a:r>
            <a:r>
              <a:rPr lang="en-GB" sz="3200" i="1" dirty="0" err="1">
                <a:latin typeface="Times New Roman" panose="02020603050405020304" pitchFamily="18" charset="0"/>
                <a:cs typeface="Times New Roman" panose="02020603050405020304" pitchFamily="18" charset="0"/>
              </a:rPr>
              <a:t>ageuk</a:t>
            </a:r>
            <a:r>
              <a:rPr lang="en-GB" sz="3200" i="1" dirty="0">
                <a:latin typeface="Times New Roman" panose="02020603050405020304" pitchFamily="18" charset="0"/>
                <a:cs typeface="Times New Roman" panose="02020603050405020304" pitchFamily="18" charset="0"/>
              </a:rPr>
              <a:t>. org. </a:t>
            </a:r>
            <a:r>
              <a:rPr lang="en-GB" sz="3200" i="1" dirty="0" err="1">
                <a:latin typeface="Times New Roman" panose="02020603050405020304" pitchFamily="18" charset="0"/>
                <a:cs typeface="Times New Roman" panose="02020603050405020304" pitchFamily="18" charset="0"/>
              </a:rPr>
              <a:t>uk</a:t>
            </a:r>
            <a:r>
              <a:rPr lang="en-GB" sz="3200" i="1" dirty="0">
                <a:latin typeface="Times New Roman" panose="02020603050405020304" pitchFamily="18" charset="0"/>
                <a:cs typeface="Times New Roman" panose="02020603050405020304" pitchFamily="18" charset="0"/>
              </a:rPr>
              <a:t>)</a:t>
            </a:r>
            <a:r>
              <a:rPr lang="en-GB" sz="3200" dirty="0">
                <a:latin typeface="Times New Roman" panose="02020603050405020304" pitchFamily="18" charset="0"/>
                <a:cs typeface="Times New Roman" panose="02020603050405020304" pitchFamily="18" charset="0"/>
              </a:rPr>
              <a:t>.</a:t>
            </a:r>
            <a:endParaRPr lang="en-IN" sz="3200" dirty="0">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Sanders, M., Tullo, E. and Martin, L., (2024). Increasing the Visibility of Older People in Medical Education–A Process of Mapping and Adapting to the British Geriatrics Society Recommended Curriculum. </a:t>
            </a:r>
            <a:r>
              <a:rPr lang="en-IN" sz="3200" i="1" dirty="0">
                <a:latin typeface="Times New Roman" panose="02020603050405020304" pitchFamily="18" charset="0"/>
                <a:cs typeface="Times New Roman" panose="02020603050405020304" pitchFamily="18" charset="0"/>
              </a:rPr>
              <a:t>Journal of Medical Education Research</a:t>
            </a:r>
            <a:r>
              <a:rPr lang="en-IN" sz="3200"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4</a:t>
            </a:r>
            <a:r>
              <a:rPr lang="en-IN" sz="3200" dirty="0">
                <a:latin typeface="Times New Roman" panose="02020603050405020304" pitchFamily="18" charset="0"/>
                <a:cs typeface="Times New Roman" panose="02020603050405020304" pitchFamily="18" charset="0"/>
              </a:rPr>
              <a:t>(1), pp.33-46.</a:t>
            </a:r>
          </a:p>
          <a:p>
            <a:pPr marL="457200" indent="-457200">
              <a:buFont typeface="Wingdings" panose="05000000000000000000" pitchFamily="2" charset="2"/>
              <a:buChar char="v"/>
            </a:pPr>
            <a:r>
              <a:rPr lang="en-IN" sz="3200" dirty="0">
                <a:latin typeface="Times New Roman" panose="02020603050405020304" pitchFamily="18" charset="0"/>
                <a:cs typeface="Times New Roman" panose="02020603050405020304" pitchFamily="18" charset="0"/>
              </a:rPr>
              <a:t>World Health Organization (2022)</a:t>
            </a:r>
            <a:r>
              <a:rPr lang="en-GB" sz="3200" dirty="0">
                <a:latin typeface="Times New Roman" panose="02020603050405020304" pitchFamily="18" charset="0"/>
                <a:cs typeface="Times New Roman" panose="02020603050405020304" pitchFamily="18" charset="0"/>
              </a:rPr>
              <a:t>.</a:t>
            </a:r>
            <a:r>
              <a:rPr lang="en-GB" sz="3200" b="1" dirty="0">
                <a:latin typeface="Times New Roman" panose="02020603050405020304" pitchFamily="18" charset="0"/>
                <a:cs typeface="Times New Roman" panose="02020603050405020304" pitchFamily="18" charset="0"/>
              </a:rPr>
              <a:t> </a:t>
            </a:r>
            <a:r>
              <a:rPr lang="en-IN" sz="3200" i="1" dirty="0">
                <a:latin typeface="Times New Roman" panose="02020603050405020304" pitchFamily="18" charset="0"/>
                <a:cs typeface="Times New Roman" panose="02020603050405020304" pitchFamily="18" charset="0"/>
              </a:rPr>
              <a:t>Decade of Healthy Ageing 2021–2030</a:t>
            </a:r>
            <a:r>
              <a:rPr lang="en-IN" sz="3200" dirty="0">
                <a:latin typeface="Times New Roman" panose="02020603050405020304" pitchFamily="18" charset="0"/>
                <a:cs typeface="Times New Roman" panose="02020603050405020304" pitchFamily="18" charset="0"/>
              </a:rPr>
              <a:t>. Geneva: WHO. </a:t>
            </a:r>
            <a:r>
              <a:rPr lang="en-US" sz="3200" dirty="0">
                <a:latin typeface="Times New Roman" panose="02020603050405020304" pitchFamily="18" charset="0"/>
                <a:cs typeface="Times New Roman" panose="02020603050405020304" pitchFamily="18" charset="0"/>
              </a:rPr>
              <a:t>Available at: https://www.who.int/initiatives/decade-of-healthy-ageing [Accessed on: 16/06/2026] </a:t>
            </a:r>
            <a:endParaRPr lang="en-IN" sz="3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407994F-0F95-548F-9F02-285143DD4CCA}"/>
              </a:ext>
            </a:extLst>
          </p:cNvPr>
          <p:cNvPicPr>
            <a:picLocks noChangeAspect="1"/>
          </p:cNvPicPr>
          <p:nvPr/>
        </p:nvPicPr>
        <p:blipFill>
          <a:blip r:embed="rId2"/>
          <a:stretch>
            <a:fillRect/>
          </a:stretch>
        </p:blipFill>
        <p:spPr>
          <a:xfrm>
            <a:off x="9191856" y="1251592"/>
            <a:ext cx="3258052" cy="1561946"/>
          </a:xfrm>
          <a:prstGeom prst="rect">
            <a:avLst/>
          </a:prstGeom>
        </p:spPr>
      </p:pic>
    </p:spTree>
    <p:extLst>
      <p:ext uri="{BB962C8B-B14F-4D97-AF65-F5344CB8AC3E}">
        <p14:creationId xmlns:p14="http://schemas.microsoft.com/office/powerpoint/2010/main" val="354073494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2835</Words>
  <Application>Microsoft Office PowerPoint</Application>
  <PresentationFormat>Custom</PresentationFormat>
  <Paragraphs>95</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Times New Roman</vt:lpstr>
      <vt:lpstr>Wingdings</vt:lpstr>
      <vt:lpstr>Office 2013 - 2022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2025-10-25T12:11:05Z</dcterms:created>
  <dcterms:modified xsi:type="dcterms:W3CDTF">2026-07-14T17:01:28Z</dcterms:modified>
</cp:coreProperties>
</file>