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6" r:id="rId1"/>
  </p:sldMasterIdLst>
  <p:notesMasterIdLst>
    <p:notesMasterId r:id="rId21"/>
  </p:notesMasterIdLst>
  <p:sldIdLst>
    <p:sldId id="256" r:id="rId2"/>
    <p:sldId id="257" r:id="rId3"/>
    <p:sldId id="258" r:id="rId4"/>
    <p:sldId id="259" r:id="rId5"/>
    <p:sldId id="260" r:id="rId6"/>
    <p:sldId id="261" r:id="rId7"/>
    <p:sldId id="263" r:id="rId8"/>
    <p:sldId id="265" r:id="rId9"/>
    <p:sldId id="266" r:id="rId10"/>
    <p:sldId id="267" r:id="rId11"/>
    <p:sldId id="274" r:id="rId12"/>
    <p:sldId id="275" r:id="rId13"/>
    <p:sldId id="276" r:id="rId14"/>
    <p:sldId id="268" r:id="rId15"/>
    <p:sldId id="269" r:id="rId16"/>
    <p:sldId id="270" r:id="rId17"/>
    <p:sldId id="273" r:id="rId18"/>
    <p:sldId id="272"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09"/>
    <p:restoredTop sz="94607"/>
  </p:normalViewPr>
  <p:slideViewPr>
    <p:cSldViewPr snapToGrid="0" snapToObjects="1">
      <p:cViewPr>
        <p:scale>
          <a:sx n="76" d="100"/>
          <a:sy n="76" d="100"/>
        </p:scale>
        <p:origin x="-672" y="1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14CC41-275A-C24F-B442-B3A5A5744567}" type="datetimeFigureOut">
              <a:rPr lang="en-US" smtClean="0"/>
              <a:t>12/18/2019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EE1DE-E5B6-9941-B80D-6061CD7D0D3B}" type="slidenum">
              <a:rPr lang="en-US" smtClean="0"/>
              <a:t>‹#›</a:t>
            </a:fld>
            <a:endParaRPr lang="en-US"/>
          </a:p>
        </p:txBody>
      </p:sp>
    </p:spTree>
    <p:extLst>
      <p:ext uri="{BB962C8B-B14F-4D97-AF65-F5344CB8AC3E}">
        <p14:creationId xmlns:p14="http://schemas.microsoft.com/office/powerpoint/2010/main" val="2385084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BEE1DE-E5B6-9941-B80D-6061CD7D0D3B}" type="slidenum">
              <a:rPr lang="en-US" smtClean="0"/>
              <a:t>16</a:t>
            </a:fld>
            <a:endParaRPr lang="en-US"/>
          </a:p>
        </p:txBody>
      </p:sp>
    </p:spTree>
    <p:extLst>
      <p:ext uri="{BB962C8B-B14F-4D97-AF65-F5344CB8AC3E}">
        <p14:creationId xmlns:p14="http://schemas.microsoft.com/office/powerpoint/2010/main" val="3595048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531F307-D3B0-5544-9C34-E414B5EB3490}" type="datetimeFigureOut">
              <a:rPr lang="en-US" smtClean="0"/>
              <a:t>12/18/2019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A293083-1E2C-EF49-8F73-007A4930116A}"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23139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31F307-D3B0-5544-9C34-E414B5EB3490}"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4221400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531F307-D3B0-5544-9C34-E414B5EB3490}" type="datetimeFigureOut">
              <a:rPr lang="en-US" smtClean="0"/>
              <a:t>12/18/2019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A293083-1E2C-EF49-8F73-007A4930116A}"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0941398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531F307-D3B0-5544-9C34-E414B5EB3490}" type="datetimeFigureOut">
              <a:rPr lang="en-US" smtClean="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417683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31F307-D3B0-5544-9C34-E414B5EB3490}" type="datetimeFigureOut">
              <a:rPr lang="en-US" smtClean="0"/>
              <a:t>12/18/2019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541875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531F307-D3B0-5544-9C34-E414B5EB3490}" type="datetimeFigureOut">
              <a:rPr lang="en-US" smtClean="0"/>
              <a:t>12/18/2019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4136153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31F307-D3B0-5544-9C34-E414B5EB3490}" type="datetimeFigureOut">
              <a:rPr lang="en-US" smtClean="0"/>
              <a:t>12/18/2019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965985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531F307-D3B0-5544-9C34-E414B5EB3490}" type="datetimeFigureOut">
              <a:rPr lang="en-US" smtClean="0"/>
              <a:t>12/18/2019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293083-1E2C-EF49-8F73-007A4930116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5115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531F307-D3B0-5544-9C34-E414B5EB3490}" type="datetimeFigureOut">
              <a:rPr lang="en-US" smtClean="0"/>
              <a:t>12/18/2019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293083-1E2C-EF49-8F73-007A4930116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7361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31F307-D3B0-5544-9C34-E414B5EB3490}"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361276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31F307-D3B0-5544-9C34-E414B5EB3490}"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293083-1E2C-EF49-8F73-007A4930116A}" type="slidenum">
              <a:rPr lang="en-US" smtClean="0"/>
              <a:t>‹#›</a:t>
            </a:fld>
            <a:endParaRPr lang="en-US"/>
          </a:p>
        </p:txBody>
      </p:sp>
    </p:spTree>
    <p:extLst>
      <p:ext uri="{BB962C8B-B14F-4D97-AF65-F5344CB8AC3E}">
        <p14:creationId xmlns:p14="http://schemas.microsoft.com/office/powerpoint/2010/main" val="3879938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531F307-D3B0-5544-9C34-E414B5EB3490}" type="datetimeFigureOut">
              <a:rPr lang="en-US" smtClean="0"/>
              <a:t>12/18/2019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A293083-1E2C-EF49-8F73-007A4930116A}"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9415604"/>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pizzaexpress.com/about-us/our-pass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84ABE4-D84F-F44B-91FB-56F87A671048}"/>
              </a:ext>
            </a:extLst>
          </p:cNvPr>
          <p:cNvSpPr>
            <a:spLocks noGrp="1"/>
          </p:cNvSpPr>
          <p:nvPr>
            <p:ph type="ctrTitle"/>
          </p:nvPr>
        </p:nvSpPr>
        <p:spPr>
          <a:xfrm>
            <a:off x="1524000" y="237957"/>
            <a:ext cx="9144000" cy="2601496"/>
          </a:xfrm>
        </p:spPr>
        <p:txBody>
          <a:bodyPr>
            <a:noAutofit/>
          </a:bodyPr>
          <a:lstStyle/>
          <a:p>
            <a:r>
              <a:rPr lang="en-US" sz="2400" b="1" u="sng" dirty="0"/>
              <a:t>Group Presentation:</a:t>
            </a:r>
            <a:br>
              <a:rPr lang="en-US" sz="2400" b="1" u="sng" dirty="0"/>
            </a:br>
            <a:r>
              <a:rPr lang="en-US" sz="2400" b="1" u="sng" dirty="0"/>
              <a:t>An Appraisal of a Guest Service Experience</a:t>
            </a:r>
            <a:r>
              <a:rPr lang="en-US" sz="2400" dirty="0"/>
              <a:t>.</a:t>
            </a:r>
            <a:br>
              <a:rPr lang="en-US" sz="2400" dirty="0"/>
            </a:br>
            <a:r>
              <a:rPr lang="en-US" sz="2400" dirty="0"/>
              <a:t/>
            </a:r>
            <a:br>
              <a:rPr lang="en-US" sz="2400" dirty="0"/>
            </a:br>
            <a:r>
              <a:rPr lang="en-US" sz="2400" b="1" u="sng" dirty="0">
                <a:solidFill>
                  <a:srgbClr val="FF0000"/>
                </a:solidFill>
              </a:rPr>
              <a:t>Module title: Hospitality and Guest Service Management (M4X01915_LON) </a:t>
            </a:r>
            <a:br>
              <a:rPr lang="en-US" sz="2400" b="1" u="sng" dirty="0">
                <a:solidFill>
                  <a:srgbClr val="FF0000"/>
                </a:solidFill>
              </a:rPr>
            </a:br>
            <a:r>
              <a:rPr lang="en-US" sz="2400" b="1" u="sng" dirty="0">
                <a:solidFill>
                  <a:srgbClr val="002060"/>
                </a:solidFill>
              </a:rPr>
              <a:t>Lecturer name: Dale Clarke</a:t>
            </a:r>
          </a:p>
        </p:txBody>
      </p:sp>
      <p:sp>
        <p:nvSpPr>
          <p:cNvPr id="3" name="Subtitle 2">
            <a:extLst>
              <a:ext uri="{FF2B5EF4-FFF2-40B4-BE49-F238E27FC236}">
                <a16:creationId xmlns:a16="http://schemas.microsoft.com/office/drawing/2014/main" xmlns="" id="{40EC4CF8-C91C-E646-9E7C-097AA853B888}"/>
              </a:ext>
            </a:extLst>
          </p:cNvPr>
          <p:cNvSpPr>
            <a:spLocks noGrp="1"/>
          </p:cNvSpPr>
          <p:nvPr>
            <p:ph type="subTitle" idx="1"/>
          </p:nvPr>
        </p:nvSpPr>
        <p:spPr>
          <a:xfrm>
            <a:off x="1524000" y="4547937"/>
            <a:ext cx="9144000" cy="2213811"/>
          </a:xfrm>
        </p:spPr>
        <p:txBody>
          <a:bodyPr>
            <a:normAutofit fontScale="92500" lnSpcReduction="10000"/>
          </a:bodyPr>
          <a:lstStyle/>
          <a:p>
            <a:r>
              <a:rPr lang="en-US" b="1" dirty="0"/>
              <a:t>Student names: </a:t>
            </a:r>
          </a:p>
          <a:p>
            <a:r>
              <a:rPr lang="en-US" dirty="0">
                <a:solidFill>
                  <a:srgbClr val="00B050"/>
                </a:solidFill>
              </a:rPr>
              <a:t>Vanesa Yordanova (1908036) </a:t>
            </a:r>
          </a:p>
          <a:p>
            <a:r>
              <a:rPr lang="en-US" dirty="0">
                <a:solidFill>
                  <a:srgbClr val="00B050"/>
                </a:solidFill>
              </a:rPr>
              <a:t>Vasvie Redzheb (1909618) </a:t>
            </a:r>
          </a:p>
          <a:p>
            <a:r>
              <a:rPr lang="en-US" dirty="0">
                <a:solidFill>
                  <a:srgbClr val="00B050"/>
                </a:solidFill>
              </a:rPr>
              <a:t>Ivana Ivanova (1908192)</a:t>
            </a:r>
          </a:p>
          <a:p>
            <a:r>
              <a:rPr lang="en-US" dirty="0">
                <a:solidFill>
                  <a:srgbClr val="00B050"/>
                </a:solidFill>
              </a:rPr>
              <a:t> Penka Ilieva (1816778)</a:t>
            </a:r>
          </a:p>
          <a:p>
            <a:r>
              <a:rPr lang="en-US" dirty="0">
                <a:solidFill>
                  <a:srgbClr val="00B050"/>
                </a:solidFill>
              </a:rPr>
              <a:t>Boryana Toncheva (1908135)</a:t>
            </a:r>
          </a:p>
        </p:txBody>
      </p:sp>
    </p:spTree>
    <p:extLst>
      <p:ext uri="{BB962C8B-B14F-4D97-AF65-F5344CB8AC3E}">
        <p14:creationId xmlns:p14="http://schemas.microsoft.com/office/powerpoint/2010/main" val="2539251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140C24-481E-4942-AD8E-40C1CA54298A}"/>
              </a:ext>
            </a:extLst>
          </p:cNvPr>
          <p:cNvSpPr>
            <a:spLocks noGrp="1"/>
          </p:cNvSpPr>
          <p:nvPr>
            <p:ph type="title"/>
          </p:nvPr>
        </p:nvSpPr>
        <p:spPr>
          <a:xfrm>
            <a:off x="589547" y="3252704"/>
            <a:ext cx="4668253" cy="1325563"/>
          </a:xfrm>
        </p:spPr>
        <p:txBody>
          <a:bodyPr>
            <a:normAutofit/>
          </a:bodyPr>
          <a:lstStyle/>
          <a:p>
            <a:pPr algn="ctr"/>
            <a:r>
              <a:rPr lang="en-US" sz="5400" i="1" u="sng" dirty="0"/>
              <a:t>Pizza Express</a:t>
            </a:r>
          </a:p>
        </p:txBody>
      </p:sp>
      <p:pic>
        <p:nvPicPr>
          <p:cNvPr id="5" name="Content Placeholder 4" descr="A close up of a logo&#10;&#10;Description automatically generated">
            <a:extLst>
              <a:ext uri="{FF2B5EF4-FFF2-40B4-BE49-F238E27FC236}">
                <a16:creationId xmlns:a16="http://schemas.microsoft.com/office/drawing/2014/main" xmlns="" id="{7605E387-0049-4844-97A3-5548D075C936}"/>
              </a:ext>
            </a:extLst>
          </p:cNvPr>
          <p:cNvPicPr>
            <a:picLocks noGrp="1" noChangeAspect="1"/>
          </p:cNvPicPr>
          <p:nvPr>
            <p:ph idx="1"/>
          </p:nvPr>
        </p:nvPicPr>
        <p:blipFill>
          <a:blip r:embed="rId2"/>
          <a:stretch>
            <a:fillRect/>
          </a:stretch>
        </p:blipFill>
        <p:spPr>
          <a:xfrm>
            <a:off x="6096000" y="1876926"/>
            <a:ext cx="3585600" cy="3585600"/>
          </a:xfrm>
        </p:spPr>
      </p:pic>
    </p:spTree>
    <p:extLst>
      <p:ext uri="{BB962C8B-B14F-4D97-AF65-F5344CB8AC3E}">
        <p14:creationId xmlns:p14="http://schemas.microsoft.com/office/powerpoint/2010/main" val="2641227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3E282D-AD72-4740-A034-112E1F485D64}"/>
              </a:ext>
            </a:extLst>
          </p:cNvPr>
          <p:cNvSpPr>
            <a:spLocks noGrp="1"/>
          </p:cNvSpPr>
          <p:nvPr>
            <p:ph type="title"/>
          </p:nvPr>
        </p:nvSpPr>
        <p:spPr/>
        <p:txBody>
          <a:bodyPr>
            <a:normAutofit/>
          </a:bodyPr>
          <a:lstStyle/>
          <a:p>
            <a:r>
              <a:rPr lang="en-US" i="1" dirty="0"/>
              <a:t>The sector within the Hospitality and Tourism industry</a:t>
            </a:r>
          </a:p>
        </p:txBody>
      </p:sp>
      <p:sp>
        <p:nvSpPr>
          <p:cNvPr id="3" name="Content Placeholder 2">
            <a:extLst>
              <a:ext uri="{FF2B5EF4-FFF2-40B4-BE49-F238E27FC236}">
                <a16:creationId xmlns:a16="http://schemas.microsoft.com/office/drawing/2014/main" xmlns="" id="{3E80651F-1BEA-D243-B7CD-9B9B571BA900}"/>
              </a:ext>
            </a:extLst>
          </p:cNvPr>
          <p:cNvSpPr>
            <a:spLocks noGrp="1"/>
          </p:cNvSpPr>
          <p:nvPr>
            <p:ph idx="1"/>
          </p:nvPr>
        </p:nvSpPr>
        <p:spPr/>
        <p:txBody>
          <a:bodyPr/>
          <a:lstStyle/>
          <a:p>
            <a:r>
              <a:rPr lang="en-US" b="1" i="1" dirty="0"/>
              <a:t>Pizza Express as part of the Hospitality Industry.</a:t>
            </a:r>
          </a:p>
          <a:p>
            <a:endParaRPr lang="en-US" dirty="0"/>
          </a:p>
          <a:p>
            <a:r>
              <a:rPr lang="en-US" b="1" dirty="0"/>
              <a:t>Difference between Hospitality and Tourism Industry.</a:t>
            </a:r>
          </a:p>
          <a:p>
            <a:pPr marL="0" indent="0">
              <a:buNone/>
            </a:pPr>
            <a:endParaRPr lang="en-US" b="1" dirty="0"/>
          </a:p>
          <a:p>
            <a:r>
              <a:rPr lang="en-US" b="1" dirty="0"/>
              <a:t>Pizza Express  and the way it works.</a:t>
            </a:r>
          </a:p>
        </p:txBody>
      </p:sp>
    </p:spTree>
    <p:extLst>
      <p:ext uri="{BB962C8B-B14F-4D97-AF65-F5344CB8AC3E}">
        <p14:creationId xmlns:p14="http://schemas.microsoft.com/office/powerpoint/2010/main" val="2865092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092347B5-1D89-8544-9541-CA434B68E12E}"/>
              </a:ext>
            </a:extLst>
          </p:cNvPr>
          <p:cNvPicPr>
            <a:picLocks noGrp="1" noChangeAspect="1"/>
          </p:cNvPicPr>
          <p:nvPr>
            <p:ph idx="1"/>
          </p:nvPr>
        </p:nvPicPr>
        <p:blipFill rotWithShape="1">
          <a:blip r:embed="rId2"/>
          <a:srcRect t="6417"/>
          <a:stretch/>
        </p:blipFill>
        <p:spPr>
          <a:xfrm>
            <a:off x="1672389" y="638372"/>
            <a:ext cx="7552574" cy="4211242"/>
          </a:xfrm>
        </p:spPr>
      </p:pic>
      <p:sp>
        <p:nvSpPr>
          <p:cNvPr id="6" name="TextBox 5">
            <a:extLst>
              <a:ext uri="{FF2B5EF4-FFF2-40B4-BE49-F238E27FC236}">
                <a16:creationId xmlns:a16="http://schemas.microsoft.com/office/drawing/2014/main" xmlns="" id="{52376A2C-29CE-DB4A-BC54-2CD115709BC4}"/>
              </a:ext>
            </a:extLst>
          </p:cNvPr>
          <p:cNvSpPr txBox="1"/>
          <p:nvPr/>
        </p:nvSpPr>
        <p:spPr>
          <a:xfrm>
            <a:off x="1416468" y="4849614"/>
            <a:ext cx="7808495" cy="1200329"/>
          </a:xfrm>
          <a:prstGeom prst="rect">
            <a:avLst/>
          </a:prstGeom>
          <a:noFill/>
        </p:spPr>
        <p:txBody>
          <a:bodyPr wrap="square" rtlCol="0">
            <a:spAutoFit/>
          </a:bodyPr>
          <a:lstStyle/>
          <a:p>
            <a:r>
              <a:rPr lang="en-US" dirty="0"/>
              <a:t>https://</a:t>
            </a:r>
            <a:r>
              <a:rPr lang="en-US" dirty="0" err="1"/>
              <a:t>www.google.com</a:t>
            </a:r>
            <a:r>
              <a:rPr lang="en-US" dirty="0"/>
              <a:t>/</a:t>
            </a:r>
            <a:r>
              <a:rPr lang="en-US" dirty="0" err="1"/>
              <a:t>url?sa</a:t>
            </a:r>
            <a:r>
              <a:rPr lang="en-US" dirty="0"/>
              <a:t>=</a:t>
            </a:r>
            <a:r>
              <a:rPr lang="en-US" dirty="0" err="1"/>
              <a:t>i&amp;rct</a:t>
            </a:r>
            <a:r>
              <a:rPr lang="en-US" dirty="0"/>
              <a:t>=</a:t>
            </a:r>
            <a:r>
              <a:rPr lang="en-US" dirty="0" err="1"/>
              <a:t>j&amp;q</a:t>
            </a:r>
            <a:r>
              <a:rPr lang="en-US" dirty="0"/>
              <a:t>=&amp;</a:t>
            </a:r>
            <a:r>
              <a:rPr lang="en-US" dirty="0" err="1"/>
              <a:t>esrc</a:t>
            </a:r>
            <a:r>
              <a:rPr lang="en-US" dirty="0"/>
              <a:t>=</a:t>
            </a:r>
            <a:r>
              <a:rPr lang="en-US" dirty="0" err="1"/>
              <a:t>s&amp;source</a:t>
            </a:r>
            <a:r>
              <a:rPr lang="en-US" dirty="0"/>
              <a:t>=</a:t>
            </a:r>
            <a:r>
              <a:rPr lang="en-US" dirty="0" err="1"/>
              <a:t>images&amp;cd</a:t>
            </a:r>
            <a:r>
              <a:rPr lang="en-US" dirty="0"/>
              <a:t>=&amp;cad=</a:t>
            </a:r>
            <a:r>
              <a:rPr lang="en-US" dirty="0" err="1"/>
              <a:t>rja&amp;uact</a:t>
            </a:r>
            <a:r>
              <a:rPr lang="en-US" dirty="0"/>
              <a:t>=8&amp;ved=2ahUKEwjoxZarjL3mAhXS3YUKHX4hCGMQjhx6BAgBEAI&amp;url=https%3A%2F%2Fwww.bplans.com%2Fpizzeria_business_plan%2Fexecutive_summary_fc.php&amp;psig=AOvVaw1j0Ur-zPJqWok8xURDs9iP&amp;ust=1576686300363728 </a:t>
            </a:r>
          </a:p>
        </p:txBody>
      </p:sp>
    </p:spTree>
    <p:extLst>
      <p:ext uri="{BB962C8B-B14F-4D97-AF65-F5344CB8AC3E}">
        <p14:creationId xmlns:p14="http://schemas.microsoft.com/office/powerpoint/2010/main" val="3752291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157058-3F58-554B-986D-451454C240A0}"/>
              </a:ext>
            </a:extLst>
          </p:cNvPr>
          <p:cNvSpPr>
            <a:spLocks noGrp="1"/>
          </p:cNvSpPr>
          <p:nvPr>
            <p:ph type="title"/>
          </p:nvPr>
        </p:nvSpPr>
        <p:spPr/>
        <p:txBody>
          <a:bodyPr/>
          <a:lstStyle/>
          <a:p>
            <a:r>
              <a:rPr lang="en-US" dirty="0"/>
              <a:t>History of Pizza Express </a:t>
            </a:r>
          </a:p>
        </p:txBody>
      </p:sp>
      <p:sp>
        <p:nvSpPr>
          <p:cNvPr id="3" name="Content Placeholder 2">
            <a:extLst>
              <a:ext uri="{FF2B5EF4-FFF2-40B4-BE49-F238E27FC236}">
                <a16:creationId xmlns:a16="http://schemas.microsoft.com/office/drawing/2014/main" xmlns="" id="{1AC1FA74-2AEA-1740-89BC-084A97AB8BA5}"/>
              </a:ext>
            </a:extLst>
          </p:cNvPr>
          <p:cNvSpPr>
            <a:spLocks noGrp="1"/>
          </p:cNvSpPr>
          <p:nvPr>
            <p:ph idx="1"/>
          </p:nvPr>
        </p:nvSpPr>
        <p:spPr>
          <a:xfrm>
            <a:off x="239454" y="1690688"/>
            <a:ext cx="6806184" cy="4351338"/>
          </a:xfrm>
        </p:spPr>
        <p:txBody>
          <a:bodyPr>
            <a:normAutofit/>
          </a:bodyPr>
          <a:lstStyle/>
          <a:p>
            <a:r>
              <a:rPr lang="en-US" b="1" cap="all" dirty="0">
                <a:latin typeface="Calibri Light" panose="020F0302020204030204" pitchFamily="34" charset="0"/>
                <a:cs typeface="Calibri Light" panose="020F0302020204030204" pitchFamily="34" charset="0"/>
              </a:rPr>
              <a:t>Peter </a:t>
            </a:r>
            <a:r>
              <a:rPr lang="en-US" b="1" cap="all" dirty="0" err="1">
                <a:latin typeface="Calibri Light" panose="020F0302020204030204" pitchFamily="34" charset="0"/>
                <a:cs typeface="Calibri Light" panose="020F0302020204030204" pitchFamily="34" charset="0"/>
              </a:rPr>
              <a:t>Boizot</a:t>
            </a:r>
            <a:r>
              <a:rPr lang="en-US" b="1" cap="all" dirty="0">
                <a:latin typeface="Calibri Light" panose="020F0302020204030204" pitchFamily="34" charset="0"/>
                <a:cs typeface="Calibri Light" panose="020F0302020204030204" pitchFamily="34" charset="0"/>
              </a:rPr>
              <a:t> is an entrepreneur born in 1929 in Peterborough, England. He was the founder and owner of the private company Pizza Express. He created the company when he was 36 years old with the idea to create proper Italian pizza and for the purpose import from Naples authentical pizza oven and use traditional mozzarella cheese from producer in London. Later he imports Peroni from Frescobaldi family.</a:t>
            </a:r>
          </a:p>
          <a:p>
            <a:endParaRPr lang="en-US" dirty="0"/>
          </a:p>
        </p:txBody>
      </p:sp>
      <p:pic>
        <p:nvPicPr>
          <p:cNvPr id="4" name="Content Placeholder 6">
            <a:extLst>
              <a:ext uri="{FF2B5EF4-FFF2-40B4-BE49-F238E27FC236}">
                <a16:creationId xmlns:a16="http://schemas.microsoft.com/office/drawing/2014/main" xmlns="" id="{E363E325-C6E7-BE4D-B9C3-CB75B39D371C}"/>
              </a:ext>
            </a:extLst>
          </p:cNvPr>
          <p:cNvPicPr>
            <a:picLocks noChangeAspect="1"/>
          </p:cNvPicPr>
          <p:nvPr/>
        </p:nvPicPr>
        <p:blipFill>
          <a:blip r:embed="rId2"/>
          <a:srcRect r="2" b="12780"/>
          <a:stretch>
            <a:fillRect/>
          </a:stretch>
        </p:blipFill>
        <p:spPr>
          <a:xfrm>
            <a:off x="7045638" y="477294"/>
            <a:ext cx="5146362" cy="5903412"/>
          </a:xfrm>
          <a:prstGeom prst="rect">
            <a:avLst/>
          </a:prstGeom>
        </p:spPr>
      </p:pic>
    </p:spTree>
    <p:extLst>
      <p:ext uri="{BB962C8B-B14F-4D97-AF65-F5344CB8AC3E}">
        <p14:creationId xmlns:p14="http://schemas.microsoft.com/office/powerpoint/2010/main" val="3722714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5655D3A-9DE1-064B-BC6A-069CE3188179}"/>
              </a:ext>
            </a:extLst>
          </p:cNvPr>
          <p:cNvSpPr>
            <a:spLocks noGrp="1"/>
          </p:cNvSpPr>
          <p:nvPr>
            <p:ph idx="1"/>
          </p:nvPr>
        </p:nvSpPr>
        <p:spPr>
          <a:xfrm>
            <a:off x="1295400" y="553453"/>
            <a:ext cx="9601200" cy="5265820"/>
          </a:xfrm>
        </p:spPr>
        <p:txBody>
          <a:bodyPr/>
          <a:lstStyle/>
          <a:p>
            <a:r>
              <a:rPr lang="en-GB" b="1" dirty="0"/>
              <a:t>The first restaurant is opened in 27 of March 1965 at Wardour Street.</a:t>
            </a:r>
            <a:br>
              <a:rPr lang="en-GB" b="1" dirty="0"/>
            </a:br>
            <a:r>
              <a:rPr lang="en-GB" b="1" dirty="0"/>
              <a:t>The pizza is sold through front window of the restaurant, served onto greaseproof paper, quarter sliced. He includes in the menu 10 pizza toppings added meat-sausages. Later he accepts the advice from his friend to serve the pizza round and with cutlers. The success isn’t late and the gaining popularity among the people and it became part of their living and that inspirited him to open a second restaurant after two years. </a:t>
            </a:r>
          </a:p>
          <a:p>
            <a:endParaRPr lang="en-GB" b="1" dirty="0"/>
          </a:p>
          <a:p>
            <a:r>
              <a:rPr lang="en-US" b="1" dirty="0"/>
              <a:t>The second restaurant open doors at Coptic Street, next to the British Museum in 1967.</a:t>
            </a:r>
            <a:r>
              <a:rPr lang="en-GB" b="1" dirty="0"/>
              <a:t> The whole design of the restaurant is designed from the popular Italian Enzo </a:t>
            </a:r>
            <a:r>
              <a:rPr lang="en-GB" b="1" dirty="0" err="1"/>
              <a:t>Apicella</a:t>
            </a:r>
            <a:r>
              <a:rPr lang="en-GB" b="1" dirty="0"/>
              <a:t>. It became a template for every franchise in the country and over the world-open plan kitchen, red counter and minimalized décor.</a:t>
            </a:r>
            <a:r>
              <a:rPr lang="en-US" dirty="0"/>
              <a:t/>
            </a:r>
            <a:br>
              <a:rPr lang="en-US" dirty="0"/>
            </a:br>
            <a:endParaRPr lang="en-GB" dirty="0"/>
          </a:p>
          <a:p>
            <a:endParaRPr lang="en-GB" dirty="0"/>
          </a:p>
          <a:p>
            <a:endParaRPr lang="en-US" dirty="0"/>
          </a:p>
        </p:txBody>
      </p:sp>
    </p:spTree>
    <p:extLst>
      <p:ext uri="{BB962C8B-B14F-4D97-AF65-F5344CB8AC3E}">
        <p14:creationId xmlns:p14="http://schemas.microsoft.com/office/powerpoint/2010/main" val="212142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46E83ED-5F9D-C046-A2FC-7A034796B589}"/>
              </a:ext>
            </a:extLst>
          </p:cNvPr>
          <p:cNvSpPr>
            <a:spLocks noGrp="1"/>
          </p:cNvSpPr>
          <p:nvPr>
            <p:ph idx="1"/>
          </p:nvPr>
        </p:nvSpPr>
        <p:spPr>
          <a:xfrm>
            <a:off x="1383631" y="409073"/>
            <a:ext cx="9601200" cy="5759116"/>
          </a:xfrm>
        </p:spPr>
        <p:txBody>
          <a:bodyPr>
            <a:normAutofit/>
          </a:bodyPr>
          <a:lstStyle/>
          <a:p>
            <a:pPr lvl="0"/>
            <a:r>
              <a:rPr lang="en-US" b="1" dirty="0"/>
              <a:t>Nowadays there are more than 600 created restaurants in 13 countries – Asia, Europe and Middle East. More than 470 restaurants are in UK. Peter </a:t>
            </a:r>
            <a:r>
              <a:rPr lang="en-US" b="1" dirty="0" err="1"/>
              <a:t>Boizot</a:t>
            </a:r>
            <a:r>
              <a:rPr lang="en-US" b="1" dirty="0"/>
              <a:t> turn one of his restaurant into jazz club on Dean Street in London.</a:t>
            </a:r>
          </a:p>
          <a:p>
            <a:pPr lvl="0"/>
            <a:r>
              <a:rPr lang="en-US" b="1" dirty="0"/>
              <a:t>In 1993 Peter </a:t>
            </a:r>
            <a:r>
              <a:rPr lang="en-US" b="1" dirty="0" err="1"/>
              <a:t>Boizot</a:t>
            </a:r>
            <a:r>
              <a:rPr lang="en-US" b="1" dirty="0"/>
              <a:t> sell Pizza Express to London Stock Exchange, and in 1996 is bought back from UK Franchises.</a:t>
            </a:r>
          </a:p>
          <a:p>
            <a:pPr lvl="0"/>
            <a:r>
              <a:rPr lang="en-US" b="1" dirty="0"/>
              <a:t>In 2003 TDR Capital and Capricorn Associates bought it again and turn it into private company, which the sell in 2005 again to London Stock Exchange like a part of Gondola Holdings PLC.</a:t>
            </a:r>
          </a:p>
          <a:p>
            <a:pPr lvl="0"/>
            <a:r>
              <a:rPr lang="en-US" b="1" dirty="0"/>
              <a:t>In 2007 </a:t>
            </a:r>
            <a:r>
              <a:rPr lang="en-US" b="1" dirty="0" err="1"/>
              <a:t>Cinven</a:t>
            </a:r>
            <a:r>
              <a:rPr lang="en-US" b="1" dirty="0"/>
              <a:t> bought it under the name Gondola Group. And in 2014 at 12 July the Chinese group </a:t>
            </a:r>
            <a:r>
              <a:rPr lang="en-US" b="1" dirty="0" err="1"/>
              <a:t>Hony</a:t>
            </a:r>
            <a:r>
              <a:rPr lang="en-US" b="1" dirty="0"/>
              <a:t> Capital bought the Pizza Express for £900 million.</a:t>
            </a:r>
          </a:p>
          <a:p>
            <a:pPr lvl="0"/>
            <a:r>
              <a:rPr lang="en-GB" b="1" dirty="0"/>
              <a:t>Peter </a:t>
            </a:r>
            <a:r>
              <a:rPr lang="en-GB" b="1" dirty="0" err="1"/>
              <a:t>Boizot</a:t>
            </a:r>
            <a:r>
              <a:rPr lang="en-GB" b="1" dirty="0"/>
              <a:t> an entrepreneur , politician and philanthropist died in 2018,5 of </a:t>
            </a:r>
            <a:r>
              <a:rPr lang="en-GB" b="1" dirty="0" err="1"/>
              <a:t>December.While</a:t>
            </a:r>
            <a:r>
              <a:rPr lang="en-GB" b="1" dirty="0"/>
              <a:t> he left after him continental dining culture.</a:t>
            </a:r>
          </a:p>
          <a:p>
            <a:pPr lvl="0"/>
            <a:r>
              <a:rPr lang="en-US" b="1" dirty="0"/>
              <a:t>my rating for the service in Pizza Express from 1 to 10 I give 10, because the service is perfect, the employees are extremely well </a:t>
            </a:r>
            <a:r>
              <a:rPr lang="en-US" b="1" dirty="0" err="1"/>
              <a:t>trainedand</a:t>
            </a:r>
            <a:r>
              <a:rPr lang="en-US" b="1" dirty="0"/>
              <a:t> the dish is delicious with an Italian flavor.</a:t>
            </a:r>
            <a:endParaRPr lang="en-GB" b="1" dirty="0"/>
          </a:p>
          <a:p>
            <a:endParaRPr lang="en-US" dirty="0"/>
          </a:p>
        </p:txBody>
      </p:sp>
    </p:spTree>
    <p:extLst>
      <p:ext uri="{BB962C8B-B14F-4D97-AF65-F5344CB8AC3E}">
        <p14:creationId xmlns:p14="http://schemas.microsoft.com/office/powerpoint/2010/main" val="4004294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45F304-95EE-384F-B4D0-119319372D62}"/>
              </a:ext>
            </a:extLst>
          </p:cNvPr>
          <p:cNvSpPr>
            <a:spLocks noGrp="1"/>
          </p:cNvSpPr>
          <p:nvPr>
            <p:ph type="title"/>
          </p:nvPr>
        </p:nvSpPr>
        <p:spPr/>
        <p:txBody>
          <a:bodyPr/>
          <a:lstStyle/>
          <a:p>
            <a:r>
              <a:rPr lang="en-US" dirty="0"/>
              <a:t>Products and Services </a:t>
            </a:r>
          </a:p>
        </p:txBody>
      </p:sp>
      <p:sp>
        <p:nvSpPr>
          <p:cNvPr id="3" name="Content Placeholder 2">
            <a:extLst>
              <a:ext uri="{FF2B5EF4-FFF2-40B4-BE49-F238E27FC236}">
                <a16:creationId xmlns:a16="http://schemas.microsoft.com/office/drawing/2014/main" xmlns="" id="{A69A4730-93D7-A54D-B5D1-40463A29AC36}"/>
              </a:ext>
            </a:extLst>
          </p:cNvPr>
          <p:cNvSpPr>
            <a:spLocks noGrp="1"/>
          </p:cNvSpPr>
          <p:nvPr>
            <p:ph idx="1"/>
          </p:nvPr>
        </p:nvSpPr>
        <p:spPr>
          <a:xfrm>
            <a:off x="6677526" y="1970004"/>
            <a:ext cx="5378116" cy="4351338"/>
          </a:xfrm>
        </p:spPr>
        <p:txBody>
          <a:bodyPr>
            <a:normAutofit/>
          </a:bodyPr>
          <a:lstStyle/>
          <a:p>
            <a:pPr fontAlgn="base"/>
            <a:r>
              <a:rPr lang="en-GB" b="1" dirty="0"/>
              <a:t>Starters, Mains and Deserts   </a:t>
            </a:r>
          </a:p>
          <a:p>
            <a:pPr fontAlgn="base"/>
            <a:r>
              <a:rPr lang="en-GB" b="1" dirty="0"/>
              <a:t>Vegetarian option  </a:t>
            </a:r>
          </a:p>
          <a:p>
            <a:pPr fontAlgn="base"/>
            <a:r>
              <a:rPr lang="en-GB" b="1" dirty="0"/>
              <a:t>All pizzas can be ordered gluten free </a:t>
            </a:r>
          </a:p>
          <a:p>
            <a:pPr fontAlgn="base"/>
            <a:r>
              <a:rPr lang="en-GB" b="1" dirty="0"/>
              <a:t>Pizza Express pizzas in the supermarkets   </a:t>
            </a:r>
          </a:p>
          <a:p>
            <a:pPr fontAlgn="base"/>
            <a:r>
              <a:rPr lang="en-GB" b="1" dirty="0"/>
              <a:t>Delivery straight to the door (Using Deliveroo) </a:t>
            </a:r>
          </a:p>
          <a:p>
            <a:pPr fontAlgn="base"/>
            <a:r>
              <a:rPr lang="en-GB" b="1" dirty="0"/>
              <a:t>Possibility for private parties  </a:t>
            </a:r>
          </a:p>
          <a:p>
            <a:pPr fontAlgn="base"/>
            <a:r>
              <a:rPr lang="en-GB" b="1" dirty="0"/>
              <a:t>Unique Selling Point: USP could be described as “ what the competitions don’t have”</a:t>
            </a:r>
          </a:p>
          <a:p>
            <a:pPr marL="0" indent="0" fontAlgn="base">
              <a:buNone/>
            </a:pPr>
            <a:r>
              <a:rPr lang="en-GB" b="1" dirty="0"/>
              <a:t> Pizza Express gives good service, ambience and tasty fresh pizzas at all their restaurants.  </a:t>
            </a:r>
          </a:p>
          <a:p>
            <a:pPr marL="0" indent="0">
              <a:buNone/>
            </a:pPr>
            <a:endParaRPr lang="en-US" dirty="0"/>
          </a:p>
        </p:txBody>
      </p:sp>
      <p:pic>
        <p:nvPicPr>
          <p:cNvPr id="1026" name="Picture 2" descr="/var/folders/1d/dl175n755rz2krn_kny1xk080000gn/T/com.microsoft.Powerpoint/WebArchiveCopyPasteTempFiles/D0y30fJAFIvHAAAAAElFTkSuQmCC">
            <a:extLst>
              <a:ext uri="{FF2B5EF4-FFF2-40B4-BE49-F238E27FC236}">
                <a16:creationId xmlns:a16="http://schemas.microsoft.com/office/drawing/2014/main" xmlns="" id="{E488DCAC-819A-5B4D-9558-94A2DC32CF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428" y="1503144"/>
            <a:ext cx="5727700" cy="4343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C36AEE2A-BB6C-7049-BE37-D24541D0373B}"/>
              </a:ext>
            </a:extLst>
          </p:cNvPr>
          <p:cNvSpPr txBox="1"/>
          <p:nvPr/>
        </p:nvSpPr>
        <p:spPr>
          <a:xfrm>
            <a:off x="641684" y="5869804"/>
            <a:ext cx="5727700" cy="369332"/>
          </a:xfrm>
          <a:prstGeom prst="rect">
            <a:avLst/>
          </a:prstGeom>
          <a:noFill/>
        </p:spPr>
        <p:txBody>
          <a:bodyPr wrap="square" rtlCol="0">
            <a:spAutoFit/>
          </a:bodyPr>
          <a:lstStyle/>
          <a:p>
            <a:r>
              <a:rPr lang="en-GB" dirty="0"/>
              <a:t>http://</a:t>
            </a:r>
            <a:r>
              <a:rPr lang="en-GB" dirty="0" err="1"/>
              <a:t>www.chestertourist.com</a:t>
            </a:r>
            <a:r>
              <a:rPr lang="en-GB" dirty="0"/>
              <a:t>/2/rest_pizzaexpress1.jpg</a:t>
            </a:r>
            <a:endParaRPr lang="en-US" dirty="0"/>
          </a:p>
        </p:txBody>
      </p:sp>
    </p:spTree>
    <p:extLst>
      <p:ext uri="{BB962C8B-B14F-4D97-AF65-F5344CB8AC3E}">
        <p14:creationId xmlns:p14="http://schemas.microsoft.com/office/powerpoint/2010/main" val="353583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EB28DA-A613-754F-A4DB-F8F4A5AE13AC}"/>
              </a:ext>
            </a:extLst>
          </p:cNvPr>
          <p:cNvSpPr>
            <a:spLocks noGrp="1"/>
          </p:cNvSpPr>
          <p:nvPr>
            <p:ph type="title"/>
          </p:nvPr>
        </p:nvSpPr>
        <p:spPr>
          <a:xfrm>
            <a:off x="649224" y="645106"/>
            <a:ext cx="3650279" cy="1259894"/>
          </a:xfrm>
        </p:spPr>
        <p:txBody>
          <a:bodyPr>
            <a:normAutofit/>
          </a:bodyPr>
          <a:lstStyle/>
          <a:p>
            <a:pPr>
              <a:lnSpc>
                <a:spcPct val="90000"/>
              </a:lnSpc>
            </a:pPr>
            <a:r>
              <a:rPr lang="en-US" sz="2800" b="1" u="sng" dirty="0"/>
              <a:t>Strategies for appraising Guest Services experience</a:t>
            </a:r>
          </a:p>
        </p:txBody>
      </p:sp>
      <p:sp>
        <p:nvSpPr>
          <p:cNvPr id="3" name="Content Placeholder 2">
            <a:extLst>
              <a:ext uri="{FF2B5EF4-FFF2-40B4-BE49-F238E27FC236}">
                <a16:creationId xmlns:a16="http://schemas.microsoft.com/office/drawing/2014/main" xmlns="" id="{9AE709BD-2E4D-1446-92F2-D564A7128512}"/>
              </a:ext>
            </a:extLst>
          </p:cNvPr>
          <p:cNvSpPr>
            <a:spLocks noGrp="1"/>
          </p:cNvSpPr>
          <p:nvPr>
            <p:ph idx="1"/>
          </p:nvPr>
        </p:nvSpPr>
        <p:spPr>
          <a:xfrm>
            <a:off x="649225" y="2133600"/>
            <a:ext cx="3650278" cy="3759253"/>
          </a:xfrm>
        </p:spPr>
        <p:txBody>
          <a:bodyPr>
            <a:normAutofit/>
          </a:bodyPr>
          <a:lstStyle/>
          <a:p>
            <a:r>
              <a:rPr lang="en-GB" i="1" dirty="0">
                <a:effectLst>
                  <a:outerShdw blurRad="38100" dist="38100" dir="2700000" algn="tl">
                    <a:srgbClr val="000000">
                      <a:alpha val="43137"/>
                    </a:srgbClr>
                  </a:outerShdw>
                </a:effectLst>
              </a:rPr>
              <a:t>FOOD - /</a:t>
            </a:r>
            <a:r>
              <a:rPr lang="en-GB" i="1" dirty="0" err="1">
                <a:effectLst>
                  <a:outerShdw blurRad="38100" dist="38100" dir="2700000" algn="tl">
                    <a:srgbClr val="000000">
                      <a:alpha val="43137"/>
                    </a:srgbClr>
                  </a:outerShdw>
                </a:effectLst>
              </a:rPr>
              <a:t>fu:d</a:t>
            </a:r>
            <a:r>
              <a:rPr lang="en-GB" i="1" dirty="0">
                <a:effectLst>
                  <a:outerShdw blurRad="38100" dist="38100" dir="2700000" algn="tl">
                    <a:srgbClr val="000000">
                      <a:alpha val="43137"/>
                    </a:srgbClr>
                  </a:outerShdw>
                </a:effectLst>
              </a:rPr>
              <a:t> / - any nutritious substance that people or animals eat or drink or that plants absorb to maintain life and growth, or to keep them alive /Cambridge Dictionary/</a:t>
            </a:r>
          </a:p>
          <a:p>
            <a:endParaRPr lang="en-US" dirty="0"/>
          </a:p>
        </p:txBody>
      </p:sp>
      <p:pic>
        <p:nvPicPr>
          <p:cNvPr id="5" name="Picture 4" descr="A screenshot of a cell phone&#10;&#10;Description automatically generated">
            <a:extLst>
              <a:ext uri="{FF2B5EF4-FFF2-40B4-BE49-F238E27FC236}">
                <a16:creationId xmlns:a16="http://schemas.microsoft.com/office/drawing/2014/main" xmlns="" id="{5C34C716-48B6-0C43-B134-7D37128F7A25}"/>
              </a:ext>
            </a:extLst>
          </p:cNvPr>
          <p:cNvPicPr>
            <a:picLocks noChangeAspect="1"/>
          </p:cNvPicPr>
          <p:nvPr/>
        </p:nvPicPr>
        <p:blipFill>
          <a:blip r:embed="rId2"/>
          <a:stretch>
            <a:fillRect/>
          </a:stretch>
        </p:blipFill>
        <p:spPr>
          <a:xfrm>
            <a:off x="4619543" y="1197777"/>
            <a:ext cx="6953577" cy="4137378"/>
          </a:xfrm>
          <a:prstGeom prst="rect">
            <a:avLst/>
          </a:prstGeom>
        </p:spPr>
      </p:pic>
    </p:spTree>
    <p:extLst>
      <p:ext uri="{BB962C8B-B14F-4D97-AF65-F5344CB8AC3E}">
        <p14:creationId xmlns:p14="http://schemas.microsoft.com/office/powerpoint/2010/main" val="644162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xmlns="" id="{58FAEA98-E7FE-3C4B-9590-1E84E641D8AE}"/>
              </a:ext>
            </a:extLst>
          </p:cNvPr>
          <p:cNvSpPr>
            <a:spLocks noGrp="1"/>
          </p:cNvSpPr>
          <p:nvPr>
            <p:ph idx="1"/>
          </p:nvPr>
        </p:nvSpPr>
        <p:spPr>
          <a:xfrm>
            <a:off x="2589213" y="487363"/>
            <a:ext cx="8915400" cy="5424487"/>
          </a:xfrm>
        </p:spPr>
        <p:txBody>
          <a:bodyPr>
            <a:normAutofit fontScale="70000" lnSpcReduction="20000"/>
          </a:bodyPr>
          <a:lstStyle/>
          <a:p>
            <a:pPr algn="ctr"/>
            <a:r>
              <a:rPr lang="en-GB" b="1" u="sng" dirty="0"/>
              <a:t>Quality of the food </a:t>
            </a:r>
          </a:p>
          <a:p>
            <a:pPr algn="ctr"/>
            <a:r>
              <a:rPr lang="en-GB" dirty="0"/>
              <a:t>One of the main topics that the company is focused on </a:t>
            </a:r>
          </a:p>
          <a:p>
            <a:pPr algn="ctr"/>
            <a:r>
              <a:rPr lang="en-GB" dirty="0">
                <a:solidFill>
                  <a:srgbClr val="FF0000"/>
                </a:solidFill>
              </a:rPr>
              <a:t>Quality food= Quality ingredients </a:t>
            </a:r>
          </a:p>
          <a:p>
            <a:r>
              <a:rPr lang="en-GB" b="1" dirty="0"/>
              <a:t>· Tomato sauce- the original recipe for the famous sauce is entrusted to </a:t>
            </a:r>
            <a:r>
              <a:rPr lang="en-GB" b="1" dirty="0" err="1"/>
              <a:t>Greci</a:t>
            </a:r>
            <a:r>
              <a:rPr lang="en-GB" b="1" dirty="0"/>
              <a:t> family since 1988. </a:t>
            </a:r>
          </a:p>
          <a:p>
            <a:r>
              <a:rPr lang="en-GB" b="1" dirty="0"/>
              <a:t>· *Dough- the signature dough’s recipe hasn’t changed since1968 </a:t>
            </a:r>
          </a:p>
          <a:p>
            <a:r>
              <a:rPr lang="en-GB" b="1" dirty="0"/>
              <a:t>· *Coffee- triple certified- Fairtrade, Organic and Rainforest Alliance Certified </a:t>
            </a:r>
          </a:p>
          <a:p>
            <a:r>
              <a:rPr lang="en-GB" b="1" dirty="0"/>
              <a:t>· *Always used and cooked fresh ingredients </a:t>
            </a:r>
          </a:p>
          <a:p>
            <a:pPr algn="ctr"/>
            <a:r>
              <a:rPr lang="en-GB" b="1" dirty="0">
                <a:solidFill>
                  <a:srgbClr val="00B050"/>
                </a:solidFill>
              </a:rPr>
              <a:t>Providing a choice of fresh, delicious, nutritious food is at the centre of the their “food philosophy” </a:t>
            </a:r>
          </a:p>
          <a:p>
            <a:pPr algn="ctr"/>
            <a:r>
              <a:rPr lang="en-GB" b="1" u="sng" dirty="0"/>
              <a:t>Great customer service </a:t>
            </a:r>
          </a:p>
          <a:p>
            <a:r>
              <a:rPr lang="en-GB" b="1" dirty="0">
                <a:solidFill>
                  <a:srgbClr val="FF0000"/>
                </a:solidFill>
              </a:rPr>
              <a:t>Properly trained </a:t>
            </a:r>
            <a:r>
              <a:rPr lang="en-GB" dirty="0"/>
              <a:t>about all the food they served-detailed information about the meals </a:t>
            </a:r>
          </a:p>
          <a:p>
            <a:r>
              <a:rPr lang="en-GB" b="1" dirty="0">
                <a:solidFill>
                  <a:srgbClr val="FF0000"/>
                </a:solidFill>
              </a:rPr>
              <a:t>Properly trained </a:t>
            </a:r>
            <a:r>
              <a:rPr lang="en-GB" dirty="0"/>
              <a:t>to put customer-first- “restaurant culture” </a:t>
            </a:r>
          </a:p>
          <a:p>
            <a:r>
              <a:rPr lang="en-GB" b="1" dirty="0">
                <a:solidFill>
                  <a:srgbClr val="FF0000"/>
                </a:solidFill>
              </a:rPr>
              <a:t>Properly trained </a:t>
            </a:r>
            <a:r>
              <a:rPr lang="en-GB" dirty="0"/>
              <a:t>to personalize the guest experience- warm welcomes, eye contact, friendly body language, jokes, smile </a:t>
            </a:r>
          </a:p>
          <a:p>
            <a:pPr algn="ctr"/>
            <a:r>
              <a:rPr lang="en-GB" b="1" u="sng" dirty="0"/>
              <a:t>Short preparation time </a:t>
            </a:r>
          </a:p>
          <a:p>
            <a:r>
              <a:rPr lang="en-GB" b="1" dirty="0">
                <a:solidFill>
                  <a:srgbClr val="002060"/>
                </a:solidFill>
              </a:rPr>
              <a:t>Fast preparation process and serving- reduce waiting time </a:t>
            </a:r>
          </a:p>
          <a:p>
            <a:r>
              <a:rPr lang="en-GB" dirty="0"/>
              <a:t> Modern technology- modern kitchen appliances </a:t>
            </a:r>
          </a:p>
          <a:p>
            <a:r>
              <a:rPr lang="en-GB" dirty="0"/>
              <a:t> Order tracking devices </a:t>
            </a:r>
          </a:p>
          <a:p>
            <a:r>
              <a:rPr lang="en-GB" dirty="0"/>
              <a:t> Enough number of stuff</a:t>
            </a:r>
          </a:p>
          <a:p>
            <a:endParaRPr lang="en-US" dirty="0"/>
          </a:p>
        </p:txBody>
      </p:sp>
    </p:spTree>
    <p:extLst>
      <p:ext uri="{BB962C8B-B14F-4D97-AF65-F5344CB8AC3E}">
        <p14:creationId xmlns:p14="http://schemas.microsoft.com/office/powerpoint/2010/main" val="1582136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6CD29A-DE65-994D-B6D1-57A367E382F5}"/>
              </a:ext>
            </a:extLst>
          </p:cNvPr>
          <p:cNvSpPr>
            <a:spLocks noGrp="1"/>
          </p:cNvSpPr>
          <p:nvPr>
            <p:ph type="title"/>
          </p:nvPr>
        </p:nvSpPr>
        <p:spPr>
          <a:xfrm>
            <a:off x="881744" y="631372"/>
            <a:ext cx="3135086" cy="5606142"/>
          </a:xfrm>
        </p:spPr>
        <p:txBody>
          <a:bodyPr>
            <a:normAutofit/>
          </a:bodyPr>
          <a:lstStyle/>
          <a:p>
            <a:r>
              <a:rPr lang="en-US" dirty="0"/>
              <a:t>Service Quality </a:t>
            </a:r>
          </a:p>
        </p:txBody>
      </p:sp>
      <p:sp>
        <p:nvSpPr>
          <p:cNvPr id="10" name="Rectangle 9">
            <a:extLst>
              <a:ext uri="{FF2B5EF4-FFF2-40B4-BE49-F238E27FC236}">
                <a16:creationId xmlns:a16="http://schemas.microsoft.com/office/drawing/2014/main" xmlns="" id="{597649B1-EA54-4416-AAFC-FF408060C3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B74F593B-2081-0A4B-9304-BDFD1603AE30}"/>
              </a:ext>
            </a:extLst>
          </p:cNvPr>
          <p:cNvSpPr>
            <a:spLocks noGrp="1"/>
          </p:cNvSpPr>
          <p:nvPr>
            <p:ph idx="1"/>
          </p:nvPr>
        </p:nvSpPr>
        <p:spPr>
          <a:xfrm>
            <a:off x="3401568" y="631370"/>
            <a:ext cx="8137289" cy="4306389"/>
          </a:xfrm>
        </p:spPr>
        <p:txBody>
          <a:bodyPr>
            <a:normAutofit/>
          </a:bodyPr>
          <a:lstStyle/>
          <a:p>
            <a:r>
              <a:rPr lang="en-GB" sz="1400" b="1" dirty="0"/>
              <a:t>Service Quality </a:t>
            </a:r>
          </a:p>
          <a:p>
            <a:r>
              <a:rPr lang="en-GB" sz="1400" b="1" dirty="0"/>
              <a:t>Service quality is the availability of a service provider to meet the needs of customers and consumers. Estimating the service quality provided to their customers is important to service providers so that they could determine any problems and try to resolve them by improving the service to better satisfy their clients. </a:t>
            </a:r>
          </a:p>
          <a:p>
            <a:r>
              <a:rPr lang="en-GB" sz="1400" b="1" dirty="0"/>
              <a:t>Service quality in our restaurant is very important to understand how to satisfy the customers demand for quality and food service. </a:t>
            </a:r>
          </a:p>
          <a:p>
            <a:r>
              <a:rPr lang="en-GB" sz="1400" b="1" dirty="0"/>
              <a:t>Thank to this we can understand why and how the nature of the food service product should be explored and why and how the nature of customer demand should be identified. </a:t>
            </a:r>
          </a:p>
          <a:p>
            <a:r>
              <a:rPr lang="en-GB" sz="1400" b="1" dirty="0"/>
              <a:t>Service delivery by the organization </a:t>
            </a:r>
          </a:p>
          <a:p>
            <a:r>
              <a:rPr lang="en-GB" sz="1400" b="1" dirty="0"/>
              <a:t>When services are performed by a </a:t>
            </a:r>
            <a:r>
              <a:rPr lang="en-GB" sz="1400" b="1" dirty="0" err="1"/>
              <a:t>suppleir</a:t>
            </a:r>
            <a:r>
              <a:rPr lang="en-GB" sz="1400" b="1" dirty="0"/>
              <a:t> in accordance with a contract to deliver them to the client is considered as a service delivery by the organization. </a:t>
            </a:r>
          </a:p>
          <a:p>
            <a:r>
              <a:rPr lang="en-GB" sz="1400" b="1" dirty="0"/>
              <a:t>Supplier commits to carrying out a particular activity for the benefit of clients. Customers undertake to pay for the service provided to them.</a:t>
            </a:r>
          </a:p>
          <a:p>
            <a:endParaRPr lang="en-US" sz="1100" dirty="0"/>
          </a:p>
        </p:txBody>
      </p:sp>
      <p:pic>
        <p:nvPicPr>
          <p:cNvPr id="5" name="Picture 4" descr="A screenshot of a cell phone&#10;&#10;Description automatically generated">
            <a:extLst>
              <a:ext uri="{FF2B5EF4-FFF2-40B4-BE49-F238E27FC236}">
                <a16:creationId xmlns:a16="http://schemas.microsoft.com/office/drawing/2014/main" xmlns="" id="{C3C0F06F-5225-7D40-982C-EFCEE792AB2B}"/>
              </a:ext>
            </a:extLst>
          </p:cNvPr>
          <p:cNvPicPr>
            <a:picLocks noChangeAspect="1"/>
          </p:cNvPicPr>
          <p:nvPr/>
        </p:nvPicPr>
        <p:blipFill>
          <a:blip r:embed="rId2"/>
          <a:stretch>
            <a:fillRect/>
          </a:stretch>
        </p:blipFill>
        <p:spPr>
          <a:xfrm>
            <a:off x="1757277" y="4743994"/>
            <a:ext cx="5420862" cy="1687285"/>
          </a:xfrm>
          <a:prstGeom prst="rect">
            <a:avLst/>
          </a:prstGeom>
        </p:spPr>
      </p:pic>
    </p:spTree>
    <p:extLst>
      <p:ext uri="{BB962C8B-B14F-4D97-AF65-F5344CB8AC3E}">
        <p14:creationId xmlns:p14="http://schemas.microsoft.com/office/powerpoint/2010/main" val="3383368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3BB98A8C-FB63-1C44-A5BD-8F19150C8971}"/>
              </a:ext>
            </a:extLst>
          </p:cNvPr>
          <p:cNvSpPr>
            <a:spLocks noGrp="1"/>
          </p:cNvSpPr>
          <p:nvPr>
            <p:ph idx="1"/>
          </p:nvPr>
        </p:nvSpPr>
        <p:spPr>
          <a:xfrm>
            <a:off x="782387" y="897731"/>
            <a:ext cx="11068050" cy="5062537"/>
          </a:xfrm>
        </p:spPr>
        <p:txBody>
          <a:bodyPr/>
          <a:lstStyle/>
          <a:p>
            <a:r>
              <a:rPr lang="en-GB" b="1" dirty="0"/>
              <a:t>Service culture - includes different elements as norms, work habits, values. To define the service culture, management must establish principles in order to develop the social process so that it gives value to customers and a long -term </a:t>
            </a:r>
          </a:p>
          <a:p>
            <a:r>
              <a:rPr lang="en-GB" b="1" dirty="0"/>
              <a:t>success of the service. Service culture is very important element in our restaurant model and organization, and we try permanently to be true to the values such as “CLIENT IS KING” </a:t>
            </a:r>
          </a:p>
          <a:p>
            <a:r>
              <a:rPr lang="en-GB" b="1" dirty="0"/>
              <a:t>· Service quality includes strategies, processes and performance management system through which our restaurant is aiming to help clients to be satisfied optimally </a:t>
            </a:r>
          </a:p>
          <a:p>
            <a:r>
              <a:rPr lang="en-GB" b="1" dirty="0"/>
              <a:t>· Employee engagement is represented by employee and Human resources processes. To obtain an excellent level of service engagement of employee has to be ensured which is the case in our restaurant. </a:t>
            </a:r>
          </a:p>
          <a:p>
            <a:r>
              <a:rPr lang="en-GB" b="1" dirty="0"/>
              <a:t>· Customers experience includes customer intelligence and management in order to improve service provided. To obtain a successful service delivery perception of customer regarding our restaurant should be taken into account and the right customer experience should be used as a part in the delivery service</a:t>
            </a:r>
          </a:p>
          <a:p>
            <a:endParaRPr lang="en-US" dirty="0"/>
          </a:p>
        </p:txBody>
      </p:sp>
    </p:spTree>
    <p:extLst>
      <p:ext uri="{BB962C8B-B14F-4D97-AF65-F5344CB8AC3E}">
        <p14:creationId xmlns:p14="http://schemas.microsoft.com/office/powerpoint/2010/main" val="2135908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F22EE955-C169-F846-BFD6-60A1A1C239C7}"/>
              </a:ext>
            </a:extLst>
          </p:cNvPr>
          <p:cNvPicPr>
            <a:picLocks noGrp="1" noChangeAspect="1"/>
          </p:cNvPicPr>
          <p:nvPr>
            <p:ph idx="1"/>
          </p:nvPr>
        </p:nvPicPr>
        <p:blipFill>
          <a:blip r:embed="rId2"/>
          <a:stretch>
            <a:fillRect/>
          </a:stretch>
        </p:blipFill>
        <p:spPr>
          <a:xfrm>
            <a:off x="7309553" y="879754"/>
            <a:ext cx="4559579" cy="4593393"/>
          </a:xfrm>
        </p:spPr>
      </p:pic>
      <p:sp>
        <p:nvSpPr>
          <p:cNvPr id="7" name="Title 1">
            <a:extLst>
              <a:ext uri="{FF2B5EF4-FFF2-40B4-BE49-F238E27FC236}">
                <a16:creationId xmlns:a16="http://schemas.microsoft.com/office/drawing/2014/main" xmlns="" id="{C2AE84BF-7643-4340-9943-6DA4F21D061B}"/>
              </a:ext>
            </a:extLst>
          </p:cNvPr>
          <p:cNvSpPr>
            <a:spLocks noGrp="1"/>
          </p:cNvSpPr>
          <p:nvPr>
            <p:ph type="title"/>
          </p:nvPr>
        </p:nvSpPr>
        <p:spPr>
          <a:xfrm>
            <a:off x="1371600" y="685799"/>
            <a:ext cx="5618747" cy="4787347"/>
          </a:xfrm>
        </p:spPr>
        <p:txBody>
          <a:bodyPr>
            <a:normAutofit/>
          </a:bodyPr>
          <a:lstStyle/>
          <a:p>
            <a:r>
              <a:rPr lang="en-GB" sz="2000" b="1" dirty="0">
                <a:latin typeface="Arial" panose="020B0604020202020204" pitchFamily="34" charset="0"/>
                <a:cs typeface="Arial" panose="020B0604020202020204" pitchFamily="34" charset="0"/>
              </a:rPr>
              <a:t>Service settings :</a:t>
            </a:r>
            <a:br>
              <a:rPr lang="en-GB" sz="2000" b="1"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Service setting is a complex of many elements. Those settings need to be prepared before the service start. Good and clean table settings are inseparable part of the good quality and hand- made food in every single restaurant. In order to create a comfortable and pleasant atmosphere table should be neatly arranged and organized, accompanied with suitable chairs. An enjoyable music also can put different charm to the ambience. All these detailed settings are undivided part of successful restaurant. And that what we found in Pizza Express- all these not so noticeable at first sight details along with a delightful food and warm service make our moments out memorable</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1568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0E516E-B978-7448-B4CE-CB4C7921FBAC}"/>
              </a:ext>
            </a:extLst>
          </p:cNvPr>
          <p:cNvSpPr>
            <a:spLocks noGrp="1"/>
          </p:cNvSpPr>
          <p:nvPr>
            <p:ph type="title"/>
          </p:nvPr>
        </p:nvSpPr>
        <p:spPr/>
        <p:txBody>
          <a:bodyPr/>
          <a:lstStyle/>
          <a:p>
            <a:r>
              <a:rPr lang="en-US" dirty="0"/>
              <a:t>Our appraisal…</a:t>
            </a:r>
          </a:p>
        </p:txBody>
      </p:sp>
      <p:sp>
        <p:nvSpPr>
          <p:cNvPr id="3" name="Content Placeholder 2">
            <a:extLst>
              <a:ext uri="{FF2B5EF4-FFF2-40B4-BE49-F238E27FC236}">
                <a16:creationId xmlns:a16="http://schemas.microsoft.com/office/drawing/2014/main" xmlns="" id="{36D8278D-6403-7F49-9BCD-D2C706F6520E}"/>
              </a:ext>
            </a:extLst>
          </p:cNvPr>
          <p:cNvSpPr>
            <a:spLocks noGrp="1"/>
          </p:cNvSpPr>
          <p:nvPr>
            <p:ph idx="1"/>
          </p:nvPr>
        </p:nvSpPr>
        <p:spPr>
          <a:xfrm>
            <a:off x="838200" y="1825625"/>
            <a:ext cx="6248400" cy="4351338"/>
          </a:xfrm>
        </p:spPr>
        <p:txBody>
          <a:bodyPr>
            <a:normAutofit/>
          </a:bodyPr>
          <a:lstStyle/>
          <a:p>
            <a:r>
              <a:rPr lang="en-US" b="1" u="sng" dirty="0"/>
              <a:t>I give Pizza Express 10/10. I really like the restaurant and their food. I visit it very often and when I do, I always order pasta and salad. Everything there is very delicious, and I would highly recommend it to anyone.  </a:t>
            </a:r>
          </a:p>
          <a:p>
            <a:pPr marL="0" indent="0">
              <a:buNone/>
            </a:pPr>
            <a:r>
              <a:rPr lang="en-US" b="1" u="sng" dirty="0"/>
              <a:t>(Vanesa Yordanova)</a:t>
            </a:r>
          </a:p>
          <a:p>
            <a:endParaRPr lang="en-US" dirty="0"/>
          </a:p>
          <a:p>
            <a:endParaRPr lang="en-US" dirty="0"/>
          </a:p>
          <a:p>
            <a:r>
              <a:rPr lang="en-US" b="1" dirty="0"/>
              <a:t>Appraisal of another satisfied customer who visited Pizza Express: </a:t>
            </a:r>
          </a:p>
        </p:txBody>
      </p:sp>
      <p:pic>
        <p:nvPicPr>
          <p:cNvPr id="5" name="Picture 4" descr="A close up of text on a black background&#10;&#10;Description automatically generated">
            <a:extLst>
              <a:ext uri="{FF2B5EF4-FFF2-40B4-BE49-F238E27FC236}">
                <a16:creationId xmlns:a16="http://schemas.microsoft.com/office/drawing/2014/main" xmlns="" id="{1ED441B9-BBB0-574E-9090-E8DEB961C8A8}"/>
              </a:ext>
            </a:extLst>
          </p:cNvPr>
          <p:cNvPicPr>
            <a:picLocks noChangeAspect="1"/>
          </p:cNvPicPr>
          <p:nvPr/>
        </p:nvPicPr>
        <p:blipFill rotWithShape="1">
          <a:blip r:embed="rId2"/>
          <a:srcRect l="8636" b="2856"/>
          <a:stretch/>
        </p:blipFill>
        <p:spPr>
          <a:xfrm>
            <a:off x="7086600" y="1508760"/>
            <a:ext cx="4849105" cy="3840480"/>
          </a:xfrm>
          <a:prstGeom prst="rect">
            <a:avLst/>
          </a:prstGeom>
        </p:spPr>
      </p:pic>
    </p:spTree>
    <p:extLst>
      <p:ext uri="{BB962C8B-B14F-4D97-AF65-F5344CB8AC3E}">
        <p14:creationId xmlns:p14="http://schemas.microsoft.com/office/powerpoint/2010/main" val="3808564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E8C7B36-6663-1642-A010-EAD01A39D308}"/>
              </a:ext>
            </a:extLst>
          </p:cNvPr>
          <p:cNvSpPr>
            <a:spLocks noGrp="1"/>
          </p:cNvSpPr>
          <p:nvPr>
            <p:ph idx="1"/>
          </p:nvPr>
        </p:nvSpPr>
        <p:spPr>
          <a:xfrm>
            <a:off x="838200" y="1392488"/>
            <a:ext cx="10515600" cy="4351338"/>
          </a:xfrm>
        </p:spPr>
        <p:txBody>
          <a:bodyPr>
            <a:normAutofit/>
          </a:bodyPr>
          <a:lstStyle/>
          <a:p>
            <a:r>
              <a:rPr lang="en-GB" b="1" dirty="0"/>
              <a:t>When it comes to appraisal, I will say 8 of 10. They have a variety of food offering, I choose to eat calamari, in appearance they looked good, but they were not full cook and a bit tough. I loved the interiors; the siting option is comfortable. Overall its good place to eat and spend time with friends.  (Ivana Ivanova)</a:t>
            </a:r>
          </a:p>
          <a:p>
            <a:r>
              <a:rPr lang="en-GB" b="1" dirty="0"/>
              <a:t>One of the most important things for me when I went somewhere is to feel good there! </a:t>
            </a:r>
          </a:p>
          <a:p>
            <a:pPr marL="0" indent="0">
              <a:buNone/>
            </a:pPr>
            <a:r>
              <a:rPr lang="en-GB" b="1" dirty="0"/>
              <a:t>I really felt and feel good in that restaurant. It gives me the sense of a guest in my friend’s house and she prepares and serves a food and we enjoy it together. That is because of the good service-which starts with very warm welcome, smile, a joke- the staff is very friendly and always tries to break the ice. </a:t>
            </a:r>
          </a:p>
          <a:p>
            <a:pPr marL="0" indent="0">
              <a:buNone/>
            </a:pPr>
            <a:r>
              <a:rPr lang="en-GB" b="1" dirty="0"/>
              <a:t>The food is delightful and very well balanced. </a:t>
            </a:r>
          </a:p>
          <a:p>
            <a:pPr marL="0" indent="0">
              <a:buNone/>
            </a:pPr>
            <a:r>
              <a:rPr lang="en-GB" b="1" dirty="0"/>
              <a:t>Pizza express is not selling the food to you, it shares it with you-that what I like in there!:) </a:t>
            </a:r>
          </a:p>
          <a:p>
            <a:pPr marL="0" indent="0">
              <a:buNone/>
            </a:pPr>
            <a:r>
              <a:rPr lang="en-GB" b="1" dirty="0"/>
              <a:t>8 from 10 to Pizza Express ( Vasvie Redzheb- Vicky )</a:t>
            </a:r>
          </a:p>
          <a:p>
            <a:endParaRPr lang="en-US" dirty="0"/>
          </a:p>
        </p:txBody>
      </p:sp>
    </p:spTree>
    <p:extLst>
      <p:ext uri="{BB962C8B-B14F-4D97-AF65-F5344CB8AC3E}">
        <p14:creationId xmlns:p14="http://schemas.microsoft.com/office/powerpoint/2010/main" val="162069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DBDEA1-459A-9441-AABF-E3FF6B1ED562}"/>
              </a:ext>
            </a:extLst>
          </p:cNvPr>
          <p:cNvSpPr>
            <a:spLocks noGrp="1"/>
          </p:cNvSpPr>
          <p:nvPr>
            <p:ph type="title"/>
          </p:nvPr>
        </p:nvSpPr>
        <p:spPr/>
        <p:txBody>
          <a:bodyPr/>
          <a:lstStyle/>
          <a:p>
            <a:r>
              <a:rPr lang="en-US" dirty="0"/>
              <a:t>Guest experience</a:t>
            </a:r>
          </a:p>
        </p:txBody>
      </p:sp>
      <p:sp>
        <p:nvSpPr>
          <p:cNvPr id="3" name="Content Placeholder 2">
            <a:extLst>
              <a:ext uri="{FF2B5EF4-FFF2-40B4-BE49-F238E27FC236}">
                <a16:creationId xmlns:a16="http://schemas.microsoft.com/office/drawing/2014/main" xmlns="" id="{B084A439-5ACB-814B-84CF-2D23FE616425}"/>
              </a:ext>
            </a:extLst>
          </p:cNvPr>
          <p:cNvSpPr>
            <a:spLocks noGrp="1"/>
          </p:cNvSpPr>
          <p:nvPr>
            <p:ph idx="1"/>
          </p:nvPr>
        </p:nvSpPr>
        <p:spPr>
          <a:xfrm>
            <a:off x="1034716" y="1756609"/>
            <a:ext cx="5245768" cy="4608095"/>
          </a:xfrm>
        </p:spPr>
        <p:txBody>
          <a:bodyPr>
            <a:normAutofit/>
          </a:bodyPr>
          <a:lstStyle/>
          <a:p>
            <a:r>
              <a:rPr lang="en-US" b="1" dirty="0"/>
              <a:t>The five of us went to Pizza Express to make sure we experience the exact same thing every customer experiences when they go to the restaurant. The environment in there was very welcoming and staff was friendly and polite towards us and the person who was serving our table took a photo of us. The tables were very clean and tidy, and the menus had a good layout. The food we ordered was very fresh and delicious and we really enjoyed it. At the end, the bill was very reasonable considering the amount of food we had. Overall, we were very pleased with the restaurant and we would visit it again. </a:t>
            </a:r>
          </a:p>
        </p:txBody>
      </p:sp>
      <p:pic>
        <p:nvPicPr>
          <p:cNvPr id="5" name="Picture 4" descr="A group of people sitting at a table posing for the camera&#10;&#10;Description automatically generated">
            <a:extLst>
              <a:ext uri="{FF2B5EF4-FFF2-40B4-BE49-F238E27FC236}">
                <a16:creationId xmlns:a16="http://schemas.microsoft.com/office/drawing/2014/main" xmlns="" id="{40E2016A-F43A-C84D-9B82-B1EC7701DAF9}"/>
              </a:ext>
            </a:extLst>
          </p:cNvPr>
          <p:cNvPicPr>
            <a:picLocks noChangeAspect="1"/>
          </p:cNvPicPr>
          <p:nvPr/>
        </p:nvPicPr>
        <p:blipFill>
          <a:blip r:embed="rId3"/>
          <a:stretch>
            <a:fillRect/>
          </a:stretch>
        </p:blipFill>
        <p:spPr>
          <a:xfrm>
            <a:off x="6424862" y="1744579"/>
            <a:ext cx="5358063" cy="4018548"/>
          </a:xfrm>
          <a:prstGeom prst="rect">
            <a:avLst/>
          </a:prstGeom>
        </p:spPr>
      </p:pic>
    </p:spTree>
    <p:extLst>
      <p:ext uri="{BB962C8B-B14F-4D97-AF65-F5344CB8AC3E}">
        <p14:creationId xmlns:p14="http://schemas.microsoft.com/office/powerpoint/2010/main" val="4139361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BE236C-D348-2F4A-A416-AA2B5B498647}"/>
              </a:ext>
            </a:extLst>
          </p:cNvPr>
          <p:cNvSpPr>
            <a:spLocks noGrp="1"/>
          </p:cNvSpPr>
          <p:nvPr>
            <p:ph type="title"/>
          </p:nvPr>
        </p:nvSpPr>
        <p:spPr/>
        <p:txBody>
          <a:bodyPr/>
          <a:lstStyle/>
          <a:p>
            <a:r>
              <a:rPr lang="en-US" dirty="0"/>
              <a:t>Findings</a:t>
            </a:r>
          </a:p>
        </p:txBody>
      </p:sp>
      <p:sp>
        <p:nvSpPr>
          <p:cNvPr id="3" name="Content Placeholder 2">
            <a:extLst>
              <a:ext uri="{FF2B5EF4-FFF2-40B4-BE49-F238E27FC236}">
                <a16:creationId xmlns:a16="http://schemas.microsoft.com/office/drawing/2014/main" xmlns="" id="{551ADB4B-C3D1-3C48-B152-14A5130C6C83}"/>
              </a:ext>
            </a:extLst>
          </p:cNvPr>
          <p:cNvSpPr>
            <a:spLocks noGrp="1"/>
          </p:cNvSpPr>
          <p:nvPr>
            <p:ph idx="1"/>
          </p:nvPr>
        </p:nvSpPr>
        <p:spPr>
          <a:xfrm>
            <a:off x="1371600" y="1371600"/>
            <a:ext cx="9938084" cy="5209674"/>
          </a:xfrm>
        </p:spPr>
        <p:txBody>
          <a:bodyPr>
            <a:normAutofit fontScale="25000" lnSpcReduction="20000"/>
          </a:bodyPr>
          <a:lstStyle/>
          <a:p>
            <a:r>
              <a:rPr lang="en-GB" sz="5600" b="1" u="sng" dirty="0">
                <a:solidFill>
                  <a:srgbClr val="FF0000"/>
                </a:solidFill>
                <a:latin typeface="Arial" panose="020B0604020202020204" pitchFamily="34" charset="0"/>
                <a:cs typeface="Arial" panose="020B0604020202020204" pitchFamily="34" charset="0"/>
              </a:rPr>
              <a:t>Findings: </a:t>
            </a:r>
          </a:p>
          <a:p>
            <a:r>
              <a:rPr lang="en-GB" sz="5600" b="1" dirty="0">
                <a:latin typeface="Arial" panose="020B0604020202020204" pitchFamily="34" charset="0"/>
                <a:cs typeface="Arial" panose="020B0604020202020204" pitchFamily="34" charset="0"/>
              </a:rPr>
              <a:t>*Salt reduction- for past few years Pizza Express achieved to reduce using the amount of salt in many dishes without compromising the taste. </a:t>
            </a:r>
          </a:p>
          <a:p>
            <a:r>
              <a:rPr lang="en-GB" sz="5600" b="1" dirty="0">
                <a:latin typeface="Arial" panose="020B0604020202020204" pitchFamily="34" charset="0"/>
                <a:cs typeface="Arial" panose="020B0604020202020204" pitchFamily="34" charset="0"/>
              </a:rPr>
              <a:t>*Saturated Fat reduction- banned since 2008 </a:t>
            </a:r>
          </a:p>
          <a:p>
            <a:r>
              <a:rPr lang="en-GB" sz="5600" b="1" dirty="0">
                <a:latin typeface="Arial" panose="020B0604020202020204" pitchFamily="34" charset="0"/>
                <a:cs typeface="Arial" panose="020B0604020202020204" pitchFamily="34" charset="0"/>
              </a:rPr>
              <a:t>*Fully gluten free menu- launched in 2013 </a:t>
            </a:r>
          </a:p>
          <a:p>
            <a:r>
              <a:rPr lang="en-GB" sz="5600" b="1" dirty="0">
                <a:latin typeface="Arial" panose="020B0604020202020204" pitchFamily="34" charset="0"/>
                <a:cs typeface="Arial" panose="020B0604020202020204" pitchFamily="34" charset="0"/>
              </a:rPr>
              <a:t>*Awarded with gold in 2015 from “</a:t>
            </a:r>
            <a:r>
              <a:rPr lang="en-GB" sz="5600" b="1" dirty="0" err="1">
                <a:latin typeface="Arial" panose="020B0604020202020204" pitchFamily="34" charset="0"/>
                <a:cs typeface="Arial" panose="020B0604020202020204" pitchFamily="34" charset="0"/>
              </a:rPr>
              <a:t>Mumsnet</a:t>
            </a:r>
            <a:r>
              <a:rPr lang="en-GB" sz="5600" b="1" dirty="0">
                <a:latin typeface="Arial" panose="020B0604020202020204" pitchFamily="34" charset="0"/>
                <a:cs typeface="Arial" panose="020B0604020202020204" pitchFamily="34" charset="0"/>
              </a:rPr>
              <a:t>” - for family friendly environment </a:t>
            </a:r>
          </a:p>
          <a:p>
            <a:r>
              <a:rPr lang="en-GB" sz="5600" b="1" dirty="0">
                <a:latin typeface="Arial" panose="020B0604020202020204" pitchFamily="34" charset="0"/>
                <a:cs typeface="Arial" panose="020B0604020202020204" pitchFamily="34" charset="0"/>
              </a:rPr>
              <a:t>Charity </a:t>
            </a:r>
          </a:p>
          <a:p>
            <a:r>
              <a:rPr lang="en-GB" sz="5600" b="1" dirty="0">
                <a:latin typeface="Arial" panose="020B0604020202020204" pitchFamily="34" charset="0"/>
                <a:cs typeface="Arial" panose="020B0604020202020204" pitchFamily="34" charset="0"/>
              </a:rPr>
              <a:t>*Proud supporters of MacMillan Cancer Research </a:t>
            </a:r>
          </a:p>
          <a:p>
            <a:r>
              <a:rPr lang="en-GB" sz="5600" b="1" dirty="0">
                <a:latin typeface="Arial" panose="020B0604020202020204" pitchFamily="34" charset="0"/>
                <a:cs typeface="Arial" panose="020B0604020202020204" pitchFamily="34" charset="0"/>
              </a:rPr>
              <a:t>*The most famous charity is The Venice in Peril-which aims to save the historic city from sinking </a:t>
            </a:r>
          </a:p>
          <a:p>
            <a:r>
              <a:rPr lang="en-GB" sz="5600" b="1" dirty="0">
                <a:latin typeface="Arial" panose="020B0604020202020204" pitchFamily="34" charset="0"/>
                <a:cs typeface="Arial" panose="020B0604020202020204" pitchFamily="34" charset="0"/>
              </a:rPr>
              <a:t>*Supporters of Children Food Trust-where the company raised over 445,000 pounds for them </a:t>
            </a:r>
          </a:p>
          <a:p>
            <a:r>
              <a:rPr lang="en-GB" sz="5600" b="1" dirty="0">
                <a:latin typeface="Arial" panose="020B0604020202020204" pitchFamily="34" charset="0"/>
                <a:cs typeface="Arial" panose="020B0604020202020204" pitchFamily="34" charset="0"/>
              </a:rPr>
              <a:t>The environment </a:t>
            </a:r>
          </a:p>
          <a:p>
            <a:r>
              <a:rPr lang="en-GB" sz="5600" b="1" dirty="0">
                <a:latin typeface="Arial" panose="020B0604020202020204" pitchFamily="34" charset="0"/>
                <a:cs typeface="Arial" panose="020B0604020202020204" pitchFamily="34" charset="0"/>
              </a:rPr>
              <a:t>*Pizza Express is awarded with a star from Sustainable Restaurant Association- for industry leading approach to Sustainability </a:t>
            </a:r>
          </a:p>
          <a:p>
            <a:r>
              <a:rPr lang="en-GB" sz="5600" b="1" dirty="0">
                <a:latin typeface="Arial" panose="020B0604020202020204" pitchFamily="34" charset="0"/>
                <a:cs typeface="Arial" panose="020B0604020202020204" pitchFamily="34" charset="0"/>
              </a:rPr>
              <a:t>*Smart meter-monitor used for the used electricity </a:t>
            </a:r>
          </a:p>
          <a:p>
            <a:r>
              <a:rPr lang="en-GB" sz="5600" b="1" dirty="0">
                <a:latin typeface="Arial" panose="020B0604020202020204" pitchFamily="34" charset="0"/>
                <a:cs typeface="Arial" panose="020B0604020202020204" pitchFamily="34" charset="0"/>
              </a:rPr>
              <a:t>*Investing modern fridges </a:t>
            </a:r>
          </a:p>
          <a:p>
            <a:r>
              <a:rPr lang="en-GB" sz="5600" b="1" dirty="0">
                <a:latin typeface="Arial" panose="020B0604020202020204" pitchFamily="34" charset="0"/>
                <a:cs typeface="Arial" panose="020B0604020202020204" pitchFamily="34" charset="0"/>
              </a:rPr>
              <a:t>Accessibility </a:t>
            </a:r>
          </a:p>
          <a:p>
            <a:r>
              <a:rPr lang="en-GB" sz="5600" b="1" dirty="0">
                <a:latin typeface="Arial" panose="020B0604020202020204" pitchFamily="34" charset="0"/>
                <a:cs typeface="Arial" panose="020B0604020202020204" pitchFamily="34" charset="0"/>
              </a:rPr>
              <a:t>*Disable access, baby changing facilities, hearing loops </a:t>
            </a:r>
          </a:p>
          <a:p>
            <a:r>
              <a:rPr lang="en-GB" sz="5600" b="1" dirty="0">
                <a:latin typeface="Arial" panose="020B0604020202020204" pitchFamily="34" charset="0"/>
                <a:cs typeface="Arial" panose="020B0604020202020204" pitchFamily="34" charset="0"/>
              </a:rPr>
              <a:t>*Assistant dogs, guide and hearing dogs are welcome in all Pizza Express restaurants</a:t>
            </a:r>
          </a:p>
          <a:p>
            <a:endParaRPr lang="en-US" dirty="0"/>
          </a:p>
        </p:txBody>
      </p:sp>
    </p:spTree>
    <p:extLst>
      <p:ext uri="{BB962C8B-B14F-4D97-AF65-F5344CB8AC3E}">
        <p14:creationId xmlns:p14="http://schemas.microsoft.com/office/powerpoint/2010/main" val="884039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A2BCFB-7C6D-4541-A097-6ED394B95E0D}"/>
              </a:ext>
            </a:extLst>
          </p:cNvPr>
          <p:cNvSpPr>
            <a:spLocks noGrp="1"/>
          </p:cNvSpPr>
          <p:nvPr>
            <p:ph type="title"/>
          </p:nvPr>
        </p:nvSpPr>
        <p:spPr/>
        <p:txBody>
          <a:bodyPr/>
          <a:lstStyle/>
          <a:p>
            <a:pPr algn="ctr"/>
            <a:r>
              <a:rPr lang="en-US" dirty="0"/>
              <a:t>Conclusion </a:t>
            </a:r>
          </a:p>
        </p:txBody>
      </p:sp>
      <p:sp>
        <p:nvSpPr>
          <p:cNvPr id="3" name="Content Placeholder 2">
            <a:extLst>
              <a:ext uri="{FF2B5EF4-FFF2-40B4-BE49-F238E27FC236}">
                <a16:creationId xmlns:a16="http://schemas.microsoft.com/office/drawing/2014/main" xmlns="" id="{32A9E5C6-B174-3043-9E50-A5851FEA3CCF}"/>
              </a:ext>
            </a:extLst>
          </p:cNvPr>
          <p:cNvSpPr>
            <a:spLocks noGrp="1"/>
          </p:cNvSpPr>
          <p:nvPr>
            <p:ph idx="1"/>
          </p:nvPr>
        </p:nvSpPr>
        <p:spPr/>
        <p:txBody>
          <a:bodyPr/>
          <a:lstStyle/>
          <a:p>
            <a:r>
              <a:rPr lang="en-US" b="1" dirty="0"/>
              <a:t>To end this, I would mention that Pizza Express is growing more and more every day and it is becoming popular because of its services and the delicious food they offer. Soon this place will become a worldwide brand as it is spreading all around the world. Throughout the years the owners and managers have had a lot of ups and downs and arguments with one another but at the end of the day they still managed to find a solution and carry on with the business. </a:t>
            </a:r>
          </a:p>
        </p:txBody>
      </p:sp>
    </p:spTree>
    <p:extLst>
      <p:ext uri="{BB962C8B-B14F-4D97-AF65-F5344CB8AC3E}">
        <p14:creationId xmlns:p14="http://schemas.microsoft.com/office/powerpoint/2010/main" val="1013858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CD36C3-3168-A64C-A68F-78D9B443EDA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xmlns="" id="{28296108-9D89-E34A-8B3F-CD4F4265DA43}"/>
              </a:ext>
            </a:extLst>
          </p:cNvPr>
          <p:cNvSpPr>
            <a:spLocks noGrp="1"/>
          </p:cNvSpPr>
          <p:nvPr>
            <p:ph idx="1"/>
          </p:nvPr>
        </p:nvSpPr>
        <p:spPr>
          <a:xfrm>
            <a:off x="838199" y="1528011"/>
            <a:ext cx="10892589" cy="5017167"/>
          </a:xfrm>
        </p:spPr>
        <p:txBody>
          <a:bodyPr>
            <a:normAutofit fontScale="62500" lnSpcReduction="20000"/>
          </a:bodyPr>
          <a:lstStyle/>
          <a:p>
            <a:pPr marL="0" indent="0">
              <a:buNone/>
            </a:pPr>
            <a:r>
              <a:rPr lang="en-GB" dirty="0"/>
              <a:t> </a:t>
            </a:r>
          </a:p>
          <a:p>
            <a:pPr marL="0" indent="0">
              <a:buNone/>
            </a:pPr>
            <a:endParaRPr lang="en-GB" dirty="0"/>
          </a:p>
          <a:p>
            <a:pPr lvl="0"/>
            <a:r>
              <a:rPr lang="en-GB" dirty="0"/>
              <a:t>‌Barrie, J. (2019). </a:t>
            </a:r>
            <a:r>
              <a:rPr lang="en-GB" i="1" dirty="0" err="1"/>
              <a:t>PizzaExpress</a:t>
            </a:r>
            <a:r>
              <a:rPr lang="en-GB" i="1" dirty="0"/>
              <a:t> named UK’s favourite casual restaurant brand in poll, but times are still tough</a:t>
            </a:r>
            <a:r>
              <a:rPr lang="en-GB" dirty="0"/>
              <a:t>. [online] </a:t>
            </a:r>
            <a:r>
              <a:rPr lang="en-GB" dirty="0" err="1"/>
              <a:t>Inews.co.uk</a:t>
            </a:r>
            <a:r>
              <a:rPr lang="en-GB" dirty="0"/>
              <a:t>. Available at: https://</a:t>
            </a:r>
            <a:r>
              <a:rPr lang="en-GB" dirty="0" err="1"/>
              <a:t>inews.co.uk</a:t>
            </a:r>
            <a:r>
              <a:rPr lang="en-GB" dirty="0"/>
              <a:t>/</a:t>
            </a:r>
            <a:r>
              <a:rPr lang="en-GB" dirty="0" err="1"/>
              <a:t>inews</a:t>
            </a:r>
            <a:r>
              <a:rPr lang="en-GB" dirty="0"/>
              <a:t>-lifestyle/food-and-drink/pizza-express-uks-favourite-casual-restaurant-brand-yougov-626898 [Accessed 17 Dec. 2019].</a:t>
            </a:r>
          </a:p>
          <a:p>
            <a:pPr lvl="0"/>
            <a:r>
              <a:rPr lang="en-GB" dirty="0" err="1"/>
              <a:t>bighospitality.co.uk</a:t>
            </a:r>
            <a:r>
              <a:rPr lang="en-GB" dirty="0"/>
              <a:t> (2019). </a:t>
            </a:r>
            <a:r>
              <a:rPr lang="en-GB" i="1" dirty="0" err="1"/>
              <a:t>PizzaExpress</a:t>
            </a:r>
            <a:r>
              <a:rPr lang="en-GB" i="1" dirty="0"/>
              <a:t> to enter food to go sector</a:t>
            </a:r>
            <a:r>
              <a:rPr lang="en-GB" dirty="0"/>
              <a:t>. [online] </a:t>
            </a:r>
            <a:r>
              <a:rPr lang="en-GB" dirty="0" err="1"/>
              <a:t>bighospitality.co.uk</a:t>
            </a:r>
            <a:r>
              <a:rPr lang="en-GB" dirty="0"/>
              <a:t>. Available at: https://</a:t>
            </a:r>
            <a:r>
              <a:rPr lang="en-GB" dirty="0" err="1"/>
              <a:t>www.bighospitality.co.uk</a:t>
            </a:r>
            <a:r>
              <a:rPr lang="en-GB" dirty="0"/>
              <a:t>/Article/2019/01/17/</a:t>
            </a:r>
            <a:r>
              <a:rPr lang="en-GB" dirty="0" err="1"/>
              <a:t>PizzaExpress</a:t>
            </a:r>
            <a:r>
              <a:rPr lang="en-GB" dirty="0"/>
              <a:t>-to-launch-Za [Accessed 17 Dec. 2019].</a:t>
            </a:r>
          </a:p>
          <a:p>
            <a:pPr lvl="0"/>
            <a:r>
              <a:rPr lang="en-GB" dirty="0"/>
              <a:t>Chadwick, D., Chadwick, D. and Chadwick, D. (2019). How to Improve Restaurant Customer Service: The 5 Point Plan. [online] QSR Automations. Available at: https://</a:t>
            </a:r>
            <a:r>
              <a:rPr lang="en-GB" dirty="0" err="1"/>
              <a:t>www.qsrautomations.com</a:t>
            </a:r>
            <a:r>
              <a:rPr lang="en-GB" dirty="0"/>
              <a:t>/blog/restaurant-management/restaurant- </a:t>
            </a:r>
          </a:p>
          <a:p>
            <a:pPr lvl="0"/>
            <a:r>
              <a:rPr lang="en-GB" dirty="0" err="1"/>
              <a:t>Dictionary.cambridge.org</a:t>
            </a:r>
            <a:r>
              <a:rPr lang="en-GB" dirty="0"/>
              <a:t>. (2019). FOOD | meaning in the Cambridge English Dictionary. [online] Available at: https://</a:t>
            </a:r>
            <a:r>
              <a:rPr lang="en-GB" dirty="0" err="1"/>
              <a:t>dictionary.cambridge.org</a:t>
            </a:r>
            <a:r>
              <a:rPr lang="en-GB" dirty="0"/>
              <a:t>/dictionary/</a:t>
            </a:r>
            <a:r>
              <a:rPr lang="en-GB" dirty="0" err="1"/>
              <a:t>english</a:t>
            </a:r>
            <a:r>
              <a:rPr lang="en-GB" dirty="0"/>
              <a:t>/food [Accessed 17 Dec. 2019]. </a:t>
            </a:r>
          </a:p>
          <a:p>
            <a:pPr lvl="0"/>
            <a:r>
              <a:rPr lang="en-GB" dirty="0" err="1"/>
              <a:t>En.wikipedia.org</a:t>
            </a:r>
            <a:r>
              <a:rPr lang="en-GB" dirty="0"/>
              <a:t>. (2019). </a:t>
            </a:r>
            <a:r>
              <a:rPr lang="en-GB" i="1" dirty="0" err="1"/>
              <a:t>PizzaExpress</a:t>
            </a:r>
            <a:r>
              <a:rPr lang="en-GB" dirty="0"/>
              <a:t>. [online] Available at: https://</a:t>
            </a:r>
            <a:r>
              <a:rPr lang="en-GB" dirty="0" err="1"/>
              <a:t>en.wikipedia.org</a:t>
            </a:r>
            <a:r>
              <a:rPr lang="en-GB" dirty="0"/>
              <a:t>/wiki/</a:t>
            </a:r>
            <a:r>
              <a:rPr lang="en-GB" dirty="0" err="1"/>
              <a:t>PizzaExpress</a:t>
            </a:r>
            <a:r>
              <a:rPr lang="en-GB" dirty="0"/>
              <a:t> [Accessed 16 Dec. 2019].</a:t>
            </a:r>
          </a:p>
          <a:p>
            <a:pPr lvl="0"/>
            <a:r>
              <a:rPr lang="en-GB" dirty="0" err="1"/>
              <a:t>Europa.eu</a:t>
            </a:r>
            <a:r>
              <a:rPr lang="en-GB" dirty="0"/>
              <a:t>. (2019). How can food connect people?! | European Youth Portal. [online] Available at: https://</a:t>
            </a:r>
            <a:r>
              <a:rPr lang="en-GB" dirty="0" err="1"/>
              <a:t>europa.eu</a:t>
            </a:r>
            <a:r>
              <a:rPr lang="en-GB" dirty="0"/>
              <a:t>/youth/hr/article/39/21120_en [Accessed 17 Dec. 2019].</a:t>
            </a:r>
          </a:p>
          <a:p>
            <a:pPr lvl="0"/>
            <a:r>
              <a:rPr lang="en-US" dirty="0" err="1"/>
              <a:t>PizzaExpress</a:t>
            </a:r>
            <a:r>
              <a:rPr lang="en-US" dirty="0"/>
              <a:t> Hong Kong. (2019). </a:t>
            </a:r>
            <a:r>
              <a:rPr lang="en-US" i="1" dirty="0"/>
              <a:t>About us - </a:t>
            </a:r>
            <a:r>
              <a:rPr lang="en-US" i="1" dirty="0" err="1"/>
              <a:t>PizzaExpress</a:t>
            </a:r>
            <a:r>
              <a:rPr lang="en-US" i="1" dirty="0"/>
              <a:t> Hong Kong</a:t>
            </a:r>
            <a:r>
              <a:rPr lang="en-US" dirty="0"/>
              <a:t>. [online] Available at: https://</a:t>
            </a:r>
            <a:r>
              <a:rPr lang="en-US" dirty="0" err="1"/>
              <a:t>www.pizzaexpress.com.hk</a:t>
            </a:r>
            <a:r>
              <a:rPr lang="en-US" dirty="0"/>
              <a:t>/about-us/ [Accessed 16 Dec. 2019].</a:t>
            </a:r>
            <a:endParaRPr lang="en-GB" dirty="0"/>
          </a:p>
          <a:p>
            <a:pPr lvl="0"/>
            <a:r>
              <a:rPr lang="en-GB" dirty="0" err="1"/>
              <a:t>Pizzaexpress.com</a:t>
            </a:r>
            <a:r>
              <a:rPr lang="en-GB" dirty="0"/>
              <a:t>. (2019). </a:t>
            </a:r>
            <a:r>
              <a:rPr lang="en-GB" i="1" dirty="0"/>
              <a:t>Values | </a:t>
            </a:r>
            <a:r>
              <a:rPr lang="en-GB" i="1" dirty="0" err="1"/>
              <a:t>PizzaExpress</a:t>
            </a:r>
            <a:r>
              <a:rPr lang="en-GB" dirty="0"/>
              <a:t>. [online] Available at:  </a:t>
            </a:r>
            <a:r>
              <a:rPr lang="en-GB" u="sng" dirty="0">
                <a:hlinkClick r:id="rId2"/>
              </a:rPr>
              <a:t>https://www.pizzaexpress.com/about-us/our-passions</a:t>
            </a:r>
            <a:r>
              <a:rPr lang="en-GB" dirty="0"/>
              <a:t>  </a:t>
            </a:r>
          </a:p>
          <a:p>
            <a:pPr lvl="0"/>
            <a:r>
              <a:rPr lang="en-GB" dirty="0"/>
              <a:t>Rattray, D. (2019). </a:t>
            </a:r>
            <a:r>
              <a:rPr lang="en-GB" i="1" dirty="0"/>
              <a:t>Pizza Express strengthens sales promotions – Marketing Week</a:t>
            </a:r>
            <a:r>
              <a:rPr lang="en-GB" dirty="0"/>
              <a:t>. [online] Marketing Week. Available at:  https://</a:t>
            </a:r>
            <a:r>
              <a:rPr lang="en-GB" dirty="0" err="1"/>
              <a:t>www.marketingweek.com</a:t>
            </a:r>
            <a:r>
              <a:rPr lang="en-GB" dirty="0"/>
              <a:t>/pizza-express-strengthens-sales-promotions/   </a:t>
            </a:r>
          </a:p>
          <a:p>
            <a:pPr lvl="0"/>
            <a:r>
              <a:rPr lang="en-US" dirty="0" err="1"/>
              <a:t>Witts</a:t>
            </a:r>
            <a:r>
              <a:rPr lang="en-US" dirty="0"/>
              <a:t>, S. (2019). </a:t>
            </a:r>
            <a:r>
              <a:rPr lang="en-US" i="1" dirty="0" err="1"/>
              <a:t>PizzaExpress</a:t>
            </a:r>
            <a:r>
              <a:rPr lang="en-US" i="1" dirty="0"/>
              <a:t> MD: "a brand can never stand still"</a:t>
            </a:r>
            <a:r>
              <a:rPr lang="en-US" dirty="0"/>
              <a:t>. [online] </a:t>
            </a:r>
            <a:r>
              <a:rPr lang="en-US" dirty="0" err="1"/>
              <a:t>bighospitality.co.uk</a:t>
            </a:r>
            <a:r>
              <a:rPr lang="en-US" dirty="0"/>
              <a:t>. Available at: https://</a:t>
            </a:r>
            <a:r>
              <a:rPr lang="en-US" dirty="0" err="1"/>
              <a:t>www.bighospitality.co.uk</a:t>
            </a:r>
            <a:r>
              <a:rPr lang="en-US" dirty="0"/>
              <a:t>/Article/2019/03/29/</a:t>
            </a:r>
            <a:r>
              <a:rPr lang="en-US" dirty="0" err="1"/>
              <a:t>PizzaExpress</a:t>
            </a:r>
            <a:r>
              <a:rPr lang="en-US" dirty="0"/>
              <a:t>-restaurant-redesign-new-menu [Accessed 16 Dec. 2019].</a:t>
            </a:r>
            <a:endParaRPr lang="en-GB" dirty="0"/>
          </a:p>
          <a:p>
            <a:endParaRPr lang="en-GB" dirty="0"/>
          </a:p>
          <a:p>
            <a:pPr marL="0" lvl="0" indent="0">
              <a:buNone/>
            </a:pPr>
            <a:endParaRPr lang="en-GB" dirty="0"/>
          </a:p>
          <a:p>
            <a:endParaRPr lang="en-US" dirty="0"/>
          </a:p>
        </p:txBody>
      </p:sp>
    </p:spTree>
    <p:extLst>
      <p:ext uri="{BB962C8B-B14F-4D97-AF65-F5344CB8AC3E}">
        <p14:creationId xmlns:p14="http://schemas.microsoft.com/office/powerpoint/2010/main" val="424249658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807</Words>
  <Application>Microsoft Office PowerPoint</Application>
  <PresentationFormat>Custom</PresentationFormat>
  <Paragraphs>117</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Crop</vt:lpstr>
      <vt:lpstr>Group Presentation: An Appraisal of a Guest Service Experience.  Module title: Hospitality and Guest Service Management (M4X01915_LON)  Lecturer name: Dale Clarke</vt:lpstr>
      <vt:lpstr>Pizza Express</vt:lpstr>
      <vt:lpstr>The sector within the Hospitality and Tourism industry</vt:lpstr>
      <vt:lpstr>PowerPoint Presentation</vt:lpstr>
      <vt:lpstr>History of Pizza Express </vt:lpstr>
      <vt:lpstr>PowerPoint Presentation</vt:lpstr>
      <vt:lpstr>PowerPoint Presentation</vt:lpstr>
      <vt:lpstr>Products and Services </vt:lpstr>
      <vt:lpstr>Strategies for appraising Guest Services experience</vt:lpstr>
      <vt:lpstr>PowerPoint Presentation</vt:lpstr>
      <vt:lpstr>Service Quality </vt:lpstr>
      <vt:lpstr>PowerPoint Presentation</vt:lpstr>
      <vt:lpstr>Service settings : Service setting is a complex of many elements. Those settings need to be prepared before the service start. Good and clean table settings are inseparable part of the good quality and hand- made food in every single restaurant. In order to create a comfortable and pleasant atmosphere table should be neatly arranged and organized, accompanied with suitable chairs. An enjoyable music also can put different charm to the ambience. All these detailed settings are undivided part of successful restaurant. And that what we found in Pizza Express- all these not so noticeable at first sight details along with a delightful food and warm service make our moments out memorable </vt:lpstr>
      <vt:lpstr>Our appraisal…</vt:lpstr>
      <vt:lpstr>PowerPoint Presentation</vt:lpstr>
      <vt:lpstr>Guest experience</vt:lpstr>
      <vt:lpstr>Findings</vt:lpstr>
      <vt:lpstr>Conclusion </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An Appraisal of a Guest Service Experience.  Module title: Hospitality and Guest Service Management (M4X01915_LON) </dc:title>
  <dc:creator>Ivan Georgiev [Student-HSK]</dc:creator>
  <cp:lastModifiedBy>Windows User</cp:lastModifiedBy>
  <cp:revision>4</cp:revision>
  <dcterms:created xsi:type="dcterms:W3CDTF">2019-12-17T22:20:15Z</dcterms:created>
  <dcterms:modified xsi:type="dcterms:W3CDTF">2019-12-18T11:25:53Z</dcterms:modified>
</cp:coreProperties>
</file>