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18" roundtripDataSignature="AMtx7mhCWCN16iebcxNfNgHaQw7XkrfZm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18" Type="http://customschemas.google.com/relationships/presentationmetadata" Target="meta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 name="Google Shape;93;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The report is mainly based on reducing the long term absences of employees, where Human resources relating information are required to be mentioned to influence the presentation quality as well. On the other hand, in this report, the mean focusing factors are illustrated where the organisation Mid Cheshire hospitals has been taken to underline the real based data. Human resource is one of the effective factors that need to be mentioned in this report to perfectly illustrate the study quality as well. </a:t>
            </a:r>
            <a:endParaRPr/>
          </a:p>
        </p:txBody>
      </p:sp>
      <p:sp>
        <p:nvSpPr>
          <p:cNvPr id="94" name="Google Shape;94;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Gross misconduct activity is one of the complex impacts that are happening with the employees of the organisation. Communication and Interpersonal conflicts both are complex problems of employees in the organisation.</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02" name="Google Shape;102;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Employee turnover rate developing issues is the most effective factor that also needs to be accounted for as complex problems that are faced by the employees in the workplace. Better productivity and management process both are complexion issues that are faced by employees from the organisation</a:t>
            </a:r>
            <a:endParaRPr/>
          </a:p>
        </p:txBody>
      </p:sp>
      <p:sp>
        <p:nvSpPr>
          <p:cNvPr id="110" name="Google Shape;110;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7" name="Google Shape;117;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Easily foreign currencies can be exchanged in the UK and poor environmental impacts are enhancing the complex problems. Social issues like huge populations and multicultural activities can also enhance the complex issues in an organisation</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18" name="Google Shape;118;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5" name="Google Shape;125;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Climate changes are major environmental issues that also can create complex issues within the workplace. Technology-based activities of employees also create impacts on their complex issues</a:t>
            </a:r>
            <a:endParaRPr/>
          </a:p>
        </p:txBody>
      </p:sp>
      <p:sp>
        <p:nvSpPr>
          <p:cNvPr id="126" name="Google Shape;126;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3" name="Google Shape;133;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Cause and effect analysis is a technique that makes findings and fixes the problems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Problem identification in the proper way along with possible causes understanding process are cause and effect analysis of complex problems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34" name="Google Shape;134;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1" name="Google Shape;141;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The communication issues can be easily identified as complex problems that can easily analyse through the counselling process. Interpersonal activities also can be analysed by reducing the conflicts between the employees' activities</a:t>
            </a:r>
            <a:endParaRPr/>
          </a:p>
        </p:txBody>
      </p:sp>
      <p:sp>
        <p:nvSpPr>
          <p:cNvPr id="142" name="Google Shape;142;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9" name="Google Shape;149;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Exploring </a:t>
            </a:r>
            <a:r>
              <a:rPr b="1" i="1" lang="en-US" sz="1200">
                <a:solidFill>
                  <a:schemeClr val="dk1"/>
                </a:solidFill>
                <a:latin typeface="Calibri"/>
                <a:ea typeface="Calibri"/>
                <a:cs typeface="Calibri"/>
                <a:sym typeface="Calibri"/>
              </a:rPr>
              <a:t>flexible schedules</a:t>
            </a:r>
            <a:r>
              <a:rPr lang="en-US" sz="1200">
                <a:solidFill>
                  <a:schemeClr val="dk1"/>
                </a:solidFill>
                <a:latin typeface="Calibri"/>
                <a:ea typeface="Calibri"/>
                <a:cs typeface="Calibri"/>
                <a:sym typeface="Calibri"/>
              </a:rPr>
              <a:t> is one of the alternative solutions that are appropriate for the organisation. </a:t>
            </a:r>
            <a:r>
              <a:rPr b="1" i="1" lang="en-US" sz="1200">
                <a:solidFill>
                  <a:schemeClr val="dk1"/>
                </a:solidFill>
                <a:latin typeface="Calibri"/>
                <a:ea typeface="Calibri"/>
                <a:cs typeface="Calibri"/>
                <a:sym typeface="Calibri"/>
              </a:rPr>
              <a:t>The return-to-work interview is another</a:t>
            </a:r>
            <a:r>
              <a:rPr lang="en-US" sz="1200">
                <a:solidFill>
                  <a:schemeClr val="dk1"/>
                </a:solidFill>
                <a:latin typeface="Calibri"/>
                <a:ea typeface="Calibri"/>
                <a:cs typeface="Calibri"/>
                <a:sym typeface="Calibri"/>
              </a:rPr>
              <a:t> factor that also needs to be considered as an alternative solution for reducing absenteeism.</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50" name="Google Shape;150;p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7" name="Google Shape;157;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Recognition is one of the other alternative solutions that need to be accounted for in reducing absenteeism. Using management tools need to be used to reduce the absenteeism of employees.</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58" name="Google Shape;158;p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It can be concluded that long-term absences of employees are the big issues of an organisation that can be minimised through using strategies. The organisation's growth is influenced by implementing alternative solutions within the organisation</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66" name="Google Shape;166;p1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4"/>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14"/>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1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6"/>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1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17"/>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17"/>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18"/>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18"/>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18"/>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18"/>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1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21"/>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21"/>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21"/>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22"/>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22"/>
          <p:cNvSpPr/>
          <p:nvPr>
            <p:ph idx="2" type="pic"/>
          </p:nvPr>
        </p:nvSpPr>
        <p:spPr>
          <a:xfrm>
            <a:off x="1792288" y="612775"/>
            <a:ext cx="5486400" cy="4114800"/>
          </a:xfrm>
          <a:prstGeom prst="rect">
            <a:avLst/>
          </a:prstGeom>
          <a:noFill/>
          <a:ln>
            <a:noFill/>
          </a:ln>
        </p:spPr>
      </p:sp>
      <p:sp>
        <p:nvSpPr>
          <p:cNvPr id="68" name="Google Shape;68;p22"/>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23"/>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24"/>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24"/>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1">
            <a:alphaModFix amt="91000"/>
          </a:blip>
          <a:tile algn="tl" flip="none" tx="0" sx="100000" ty="0" sy="100000"/>
        </a:blipFill>
      </p:bgPr>
    </p:bg>
    <p:spTree>
      <p:nvGrpSpPr>
        <p:cNvPr id="9" name="Shape 9"/>
        <p:cNvGrpSpPr/>
        <p:nvPr/>
      </p:nvGrpSpPr>
      <p:grpSpPr>
        <a:xfrm>
          <a:off x="0" y="0"/>
          <a:ext cx="0" cy="0"/>
          <a:chOff x="0" y="0"/>
          <a:chExt cx="0" cy="0"/>
        </a:xfrm>
      </p:grpSpPr>
      <p:sp>
        <p:nvSpPr>
          <p:cNvPr id="10" name="Google Shape;10;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mt="33000"/>
          </a:blip>
          <a:stretch>
            <a:fillRect/>
          </a:stretch>
        </a:blipFill>
      </p:bgPr>
    </p:bg>
    <p:spTree>
      <p:nvGrpSpPr>
        <p:cNvPr id="87" name="Shape 87"/>
        <p:cNvGrpSpPr/>
        <p:nvPr/>
      </p:nvGrpSpPr>
      <p:grpSpPr>
        <a:xfrm>
          <a:off x="0" y="0"/>
          <a:ext cx="0" cy="0"/>
          <a:chOff x="0" y="0"/>
          <a:chExt cx="0" cy="0"/>
        </a:xfrm>
      </p:grpSpPr>
      <p:sp>
        <p:nvSpPr>
          <p:cNvPr id="88" name="Google Shape;88;p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b="1" lang="en-US"/>
              <a:t>PROBLEM-SOLVING AND DECISION MAKING</a:t>
            </a:r>
            <a:endParaRPr/>
          </a:p>
        </p:txBody>
      </p:sp>
      <p:sp>
        <p:nvSpPr>
          <p:cNvPr id="89" name="Google Shape;89;p1"/>
          <p:cNvSpPr txBox="1"/>
          <p:nvPr/>
        </p:nvSpPr>
        <p:spPr>
          <a:xfrm>
            <a:off x="2787450" y="3871450"/>
            <a:ext cx="3716700" cy="554100"/>
          </a:xfrm>
          <a:prstGeom prst="rect">
            <a:avLst/>
          </a:prstGeom>
          <a:noFill/>
          <a:ln>
            <a:noFill/>
          </a:ln>
        </p:spPr>
        <p:txBody>
          <a:bodyPr anchorCtr="0" anchor="ctr" bIns="91425" lIns="91425" spcFirstLastPara="1" rIns="91425" wrap="square" tIns="91425">
            <a:spAutoFit/>
          </a:bodyPr>
          <a:lstStyle/>
          <a:p>
            <a:pPr indent="0" lvl="0" marL="0" rtl="0" algn="ctr">
              <a:spcBef>
                <a:spcPts val="0"/>
              </a:spcBef>
              <a:spcAft>
                <a:spcPts val="0"/>
              </a:spcAft>
              <a:buNone/>
            </a:pPr>
            <a:r>
              <a:rPr b="1" i="1" lang="en-US" sz="2400">
                <a:latin typeface="Calibri"/>
                <a:ea typeface="Calibri"/>
                <a:cs typeface="Calibri"/>
                <a:sym typeface="Calibri"/>
              </a:rPr>
              <a:t>Task 1 : Presentation</a:t>
            </a:r>
            <a:endParaRPr b="1" i="1" sz="2400">
              <a:latin typeface="Calibri"/>
              <a:ea typeface="Calibri"/>
              <a:cs typeface="Calibri"/>
              <a:sym typeface="Calibri"/>
            </a:endParaRPr>
          </a:p>
        </p:txBody>
      </p:sp>
      <p:sp>
        <p:nvSpPr>
          <p:cNvPr id="90" name="Google Shape;90;p1"/>
          <p:cNvSpPr txBox="1"/>
          <p:nvPr/>
        </p:nvSpPr>
        <p:spPr>
          <a:xfrm>
            <a:off x="1880425" y="4822725"/>
            <a:ext cx="5375700" cy="12930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400">
                <a:latin typeface="Cambria"/>
                <a:ea typeface="Cambria"/>
                <a:cs typeface="Cambria"/>
                <a:sym typeface="Cambria"/>
              </a:rPr>
              <a:t>Student ID: 1907524</a:t>
            </a:r>
            <a:endParaRPr b="1" sz="2400">
              <a:latin typeface="Cambria"/>
              <a:ea typeface="Cambria"/>
              <a:cs typeface="Cambria"/>
              <a:sym typeface="Cambria"/>
            </a:endParaRPr>
          </a:p>
          <a:p>
            <a:pPr indent="0" lvl="0" marL="0" rtl="0" algn="ctr">
              <a:spcBef>
                <a:spcPts val="0"/>
              </a:spcBef>
              <a:spcAft>
                <a:spcPts val="0"/>
              </a:spcAft>
              <a:buNone/>
            </a:pPr>
            <a:r>
              <a:t/>
            </a:r>
            <a:endParaRPr b="1" sz="2400">
              <a:latin typeface="Cambria"/>
              <a:ea typeface="Cambria"/>
              <a:cs typeface="Cambria"/>
              <a:sym typeface="Cambria"/>
            </a:endParaRPr>
          </a:p>
          <a:p>
            <a:pPr indent="0" lvl="0" marL="0" rtl="0" algn="ctr">
              <a:spcBef>
                <a:spcPts val="0"/>
              </a:spcBef>
              <a:spcAft>
                <a:spcPts val="0"/>
              </a:spcAft>
              <a:buNone/>
            </a:pPr>
            <a:r>
              <a:rPr b="1" lang="en-US" sz="2400">
                <a:latin typeface="Cambria"/>
                <a:ea typeface="Cambria"/>
                <a:cs typeface="Cambria"/>
                <a:sym typeface="Cambria"/>
              </a:rPr>
              <a:t>Lecturer: MD Hazmul Hasan  </a:t>
            </a:r>
            <a:endParaRPr b="1" sz="2400">
              <a:latin typeface="Cambria"/>
              <a:ea typeface="Cambria"/>
              <a:cs typeface="Cambria"/>
              <a:sym typeface="Cambri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Introduction</a:t>
            </a:r>
            <a:endParaRPr b="1" sz="2800">
              <a:latin typeface="Calibri"/>
              <a:ea typeface="Calibri"/>
              <a:cs typeface="Calibri"/>
              <a:sym typeface="Calibri"/>
            </a:endParaRPr>
          </a:p>
        </p:txBody>
      </p:sp>
      <p:sp>
        <p:nvSpPr>
          <p:cNvPr id="97" name="Google Shape;97;p2"/>
          <p:cNvSpPr txBox="1"/>
          <p:nvPr>
            <p:ph idx="1" type="body"/>
          </p:nvPr>
        </p:nvSpPr>
        <p:spPr>
          <a:xfrm>
            <a:off x="4114800" y="1600200"/>
            <a:ext cx="45720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chemeClr val="dk1"/>
              </a:buClr>
              <a:buSzPts val="1800"/>
              <a:buChar char="•"/>
            </a:pPr>
            <a:r>
              <a:rPr lang="en-US" sz="1800"/>
              <a:t>The report is mainly based on reducing the long term absences of employees</a:t>
            </a:r>
            <a:endParaRPr sz="1800"/>
          </a:p>
          <a:p>
            <a:pPr indent="-342900" lvl="0" marL="342900" rtl="0" algn="just">
              <a:lnSpc>
                <a:spcPct val="150000"/>
              </a:lnSpc>
              <a:spcBef>
                <a:spcPts val="360"/>
              </a:spcBef>
              <a:spcAft>
                <a:spcPts val="0"/>
              </a:spcAft>
              <a:buClr>
                <a:schemeClr val="dk1"/>
              </a:buClr>
              <a:buSzPts val="1800"/>
              <a:buChar char="•"/>
            </a:pPr>
            <a:r>
              <a:rPr lang="en-US" sz="1800"/>
              <a:t>This report helps to define long term absenteeism by focusing on Mid Cheshire hospitals</a:t>
            </a:r>
            <a:endParaRPr sz="1800"/>
          </a:p>
          <a:p>
            <a:pPr indent="-342900" lvl="0" marL="342900" rtl="0" algn="just">
              <a:lnSpc>
                <a:spcPct val="150000"/>
              </a:lnSpc>
              <a:spcBef>
                <a:spcPts val="360"/>
              </a:spcBef>
              <a:spcAft>
                <a:spcPts val="0"/>
              </a:spcAft>
              <a:buClr>
                <a:schemeClr val="dk1"/>
              </a:buClr>
              <a:buSzPts val="1800"/>
              <a:buChar char="•"/>
            </a:pPr>
            <a:r>
              <a:rPr lang="en-US" sz="1800"/>
              <a:t>Human Resources identification is the most highlighting factor of this report</a:t>
            </a:r>
            <a:endParaRPr/>
          </a:p>
        </p:txBody>
      </p:sp>
      <p:pic>
        <p:nvPicPr>
          <p:cNvPr id="98" name="Google Shape;98;p2"/>
          <p:cNvPicPr preferRelativeResize="0"/>
          <p:nvPr/>
        </p:nvPicPr>
        <p:blipFill rotWithShape="1">
          <a:blip r:embed="rId3">
            <a:alphaModFix/>
          </a:blip>
          <a:srcRect b="0" l="0" r="0" t="0"/>
          <a:stretch/>
        </p:blipFill>
        <p:spPr>
          <a:xfrm>
            <a:off x="228600" y="1981200"/>
            <a:ext cx="3857625" cy="25908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The nature and impacts of complex problems on employees and their organisation</a:t>
            </a:r>
            <a:endParaRPr b="1" sz="2800">
              <a:latin typeface="Calibri"/>
              <a:ea typeface="Calibri"/>
              <a:cs typeface="Calibri"/>
              <a:sym typeface="Calibri"/>
            </a:endParaRPr>
          </a:p>
        </p:txBody>
      </p:sp>
      <p:sp>
        <p:nvSpPr>
          <p:cNvPr id="105" name="Google Shape;105;p3"/>
          <p:cNvSpPr txBox="1"/>
          <p:nvPr>
            <p:ph idx="1" type="body"/>
          </p:nvPr>
        </p:nvSpPr>
        <p:spPr>
          <a:xfrm>
            <a:off x="457200" y="1600200"/>
            <a:ext cx="4648200" cy="4525963"/>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lnSpc>
                <a:spcPct val="150000"/>
              </a:lnSpc>
              <a:spcBef>
                <a:spcPts val="0"/>
              </a:spcBef>
              <a:spcAft>
                <a:spcPts val="0"/>
              </a:spcAft>
              <a:buClr>
                <a:schemeClr val="dk1"/>
              </a:buClr>
              <a:buSzPts val="1800"/>
              <a:buChar char="•"/>
            </a:pPr>
            <a:r>
              <a:rPr lang="en-US" sz="1800"/>
              <a:t>Gross misconduct activity is one of the complex impacts that are happening with the employees of the organisation.</a:t>
            </a:r>
            <a:endParaRPr sz="1800"/>
          </a:p>
          <a:p>
            <a:pPr indent="-342900" lvl="0" marL="342900" rtl="0" algn="just">
              <a:lnSpc>
                <a:spcPct val="150000"/>
              </a:lnSpc>
              <a:spcBef>
                <a:spcPts val="360"/>
              </a:spcBef>
              <a:spcAft>
                <a:spcPts val="0"/>
              </a:spcAft>
              <a:buClr>
                <a:schemeClr val="dk1"/>
              </a:buClr>
              <a:buSzPts val="1800"/>
              <a:buChar char="•"/>
            </a:pPr>
            <a:r>
              <a:rPr lang="en-US" sz="1800"/>
              <a:t>Communication is another problem that can be easily aroused as impacts of complex problems on employees within the organisation (Duggan et al., 2020).</a:t>
            </a:r>
            <a:endParaRPr sz="1800"/>
          </a:p>
          <a:p>
            <a:pPr indent="-342900" lvl="0" marL="342900" rtl="0" algn="just">
              <a:lnSpc>
                <a:spcPct val="150000"/>
              </a:lnSpc>
              <a:spcBef>
                <a:spcPts val="360"/>
              </a:spcBef>
              <a:spcAft>
                <a:spcPts val="0"/>
              </a:spcAft>
              <a:buClr>
                <a:schemeClr val="dk1"/>
              </a:buClr>
              <a:buSzPts val="1800"/>
              <a:buChar char="•"/>
            </a:pPr>
            <a:r>
              <a:rPr lang="en-US" sz="1800"/>
              <a:t>Interpersonal conflicts can also happen as complex problems with the employees in Mid Cheshire hospitals (Van Der Lippe and Lippény, 2020).</a:t>
            </a:r>
            <a:endParaRPr sz="1800"/>
          </a:p>
          <a:p>
            <a:pPr indent="-139700" lvl="0" marL="342900" rtl="0" algn="l">
              <a:spcBef>
                <a:spcPts val="640"/>
              </a:spcBef>
              <a:spcAft>
                <a:spcPts val="0"/>
              </a:spcAft>
              <a:buClr>
                <a:schemeClr val="dk1"/>
              </a:buClr>
              <a:buSzPts val="3200"/>
              <a:buNone/>
            </a:pPr>
            <a:r>
              <a:t/>
            </a:r>
            <a:endParaRPr/>
          </a:p>
        </p:txBody>
      </p:sp>
      <p:pic>
        <p:nvPicPr>
          <p:cNvPr id="106" name="Google Shape;106;p3"/>
          <p:cNvPicPr preferRelativeResize="0"/>
          <p:nvPr/>
        </p:nvPicPr>
        <p:blipFill rotWithShape="1">
          <a:blip r:embed="rId3">
            <a:alphaModFix/>
          </a:blip>
          <a:srcRect b="0" l="0" r="0" t="0"/>
          <a:stretch/>
        </p:blipFill>
        <p:spPr>
          <a:xfrm>
            <a:off x="5562600" y="2209800"/>
            <a:ext cx="3371850" cy="28194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Continued….</a:t>
            </a:r>
            <a:endParaRPr b="1">
              <a:latin typeface="Calibri"/>
              <a:ea typeface="Calibri"/>
              <a:cs typeface="Calibri"/>
              <a:sym typeface="Calibri"/>
            </a:endParaRPr>
          </a:p>
        </p:txBody>
      </p:sp>
      <p:sp>
        <p:nvSpPr>
          <p:cNvPr id="113" name="Google Shape;113;p4"/>
          <p:cNvSpPr txBox="1"/>
          <p:nvPr>
            <p:ph idx="1" type="body"/>
          </p:nvPr>
        </p:nvSpPr>
        <p:spPr>
          <a:xfrm>
            <a:off x="4038600" y="1600200"/>
            <a:ext cx="46482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chemeClr val="dk1"/>
              </a:buClr>
              <a:buSzPts val="1800"/>
              <a:buChar char="•"/>
            </a:pPr>
            <a:r>
              <a:rPr lang="en-US" sz="1800"/>
              <a:t>Employee turnover rate developing issues is the most effective factor that also needs to be accounted for as complex problems </a:t>
            </a:r>
            <a:endParaRPr sz="1800"/>
          </a:p>
          <a:p>
            <a:pPr indent="-342900" lvl="0" marL="342900" rtl="0" algn="just">
              <a:lnSpc>
                <a:spcPct val="150000"/>
              </a:lnSpc>
              <a:spcBef>
                <a:spcPts val="360"/>
              </a:spcBef>
              <a:spcAft>
                <a:spcPts val="0"/>
              </a:spcAft>
              <a:buClr>
                <a:schemeClr val="dk1"/>
              </a:buClr>
              <a:buSzPts val="1800"/>
              <a:buChar char="•"/>
            </a:pPr>
            <a:r>
              <a:rPr lang="en-US" sz="1800"/>
              <a:t>Better productivity and management process both are complexion issues that are faced by employees from the organisation  (Kim </a:t>
            </a:r>
            <a:r>
              <a:rPr i="1" lang="en-US" sz="1800"/>
              <a:t>et al.,</a:t>
            </a:r>
            <a:r>
              <a:rPr lang="en-US" sz="1800"/>
              <a:t> 2019)</a:t>
            </a:r>
            <a:endParaRPr sz="1800"/>
          </a:p>
          <a:p>
            <a:pPr indent="-139700" lvl="0" marL="342900" rtl="0" algn="l">
              <a:spcBef>
                <a:spcPts val="640"/>
              </a:spcBef>
              <a:spcAft>
                <a:spcPts val="0"/>
              </a:spcAft>
              <a:buClr>
                <a:schemeClr val="dk1"/>
              </a:buClr>
              <a:buSzPts val="3200"/>
              <a:buNone/>
            </a:pPr>
            <a:r>
              <a:t/>
            </a:r>
            <a:endParaRPr/>
          </a:p>
        </p:txBody>
      </p:sp>
      <p:pic>
        <p:nvPicPr>
          <p:cNvPr id="114" name="Google Shape;114;p4"/>
          <p:cNvPicPr preferRelativeResize="0"/>
          <p:nvPr/>
        </p:nvPicPr>
        <p:blipFill rotWithShape="1">
          <a:blip r:embed="rId3">
            <a:alphaModFix/>
          </a:blip>
          <a:srcRect b="0" l="0" r="0" t="0"/>
          <a:stretch/>
        </p:blipFill>
        <p:spPr>
          <a:xfrm>
            <a:off x="304800" y="1981200"/>
            <a:ext cx="3581400" cy="28098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Pestle analysis of macro-environment factors contributing complex problems</a:t>
            </a:r>
            <a:endParaRPr b="1">
              <a:latin typeface="Calibri"/>
              <a:ea typeface="Calibri"/>
              <a:cs typeface="Calibri"/>
              <a:sym typeface="Calibri"/>
            </a:endParaRPr>
          </a:p>
        </p:txBody>
      </p:sp>
      <p:sp>
        <p:nvSpPr>
          <p:cNvPr id="121" name="Google Shape;121;p5"/>
          <p:cNvSpPr txBox="1"/>
          <p:nvPr>
            <p:ph idx="1" type="body"/>
          </p:nvPr>
        </p:nvSpPr>
        <p:spPr>
          <a:xfrm>
            <a:off x="457200" y="1600200"/>
            <a:ext cx="47244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chemeClr val="dk1"/>
              </a:buClr>
              <a:buSzPts val="1800"/>
              <a:buChar char="•"/>
            </a:pPr>
            <a:r>
              <a:rPr lang="en-US" sz="1800"/>
              <a:t>Easily foreign currencies can be exchanged in the UK and poor environmental impacts  aspects are enhancing the complex problems</a:t>
            </a:r>
            <a:endParaRPr sz="1800"/>
          </a:p>
          <a:p>
            <a:pPr indent="-342900" lvl="0" marL="342900" rtl="0" algn="just">
              <a:lnSpc>
                <a:spcPct val="150000"/>
              </a:lnSpc>
              <a:spcBef>
                <a:spcPts val="360"/>
              </a:spcBef>
              <a:spcAft>
                <a:spcPts val="0"/>
              </a:spcAft>
              <a:buClr>
                <a:schemeClr val="dk1"/>
              </a:buClr>
              <a:buSzPts val="1800"/>
              <a:buChar char="•"/>
            </a:pPr>
            <a:r>
              <a:rPr lang="en-US" sz="1800"/>
              <a:t>Social issues like huge populations and multicultural activities can also enhance the complex issues in the organisation (Agbenyegah, 2019)</a:t>
            </a:r>
            <a:endParaRPr/>
          </a:p>
        </p:txBody>
      </p:sp>
      <p:pic>
        <p:nvPicPr>
          <p:cNvPr id="122" name="Google Shape;122;p5"/>
          <p:cNvPicPr preferRelativeResize="0"/>
          <p:nvPr/>
        </p:nvPicPr>
        <p:blipFill rotWithShape="1">
          <a:blip r:embed="rId3">
            <a:alphaModFix/>
          </a:blip>
          <a:srcRect b="0" l="0" r="0" t="0"/>
          <a:stretch/>
        </p:blipFill>
        <p:spPr>
          <a:xfrm>
            <a:off x="5715000" y="1981200"/>
            <a:ext cx="3067050" cy="2743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Continued…</a:t>
            </a:r>
            <a:endParaRPr b="1">
              <a:latin typeface="Calibri"/>
              <a:ea typeface="Calibri"/>
              <a:cs typeface="Calibri"/>
              <a:sym typeface="Calibri"/>
            </a:endParaRPr>
          </a:p>
        </p:txBody>
      </p:sp>
      <p:sp>
        <p:nvSpPr>
          <p:cNvPr id="129" name="Google Shape;129;p6"/>
          <p:cNvSpPr txBox="1"/>
          <p:nvPr>
            <p:ph idx="1" type="body"/>
          </p:nvPr>
        </p:nvSpPr>
        <p:spPr>
          <a:xfrm>
            <a:off x="4191000" y="1600200"/>
            <a:ext cx="44958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chemeClr val="dk1"/>
              </a:buClr>
              <a:buSzPts val="1800"/>
              <a:buChar char="•"/>
            </a:pPr>
            <a:r>
              <a:rPr lang="en-US" sz="1800"/>
              <a:t>Climate change is a major environmental issue that also can create complex issues within the workplace </a:t>
            </a:r>
            <a:endParaRPr sz="1800"/>
          </a:p>
          <a:p>
            <a:pPr indent="-342900" lvl="0" marL="342900" rtl="0" algn="just">
              <a:lnSpc>
                <a:spcPct val="150000"/>
              </a:lnSpc>
              <a:spcBef>
                <a:spcPts val="360"/>
              </a:spcBef>
              <a:spcAft>
                <a:spcPts val="0"/>
              </a:spcAft>
              <a:buClr>
                <a:schemeClr val="dk1"/>
              </a:buClr>
              <a:buSzPts val="1800"/>
              <a:buChar char="•"/>
            </a:pPr>
            <a:r>
              <a:rPr lang="en-US" sz="1800"/>
              <a:t>Technology basing activities of employees also create impacts on their complex issues</a:t>
            </a:r>
            <a:endParaRPr sz="1800"/>
          </a:p>
          <a:p>
            <a:pPr indent="-139700" lvl="0" marL="342900" rtl="0" algn="l">
              <a:spcBef>
                <a:spcPts val="640"/>
              </a:spcBef>
              <a:spcAft>
                <a:spcPts val="0"/>
              </a:spcAft>
              <a:buClr>
                <a:schemeClr val="dk1"/>
              </a:buClr>
              <a:buSzPts val="3200"/>
              <a:buNone/>
            </a:pPr>
            <a:r>
              <a:t/>
            </a:r>
            <a:endParaRPr/>
          </a:p>
        </p:txBody>
      </p:sp>
      <p:pic>
        <p:nvPicPr>
          <p:cNvPr id="130" name="Google Shape;130;p6"/>
          <p:cNvPicPr preferRelativeResize="0"/>
          <p:nvPr/>
        </p:nvPicPr>
        <p:blipFill rotWithShape="1">
          <a:blip r:embed="rId3">
            <a:alphaModFix/>
          </a:blip>
          <a:srcRect b="0" l="0" r="0" t="0"/>
          <a:stretch/>
        </p:blipFill>
        <p:spPr>
          <a:xfrm>
            <a:off x="304800" y="1828800"/>
            <a:ext cx="3676650" cy="31527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Cause and effect analysis of complex problems</a:t>
            </a:r>
            <a:endParaRPr b="1">
              <a:latin typeface="Calibri"/>
              <a:ea typeface="Calibri"/>
              <a:cs typeface="Calibri"/>
              <a:sym typeface="Calibri"/>
            </a:endParaRPr>
          </a:p>
        </p:txBody>
      </p:sp>
      <p:sp>
        <p:nvSpPr>
          <p:cNvPr id="137" name="Google Shape;137;p7"/>
          <p:cNvSpPr txBox="1"/>
          <p:nvPr>
            <p:ph idx="1" type="body"/>
          </p:nvPr>
        </p:nvSpPr>
        <p:spPr>
          <a:xfrm>
            <a:off x="4114800" y="1600200"/>
            <a:ext cx="45720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chemeClr val="dk1"/>
              </a:buClr>
              <a:buSzPts val="1800"/>
              <a:buChar char="•"/>
            </a:pPr>
            <a:r>
              <a:rPr lang="en-US" sz="1800"/>
              <a:t>Cause and effect analysis is a technique that makes findings and fixes the problems </a:t>
            </a:r>
            <a:endParaRPr sz="1800"/>
          </a:p>
          <a:p>
            <a:pPr indent="-342900" lvl="0" marL="342900" rtl="0" algn="just">
              <a:lnSpc>
                <a:spcPct val="150000"/>
              </a:lnSpc>
              <a:spcBef>
                <a:spcPts val="360"/>
              </a:spcBef>
              <a:spcAft>
                <a:spcPts val="0"/>
              </a:spcAft>
              <a:buClr>
                <a:schemeClr val="dk1"/>
              </a:buClr>
              <a:buSzPts val="1800"/>
              <a:buChar char="•"/>
            </a:pPr>
            <a:r>
              <a:rPr lang="en-US" sz="1800"/>
              <a:t>Problem identification in the proper way along with possible causes understanding process are cause and effect analysis of complex problems (Kniffin </a:t>
            </a:r>
            <a:r>
              <a:rPr i="1" lang="en-US" sz="1800"/>
              <a:t>et al.,</a:t>
            </a:r>
            <a:r>
              <a:rPr lang="en-US" sz="1800"/>
              <a:t> 2019)</a:t>
            </a:r>
            <a:endParaRPr sz="1800"/>
          </a:p>
          <a:p>
            <a:pPr indent="-139700" lvl="0" marL="342900" rtl="0" algn="l">
              <a:spcBef>
                <a:spcPts val="640"/>
              </a:spcBef>
              <a:spcAft>
                <a:spcPts val="0"/>
              </a:spcAft>
              <a:buClr>
                <a:schemeClr val="dk1"/>
              </a:buClr>
              <a:buSzPts val="3200"/>
              <a:buNone/>
            </a:pPr>
            <a:r>
              <a:t/>
            </a:r>
            <a:endParaRPr/>
          </a:p>
        </p:txBody>
      </p:sp>
      <p:pic>
        <p:nvPicPr>
          <p:cNvPr id="138" name="Google Shape;138;p7"/>
          <p:cNvPicPr preferRelativeResize="0"/>
          <p:nvPr/>
        </p:nvPicPr>
        <p:blipFill rotWithShape="1">
          <a:blip r:embed="rId3">
            <a:alphaModFix/>
          </a:blip>
          <a:srcRect b="0" l="0" r="0" t="0"/>
          <a:stretch/>
        </p:blipFill>
        <p:spPr>
          <a:xfrm>
            <a:off x="304800" y="1981200"/>
            <a:ext cx="3581400" cy="2171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Continued…</a:t>
            </a:r>
            <a:endParaRPr b="1">
              <a:latin typeface="Calibri"/>
              <a:ea typeface="Calibri"/>
              <a:cs typeface="Calibri"/>
              <a:sym typeface="Calibri"/>
            </a:endParaRPr>
          </a:p>
        </p:txBody>
      </p:sp>
      <p:sp>
        <p:nvSpPr>
          <p:cNvPr id="145" name="Google Shape;145;p8"/>
          <p:cNvSpPr txBox="1"/>
          <p:nvPr>
            <p:ph idx="1" type="body"/>
          </p:nvPr>
        </p:nvSpPr>
        <p:spPr>
          <a:xfrm>
            <a:off x="457200" y="1600200"/>
            <a:ext cx="44196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60000"/>
              </a:lnSpc>
              <a:spcBef>
                <a:spcPts val="0"/>
              </a:spcBef>
              <a:spcAft>
                <a:spcPts val="0"/>
              </a:spcAft>
              <a:buClr>
                <a:schemeClr val="dk1"/>
              </a:buClr>
              <a:buSzPts val="1800"/>
              <a:buChar char="•"/>
            </a:pPr>
            <a:r>
              <a:rPr lang="en-US" sz="1800"/>
              <a:t>The communication issues can be easily identified as complex problems that can easily be analysed through the counselling process</a:t>
            </a:r>
            <a:endParaRPr sz="1800"/>
          </a:p>
          <a:p>
            <a:pPr indent="-342900" lvl="0" marL="342900" rtl="0" algn="just">
              <a:lnSpc>
                <a:spcPct val="160000"/>
              </a:lnSpc>
              <a:spcBef>
                <a:spcPts val="360"/>
              </a:spcBef>
              <a:spcAft>
                <a:spcPts val="0"/>
              </a:spcAft>
              <a:buClr>
                <a:schemeClr val="dk1"/>
              </a:buClr>
              <a:buSzPts val="1800"/>
              <a:buChar char="•"/>
            </a:pPr>
            <a:r>
              <a:rPr lang="en-US" sz="1800"/>
              <a:t>Interpersonal activities also can be analysed by reducing the conflicts between the employees' activities (Lu </a:t>
            </a:r>
            <a:r>
              <a:rPr i="1" lang="en-US" sz="1800"/>
              <a:t>et al.,</a:t>
            </a:r>
            <a:r>
              <a:rPr lang="en-US" sz="1800"/>
              <a:t> 2020).</a:t>
            </a:r>
            <a:endParaRPr sz="1800"/>
          </a:p>
          <a:p>
            <a:pPr indent="-139700" lvl="0" marL="342900" rtl="0" algn="l">
              <a:spcBef>
                <a:spcPts val="640"/>
              </a:spcBef>
              <a:spcAft>
                <a:spcPts val="0"/>
              </a:spcAft>
              <a:buClr>
                <a:schemeClr val="dk1"/>
              </a:buClr>
              <a:buSzPts val="3200"/>
              <a:buNone/>
            </a:pPr>
            <a:r>
              <a:t/>
            </a:r>
            <a:endParaRPr/>
          </a:p>
        </p:txBody>
      </p:sp>
      <p:pic>
        <p:nvPicPr>
          <p:cNvPr id="146" name="Google Shape;146;p8"/>
          <p:cNvPicPr preferRelativeResize="0"/>
          <p:nvPr/>
        </p:nvPicPr>
        <p:blipFill rotWithShape="1">
          <a:blip r:embed="rId3">
            <a:alphaModFix/>
          </a:blip>
          <a:srcRect b="0" l="0" r="0" t="0"/>
          <a:stretch/>
        </p:blipFill>
        <p:spPr>
          <a:xfrm>
            <a:off x="5334000" y="1981200"/>
            <a:ext cx="3581401" cy="298608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Evaluation of alternative solutions to absenteeism with aiming most appropriate solutions</a:t>
            </a:r>
            <a:endParaRPr b="1">
              <a:latin typeface="Calibri"/>
              <a:ea typeface="Calibri"/>
              <a:cs typeface="Calibri"/>
              <a:sym typeface="Calibri"/>
            </a:endParaRPr>
          </a:p>
        </p:txBody>
      </p:sp>
      <p:sp>
        <p:nvSpPr>
          <p:cNvPr id="153" name="Google Shape;153;p9"/>
          <p:cNvSpPr txBox="1"/>
          <p:nvPr>
            <p:ph idx="1" type="body"/>
          </p:nvPr>
        </p:nvSpPr>
        <p:spPr>
          <a:xfrm>
            <a:off x="457200" y="1600200"/>
            <a:ext cx="43434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chemeClr val="dk1"/>
              </a:buClr>
              <a:buSzPts val="1800"/>
              <a:buChar char="•"/>
            </a:pPr>
            <a:r>
              <a:rPr lang="en-US" sz="1800"/>
              <a:t>Exploring the </a:t>
            </a:r>
            <a:r>
              <a:rPr b="1" i="1" lang="en-US" sz="1800"/>
              <a:t>flexible schedules</a:t>
            </a:r>
            <a:r>
              <a:rPr lang="en-US" sz="1800"/>
              <a:t> is one of the alternative solutions that are appropriate for the organisation</a:t>
            </a:r>
            <a:endParaRPr sz="1800"/>
          </a:p>
          <a:p>
            <a:pPr indent="-342900" lvl="0" marL="342900" rtl="0" algn="just">
              <a:lnSpc>
                <a:spcPct val="150000"/>
              </a:lnSpc>
              <a:spcBef>
                <a:spcPts val="360"/>
              </a:spcBef>
              <a:spcAft>
                <a:spcPts val="0"/>
              </a:spcAft>
              <a:buClr>
                <a:schemeClr val="dk1"/>
              </a:buClr>
              <a:buSzPts val="1800"/>
              <a:buChar char="•"/>
            </a:pPr>
            <a:r>
              <a:rPr b="1" i="1" lang="en-US" sz="1800"/>
              <a:t>The return-to-work interview is another</a:t>
            </a:r>
            <a:r>
              <a:rPr lang="en-US" sz="1800"/>
              <a:t> factor that also needs to be considered as an alternative solution for reducing absenteeism (Kniffin </a:t>
            </a:r>
            <a:r>
              <a:rPr i="1" lang="en-US" sz="1800"/>
              <a:t>et al.,</a:t>
            </a:r>
            <a:r>
              <a:rPr lang="en-US" sz="1800"/>
              <a:t> 2019).</a:t>
            </a:r>
            <a:endParaRPr/>
          </a:p>
        </p:txBody>
      </p:sp>
      <p:pic>
        <p:nvPicPr>
          <p:cNvPr id="154" name="Google Shape;154;p9"/>
          <p:cNvPicPr preferRelativeResize="0"/>
          <p:nvPr/>
        </p:nvPicPr>
        <p:blipFill rotWithShape="1">
          <a:blip r:embed="rId3">
            <a:alphaModFix/>
          </a:blip>
          <a:srcRect b="0" l="0" r="0" t="0"/>
          <a:stretch/>
        </p:blipFill>
        <p:spPr>
          <a:xfrm>
            <a:off x="5257800" y="1981200"/>
            <a:ext cx="3048000" cy="25146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Continued…</a:t>
            </a:r>
            <a:endParaRPr b="1">
              <a:latin typeface="Calibri"/>
              <a:ea typeface="Calibri"/>
              <a:cs typeface="Calibri"/>
              <a:sym typeface="Calibri"/>
            </a:endParaRPr>
          </a:p>
        </p:txBody>
      </p:sp>
      <p:sp>
        <p:nvSpPr>
          <p:cNvPr id="161" name="Google Shape;161;p10"/>
          <p:cNvSpPr txBox="1"/>
          <p:nvPr>
            <p:ph idx="1" type="body"/>
          </p:nvPr>
        </p:nvSpPr>
        <p:spPr>
          <a:xfrm>
            <a:off x="4191000" y="1600200"/>
            <a:ext cx="44958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chemeClr val="dk1"/>
              </a:buClr>
              <a:buSzPts val="1800"/>
              <a:buChar char="•"/>
            </a:pPr>
            <a:r>
              <a:rPr b="1" i="1" lang="en-US" sz="1800"/>
              <a:t>Recognition</a:t>
            </a:r>
            <a:r>
              <a:rPr lang="en-US" sz="1800"/>
              <a:t> is one of the other alternative solutions that need to be accounted for in reducing absenteeism.</a:t>
            </a:r>
            <a:endParaRPr sz="1800"/>
          </a:p>
          <a:p>
            <a:pPr indent="-342900" lvl="0" marL="342900" rtl="0" algn="just">
              <a:lnSpc>
                <a:spcPct val="150000"/>
              </a:lnSpc>
              <a:spcBef>
                <a:spcPts val="360"/>
              </a:spcBef>
              <a:spcAft>
                <a:spcPts val="0"/>
              </a:spcAft>
              <a:buClr>
                <a:schemeClr val="dk1"/>
              </a:buClr>
              <a:buSzPts val="1800"/>
              <a:buChar char="•"/>
            </a:pPr>
            <a:r>
              <a:rPr lang="en-US" sz="1800"/>
              <a:t>Using management tools need to be used to reduce the number of absenteeism of employees (Kim </a:t>
            </a:r>
            <a:r>
              <a:rPr i="1" lang="en-US" sz="1800"/>
              <a:t>et al.,</a:t>
            </a:r>
            <a:r>
              <a:rPr lang="en-US" sz="1800"/>
              <a:t> 2019).</a:t>
            </a:r>
            <a:endParaRPr/>
          </a:p>
        </p:txBody>
      </p:sp>
      <p:pic>
        <p:nvPicPr>
          <p:cNvPr id="162" name="Google Shape;162;p10"/>
          <p:cNvPicPr preferRelativeResize="0"/>
          <p:nvPr/>
        </p:nvPicPr>
        <p:blipFill rotWithShape="1">
          <a:blip r:embed="rId3">
            <a:alphaModFix/>
          </a:blip>
          <a:srcRect b="0" l="0" r="0" t="0"/>
          <a:stretch/>
        </p:blipFill>
        <p:spPr>
          <a:xfrm>
            <a:off x="228601" y="2133600"/>
            <a:ext cx="3886199" cy="20193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Conclusion</a:t>
            </a:r>
            <a:endParaRPr b="1">
              <a:latin typeface="Calibri"/>
              <a:ea typeface="Calibri"/>
              <a:cs typeface="Calibri"/>
              <a:sym typeface="Calibri"/>
            </a:endParaRPr>
          </a:p>
        </p:txBody>
      </p:sp>
      <p:sp>
        <p:nvSpPr>
          <p:cNvPr id="169" name="Google Shape;169;p11"/>
          <p:cNvSpPr txBox="1"/>
          <p:nvPr>
            <p:ph idx="1" type="body"/>
          </p:nvPr>
        </p:nvSpPr>
        <p:spPr>
          <a:xfrm>
            <a:off x="457200" y="1600200"/>
            <a:ext cx="4343400" cy="452596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chemeClr val="dk1"/>
              </a:buClr>
              <a:buSzPts val="1800"/>
              <a:buChar char="•"/>
            </a:pPr>
            <a:r>
              <a:rPr lang="en-US" sz="1800"/>
              <a:t>It can be concluded that long-term absences of employees are the big issues of the organisation that can be minimised through using strategies.</a:t>
            </a:r>
            <a:endParaRPr sz="1800"/>
          </a:p>
          <a:p>
            <a:pPr indent="-342900" lvl="0" marL="342900" rtl="0" algn="just">
              <a:lnSpc>
                <a:spcPct val="150000"/>
              </a:lnSpc>
              <a:spcBef>
                <a:spcPts val="360"/>
              </a:spcBef>
              <a:spcAft>
                <a:spcPts val="0"/>
              </a:spcAft>
              <a:buClr>
                <a:schemeClr val="dk1"/>
              </a:buClr>
              <a:buSzPts val="1800"/>
              <a:buChar char="•"/>
            </a:pPr>
            <a:r>
              <a:rPr lang="en-US" sz="1800"/>
              <a:t>The organisation's growth is influenced by implementing alternative solutions within the organisation</a:t>
            </a:r>
            <a:endParaRPr/>
          </a:p>
        </p:txBody>
      </p:sp>
      <p:pic>
        <p:nvPicPr>
          <p:cNvPr id="170" name="Google Shape;170;p11"/>
          <p:cNvPicPr preferRelativeResize="0"/>
          <p:nvPr/>
        </p:nvPicPr>
        <p:blipFill rotWithShape="1">
          <a:blip r:embed="rId3">
            <a:alphaModFix/>
          </a:blip>
          <a:srcRect b="0" l="0" r="0" t="0"/>
          <a:stretch/>
        </p:blipFill>
        <p:spPr>
          <a:xfrm>
            <a:off x="5334000" y="2209800"/>
            <a:ext cx="3505200" cy="23717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2800"/>
              <a:buFont typeface="Calibri"/>
              <a:buNone/>
            </a:pPr>
            <a:r>
              <a:rPr b="1" lang="en-US" sz="2800">
                <a:latin typeface="Calibri"/>
                <a:ea typeface="Calibri"/>
                <a:cs typeface="Calibri"/>
                <a:sym typeface="Calibri"/>
              </a:rPr>
              <a:t>Reference List</a:t>
            </a:r>
            <a:endParaRPr>
              <a:latin typeface="Calibri"/>
              <a:ea typeface="Calibri"/>
              <a:cs typeface="Calibri"/>
              <a:sym typeface="Calibri"/>
            </a:endParaRPr>
          </a:p>
        </p:txBody>
      </p:sp>
      <p:sp>
        <p:nvSpPr>
          <p:cNvPr id="176" name="Google Shape;176;p1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47500" lnSpcReduction="20000"/>
          </a:bodyPr>
          <a:lstStyle/>
          <a:p>
            <a:pPr indent="-342900" lvl="0" marL="342900" rtl="0" algn="l">
              <a:spcBef>
                <a:spcPts val="0"/>
              </a:spcBef>
              <a:spcAft>
                <a:spcPts val="0"/>
              </a:spcAft>
              <a:buClr>
                <a:schemeClr val="dk1"/>
              </a:buClr>
              <a:buSzPct val="100000"/>
              <a:buChar char="•"/>
            </a:pPr>
            <a:r>
              <a:rPr lang="en-US"/>
              <a:t>Agbenyegah, G.K., (2019). Effect of financial and non-financial rewards on employee motivation in financial institution in Ghana. </a:t>
            </a:r>
            <a:r>
              <a:rPr i="1" lang="en-US"/>
              <a:t>International Journal of Innovative Research and Development</a:t>
            </a:r>
            <a:r>
              <a:rPr lang="en-US"/>
              <a:t>, </a:t>
            </a:r>
            <a:r>
              <a:rPr i="1" lang="en-US"/>
              <a:t>8</a:t>
            </a:r>
            <a:r>
              <a:rPr lang="en-US"/>
              <a:t>(8), pp.121-130.</a:t>
            </a:r>
            <a:endParaRPr/>
          </a:p>
          <a:p>
            <a:pPr indent="-342900" lvl="0" marL="342900" rtl="0" algn="l">
              <a:spcBef>
                <a:spcPts val="304"/>
              </a:spcBef>
              <a:spcAft>
                <a:spcPts val="0"/>
              </a:spcAft>
              <a:buClr>
                <a:schemeClr val="dk1"/>
              </a:buClr>
              <a:buSzPct val="100000"/>
              <a:buChar char="•"/>
            </a:pPr>
            <a:r>
              <a:rPr lang="en-US"/>
              <a:t>Duggan, J., Sherman, U., Carbery, R. and McDonnell, A., (2020). Algorithmic management and app‐work in the gig economy: A research agenda for employment relations and HRM. </a:t>
            </a:r>
            <a:r>
              <a:rPr i="1" lang="en-US"/>
              <a:t>Human Resource Management Journal</a:t>
            </a:r>
            <a:r>
              <a:rPr lang="en-US"/>
              <a:t>, </a:t>
            </a:r>
            <a:r>
              <a:rPr i="1" lang="en-US"/>
              <a:t>30</a:t>
            </a:r>
            <a:r>
              <a:rPr lang="en-US"/>
              <a:t>(1), pp.114-132.</a:t>
            </a:r>
            <a:endParaRPr/>
          </a:p>
          <a:p>
            <a:pPr indent="-342900" lvl="0" marL="342900" rtl="0" algn="l">
              <a:spcBef>
                <a:spcPts val="304"/>
              </a:spcBef>
              <a:spcAft>
                <a:spcPts val="0"/>
              </a:spcAft>
              <a:buClr>
                <a:schemeClr val="dk1"/>
              </a:buClr>
              <a:buSzPct val="100000"/>
              <a:buChar char="•"/>
            </a:pPr>
            <a:r>
              <a:rPr lang="en-US"/>
              <a:t>Kim, M., Kim, A.C.H., Newman, J.I., Ferris, G.R. and Perrewé, P.L., (2019). The antecedents and consequences of positive organizational behavior: The role of psychological capital for promoting employee well-being in sport organizations. </a:t>
            </a:r>
            <a:r>
              <a:rPr i="1" lang="en-US"/>
              <a:t>Sport Management Review</a:t>
            </a:r>
            <a:r>
              <a:rPr lang="en-US"/>
              <a:t>, </a:t>
            </a:r>
            <a:r>
              <a:rPr i="1" lang="en-US"/>
              <a:t>22</a:t>
            </a:r>
            <a:r>
              <a:rPr lang="en-US"/>
              <a:t>(1), pp.108-125.</a:t>
            </a:r>
            <a:endParaRPr/>
          </a:p>
          <a:p>
            <a:pPr indent="-342900" lvl="0" marL="342900" rtl="0" algn="l">
              <a:spcBef>
                <a:spcPts val="304"/>
              </a:spcBef>
              <a:spcAft>
                <a:spcPts val="0"/>
              </a:spcAft>
              <a:buClr>
                <a:schemeClr val="dk1"/>
              </a:buClr>
              <a:buSzPct val="100000"/>
              <a:buChar char="•"/>
            </a:pPr>
            <a:r>
              <a:rPr lang="en-US"/>
              <a:t>Kniffin, K.M., Narayanan, J., Anseel, F., Antonakis, J., Ashford, S.P., Bakker, A.B., Bamberger, P., Bapuji, H., Bhave, D.P., Choi, V.K. and Creary, S.J., (2021). COVID-19 and the workplace: Implications, issues, and insights for future research and action. </a:t>
            </a:r>
            <a:r>
              <a:rPr i="1" lang="en-US"/>
              <a:t>American Psychologist</a:t>
            </a:r>
            <a:r>
              <a:rPr lang="en-US"/>
              <a:t>, </a:t>
            </a:r>
            <a:r>
              <a:rPr i="1" lang="en-US"/>
              <a:t>76</a:t>
            </a:r>
            <a:r>
              <a:rPr lang="en-US"/>
              <a:t>(1), p.63.</a:t>
            </a:r>
            <a:endParaRPr/>
          </a:p>
          <a:p>
            <a:pPr indent="-342900" lvl="0" marL="342900" rtl="0" algn="l">
              <a:spcBef>
                <a:spcPts val="304"/>
              </a:spcBef>
              <a:spcAft>
                <a:spcPts val="0"/>
              </a:spcAft>
              <a:buClr>
                <a:schemeClr val="dk1"/>
              </a:buClr>
              <a:buSzPct val="100000"/>
              <a:buChar char="•"/>
            </a:pPr>
            <a:r>
              <a:rPr lang="en-US"/>
              <a:t>Lu, V.N., Wirtz, J., Kunz, W.H., Paluch, S., Gruber, T., Martins, A. and Patterson, P.G., (2020). Service robots, customers and service employees: what can we learn from the academic literature and where are the gaps?. </a:t>
            </a:r>
            <a:r>
              <a:rPr i="1" lang="en-US"/>
              <a:t>Journal of Service Theory and Practice</a:t>
            </a:r>
            <a:r>
              <a:rPr lang="en-US"/>
              <a:t>.</a:t>
            </a:r>
            <a:endParaRPr/>
          </a:p>
          <a:p>
            <a:pPr indent="-342900" lvl="0" marL="342900" rtl="0" algn="l">
              <a:spcBef>
                <a:spcPts val="304"/>
              </a:spcBef>
              <a:spcAft>
                <a:spcPts val="0"/>
              </a:spcAft>
              <a:buClr>
                <a:schemeClr val="dk1"/>
              </a:buClr>
              <a:buSzPct val="100000"/>
              <a:buChar char="•"/>
            </a:pPr>
            <a:r>
              <a:rPr lang="en-US"/>
              <a:t>Van Der Lippe, T. and Lippényi, Z.,(2020). Co‐workers working from home and individual and team performance. </a:t>
            </a:r>
            <a:r>
              <a:rPr i="1" lang="en-US"/>
              <a:t>New Technology, Work and Employment</a:t>
            </a:r>
            <a:r>
              <a:rPr lang="en-US"/>
              <a:t>, </a:t>
            </a:r>
            <a:r>
              <a:rPr i="1" lang="en-US"/>
              <a:t>35</a:t>
            </a:r>
            <a:r>
              <a:rPr lang="en-US"/>
              <a:t>(1), pp.60-79.</a:t>
            </a:r>
            <a:endParaRPr/>
          </a:p>
          <a:p>
            <a:pPr indent="-246380" lvl="0" marL="342900" rtl="0" algn="l">
              <a:spcBef>
                <a:spcPts val="304"/>
              </a:spcBef>
              <a:spcAft>
                <a:spcPts val="0"/>
              </a:spcAft>
              <a:buClr>
                <a:schemeClr val="dk1"/>
              </a:buClr>
              <a:buSzPct val="100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2022-02-24T21:12:30Z</dcterms:created>
  <dc:creator>Enakshi Dey</dc:creator>
</cp:coreProperties>
</file>