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5" r:id="rId4"/>
  </p:sldMasterIdLst>
  <p:notesMasterIdLst>
    <p:notesMasterId r:id="rId28"/>
  </p:notesMasterIdLst>
  <p:sldIdLst>
    <p:sldId id="312" r:id="rId5"/>
    <p:sldId id="313" r:id="rId6"/>
    <p:sldId id="314" r:id="rId7"/>
    <p:sldId id="297" r:id="rId8"/>
    <p:sldId id="298" r:id="rId9"/>
    <p:sldId id="299" r:id="rId10"/>
    <p:sldId id="301" r:id="rId11"/>
    <p:sldId id="305" r:id="rId12"/>
    <p:sldId id="306" r:id="rId13"/>
    <p:sldId id="290" r:id="rId14"/>
    <p:sldId id="307" r:id="rId15"/>
    <p:sldId id="315" r:id="rId16"/>
    <p:sldId id="284" r:id="rId17"/>
    <p:sldId id="285" r:id="rId18"/>
    <p:sldId id="309" r:id="rId19"/>
    <p:sldId id="277" r:id="rId20"/>
    <p:sldId id="281" r:id="rId21"/>
    <p:sldId id="279" r:id="rId22"/>
    <p:sldId id="282" r:id="rId23"/>
    <p:sldId id="293" r:id="rId24"/>
    <p:sldId id="294" r:id="rId25"/>
    <p:sldId id="302" r:id="rId26"/>
    <p:sldId id="310"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autoAdjust="0"/>
    <p:restoredTop sz="92051" autoAdjust="0"/>
  </p:normalViewPr>
  <p:slideViewPr>
    <p:cSldViewPr snapToGrid="0">
      <p:cViewPr varScale="1">
        <p:scale>
          <a:sx n="50" d="100"/>
          <a:sy n="50" d="100"/>
        </p:scale>
        <p:origin x="40" y="71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3F3F6E6-40B0-4765-BC40-1FB5BE8026D8}"/>
    <pc:docChg chg="modSld">
      <pc:chgData name="Christian Felices" userId="8e38ee09-c2ff-4103-943a-2518637016e9" providerId="ADAL" clId="{33F3F6E6-40B0-4765-BC40-1FB5BE8026D8}" dt="2022-09-13T08:45:32.447" v="30" actId="20577"/>
      <pc:docMkLst>
        <pc:docMk/>
      </pc:docMkLst>
      <pc:sldChg chg="modSp mod">
        <pc:chgData name="Christian Felices" userId="8e38ee09-c2ff-4103-943a-2518637016e9" providerId="ADAL" clId="{33F3F6E6-40B0-4765-BC40-1FB5BE8026D8}" dt="2022-08-12T15:20:34.347" v="4" actId="14100"/>
        <pc:sldMkLst>
          <pc:docMk/>
          <pc:sldMk cId="1845252127" sldId="307"/>
        </pc:sldMkLst>
        <pc:graphicFrameChg chg="mod modGraphic">
          <ac:chgData name="Christian Felices" userId="8e38ee09-c2ff-4103-943a-2518637016e9" providerId="ADAL" clId="{33F3F6E6-40B0-4765-BC40-1FB5BE8026D8}" dt="2022-08-12T15:20:34.347" v="4" actId="14100"/>
          <ac:graphicFrameMkLst>
            <pc:docMk/>
            <pc:sldMk cId="1845252127" sldId="307"/>
            <ac:graphicFrameMk id="6215" creationId="{00000000-0000-0000-0000-000000000000}"/>
          </ac:graphicFrameMkLst>
        </pc:graphicFrameChg>
      </pc:sldChg>
      <pc:sldChg chg="modSp mod">
        <pc:chgData name="Christian Felices" userId="8e38ee09-c2ff-4103-943a-2518637016e9" providerId="ADAL" clId="{33F3F6E6-40B0-4765-BC40-1FB5BE8026D8}" dt="2022-09-13T08:45:32.447" v="30" actId="20577"/>
        <pc:sldMkLst>
          <pc:docMk/>
          <pc:sldMk cId="3596383445" sldId="312"/>
        </pc:sldMkLst>
        <pc:spChg chg="mod">
          <ac:chgData name="Christian Felices" userId="8e38ee09-c2ff-4103-943a-2518637016e9" providerId="ADAL" clId="{33F3F6E6-40B0-4765-BC40-1FB5BE8026D8}" dt="2022-09-13T08:45:32.447" v="30" actId="20577"/>
          <ac:spMkLst>
            <pc:docMk/>
            <pc:sldMk cId="3596383445" sldId="312"/>
            <ac:spMk id="3" creationId="{4D6D97D2-E52F-4DB4-B085-D26B6C9C48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13/09/2022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Consider what a perfect week might look like to you. It will be different for everyone. </a:t>
            </a:r>
          </a:p>
        </p:txBody>
      </p:sp>
      <p:sp>
        <p:nvSpPr>
          <p:cNvPr id="4" name="Slide Number Placeholder 3"/>
          <p:cNvSpPr>
            <a:spLocks noGrp="1"/>
          </p:cNvSpPr>
          <p:nvPr>
            <p:ph type="sldNum" sz="quarter" idx="5"/>
          </p:nvPr>
        </p:nvSpPr>
        <p:spPr/>
        <p:txBody>
          <a:bodyPr/>
          <a:lstStyle/>
          <a:p>
            <a:fld id="{47E67E19-4B33-464F-92BF-C1EC9789906C}" type="slidenum">
              <a:rPr lang="en-GB" altLang="en-US"/>
              <a:pPr/>
              <a:t>4</a:t>
            </a:fld>
            <a:endParaRPr lang="en-GB" altLang="en-US"/>
          </a:p>
        </p:txBody>
      </p:sp>
    </p:spTree>
    <p:extLst>
      <p:ext uri="{BB962C8B-B14F-4D97-AF65-F5344CB8AC3E}">
        <p14:creationId xmlns:p14="http://schemas.microsoft.com/office/powerpoint/2010/main" val="4146137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0964"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Trebuchet MS" charset="0"/>
                <a:ea typeface="Arial" charset="0"/>
                <a:cs typeface="Arial" charset="0"/>
              </a:defRPr>
            </a:lvl1pPr>
            <a:lvl2pPr marL="742950" indent="-285750" eaLnBrk="0" hangingPunct="0">
              <a:defRPr>
                <a:solidFill>
                  <a:schemeClr val="tx1"/>
                </a:solidFill>
                <a:latin typeface="Trebuchet MS" charset="0"/>
                <a:ea typeface="Arial" charset="0"/>
                <a:cs typeface="Arial" charset="0"/>
              </a:defRPr>
            </a:lvl2pPr>
            <a:lvl3pPr marL="1143000" indent="-228600" eaLnBrk="0" hangingPunct="0">
              <a:defRPr>
                <a:solidFill>
                  <a:schemeClr val="tx1"/>
                </a:solidFill>
                <a:latin typeface="Trebuchet MS" charset="0"/>
                <a:ea typeface="Arial" charset="0"/>
                <a:cs typeface="Arial" charset="0"/>
              </a:defRPr>
            </a:lvl3pPr>
            <a:lvl4pPr marL="1600200" indent="-228600" eaLnBrk="0" hangingPunct="0">
              <a:defRPr>
                <a:solidFill>
                  <a:schemeClr val="tx1"/>
                </a:solidFill>
                <a:latin typeface="Trebuchet MS" charset="0"/>
                <a:ea typeface="Arial" charset="0"/>
                <a:cs typeface="Arial" charset="0"/>
              </a:defRPr>
            </a:lvl4pPr>
            <a:lvl5pPr marL="2057400" indent="-228600" eaLnBrk="0" hangingPunct="0">
              <a:defRPr>
                <a:solidFill>
                  <a:schemeClr val="tx1"/>
                </a:solidFill>
                <a:latin typeface="Trebuchet MS" charset="0"/>
                <a:ea typeface="Arial" charset="0"/>
                <a:cs typeface="Arial" charset="0"/>
              </a:defRPr>
            </a:lvl5pPr>
            <a:lvl6pPr marL="2514600" indent="-228600" eaLnBrk="0" fontAlgn="base" hangingPunct="0">
              <a:spcBef>
                <a:spcPct val="0"/>
              </a:spcBef>
              <a:spcAft>
                <a:spcPct val="0"/>
              </a:spcAft>
              <a:defRPr>
                <a:solidFill>
                  <a:schemeClr val="tx1"/>
                </a:solidFill>
                <a:latin typeface="Trebuchet MS" charset="0"/>
                <a:ea typeface="Arial" charset="0"/>
                <a:cs typeface="Arial" charset="0"/>
              </a:defRPr>
            </a:lvl6pPr>
            <a:lvl7pPr marL="2971800" indent="-228600" eaLnBrk="0" fontAlgn="base" hangingPunct="0">
              <a:spcBef>
                <a:spcPct val="0"/>
              </a:spcBef>
              <a:spcAft>
                <a:spcPct val="0"/>
              </a:spcAft>
              <a:defRPr>
                <a:solidFill>
                  <a:schemeClr val="tx1"/>
                </a:solidFill>
                <a:latin typeface="Trebuchet MS" charset="0"/>
                <a:ea typeface="Arial" charset="0"/>
                <a:cs typeface="Arial" charset="0"/>
              </a:defRPr>
            </a:lvl7pPr>
            <a:lvl8pPr marL="3429000" indent="-228600" eaLnBrk="0" fontAlgn="base" hangingPunct="0">
              <a:spcBef>
                <a:spcPct val="0"/>
              </a:spcBef>
              <a:spcAft>
                <a:spcPct val="0"/>
              </a:spcAft>
              <a:defRPr>
                <a:solidFill>
                  <a:schemeClr val="tx1"/>
                </a:solidFill>
                <a:latin typeface="Trebuchet MS" charset="0"/>
                <a:ea typeface="Arial" charset="0"/>
                <a:cs typeface="Arial" charset="0"/>
              </a:defRPr>
            </a:lvl8pPr>
            <a:lvl9pPr marL="3886200" indent="-228600" eaLnBrk="0" fontAlgn="base" hangingPunct="0">
              <a:spcBef>
                <a:spcPct val="0"/>
              </a:spcBef>
              <a:spcAft>
                <a:spcPct val="0"/>
              </a:spcAft>
              <a:defRPr>
                <a:solidFill>
                  <a:schemeClr val="tx1"/>
                </a:solidFill>
                <a:latin typeface="Trebuchet MS" charset="0"/>
                <a:ea typeface="Arial" charset="0"/>
                <a:cs typeface="Arial" charset="0"/>
              </a:defRPr>
            </a:lvl9pPr>
          </a:lstStyle>
          <a:p>
            <a:pPr eaLnBrk="1" hangingPunct="1"/>
            <a:fld id="{7B97542E-A46A-C740-8D24-C0296900FB8C}" type="slidenum">
              <a:rPr lang="en-GB" altLang="en-US">
                <a:solidFill>
                  <a:srgbClr val="000000"/>
                </a:solidFill>
                <a:latin typeface="Arial" charset="0"/>
              </a:rPr>
              <a:pPr eaLnBrk="1" hangingPunct="1"/>
              <a:t>11</a:t>
            </a:fld>
            <a:endParaRPr lang="en-GB" altLang="en-US">
              <a:solidFill>
                <a:srgbClr val="000000"/>
              </a:solidFill>
              <a:latin typeface="Arial" charset="0"/>
            </a:endParaRPr>
          </a:p>
        </p:txBody>
      </p:sp>
    </p:spTree>
    <p:extLst>
      <p:ext uri="{BB962C8B-B14F-4D97-AF65-F5344CB8AC3E}">
        <p14:creationId xmlns:p14="http://schemas.microsoft.com/office/powerpoint/2010/main" val="1341152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Trebuchet MS" charset="0"/>
                <a:ea typeface="Arial" charset="0"/>
                <a:cs typeface="Arial" charset="0"/>
              </a:defRPr>
            </a:lvl1pPr>
            <a:lvl2pPr marL="742950" indent="-285750" eaLnBrk="0" hangingPunct="0">
              <a:defRPr>
                <a:solidFill>
                  <a:schemeClr val="tx1"/>
                </a:solidFill>
                <a:latin typeface="Trebuchet MS" charset="0"/>
                <a:ea typeface="Arial" charset="0"/>
                <a:cs typeface="Arial" charset="0"/>
              </a:defRPr>
            </a:lvl2pPr>
            <a:lvl3pPr marL="1143000" indent="-228600" eaLnBrk="0" hangingPunct="0">
              <a:defRPr>
                <a:solidFill>
                  <a:schemeClr val="tx1"/>
                </a:solidFill>
                <a:latin typeface="Trebuchet MS" charset="0"/>
                <a:ea typeface="Arial" charset="0"/>
                <a:cs typeface="Arial" charset="0"/>
              </a:defRPr>
            </a:lvl3pPr>
            <a:lvl4pPr marL="1600200" indent="-228600" eaLnBrk="0" hangingPunct="0">
              <a:defRPr>
                <a:solidFill>
                  <a:schemeClr val="tx1"/>
                </a:solidFill>
                <a:latin typeface="Trebuchet MS" charset="0"/>
                <a:ea typeface="Arial" charset="0"/>
                <a:cs typeface="Arial" charset="0"/>
              </a:defRPr>
            </a:lvl4pPr>
            <a:lvl5pPr marL="2057400" indent="-228600" eaLnBrk="0" hangingPunct="0">
              <a:defRPr>
                <a:solidFill>
                  <a:schemeClr val="tx1"/>
                </a:solidFill>
                <a:latin typeface="Trebuchet MS" charset="0"/>
                <a:ea typeface="Arial" charset="0"/>
                <a:cs typeface="Arial" charset="0"/>
              </a:defRPr>
            </a:lvl5pPr>
            <a:lvl6pPr marL="2514600" indent="-228600" eaLnBrk="0" fontAlgn="base" hangingPunct="0">
              <a:spcBef>
                <a:spcPct val="0"/>
              </a:spcBef>
              <a:spcAft>
                <a:spcPct val="0"/>
              </a:spcAft>
              <a:defRPr>
                <a:solidFill>
                  <a:schemeClr val="tx1"/>
                </a:solidFill>
                <a:latin typeface="Trebuchet MS" charset="0"/>
                <a:ea typeface="Arial" charset="0"/>
                <a:cs typeface="Arial" charset="0"/>
              </a:defRPr>
            </a:lvl6pPr>
            <a:lvl7pPr marL="2971800" indent="-228600" eaLnBrk="0" fontAlgn="base" hangingPunct="0">
              <a:spcBef>
                <a:spcPct val="0"/>
              </a:spcBef>
              <a:spcAft>
                <a:spcPct val="0"/>
              </a:spcAft>
              <a:defRPr>
                <a:solidFill>
                  <a:schemeClr val="tx1"/>
                </a:solidFill>
                <a:latin typeface="Trebuchet MS" charset="0"/>
                <a:ea typeface="Arial" charset="0"/>
                <a:cs typeface="Arial" charset="0"/>
              </a:defRPr>
            </a:lvl7pPr>
            <a:lvl8pPr marL="3429000" indent="-228600" eaLnBrk="0" fontAlgn="base" hangingPunct="0">
              <a:spcBef>
                <a:spcPct val="0"/>
              </a:spcBef>
              <a:spcAft>
                <a:spcPct val="0"/>
              </a:spcAft>
              <a:defRPr>
                <a:solidFill>
                  <a:schemeClr val="tx1"/>
                </a:solidFill>
                <a:latin typeface="Trebuchet MS" charset="0"/>
                <a:ea typeface="Arial" charset="0"/>
                <a:cs typeface="Arial" charset="0"/>
              </a:defRPr>
            </a:lvl8pPr>
            <a:lvl9pPr marL="3886200" indent="-228600" eaLnBrk="0" fontAlgn="base" hangingPunct="0">
              <a:spcBef>
                <a:spcPct val="0"/>
              </a:spcBef>
              <a:spcAft>
                <a:spcPct val="0"/>
              </a:spcAft>
              <a:defRPr>
                <a:solidFill>
                  <a:schemeClr val="tx1"/>
                </a:solidFill>
                <a:latin typeface="Trebuchet MS" charset="0"/>
                <a:ea typeface="Arial" charset="0"/>
                <a:cs typeface="Arial" charset="0"/>
              </a:defRPr>
            </a:lvl9pPr>
          </a:lstStyle>
          <a:p>
            <a:pPr eaLnBrk="1" hangingPunct="1"/>
            <a:fld id="{EFA86C53-8606-E046-B17D-17B60564DD73}" type="slidenum">
              <a:rPr lang="en-GB" altLang="en-US">
                <a:latin typeface="Calibri" charset="0"/>
              </a:rPr>
              <a:pPr eaLnBrk="1" hangingPunct="1"/>
              <a:t>15</a:t>
            </a:fld>
            <a:endParaRPr lang="en-GB" altLang="en-US">
              <a:latin typeface="Calibri" charset="0"/>
            </a:endParaRPr>
          </a:p>
        </p:txBody>
      </p:sp>
    </p:spTree>
    <p:extLst>
      <p:ext uri="{BB962C8B-B14F-4D97-AF65-F5344CB8AC3E}">
        <p14:creationId xmlns:p14="http://schemas.microsoft.com/office/powerpoint/2010/main" val="563540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55F9FEF5-0917-4CB4-A720-4AA05A877D5D}" type="slidenum">
              <a:rPr lang="en-GB" altLang="en-US" smtClean="0"/>
              <a:pPr/>
              <a:t>‹#›</a:t>
            </a:fld>
            <a:endParaRPr lang="en-GB" altLang="en-US"/>
          </a:p>
        </p:txBody>
      </p:sp>
    </p:spTree>
    <p:extLst>
      <p:ext uri="{BB962C8B-B14F-4D97-AF65-F5344CB8AC3E}">
        <p14:creationId xmlns:p14="http://schemas.microsoft.com/office/powerpoint/2010/main" val="1378899435"/>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fld id="{F9107607-E324-4BFB-90F7-04D3B077806B}" type="slidenum">
              <a:rPr lang="en-GB" altLang="en-US" smtClean="0"/>
              <a:pPr/>
              <a:t>‹#›</a:t>
            </a:fld>
            <a:endParaRPr lang="en-GB" altLang="en-US"/>
          </a:p>
        </p:txBody>
      </p:sp>
    </p:spTree>
    <p:extLst>
      <p:ext uri="{BB962C8B-B14F-4D97-AF65-F5344CB8AC3E}">
        <p14:creationId xmlns:p14="http://schemas.microsoft.com/office/powerpoint/2010/main" val="166676926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A8FB2E8-82A0-4563-979A-71F8D2D2D32C}" type="slidenum">
              <a:rPr lang="en-GB" altLang="en-US" smtClean="0"/>
              <a:pPr/>
              <a:t>‹#›</a:t>
            </a:fld>
            <a:endParaRPr lang="en-GB" altLang="en-US"/>
          </a:p>
        </p:txBody>
      </p:sp>
    </p:spTree>
    <p:extLst>
      <p:ext uri="{BB962C8B-B14F-4D97-AF65-F5344CB8AC3E}">
        <p14:creationId xmlns:p14="http://schemas.microsoft.com/office/powerpoint/2010/main" val="1614395808"/>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E25A2F1-1292-4497-89A9-C4ABAE7BB38E}" type="slidenum">
              <a:rPr lang="en-GB" altLang="en-US" smtClean="0"/>
              <a:pPr/>
              <a:t>‹#›</a:t>
            </a:fld>
            <a:endParaRPr lang="en-GB" altLang="en-US"/>
          </a:p>
        </p:txBody>
      </p:sp>
    </p:spTree>
    <p:extLst>
      <p:ext uri="{BB962C8B-B14F-4D97-AF65-F5344CB8AC3E}">
        <p14:creationId xmlns:p14="http://schemas.microsoft.com/office/powerpoint/2010/main" val="184194885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9D408CB-E883-4026-8BA5-422B383BCA61}" type="slidenum">
              <a:rPr lang="en-GB" altLang="en-US" smtClean="0"/>
              <a:pPr/>
              <a:t>‹#›</a:t>
            </a:fld>
            <a:endParaRPr lang="en-GB" altLang="en-US"/>
          </a:p>
        </p:txBody>
      </p:sp>
    </p:spTree>
    <p:extLst>
      <p:ext uri="{BB962C8B-B14F-4D97-AF65-F5344CB8AC3E}">
        <p14:creationId xmlns:p14="http://schemas.microsoft.com/office/powerpoint/2010/main" val="1657684901"/>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241CBB8-3210-4BA4-8445-76E84C173690}" type="slidenum">
              <a:rPr lang="en-GB" altLang="en-US" smtClean="0"/>
              <a:pPr/>
              <a:t>‹#›</a:t>
            </a:fld>
            <a:endParaRPr lang="en-GB" altLang="en-US"/>
          </a:p>
        </p:txBody>
      </p:sp>
    </p:spTree>
    <p:extLst>
      <p:ext uri="{BB962C8B-B14F-4D97-AF65-F5344CB8AC3E}">
        <p14:creationId xmlns:p14="http://schemas.microsoft.com/office/powerpoint/2010/main" val="140477857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5DBD6151-2CA3-4BCA-850E-01B5304259A1}" type="slidenum">
              <a:rPr lang="en-GB" altLang="en-US" smtClean="0"/>
              <a:pPr/>
              <a:t>‹#›</a:t>
            </a:fld>
            <a:endParaRPr lang="en-GB" altLang="en-US"/>
          </a:p>
        </p:txBody>
      </p:sp>
    </p:spTree>
    <p:extLst>
      <p:ext uri="{BB962C8B-B14F-4D97-AF65-F5344CB8AC3E}">
        <p14:creationId xmlns:p14="http://schemas.microsoft.com/office/powerpoint/2010/main" val="678311714"/>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8D7A6CC-A8DF-44DF-A036-80E5055CB025}" type="slidenum">
              <a:rPr lang="en-GB" altLang="en-US" smtClean="0"/>
              <a:pPr/>
              <a:t>‹#›</a:t>
            </a:fld>
            <a:endParaRPr lang="en-GB" altLang="en-US"/>
          </a:p>
        </p:txBody>
      </p:sp>
    </p:spTree>
    <p:extLst>
      <p:ext uri="{BB962C8B-B14F-4D97-AF65-F5344CB8AC3E}">
        <p14:creationId xmlns:p14="http://schemas.microsoft.com/office/powerpoint/2010/main" val="154177892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FBE7056-EAA3-4F57-8BBE-F26589CBA51E}" type="slidenum">
              <a:rPr lang="en-GB" altLang="en-US" smtClean="0"/>
              <a:pPr/>
              <a:t>‹#›</a:t>
            </a:fld>
            <a:endParaRPr lang="en-GB" altLang="en-US"/>
          </a:p>
        </p:txBody>
      </p:sp>
    </p:spTree>
    <p:extLst>
      <p:ext uri="{BB962C8B-B14F-4D97-AF65-F5344CB8AC3E}">
        <p14:creationId xmlns:p14="http://schemas.microsoft.com/office/powerpoint/2010/main" val="1140657352"/>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67ADE19-E33E-4602-9267-A0081E7257DC}" type="slidenum">
              <a:rPr lang="en-GB" altLang="en-US" smtClean="0"/>
              <a:pPr/>
              <a:t>‹#›</a:t>
            </a:fld>
            <a:endParaRPr lang="en-GB" altLang="en-US"/>
          </a:p>
        </p:txBody>
      </p:sp>
    </p:spTree>
    <p:extLst>
      <p:ext uri="{BB962C8B-B14F-4D97-AF65-F5344CB8AC3E}">
        <p14:creationId xmlns:p14="http://schemas.microsoft.com/office/powerpoint/2010/main" val="441598295"/>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BAF28F0-FBBC-4244-AA7C-56C5B80F6AA2}" type="slidenum">
              <a:rPr lang="en-GB" altLang="en-US" smtClean="0"/>
              <a:pPr/>
              <a:t>‹#›</a:t>
            </a:fld>
            <a:endParaRPr lang="en-GB" altLang="en-US"/>
          </a:p>
        </p:txBody>
      </p:sp>
    </p:spTree>
    <p:extLst>
      <p:ext uri="{BB962C8B-B14F-4D97-AF65-F5344CB8AC3E}">
        <p14:creationId xmlns:p14="http://schemas.microsoft.com/office/powerpoint/2010/main" val="239060033"/>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able Placeholder 2"/>
          <p:cNvSpPr>
            <a:spLocks noGrp="1"/>
          </p:cNvSpPr>
          <p:nvPr>
            <p:ph type="tbl" idx="1"/>
          </p:nvPr>
        </p:nvSpPr>
        <p:spPr>
          <a:xfrm>
            <a:off x="566738" y="1752600"/>
            <a:ext cx="8001000" cy="4267200"/>
          </a:xfrm>
        </p:spPr>
        <p:txBody>
          <a:bodyPr rtlCol="0">
            <a:normAutofit/>
          </a:bodyPr>
          <a:lstStyle/>
          <a:p>
            <a:pPr lvl="0"/>
            <a:r>
              <a:rPr lang="en-US" noProof="0"/>
              <a:t>Click icon to add table</a:t>
            </a:r>
            <a:endParaRPr lang="en-GB" noProof="0"/>
          </a:p>
        </p:txBody>
      </p:sp>
      <p:sp>
        <p:nvSpPr>
          <p:cNvPr id="4" name="Date Placeholder 3"/>
          <p:cNvSpPr>
            <a:spLocks noGrp="1"/>
          </p:cNvSpPr>
          <p:nvPr>
            <p:ph type="dt" sz="half" idx="10"/>
          </p:nvPr>
        </p:nvSpPr>
        <p:spPr>
          <a:xfrm>
            <a:off x="609600" y="6245225"/>
            <a:ext cx="1981200" cy="476250"/>
          </a:xfrm>
        </p:spPr>
        <p:txBody>
          <a:bodyPr/>
          <a:lstStyle>
            <a:lvl1pPr fontAlgn="auto">
              <a:spcBef>
                <a:spcPts val="0"/>
              </a:spcBef>
              <a:spcAft>
                <a:spcPts val="0"/>
              </a:spcAft>
              <a:defRPr>
                <a:latin typeface="+mn-lt"/>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fontAlgn="auto">
              <a:spcBef>
                <a:spcPts val="0"/>
              </a:spcBef>
              <a:spcAft>
                <a:spcPts val="0"/>
              </a:spcAft>
              <a:defRPr>
                <a:latin typeface="+mn-lt"/>
              </a:defRPr>
            </a:lvl1pPr>
          </a:lstStyle>
          <a:p>
            <a:pPr>
              <a:defRPr/>
            </a:pPr>
            <a:endParaRPr lang="en-GB"/>
          </a:p>
        </p:txBody>
      </p:sp>
      <p:sp>
        <p:nvSpPr>
          <p:cNvPr id="6" name="Slide Number Placeholder 5"/>
          <p:cNvSpPr>
            <a:spLocks noGrp="1"/>
          </p:cNvSpPr>
          <p:nvPr>
            <p:ph type="sldNum" sz="quarter" idx="12"/>
          </p:nvPr>
        </p:nvSpPr>
        <p:spPr>
          <a:xfrm>
            <a:off x="6553200" y="6245225"/>
            <a:ext cx="1981200" cy="476250"/>
          </a:xfrm>
        </p:spPr>
        <p:txBody>
          <a:bodyPr/>
          <a:lstStyle>
            <a:lvl1pPr>
              <a:defRPr>
                <a:latin typeface="Trebuchet MS" charset="0"/>
              </a:defRPr>
            </a:lvl1pPr>
          </a:lstStyle>
          <a:p>
            <a:fld id="{0C23F4CF-ED7C-6647-8FDE-4110ACB98A9F}" type="slidenum">
              <a:rPr lang="en-GB" altLang="en-US" smtClean="0"/>
              <a:pPr/>
              <a:t>‹#›</a:t>
            </a:fld>
            <a:endParaRPr lang="en-GB" altLang="en-US"/>
          </a:p>
        </p:txBody>
      </p:sp>
    </p:spTree>
    <p:extLst>
      <p:ext uri="{BB962C8B-B14F-4D97-AF65-F5344CB8AC3E}">
        <p14:creationId xmlns:p14="http://schemas.microsoft.com/office/powerpoint/2010/main" val="2087554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B007E46-2E02-4A8C-9BCB-BB53637D0884}" type="slidenum">
              <a:rPr lang="en-GB" altLang="en-US" smtClean="0"/>
              <a:pPr/>
              <a:t>‹#›</a:t>
            </a:fld>
            <a:endParaRPr lang="en-GB" altLang="en-US"/>
          </a:p>
        </p:txBody>
      </p:sp>
      <p:pic>
        <p:nvPicPr>
          <p:cNvPr id="7" name="Picture 6"/>
          <p:cNvPicPr>
            <a:picLocks noChangeAspect="1"/>
          </p:cNvPicPr>
          <p:nvPr userDrawn="1"/>
        </p:nvPicPr>
        <p:blipFill>
          <a:blip r:embed="rId14"/>
          <a:stretch>
            <a:fillRect/>
          </a:stretch>
        </p:blipFill>
        <p:spPr>
          <a:xfrm>
            <a:off x="6516216" y="188640"/>
            <a:ext cx="2413000" cy="965200"/>
          </a:xfrm>
          <a:prstGeom prst="rect">
            <a:avLst/>
          </a:prstGeom>
        </p:spPr>
      </p:pic>
    </p:spTree>
    <p:extLst>
      <p:ext uri="{BB962C8B-B14F-4D97-AF65-F5344CB8AC3E}">
        <p14:creationId xmlns:p14="http://schemas.microsoft.com/office/powerpoint/2010/main" val="298304619"/>
      </p:ext>
    </p:extLst>
  </p:cSld>
  <p:clrMap bg1="lt1" tx1="dk1" bg2="lt2" tx2="dk2" accent1="accent1" accent2="accent2" accent3="accent3" accent4="accent4" accent5="accent5" accent6="accent6" hlink="hlink" folHlink="folHlink"/>
  <p:sldLayoutIdLst>
    <p:sldLayoutId id="2147484206" r:id="rId1"/>
    <p:sldLayoutId id="2147484207" r:id="rId2"/>
    <p:sldLayoutId id="2147484208" r:id="rId3"/>
    <p:sldLayoutId id="2147484209" r:id="rId4"/>
    <p:sldLayoutId id="2147484210" r:id="rId5"/>
    <p:sldLayoutId id="2147484211" r:id="rId6"/>
    <p:sldLayoutId id="2147484212" r:id="rId7"/>
    <p:sldLayoutId id="2147484213" r:id="rId8"/>
    <p:sldLayoutId id="2147484214" r:id="rId9"/>
    <p:sldLayoutId id="2147484215" r:id="rId10"/>
    <p:sldLayoutId id="2147484216" r:id="rId11"/>
    <p:sldLayoutId id="2147484217" r:id="rId12"/>
  </p:sldLayoutIdLst>
  <p:transition spd="slow">
    <p:wip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en.wikipedia.org/wiki/Dwight_D._Eisenhower" TargetMode="External"/><Relationship Id="rId2" Type="http://schemas.openxmlformats.org/officeDocument/2006/relationships/image" Target="../media/image12.png"/><Relationship Id="rId1" Type="http://schemas.openxmlformats.org/officeDocument/2006/relationships/slideLayout" Target="../slideLayouts/slideLayout4.xml"/><Relationship Id="rId6" Type="http://schemas.openxmlformats.org/officeDocument/2006/relationships/hyperlink" Target="http://facilethings.com/blog/en/self-management" TargetMode="External"/><Relationship Id="rId5" Type="http://schemas.openxmlformats.org/officeDocument/2006/relationships/hyperlink" Target="http://www.amazon.com/gp/product/0743269519/ref=as_li_ss_tl?ie=UTF8&amp;camp=1789&amp;creative=390957&amp;creativeASIN=0743269519&amp;linkCode=as2&amp;tag=facile-20" TargetMode="External"/><Relationship Id="rId4" Type="http://schemas.openxmlformats.org/officeDocument/2006/relationships/hyperlink" Target="http://en.wikipedia.org/wiki/Stephen_Covey"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F0B9-7C98-4EF5-A482-E8CE543A986B}"/>
              </a:ext>
            </a:extLst>
          </p:cNvPr>
          <p:cNvSpPr>
            <a:spLocks noGrp="1"/>
          </p:cNvSpPr>
          <p:nvPr>
            <p:ph type="title"/>
          </p:nvPr>
        </p:nvSpPr>
        <p:spPr>
          <a:xfrm>
            <a:off x="1792288" y="4509120"/>
            <a:ext cx="5486400" cy="566738"/>
          </a:xfrm>
        </p:spPr>
        <p:txBody>
          <a:bodyPr anchor="b">
            <a:normAutofit/>
          </a:bodyPr>
          <a:lstStyle/>
          <a:p>
            <a:pPr algn="ctr"/>
            <a:r>
              <a:rPr lang="en-GB" sz="1900" dirty="0"/>
              <a:t>BMSW4001 Academic and Employability Skills</a:t>
            </a:r>
          </a:p>
        </p:txBody>
      </p:sp>
      <p:pic>
        <p:nvPicPr>
          <p:cNvPr id="5" name="Picture 4">
            <a:extLst>
              <a:ext uri="{FF2B5EF4-FFF2-40B4-BE49-F238E27FC236}">
                <a16:creationId xmlns:a16="http://schemas.microsoft.com/office/drawing/2014/main" id="{C0621ADF-0BA5-41FA-8346-36B2A8C6B966}"/>
              </a:ext>
            </a:extLst>
          </p:cNvPr>
          <p:cNvPicPr>
            <a:picLocks noChangeAspect="1"/>
          </p:cNvPicPr>
          <p:nvPr/>
        </p:nvPicPr>
        <p:blipFill>
          <a:blip r:embed="rId2"/>
          <a:stretch>
            <a:fillRect/>
          </a:stretch>
        </p:blipFill>
        <p:spPr>
          <a:xfrm>
            <a:off x="2350153" y="612775"/>
            <a:ext cx="4370670" cy="3824337"/>
          </a:xfrm>
          <a:prstGeom prst="rect">
            <a:avLst/>
          </a:prstGeom>
          <a:noFill/>
        </p:spPr>
      </p:pic>
      <p:sp>
        <p:nvSpPr>
          <p:cNvPr id="3" name="Subtitle 2">
            <a:extLst>
              <a:ext uri="{FF2B5EF4-FFF2-40B4-BE49-F238E27FC236}">
                <a16:creationId xmlns:a16="http://schemas.microsoft.com/office/drawing/2014/main" id="{4D6D97D2-E52F-4DB4-B085-D26B6C9C48B8}"/>
              </a:ext>
            </a:extLst>
          </p:cNvPr>
          <p:cNvSpPr>
            <a:spLocks noGrp="1"/>
          </p:cNvSpPr>
          <p:nvPr>
            <p:ph type="body" sz="half" idx="2"/>
          </p:nvPr>
        </p:nvSpPr>
        <p:spPr>
          <a:xfrm>
            <a:off x="1792288" y="5157192"/>
            <a:ext cx="5486400" cy="432048"/>
          </a:xfrm>
        </p:spPr>
        <p:txBody>
          <a:bodyPr>
            <a:normAutofit fontScale="85000" lnSpcReduction="20000"/>
          </a:bodyPr>
          <a:lstStyle/>
          <a:p>
            <a:pPr algn="ctr"/>
            <a:r>
              <a:rPr lang="en-GB" dirty="0"/>
              <a:t>Week 1: Time Management Skills</a:t>
            </a:r>
          </a:p>
          <a:p>
            <a:pPr algn="ctr"/>
            <a:r>
              <a:rPr lang="en-GB" dirty="0"/>
              <a:t>Christian Felices</a:t>
            </a:r>
          </a:p>
        </p:txBody>
      </p:sp>
      <p:sp>
        <p:nvSpPr>
          <p:cNvPr id="4" name="Slide Number Placeholder 3">
            <a:extLst>
              <a:ext uri="{FF2B5EF4-FFF2-40B4-BE49-F238E27FC236}">
                <a16:creationId xmlns:a16="http://schemas.microsoft.com/office/drawing/2014/main" id="{20F02181-8D6E-45A5-A789-A887CFFBAFFF}"/>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55F9FEF5-0917-4CB4-A720-4AA05A877D5D}" type="slidenum">
              <a:rPr lang="en-GB" altLang="en-US" smtClean="0"/>
              <a:pPr>
                <a:spcAft>
                  <a:spcPts val="600"/>
                </a:spcAft>
              </a:pPr>
              <a:t>1</a:t>
            </a:fld>
            <a:endParaRPr lang="en-GB" altLang="en-US"/>
          </a:p>
        </p:txBody>
      </p:sp>
    </p:spTree>
    <p:extLst>
      <p:ext uri="{BB962C8B-B14F-4D97-AF65-F5344CB8AC3E}">
        <p14:creationId xmlns:p14="http://schemas.microsoft.com/office/powerpoint/2010/main" val="359638344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45D91-AB90-452F-8B6C-1106DDE9C794}"/>
              </a:ext>
            </a:extLst>
          </p:cNvPr>
          <p:cNvSpPr>
            <a:spLocks noGrp="1"/>
          </p:cNvSpPr>
          <p:nvPr>
            <p:ph type="title"/>
          </p:nvPr>
        </p:nvSpPr>
        <p:spPr>
          <a:xfrm>
            <a:off x="650289" y="70452"/>
            <a:ext cx="7843421" cy="826193"/>
          </a:xfrm>
        </p:spPr>
        <p:txBody>
          <a:bodyPr vert="horz" lIns="91440" tIns="45720" rIns="91440" bIns="45720" rtlCol="0" anchor="ctr">
            <a:normAutofit/>
          </a:bodyPr>
          <a:lstStyle/>
          <a:p>
            <a:r>
              <a:rPr lang="en-GB" dirty="0"/>
              <a:t>What is Time Management?</a:t>
            </a:r>
          </a:p>
        </p:txBody>
      </p:sp>
      <p:sp>
        <p:nvSpPr>
          <p:cNvPr id="4" name="TextBox 3">
            <a:extLst>
              <a:ext uri="{FF2B5EF4-FFF2-40B4-BE49-F238E27FC236}">
                <a16:creationId xmlns:a16="http://schemas.microsoft.com/office/drawing/2014/main" id="{F246999D-CA93-4EB5-ACF0-C92A8A81A585}"/>
              </a:ext>
            </a:extLst>
          </p:cNvPr>
          <p:cNvSpPr txBox="1"/>
          <p:nvPr/>
        </p:nvSpPr>
        <p:spPr>
          <a:xfrm>
            <a:off x="457200" y="896646"/>
            <a:ext cx="4114800" cy="5824830"/>
          </a:xfrm>
          <a:prstGeom prst="rect">
            <a:avLst/>
          </a:prstGeom>
        </p:spPr>
        <p:txBody>
          <a:bodyPr vert="horz" lIns="91440" tIns="45720" rIns="91440" bIns="45720" rtlCol="0">
            <a:normAutofit fontScale="92500" lnSpcReduction="20000"/>
          </a:bodyPr>
          <a:lstStyle/>
          <a:p>
            <a:pPr>
              <a:lnSpc>
                <a:spcPct val="90000"/>
              </a:lnSpc>
              <a:spcBef>
                <a:spcPct val="20000"/>
              </a:spcBef>
              <a:buFont typeface="Arial" pitchFamily="34" charset="0"/>
            </a:pPr>
            <a:r>
              <a:rPr lang="en-GB" sz="1700" dirty="0">
                <a:latin typeface="+mn-lt"/>
                <a:cs typeface="+mn-cs"/>
              </a:rPr>
              <a:t>Time management is the process of planning and controlling how much time you spend on your activities, whether they are hourly, daily, weekly or spread out over a longer term!</a:t>
            </a:r>
          </a:p>
          <a:p>
            <a:pPr>
              <a:lnSpc>
                <a:spcPct val="90000"/>
              </a:lnSpc>
              <a:spcBef>
                <a:spcPct val="20000"/>
              </a:spcBef>
              <a:buFont typeface="Arial" pitchFamily="34" charset="0"/>
            </a:pPr>
            <a:endParaRPr lang="en-GB" sz="1700" dirty="0">
              <a:latin typeface="+mn-lt"/>
              <a:cs typeface="+mn-cs"/>
            </a:endParaRPr>
          </a:p>
          <a:p>
            <a:pPr>
              <a:lnSpc>
                <a:spcPct val="90000"/>
              </a:lnSpc>
              <a:spcBef>
                <a:spcPct val="20000"/>
              </a:spcBef>
              <a:buFont typeface="Arial" pitchFamily="34" charset="0"/>
            </a:pPr>
            <a:r>
              <a:rPr lang="en-GB" sz="1700" dirty="0">
                <a:latin typeface="+mn-lt"/>
                <a:cs typeface="+mn-cs"/>
              </a:rPr>
              <a:t>Effective Time Management often leads to more productive outcomes, lower stress levels and can lead to career success.</a:t>
            </a:r>
          </a:p>
          <a:p>
            <a:pPr>
              <a:lnSpc>
                <a:spcPct val="90000"/>
              </a:lnSpc>
              <a:spcBef>
                <a:spcPct val="20000"/>
              </a:spcBef>
              <a:buFont typeface="Arial" pitchFamily="34" charset="0"/>
            </a:pPr>
            <a:endParaRPr lang="en-GB" sz="1700" dirty="0">
              <a:latin typeface="+mn-lt"/>
              <a:cs typeface="+mn-cs"/>
            </a:endParaRPr>
          </a:p>
          <a:p>
            <a:pPr>
              <a:lnSpc>
                <a:spcPct val="90000"/>
              </a:lnSpc>
              <a:spcBef>
                <a:spcPct val="20000"/>
              </a:spcBef>
              <a:buFont typeface="Arial" pitchFamily="34" charset="0"/>
            </a:pPr>
            <a:endParaRPr lang="en-GB" sz="1700" dirty="0">
              <a:latin typeface="+mn-lt"/>
              <a:cs typeface="+mn-cs"/>
            </a:endParaRPr>
          </a:p>
          <a:p>
            <a:pPr>
              <a:lnSpc>
                <a:spcPct val="90000"/>
              </a:lnSpc>
              <a:spcBef>
                <a:spcPct val="20000"/>
              </a:spcBef>
              <a:buFont typeface="Arial" pitchFamily="34" charset="0"/>
            </a:pPr>
            <a:r>
              <a:rPr lang="en-GB" sz="1700" b="1" i="0" dirty="0">
                <a:effectLst/>
                <a:latin typeface="+mn-lt"/>
                <a:cs typeface="+mn-cs"/>
              </a:rPr>
              <a:t>1. Stress relief</a:t>
            </a:r>
          </a:p>
          <a:p>
            <a:pPr>
              <a:lnSpc>
                <a:spcPct val="90000"/>
              </a:lnSpc>
              <a:spcBef>
                <a:spcPct val="20000"/>
              </a:spcBef>
              <a:buFont typeface="Arial" pitchFamily="34" charset="0"/>
            </a:pPr>
            <a:r>
              <a:rPr lang="en-GB" sz="1700" b="0" i="0" dirty="0">
                <a:effectLst/>
                <a:latin typeface="+mn-lt"/>
                <a:cs typeface="+mn-cs"/>
              </a:rPr>
              <a:t>Making and following a task schedule reduces anxiety. As you check off items on your “to-do” list, you can see that you are making tangible progress. This helps you avoid feeling stressed out with worry about whether you’re getting things done.</a:t>
            </a:r>
          </a:p>
          <a:p>
            <a:pPr>
              <a:lnSpc>
                <a:spcPct val="90000"/>
              </a:lnSpc>
              <a:spcBef>
                <a:spcPct val="20000"/>
              </a:spcBef>
              <a:buFont typeface="Arial" pitchFamily="34" charset="0"/>
            </a:pPr>
            <a:r>
              <a:rPr lang="en-GB" sz="1700" b="0" i="0" dirty="0">
                <a:effectLst/>
                <a:latin typeface="+mn-lt"/>
                <a:cs typeface="+mn-cs"/>
              </a:rPr>
              <a:t> </a:t>
            </a:r>
          </a:p>
          <a:p>
            <a:pPr>
              <a:lnSpc>
                <a:spcPct val="90000"/>
              </a:lnSpc>
              <a:spcBef>
                <a:spcPct val="20000"/>
              </a:spcBef>
              <a:buFont typeface="Arial" pitchFamily="34" charset="0"/>
            </a:pPr>
            <a:r>
              <a:rPr lang="en-GB" sz="1700" b="1" i="0" dirty="0">
                <a:effectLst/>
                <a:latin typeface="+mn-lt"/>
                <a:cs typeface="+mn-cs"/>
              </a:rPr>
              <a:t>2. More time</a:t>
            </a:r>
          </a:p>
          <a:p>
            <a:pPr>
              <a:lnSpc>
                <a:spcPct val="90000"/>
              </a:lnSpc>
              <a:spcBef>
                <a:spcPct val="20000"/>
              </a:spcBef>
              <a:buFont typeface="Arial" pitchFamily="34" charset="0"/>
            </a:pPr>
            <a:r>
              <a:rPr lang="en-GB" sz="1700" b="0" i="0" dirty="0">
                <a:effectLst/>
                <a:latin typeface="+mn-lt"/>
                <a:cs typeface="+mn-cs"/>
              </a:rPr>
              <a:t>Good time management gives you extra time to spend in your daily life. People who can time-manage effectively enjoy having more time to spend on hobbies or other personal pursuits.</a:t>
            </a:r>
          </a:p>
          <a:p>
            <a:pPr>
              <a:lnSpc>
                <a:spcPct val="90000"/>
              </a:lnSpc>
              <a:spcBef>
                <a:spcPct val="20000"/>
              </a:spcBef>
              <a:buFont typeface="Arial" pitchFamily="34" charset="0"/>
            </a:pPr>
            <a:r>
              <a:rPr lang="en-GB" sz="1700" b="0" i="0" dirty="0">
                <a:effectLst/>
                <a:latin typeface="+mn-lt"/>
                <a:cs typeface="+mn-cs"/>
              </a:rPr>
              <a:t> </a:t>
            </a:r>
          </a:p>
          <a:p>
            <a:pPr>
              <a:lnSpc>
                <a:spcPct val="90000"/>
              </a:lnSpc>
              <a:spcBef>
                <a:spcPct val="20000"/>
              </a:spcBef>
              <a:buFont typeface="Arial" pitchFamily="34" charset="0"/>
            </a:pPr>
            <a:r>
              <a:rPr lang="en-GB" sz="1700" b="0" i="0" dirty="0">
                <a:effectLst/>
                <a:latin typeface="+mn-lt"/>
                <a:cs typeface="+mn-cs"/>
              </a:rPr>
              <a:t> (cfi,2021)</a:t>
            </a:r>
          </a:p>
          <a:p>
            <a:pPr>
              <a:lnSpc>
                <a:spcPct val="90000"/>
              </a:lnSpc>
              <a:spcBef>
                <a:spcPct val="20000"/>
              </a:spcBef>
              <a:buFont typeface="Arial" pitchFamily="34" charset="0"/>
            </a:pPr>
            <a:endParaRPr lang="en-GB" sz="1100" dirty="0">
              <a:latin typeface="+mn-lt"/>
              <a:cs typeface="+mn-cs"/>
            </a:endParaRPr>
          </a:p>
          <a:p>
            <a:pPr>
              <a:lnSpc>
                <a:spcPct val="90000"/>
              </a:lnSpc>
              <a:spcBef>
                <a:spcPct val="20000"/>
              </a:spcBef>
              <a:buFont typeface="Arial" pitchFamily="34" charset="0"/>
            </a:pPr>
            <a:endParaRPr lang="en-GB" sz="1100" dirty="0">
              <a:latin typeface="+mn-lt"/>
              <a:cs typeface="+mn-cs"/>
            </a:endParaRPr>
          </a:p>
          <a:p>
            <a:pPr>
              <a:lnSpc>
                <a:spcPct val="90000"/>
              </a:lnSpc>
              <a:spcBef>
                <a:spcPct val="20000"/>
              </a:spcBef>
              <a:buFont typeface="Arial" pitchFamily="34" charset="0"/>
            </a:pPr>
            <a:endParaRPr lang="en-GB" sz="1100" dirty="0">
              <a:latin typeface="+mn-lt"/>
              <a:cs typeface="+mn-cs"/>
            </a:endParaRPr>
          </a:p>
        </p:txBody>
      </p:sp>
      <p:pic>
        <p:nvPicPr>
          <p:cNvPr id="5" name="Picture 4">
            <a:extLst>
              <a:ext uri="{FF2B5EF4-FFF2-40B4-BE49-F238E27FC236}">
                <a16:creationId xmlns:a16="http://schemas.microsoft.com/office/drawing/2014/main" id="{EE10A34E-ADF6-4301-995D-B9E221361148}"/>
              </a:ext>
            </a:extLst>
          </p:cNvPr>
          <p:cNvPicPr>
            <a:picLocks noChangeAspect="1"/>
          </p:cNvPicPr>
          <p:nvPr/>
        </p:nvPicPr>
        <p:blipFill>
          <a:blip r:embed="rId2"/>
          <a:stretch>
            <a:fillRect/>
          </a:stretch>
        </p:blipFill>
        <p:spPr>
          <a:xfrm>
            <a:off x="4648200" y="2336214"/>
            <a:ext cx="4038600" cy="2517014"/>
          </a:xfrm>
          <a:prstGeom prst="rect">
            <a:avLst/>
          </a:prstGeom>
          <a:noFill/>
        </p:spPr>
      </p:pic>
      <p:sp>
        <p:nvSpPr>
          <p:cNvPr id="3" name="Slide Number Placeholder 2">
            <a:extLst>
              <a:ext uri="{FF2B5EF4-FFF2-40B4-BE49-F238E27FC236}">
                <a16:creationId xmlns:a16="http://schemas.microsoft.com/office/drawing/2014/main" id="{17E4A542-0FE1-4E45-872E-AC03126D8080}"/>
              </a:ext>
            </a:extLst>
          </p:cNvPr>
          <p:cNvSpPr>
            <a:spLocks noGrp="1"/>
          </p:cNvSpPr>
          <p:nvPr>
            <p:ph type="sldNum" sz="quarter" idx="12"/>
          </p:nvPr>
        </p:nvSpPr>
        <p:spPr>
          <a:xfrm>
            <a:off x="7956376" y="6380972"/>
            <a:ext cx="730424" cy="340503"/>
          </a:xfrm>
        </p:spPr>
        <p:txBody>
          <a:bodyPr vert="horz" lIns="91440" tIns="45720" rIns="91440" bIns="45720" rtlCol="0" anchor="ctr">
            <a:normAutofit/>
          </a:bodyPr>
          <a:lstStyle/>
          <a:p>
            <a:pPr>
              <a:spcAft>
                <a:spcPts val="600"/>
              </a:spcAft>
            </a:pPr>
            <a:fld id="{A241CBB8-3210-4BA4-8445-76E84C173690}" type="slidenum">
              <a:rPr lang="en-GB" altLang="en-US" smtClean="0"/>
              <a:pPr>
                <a:spcAft>
                  <a:spcPts val="600"/>
                </a:spcAft>
              </a:pPr>
              <a:t>2</a:t>
            </a:fld>
            <a:endParaRPr lang="en-GB" altLang="en-US"/>
          </a:p>
        </p:txBody>
      </p:sp>
    </p:spTree>
    <p:extLst>
      <p:ext uri="{BB962C8B-B14F-4D97-AF65-F5344CB8AC3E}">
        <p14:creationId xmlns:p14="http://schemas.microsoft.com/office/powerpoint/2010/main" val="253113315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9AD6562-EC15-488C-81A4-F9F3B9C46565}"/>
              </a:ext>
            </a:extLst>
          </p:cNvPr>
          <p:cNvPicPr>
            <a:picLocks noChangeAspect="1"/>
          </p:cNvPicPr>
          <p:nvPr/>
        </p:nvPicPr>
        <p:blipFill>
          <a:blip r:embed="rId2"/>
          <a:stretch>
            <a:fillRect/>
          </a:stretch>
        </p:blipFill>
        <p:spPr>
          <a:xfrm>
            <a:off x="4260186" y="1749790"/>
            <a:ext cx="4542023" cy="3186195"/>
          </a:xfrm>
          <a:prstGeom prst="rect">
            <a:avLst/>
          </a:prstGeom>
          <a:noFill/>
        </p:spPr>
      </p:pic>
      <p:sp>
        <p:nvSpPr>
          <p:cNvPr id="6" name="TextBox 5">
            <a:extLst>
              <a:ext uri="{FF2B5EF4-FFF2-40B4-BE49-F238E27FC236}">
                <a16:creationId xmlns:a16="http://schemas.microsoft.com/office/drawing/2014/main" id="{7A52D3F1-47AD-4CBC-85B7-E7F0F5D98565}"/>
              </a:ext>
            </a:extLst>
          </p:cNvPr>
          <p:cNvSpPr txBox="1"/>
          <p:nvPr/>
        </p:nvSpPr>
        <p:spPr>
          <a:xfrm>
            <a:off x="501589" y="1322773"/>
            <a:ext cx="3191522" cy="4341181"/>
          </a:xfrm>
          <a:prstGeom prst="rect">
            <a:avLst/>
          </a:prstGeom>
        </p:spPr>
        <p:txBody>
          <a:bodyPr vert="horz" lIns="91440" tIns="45720" rIns="91440" bIns="45720" rtlCol="0">
            <a:normAutofit/>
          </a:bodyPr>
          <a:lstStyle/>
          <a:p>
            <a:pPr>
              <a:spcBef>
                <a:spcPct val="20000"/>
              </a:spcBef>
            </a:pPr>
            <a:r>
              <a:rPr lang="en-US" sz="1600" b="1" i="0" kern="1200" dirty="0">
                <a:effectLst/>
                <a:latin typeface="+mn-lt"/>
                <a:ea typeface="+mn-ea"/>
                <a:cs typeface="+mn-cs"/>
              </a:rPr>
              <a:t>3. More opportunities</a:t>
            </a:r>
          </a:p>
          <a:p>
            <a:pPr>
              <a:spcBef>
                <a:spcPct val="20000"/>
              </a:spcBef>
            </a:pPr>
            <a:r>
              <a:rPr lang="en-US" sz="1600" b="0" i="0" kern="1200" dirty="0">
                <a:effectLst/>
                <a:latin typeface="+mn-lt"/>
                <a:ea typeface="+mn-ea"/>
                <a:cs typeface="+mn-cs"/>
              </a:rPr>
              <a:t>Managing time well leads to more opportunities and less time wasted on trivial activities. Good time management skills are key qualities that employers look for. The ability to prioritize and schedule work is extremely desirable for any </a:t>
            </a:r>
            <a:r>
              <a:rPr lang="en-US" sz="1600" b="0" i="0" u="none" strike="noStrike" kern="1200" dirty="0" err="1">
                <a:effectLst/>
                <a:latin typeface="+mn-lt"/>
                <a:ea typeface="+mn-ea"/>
                <a:cs typeface="+mn-cs"/>
              </a:rPr>
              <a:t>organisation</a:t>
            </a:r>
            <a:r>
              <a:rPr lang="en-US" sz="1600" b="0" i="0" u="none" strike="noStrike" kern="1200" dirty="0">
                <a:effectLst/>
                <a:latin typeface="+mn-lt"/>
                <a:ea typeface="+mn-ea"/>
                <a:cs typeface="+mn-cs"/>
              </a:rPr>
              <a:t> </a:t>
            </a:r>
            <a:endParaRPr lang="en-US" sz="1600" b="0" i="0" kern="1200" dirty="0">
              <a:effectLst/>
              <a:latin typeface="+mn-lt"/>
              <a:ea typeface="+mn-ea"/>
              <a:cs typeface="+mn-cs"/>
            </a:endParaRPr>
          </a:p>
          <a:p>
            <a:pPr>
              <a:spcBef>
                <a:spcPct val="20000"/>
              </a:spcBef>
            </a:pPr>
            <a:r>
              <a:rPr lang="en-US" sz="1600" b="0" i="0" kern="1200" dirty="0">
                <a:effectLst/>
                <a:latin typeface="+mn-lt"/>
                <a:ea typeface="+mn-ea"/>
                <a:cs typeface="+mn-cs"/>
              </a:rPr>
              <a:t> </a:t>
            </a:r>
          </a:p>
          <a:p>
            <a:pPr>
              <a:spcBef>
                <a:spcPct val="20000"/>
              </a:spcBef>
            </a:pPr>
            <a:r>
              <a:rPr lang="en-US" sz="1600" b="1" i="0" kern="1200" dirty="0">
                <a:effectLst/>
                <a:latin typeface="+mn-lt"/>
                <a:ea typeface="+mn-ea"/>
                <a:cs typeface="+mn-cs"/>
              </a:rPr>
              <a:t>4. Ability to realize goals</a:t>
            </a:r>
          </a:p>
          <a:p>
            <a:pPr>
              <a:spcBef>
                <a:spcPct val="20000"/>
              </a:spcBef>
            </a:pPr>
            <a:r>
              <a:rPr lang="en-US" sz="1600" b="0" i="0" kern="1200" dirty="0">
                <a:effectLst/>
                <a:latin typeface="+mn-lt"/>
                <a:ea typeface="+mn-ea"/>
                <a:cs typeface="+mn-cs"/>
              </a:rPr>
              <a:t>Individuals who practice good time management are able to better achieve goals and objectives, and do so in a shorter length of time.</a:t>
            </a:r>
          </a:p>
        </p:txBody>
      </p:sp>
      <p:sp>
        <p:nvSpPr>
          <p:cNvPr id="2" name="Slide Number Placeholder 1">
            <a:extLst>
              <a:ext uri="{FF2B5EF4-FFF2-40B4-BE49-F238E27FC236}">
                <a16:creationId xmlns:a16="http://schemas.microsoft.com/office/drawing/2014/main" id="{C540CD79-768F-4E1A-B3D8-0AA3CB34DB3E}"/>
              </a:ext>
            </a:extLst>
          </p:cNvPr>
          <p:cNvSpPr>
            <a:spLocks noGrp="1"/>
          </p:cNvSpPr>
          <p:nvPr>
            <p:ph type="sldNum" sz="quarter" idx="12"/>
          </p:nvPr>
        </p:nvSpPr>
        <p:spPr>
          <a:xfrm>
            <a:off x="7956376" y="6380972"/>
            <a:ext cx="730424" cy="340503"/>
          </a:xfrm>
        </p:spPr>
        <p:txBody>
          <a:bodyPr vert="horz" lIns="91440" tIns="45720" rIns="91440" bIns="45720" rtlCol="0" anchor="ctr">
            <a:normAutofit/>
          </a:bodyPr>
          <a:lstStyle/>
          <a:p>
            <a:pPr>
              <a:spcAft>
                <a:spcPts val="600"/>
              </a:spcAft>
            </a:pPr>
            <a:fld id="{5DBD6151-2CA3-4BCA-850E-01B5304259A1}" type="slidenum">
              <a:rPr lang="en-GB" altLang="en-US" smtClean="0"/>
              <a:pPr>
                <a:spcAft>
                  <a:spcPts val="600"/>
                </a:spcAft>
              </a:pPr>
              <a:t>3</a:t>
            </a:fld>
            <a:endParaRPr lang="en-GB" altLang="en-US"/>
          </a:p>
        </p:txBody>
      </p:sp>
    </p:spTree>
    <p:extLst>
      <p:ext uri="{BB962C8B-B14F-4D97-AF65-F5344CB8AC3E}">
        <p14:creationId xmlns:p14="http://schemas.microsoft.com/office/powerpoint/2010/main" val="23849853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r>
              <a:rPr lang="en-GB" sz="3200" u="sng" dirty="0">
                <a:latin typeface="Arial Rounded MT Bold" charset="0"/>
                <a:ea typeface="Arial Rounded MT Bold" charset="0"/>
                <a:cs typeface="Arial Rounded MT Bold" charset="0"/>
              </a:rPr>
              <a:t>What would a perfect week look like for you?</a:t>
            </a:r>
            <a:endParaRPr lang="en-US" u="sng"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69676" y="1340617"/>
            <a:ext cx="7886700" cy="4351338"/>
          </a:xfrm>
        </p:spPr>
        <p:txBody>
          <a:bodyPr/>
          <a:lstStyle/>
          <a:p>
            <a:pPr marL="501650" indent="-457200">
              <a:buNone/>
            </a:pPr>
            <a:r>
              <a:rPr lang="en-GB" altLang="en-US" sz="2400" dirty="0"/>
              <a:t>Here are some ideas:</a:t>
            </a:r>
          </a:p>
          <a:p>
            <a:pPr marL="501650" indent="-457200">
              <a:buNone/>
            </a:pPr>
            <a:endParaRPr lang="en-GB" altLang="en-US" sz="2400" dirty="0"/>
          </a:p>
          <a:p>
            <a:pPr marL="501650" indent="-457200"/>
            <a:r>
              <a:rPr lang="en-GB" altLang="en-US" sz="2400" dirty="0"/>
              <a:t>A week where you got all your key tasks done (not everything, but your key tasks). </a:t>
            </a:r>
          </a:p>
          <a:p>
            <a:pPr marL="501650" indent="-457200"/>
            <a:r>
              <a:rPr lang="en-GB" altLang="en-US" sz="2400" dirty="0"/>
              <a:t>A week where you got time to see you loved ones.</a:t>
            </a:r>
          </a:p>
          <a:p>
            <a:pPr marL="501650" indent="-457200"/>
            <a:r>
              <a:rPr lang="en-GB" altLang="en-US" sz="2400" dirty="0"/>
              <a:t>A week where you did some exercise and other activities to keep you healthy. </a:t>
            </a:r>
          </a:p>
          <a:p>
            <a:pPr marL="501650" indent="-457200"/>
            <a:r>
              <a:rPr lang="en-GB" altLang="en-US" sz="2400" dirty="0"/>
              <a:t>A week where you spent time doing some of the things you love to do.</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pic>
        <p:nvPicPr>
          <p:cNvPr id="5" name="Picture 4">
            <a:extLst>
              <a:ext uri="{FF2B5EF4-FFF2-40B4-BE49-F238E27FC236}">
                <a16:creationId xmlns:a16="http://schemas.microsoft.com/office/drawing/2014/main" id="{5E6B4D01-1AE8-4A67-BE83-9D75DCFED426}"/>
              </a:ext>
            </a:extLst>
          </p:cNvPr>
          <p:cNvPicPr>
            <a:picLocks noChangeAspect="1"/>
          </p:cNvPicPr>
          <p:nvPr/>
        </p:nvPicPr>
        <p:blipFill>
          <a:blip r:embed="rId3"/>
          <a:stretch>
            <a:fillRect/>
          </a:stretch>
        </p:blipFill>
        <p:spPr>
          <a:xfrm>
            <a:off x="5895975" y="4791345"/>
            <a:ext cx="2619375" cy="1743075"/>
          </a:xfrm>
          <a:prstGeom prst="rect">
            <a:avLst/>
          </a:prstGeom>
        </p:spPr>
      </p:pic>
    </p:spTree>
    <p:extLst>
      <p:ext uri="{BB962C8B-B14F-4D97-AF65-F5344CB8AC3E}">
        <p14:creationId xmlns:p14="http://schemas.microsoft.com/office/powerpoint/2010/main" val="20704211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34191"/>
            <a:ext cx="8229600" cy="3917032"/>
          </a:xfrm>
        </p:spPr>
        <p:txBody>
          <a:bodyPr>
            <a:normAutofit fontScale="92500" lnSpcReduction="10000"/>
          </a:bodyPr>
          <a:lstStyle/>
          <a:p>
            <a:pPr marL="501650" indent="-457200">
              <a:buFont typeface="Trebuchet MS" charset="0"/>
              <a:buAutoNum type="arabicPeriod"/>
            </a:pPr>
            <a:r>
              <a:rPr lang="en-GB" altLang="en-US" sz="2800" dirty="0">
                <a:ea typeface="Arial Rounded MT Bold" charset="0"/>
                <a:cs typeface="Arial Rounded MT Bold" charset="0"/>
              </a:rPr>
              <a:t>Identify 3 main activities/demands on your time that cause you problems in a typical day.</a:t>
            </a:r>
          </a:p>
          <a:p>
            <a:pPr marL="501650" indent="-457200">
              <a:buFont typeface="Trebuchet MS" charset="0"/>
              <a:buAutoNum type="arabicPeriod"/>
            </a:pPr>
            <a:endParaRPr lang="en-GB" altLang="en-US" sz="2800" dirty="0">
              <a:ea typeface="Arial Rounded MT Bold" charset="0"/>
              <a:cs typeface="Arial Rounded MT Bold" charset="0"/>
            </a:endParaRPr>
          </a:p>
          <a:p>
            <a:pPr marL="501650" indent="-457200">
              <a:buFont typeface="Trebuchet MS" charset="0"/>
              <a:buAutoNum type="arabicPeriod"/>
            </a:pPr>
            <a:r>
              <a:rPr lang="en-GB" altLang="en-US" sz="2800" dirty="0">
                <a:ea typeface="Arial Rounded MT Bold" charset="0"/>
                <a:cs typeface="Arial Rounded MT Bold" charset="0"/>
              </a:rPr>
              <a:t>Ask yourself whether the demand was</a:t>
            </a:r>
          </a:p>
          <a:p>
            <a:pPr marL="822325" lvl="1" indent="-457200"/>
            <a:r>
              <a:rPr lang="en-GB" altLang="en-US" sz="2800" dirty="0">
                <a:ea typeface="Arial Rounded MT Bold" charset="0"/>
                <a:cs typeface="Arial Rounded MT Bold" charset="0"/>
              </a:rPr>
              <a:t>planned (pro-active) </a:t>
            </a:r>
            <a:r>
              <a:rPr lang="mr-IN" altLang="en-US" sz="2800" dirty="0">
                <a:ea typeface="Arial Rounded MT Bold" charset="0"/>
                <a:cs typeface="Arial Rounded MT Bold" charset="0"/>
              </a:rPr>
              <a:t>–</a:t>
            </a:r>
            <a:r>
              <a:rPr lang="en-GB" altLang="en-US" sz="2800" dirty="0">
                <a:ea typeface="Arial Rounded MT Bold" charset="0"/>
                <a:cs typeface="Arial Rounded MT Bold" charset="0"/>
              </a:rPr>
              <a:t> Why?</a:t>
            </a:r>
          </a:p>
          <a:p>
            <a:pPr marL="822325" lvl="1" indent="-457200"/>
            <a:r>
              <a:rPr lang="en-GB" altLang="en-US" sz="2800" dirty="0">
                <a:ea typeface="Arial Rounded MT Bold" charset="0"/>
                <a:cs typeface="Arial Rounded MT Bold" charset="0"/>
              </a:rPr>
              <a:t>or unplanned (re-active) </a:t>
            </a:r>
            <a:r>
              <a:rPr lang="mr-IN" altLang="en-US" sz="2800" dirty="0">
                <a:ea typeface="Arial Rounded MT Bold" charset="0"/>
                <a:cs typeface="Arial Rounded MT Bold" charset="0"/>
              </a:rPr>
              <a:t>–</a:t>
            </a:r>
            <a:r>
              <a:rPr lang="en-GB" altLang="en-US" sz="2800" dirty="0">
                <a:ea typeface="Arial Rounded MT Bold" charset="0"/>
                <a:cs typeface="Arial Rounded MT Bold" charset="0"/>
              </a:rPr>
              <a:t> Why?</a:t>
            </a:r>
          </a:p>
          <a:p>
            <a:pPr marL="501650" indent="-457200">
              <a:buFont typeface="Trebuchet MS" charset="0"/>
              <a:buAutoNum type="arabicPeriod"/>
            </a:pPr>
            <a:endParaRPr lang="en-GB" altLang="en-US" sz="2800" dirty="0">
              <a:ea typeface="Arial Rounded MT Bold" charset="0"/>
              <a:cs typeface="Arial Rounded MT Bold" charset="0"/>
            </a:endParaRPr>
          </a:p>
          <a:p>
            <a:pPr marL="501650" indent="-457200">
              <a:buFont typeface="Trebuchet MS" charset="0"/>
              <a:buAutoNum type="arabicPeriod"/>
            </a:pPr>
            <a:r>
              <a:rPr lang="en-GB" altLang="en-US" sz="2800" dirty="0">
                <a:ea typeface="Arial Rounded MT Bold" charset="0"/>
                <a:cs typeface="Arial Rounded MT Bold" charset="0"/>
              </a:rPr>
              <a:t>Identify and prioritise the areas that you would like to improve.</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dirty="0"/>
          </a:p>
        </p:txBody>
      </p:sp>
      <p:pic>
        <p:nvPicPr>
          <p:cNvPr id="5" name="Picture 4">
            <a:extLst>
              <a:ext uri="{FF2B5EF4-FFF2-40B4-BE49-F238E27FC236}">
                <a16:creationId xmlns:a16="http://schemas.microsoft.com/office/drawing/2014/main" id="{359BCD37-C3F2-4F2D-B14E-89346A26C66C}"/>
              </a:ext>
            </a:extLst>
          </p:cNvPr>
          <p:cNvPicPr>
            <a:picLocks noChangeAspect="1"/>
          </p:cNvPicPr>
          <p:nvPr/>
        </p:nvPicPr>
        <p:blipFill>
          <a:blip r:embed="rId2"/>
          <a:stretch>
            <a:fillRect/>
          </a:stretch>
        </p:blipFill>
        <p:spPr>
          <a:xfrm>
            <a:off x="3427021" y="149364"/>
            <a:ext cx="1981200" cy="2314575"/>
          </a:xfrm>
          <a:prstGeom prst="rect">
            <a:avLst/>
          </a:prstGeom>
        </p:spPr>
      </p:pic>
    </p:spTree>
    <p:extLst>
      <p:ext uri="{BB962C8B-B14F-4D97-AF65-F5344CB8AC3E}">
        <p14:creationId xmlns:p14="http://schemas.microsoft.com/office/powerpoint/2010/main" val="59608874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29269" y="877573"/>
            <a:ext cx="4736237" cy="391187"/>
          </a:xfrm>
        </p:spPr>
        <p:txBody>
          <a:bodyPr anchor="ctr">
            <a:normAutofit fontScale="90000"/>
          </a:bodyPr>
          <a:lstStyle/>
          <a:p>
            <a:pPr>
              <a:lnSpc>
                <a:spcPct val="90000"/>
              </a:lnSpc>
            </a:pPr>
            <a:r>
              <a:rPr lang="en-GB" altLang="en-US" sz="3700" b="1" u="sng" dirty="0"/>
              <a:t>1.0 Making Time</a:t>
            </a:r>
            <a:br>
              <a:rPr lang="en-GB" altLang="en-US" sz="3700" dirty="0"/>
            </a:br>
            <a:endParaRPr lang="en-US" sz="3700" dirty="0"/>
          </a:p>
        </p:txBody>
      </p:sp>
      <p:sp>
        <p:nvSpPr>
          <p:cNvPr id="3" name="Content Placeholder 2"/>
          <p:cNvSpPr>
            <a:spLocks noGrp="1"/>
          </p:cNvSpPr>
          <p:nvPr>
            <p:ph sz="half" idx="2"/>
          </p:nvPr>
        </p:nvSpPr>
        <p:spPr>
          <a:xfrm>
            <a:off x="457200" y="1846402"/>
            <a:ext cx="4040188" cy="3414365"/>
          </a:xfrm>
        </p:spPr>
        <p:txBody>
          <a:bodyPr>
            <a:normAutofit/>
          </a:bodyPr>
          <a:lstStyle/>
          <a:p>
            <a:pPr marL="0" indent="0">
              <a:lnSpc>
                <a:spcPct val="90000"/>
              </a:lnSpc>
              <a:buNone/>
            </a:pPr>
            <a:r>
              <a:rPr lang="en-GB" altLang="en-US" b="1" u="sng" dirty="0"/>
              <a:t>Main Areas to consider:</a:t>
            </a:r>
          </a:p>
          <a:p>
            <a:pPr>
              <a:lnSpc>
                <a:spcPct val="90000"/>
              </a:lnSpc>
            </a:pPr>
            <a:endParaRPr lang="en-GB" altLang="en-US" dirty="0"/>
          </a:p>
          <a:p>
            <a:pPr>
              <a:lnSpc>
                <a:spcPct val="90000"/>
              </a:lnSpc>
            </a:pPr>
            <a:r>
              <a:rPr lang="en-GB" altLang="en-US" b="1" dirty="0"/>
              <a:t>Planning and Prioritising</a:t>
            </a:r>
          </a:p>
          <a:p>
            <a:pPr>
              <a:lnSpc>
                <a:spcPct val="90000"/>
              </a:lnSpc>
            </a:pPr>
            <a:endParaRPr lang="en-GB" altLang="en-US" dirty="0"/>
          </a:p>
          <a:p>
            <a:pPr>
              <a:lnSpc>
                <a:spcPct val="90000"/>
              </a:lnSpc>
            </a:pPr>
            <a:r>
              <a:rPr lang="en-GB" altLang="en-US" b="1" dirty="0"/>
              <a:t>Dealing with People</a:t>
            </a:r>
          </a:p>
          <a:p>
            <a:pPr>
              <a:lnSpc>
                <a:spcPct val="90000"/>
              </a:lnSpc>
            </a:pPr>
            <a:endParaRPr lang="en-GB" altLang="en-US" dirty="0"/>
          </a:p>
          <a:p>
            <a:pPr>
              <a:lnSpc>
                <a:spcPct val="90000"/>
              </a:lnSpc>
            </a:pPr>
            <a:r>
              <a:rPr lang="en-GB" altLang="en-US" b="1" dirty="0"/>
              <a:t>Ways of Working</a:t>
            </a:r>
            <a:endParaRPr lang="en-GB" altLang="en-US" dirty="0"/>
          </a:p>
          <a:p>
            <a:pPr>
              <a:lnSpc>
                <a:spcPct val="90000"/>
              </a:lnSpc>
            </a:pPr>
            <a:endParaRPr lang="en-US" dirty="0"/>
          </a:p>
        </p:txBody>
      </p:sp>
      <p:pic>
        <p:nvPicPr>
          <p:cNvPr id="5" name="Picture 4">
            <a:extLst>
              <a:ext uri="{FF2B5EF4-FFF2-40B4-BE49-F238E27FC236}">
                <a16:creationId xmlns:a16="http://schemas.microsoft.com/office/drawing/2014/main" id="{7C1058E3-B333-4106-AF74-A624B4AE2E44}"/>
              </a:ext>
            </a:extLst>
          </p:cNvPr>
          <p:cNvPicPr>
            <a:picLocks noChangeAspect="1"/>
          </p:cNvPicPr>
          <p:nvPr/>
        </p:nvPicPr>
        <p:blipFill rotWithShape="1">
          <a:blip r:embed="rId2"/>
          <a:srcRect r="21228" b="1"/>
          <a:stretch/>
        </p:blipFill>
        <p:spPr>
          <a:xfrm>
            <a:off x="4645025" y="2174875"/>
            <a:ext cx="4041775" cy="3414365"/>
          </a:xfrm>
          <a:prstGeom prst="rect">
            <a:avLst/>
          </a:prstGeom>
          <a:noFill/>
        </p:spPr>
      </p:pic>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6</a:t>
            </a:fld>
            <a:endParaRPr lang="en-GB" altLang="en-US"/>
          </a:p>
        </p:txBody>
      </p:sp>
    </p:spTree>
    <p:extLst>
      <p:ext uri="{BB962C8B-B14F-4D97-AF65-F5344CB8AC3E}">
        <p14:creationId xmlns:p14="http://schemas.microsoft.com/office/powerpoint/2010/main" val="26822196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01134CF-9AE5-413A-8F77-5A235BC09A37}"/>
              </a:ext>
            </a:extLst>
          </p:cNvPr>
          <p:cNvPicPr>
            <a:picLocks noChangeAspect="1"/>
          </p:cNvPicPr>
          <p:nvPr/>
        </p:nvPicPr>
        <p:blipFill>
          <a:blip r:embed="rId2"/>
          <a:stretch>
            <a:fillRect/>
          </a:stretch>
        </p:blipFill>
        <p:spPr>
          <a:xfrm>
            <a:off x="6379297" y="576521"/>
            <a:ext cx="2619375" cy="1743075"/>
          </a:xfrm>
          <a:prstGeom prst="rect">
            <a:avLst/>
          </a:prstGeom>
        </p:spPr>
      </p:pic>
      <p:sp>
        <p:nvSpPr>
          <p:cNvPr id="2" name="Title 1"/>
          <p:cNvSpPr>
            <a:spLocks noGrp="1"/>
          </p:cNvSpPr>
          <p:nvPr>
            <p:ph type="title"/>
          </p:nvPr>
        </p:nvSpPr>
        <p:spPr>
          <a:xfrm>
            <a:off x="145328" y="576521"/>
            <a:ext cx="5923071" cy="1325563"/>
          </a:xfrm>
        </p:spPr>
        <p:txBody>
          <a:bodyPr>
            <a:noAutofit/>
          </a:bodyPr>
          <a:lstStyle/>
          <a:p>
            <a:br>
              <a:rPr lang="en-GB" altLang="en-US" sz="4800" b="1" dirty="0">
                <a:latin typeface="Arial Rounded MT Bold" charset="0"/>
                <a:ea typeface="Arial Rounded MT Bold" charset="0"/>
                <a:cs typeface="Arial Rounded MT Bold" charset="0"/>
              </a:rPr>
            </a:br>
            <a:br>
              <a:rPr lang="en-GB" altLang="en-US" sz="4800" b="1" dirty="0">
                <a:latin typeface="Arial Rounded MT Bold" charset="0"/>
                <a:ea typeface="Arial Rounded MT Bold" charset="0"/>
                <a:cs typeface="Arial Rounded MT Bold" charset="0"/>
              </a:rPr>
            </a:br>
            <a:r>
              <a:rPr lang="en-GB" altLang="en-US" sz="2800" i="1" u="sng" dirty="0">
                <a:latin typeface="Arial Rounded MT Bold" charset="0"/>
                <a:ea typeface="Arial Rounded MT Bold" charset="0"/>
                <a:cs typeface="Arial Rounded MT Bold" charset="0"/>
              </a:rPr>
              <a:t>Planning and Prioritising</a:t>
            </a:r>
            <a:br>
              <a:rPr lang="en-GB" altLang="en-US" sz="4800" b="1" i="1" dirty="0">
                <a:latin typeface="Arial Rounded MT Bold" charset="0"/>
                <a:ea typeface="Arial Rounded MT Bold" charset="0"/>
                <a:cs typeface="Arial Rounded MT Bold" charset="0"/>
              </a:rPr>
            </a:br>
            <a:br>
              <a:rPr lang="en-GB" altLang="en-US" sz="4800" dirty="0">
                <a:latin typeface="Arial Rounded MT Bold" charset="0"/>
                <a:ea typeface="Arial Rounded MT Bold" charset="0"/>
                <a:cs typeface="Arial Rounded MT Bold" charset="0"/>
              </a:rPr>
            </a:br>
            <a:endParaRPr lang="en-US" sz="4800"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30995" y="2020248"/>
            <a:ext cx="7886700" cy="4660072"/>
          </a:xfrm>
        </p:spPr>
        <p:txBody>
          <a:bodyPr>
            <a:normAutofit/>
          </a:bodyPr>
          <a:lstStyle/>
          <a:p>
            <a:endParaRPr lang="en-GB" altLang="en-US" sz="32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Get priorities clear - and keep them in mind</a:t>
            </a:r>
            <a:endParaRPr lang="en-GB" altLang="en-US" sz="36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Plan the day - and stick to the plan</a:t>
            </a:r>
            <a:endParaRPr lang="en-GB" altLang="en-US" sz="36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Set realistic deadlines</a:t>
            </a:r>
            <a:endParaRPr lang="en-GB" altLang="en-US" sz="3600"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Look ahead to possible problems</a:t>
            </a:r>
            <a:endParaRPr lang="en-GB" altLang="en-US" sz="3600" dirty="0">
              <a:latin typeface="Arial Rounded MT Bold" charset="0"/>
              <a:ea typeface="Arial Rounded MT Bold" charset="0"/>
              <a:cs typeface="Arial Rounded MT Bold" charset="0"/>
            </a:endParaRPr>
          </a:p>
          <a:p>
            <a:endParaRPr lang="en-GB" altLang="en-US" sz="3200" dirty="0">
              <a:latin typeface="Arial Rounded MT Bold" charset="0"/>
              <a:ea typeface="Arial Rounded MT Bold" charset="0"/>
              <a:cs typeface="Arial Rounded MT Bold"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spTree>
    <p:extLst>
      <p:ext uri="{BB962C8B-B14F-4D97-AF65-F5344CB8AC3E}">
        <p14:creationId xmlns:p14="http://schemas.microsoft.com/office/powerpoint/2010/main" val="16704152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4888" y="468144"/>
            <a:ext cx="7886700" cy="5169245"/>
          </a:xfrm>
        </p:spPr>
        <p:txBody>
          <a:bodyPr>
            <a:normAutofit/>
          </a:bodyPr>
          <a:lstStyle/>
          <a:p>
            <a:pPr marL="0" indent="0" algn="ctr">
              <a:buNone/>
            </a:pPr>
            <a:r>
              <a:rPr lang="en-GB" altLang="en-US" sz="3200" u="sng" dirty="0">
                <a:latin typeface="Arial Rounded MT Bold" charset="0"/>
                <a:ea typeface="Arial Rounded MT Bold" charset="0"/>
                <a:cs typeface="Arial Rounded MT Bold" charset="0"/>
              </a:rPr>
              <a:t>Dealing with people</a:t>
            </a:r>
          </a:p>
          <a:p>
            <a:endParaRPr lang="en-GB" altLang="en-US" b="1" dirty="0">
              <a:latin typeface="Arial Rounded MT Bold" charset="0"/>
              <a:ea typeface="Arial Rounded MT Bold" charset="0"/>
              <a:cs typeface="Arial Rounded MT Bold" charset="0"/>
            </a:endParaRPr>
          </a:p>
          <a:p>
            <a:r>
              <a:rPr lang="en-GB" altLang="en-US" sz="3200" dirty="0">
                <a:latin typeface="Arial Rounded MT Bold" charset="0"/>
                <a:ea typeface="Arial Rounded MT Bold" charset="0"/>
                <a:cs typeface="Arial Rounded MT Bold" charset="0"/>
              </a:rPr>
              <a:t>Deal decisively with interruptions</a:t>
            </a:r>
          </a:p>
          <a:p>
            <a:r>
              <a:rPr lang="en-GB" altLang="en-US" sz="3200" dirty="0">
                <a:latin typeface="Arial Rounded MT Bold" charset="0"/>
                <a:ea typeface="Arial Rounded MT Bold" charset="0"/>
                <a:cs typeface="Arial Rounded MT Bold" charset="0"/>
              </a:rPr>
              <a:t>Know how to say ‘no’</a:t>
            </a:r>
          </a:p>
          <a:p>
            <a:r>
              <a:rPr lang="en-GB" altLang="en-US" sz="3200" dirty="0">
                <a:latin typeface="Arial Rounded MT Bold" charset="0"/>
                <a:ea typeface="Arial Rounded MT Bold" charset="0"/>
                <a:cs typeface="Arial Rounded MT Bold" charset="0"/>
              </a:rPr>
              <a:t>Act assertively</a:t>
            </a:r>
          </a:p>
          <a:p>
            <a:r>
              <a:rPr lang="en-GB" altLang="en-US" sz="3200" dirty="0">
                <a:latin typeface="Arial Rounded MT Bold" charset="0"/>
                <a:ea typeface="Arial Rounded MT Bold" charset="0"/>
                <a:cs typeface="Arial Rounded MT Bold" charset="0"/>
              </a:rPr>
              <a:t>Limit phone and online time</a:t>
            </a:r>
          </a:p>
          <a:p>
            <a:r>
              <a:rPr lang="en-GB" altLang="en-US" sz="3200" dirty="0">
                <a:latin typeface="Arial Rounded MT Bold" charset="0"/>
                <a:ea typeface="Arial Rounded MT Bold" charset="0"/>
                <a:cs typeface="Arial Rounded MT Bold" charset="0"/>
              </a:rPr>
              <a:t>See others as a source of support</a:t>
            </a:r>
          </a:p>
          <a:p>
            <a:endParaRPr lang="en-GB" altLang="en-US" sz="4000" dirty="0">
              <a:solidFill>
                <a:srgbClr val="000000"/>
              </a:solidFill>
            </a:endParaRPr>
          </a:p>
          <a:p>
            <a:endParaRPr lang="en-GB" altLang="en-US" sz="3200" dirty="0">
              <a:latin typeface="Arial Rounded MT Bold" charset="0"/>
              <a:ea typeface="Arial Rounded MT Bold" charset="0"/>
              <a:cs typeface="Arial Rounded MT Bold"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5" name="Picture 4">
            <a:extLst>
              <a:ext uri="{FF2B5EF4-FFF2-40B4-BE49-F238E27FC236}">
                <a16:creationId xmlns:a16="http://schemas.microsoft.com/office/drawing/2014/main" id="{165F3988-F5EF-4AC7-BC92-AD9A6D963E47}"/>
              </a:ext>
            </a:extLst>
          </p:cNvPr>
          <p:cNvPicPr>
            <a:picLocks noChangeAspect="1"/>
          </p:cNvPicPr>
          <p:nvPr/>
        </p:nvPicPr>
        <p:blipFill>
          <a:blip r:embed="rId2"/>
          <a:stretch>
            <a:fillRect/>
          </a:stretch>
        </p:blipFill>
        <p:spPr>
          <a:xfrm>
            <a:off x="2608373" y="5209812"/>
            <a:ext cx="3887133" cy="1511663"/>
          </a:xfrm>
          <a:prstGeom prst="rect">
            <a:avLst/>
          </a:prstGeom>
        </p:spPr>
      </p:pic>
    </p:spTree>
    <p:extLst>
      <p:ext uri="{BB962C8B-B14F-4D97-AF65-F5344CB8AC3E}">
        <p14:creationId xmlns:p14="http://schemas.microsoft.com/office/powerpoint/2010/main" val="15493037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fontScale="90000"/>
          </a:bodyPr>
          <a:lstStyle/>
          <a:p>
            <a:pPr>
              <a:lnSpc>
                <a:spcPct val="90000"/>
              </a:lnSpc>
            </a:pPr>
            <a:br>
              <a:rPr lang="en-GB" altLang="en-US" sz="1100" b="1" dirty="0"/>
            </a:br>
            <a:br>
              <a:rPr lang="en-GB" altLang="en-US" sz="1100" b="1" dirty="0"/>
            </a:br>
            <a:br>
              <a:rPr lang="en-GB" altLang="en-US" sz="1100" b="1" dirty="0"/>
            </a:br>
            <a:br>
              <a:rPr lang="en-GB" altLang="en-US" sz="3600" b="1" dirty="0"/>
            </a:br>
            <a:r>
              <a:rPr lang="en-GB" altLang="en-US" sz="3600" u="sng" dirty="0"/>
              <a:t>Ways of Working</a:t>
            </a:r>
            <a:br>
              <a:rPr lang="en-GB" altLang="en-US" sz="1100" i="1" dirty="0"/>
            </a:br>
            <a:br>
              <a:rPr lang="en-GB" altLang="en-US" sz="1100" dirty="0"/>
            </a:br>
            <a:br>
              <a:rPr lang="en-GB" altLang="en-US" sz="1100" dirty="0"/>
            </a:br>
            <a:endParaRPr lang="en-US" sz="1100" dirty="0"/>
          </a:p>
        </p:txBody>
      </p:sp>
      <p:pic>
        <p:nvPicPr>
          <p:cNvPr id="5" name="Picture 4">
            <a:extLst>
              <a:ext uri="{FF2B5EF4-FFF2-40B4-BE49-F238E27FC236}">
                <a16:creationId xmlns:a16="http://schemas.microsoft.com/office/drawing/2014/main" id="{764E9B65-69FF-473A-9E15-F7B2832FC272}"/>
              </a:ext>
            </a:extLst>
          </p:cNvPr>
          <p:cNvPicPr>
            <a:picLocks noChangeAspect="1"/>
          </p:cNvPicPr>
          <p:nvPr/>
        </p:nvPicPr>
        <p:blipFill rotWithShape="1">
          <a:blip r:embed="rId2"/>
          <a:srcRect l="23504" r="19272" b="1"/>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2" y="2061840"/>
            <a:ext cx="4038600" cy="3989040"/>
          </a:xfrm>
        </p:spPr>
        <p:txBody>
          <a:bodyPr>
            <a:normAutofit/>
          </a:bodyPr>
          <a:lstStyle/>
          <a:p>
            <a:pPr>
              <a:lnSpc>
                <a:spcPct val="90000"/>
              </a:lnSpc>
            </a:pPr>
            <a:r>
              <a:rPr lang="en-GB" altLang="en-US" sz="2200" dirty="0"/>
              <a:t>Do the difficult things first</a:t>
            </a:r>
          </a:p>
          <a:p>
            <a:pPr>
              <a:lnSpc>
                <a:spcPct val="90000"/>
              </a:lnSpc>
            </a:pPr>
            <a:r>
              <a:rPr lang="en-GB" altLang="en-US" sz="2200" dirty="0"/>
              <a:t>Cut the clutter</a:t>
            </a:r>
          </a:p>
          <a:p>
            <a:pPr>
              <a:lnSpc>
                <a:spcPct val="90000"/>
              </a:lnSpc>
            </a:pPr>
            <a:r>
              <a:rPr lang="en-GB" altLang="en-US" sz="2200" dirty="0"/>
              <a:t>Complete one task before going on to the next</a:t>
            </a:r>
          </a:p>
          <a:p>
            <a:pPr>
              <a:lnSpc>
                <a:spcPct val="90000"/>
              </a:lnSpc>
            </a:pPr>
            <a:r>
              <a:rPr lang="en-GB" altLang="en-US" sz="2200" dirty="0"/>
              <a:t>Concentrate on a limited number of tasks</a:t>
            </a:r>
          </a:p>
          <a:p>
            <a:pPr>
              <a:lnSpc>
                <a:spcPct val="90000"/>
              </a:lnSpc>
            </a:pPr>
            <a:r>
              <a:rPr lang="en-GB" altLang="en-US" sz="2200" dirty="0"/>
              <a:t>Build in thinking time</a:t>
            </a:r>
          </a:p>
          <a:p>
            <a:pPr>
              <a:lnSpc>
                <a:spcPct val="90000"/>
              </a:lnSpc>
            </a:pPr>
            <a:r>
              <a:rPr lang="en-GB" altLang="en-US" sz="2200" dirty="0"/>
              <a:t>Be conscious of time</a:t>
            </a:r>
            <a:br>
              <a:rPr lang="en-GB" altLang="en-US" sz="2200" b="1" dirty="0"/>
            </a:br>
            <a:endParaRPr lang="en-GB" altLang="en-US" sz="2200" dirty="0"/>
          </a:p>
          <a:p>
            <a:pPr>
              <a:lnSpc>
                <a:spcPct val="90000"/>
              </a:lnSpc>
            </a:pPr>
            <a:endParaRPr lang="en-GB" altLang="en-US" sz="2200" dirty="0"/>
          </a:p>
          <a:p>
            <a:pPr>
              <a:lnSpc>
                <a:spcPct val="90000"/>
              </a:lnSpc>
            </a:pPr>
            <a:endParaRPr lang="en-GB" altLang="en-US" sz="2200" dirty="0"/>
          </a:p>
          <a:p>
            <a:pPr>
              <a:lnSpc>
                <a:spcPct val="90000"/>
              </a:lnSpc>
            </a:pPr>
            <a:endParaRPr lang="en-US" sz="2200" dirty="0"/>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9</a:t>
            </a:fld>
            <a:endParaRPr lang="en-GB" altLang="en-US"/>
          </a:p>
        </p:txBody>
      </p:sp>
    </p:spTree>
    <p:extLst>
      <p:ext uri="{BB962C8B-B14F-4D97-AF65-F5344CB8AC3E}">
        <p14:creationId xmlns:p14="http://schemas.microsoft.com/office/powerpoint/2010/main" val="16962402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u="sng"/>
              <a:t>Prioritisation</a:t>
            </a:r>
            <a:r>
              <a:rPr lang="en-US"/>
              <a:t> </a:t>
            </a:r>
          </a:p>
        </p:txBody>
      </p:sp>
      <p:pic>
        <p:nvPicPr>
          <p:cNvPr id="5" name="Picture 4">
            <a:extLst>
              <a:ext uri="{FF2B5EF4-FFF2-40B4-BE49-F238E27FC236}">
                <a16:creationId xmlns:a16="http://schemas.microsoft.com/office/drawing/2014/main" id="{78C81B12-E882-4AD3-869A-981462140B8D}"/>
              </a:ext>
            </a:extLst>
          </p:cNvPr>
          <p:cNvPicPr>
            <a:picLocks noChangeAspect="1"/>
          </p:cNvPicPr>
          <p:nvPr/>
        </p:nvPicPr>
        <p:blipFill>
          <a:blip r:embed="rId2"/>
          <a:stretch>
            <a:fillRect/>
          </a:stretch>
        </p:blipFill>
        <p:spPr>
          <a:xfrm>
            <a:off x="1805208" y="1600201"/>
            <a:ext cx="5533584" cy="3917032"/>
          </a:xfrm>
          <a:prstGeom prst="rect">
            <a:avLst/>
          </a:prstGeom>
          <a:noFill/>
        </p:spPr>
      </p:pic>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10</a:t>
            </a:fld>
            <a:endParaRPr lang="en-GB" altLang="en-US"/>
          </a:p>
        </p:txBody>
      </p:sp>
    </p:spTree>
    <p:extLst>
      <p:ext uri="{BB962C8B-B14F-4D97-AF65-F5344CB8AC3E}">
        <p14:creationId xmlns:p14="http://schemas.microsoft.com/office/powerpoint/2010/main" val="405390193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538508" y="238539"/>
            <a:ext cx="8001000" cy="1216025"/>
          </a:xfrm>
        </p:spPr>
        <p:txBody>
          <a:bodyPr rtlCol="0">
            <a:normAutofit/>
          </a:bodyPr>
          <a:lstStyle/>
          <a:p>
            <a:pPr eaLnBrk="1" fontAlgn="auto" hangingPunct="1">
              <a:spcAft>
                <a:spcPts val="0"/>
              </a:spcAft>
              <a:defRPr/>
            </a:pPr>
            <a:r>
              <a:rPr lang="en-US" sz="3600" u="sng" dirty="0">
                <a:latin typeface="Arial Rounded MT Bold" charset="0"/>
                <a:ea typeface="Arial Rounded MT Bold" charset="0"/>
                <a:cs typeface="Arial Rounded MT Bold" charset="0"/>
              </a:rPr>
              <a:t>Urgent &amp; Non-urgent work</a:t>
            </a:r>
            <a:endParaRPr lang="en-GB" sz="3600" u="sng" dirty="0">
              <a:latin typeface="Arial Rounded MT Bold" charset="0"/>
              <a:ea typeface="Arial Rounded MT Bold" charset="0"/>
              <a:cs typeface="Arial Rounded MT Bold" charset="0"/>
            </a:endParaRPr>
          </a:p>
        </p:txBody>
      </p:sp>
      <p:graphicFrame>
        <p:nvGraphicFramePr>
          <p:cNvPr id="6215" name="Group 71"/>
          <p:cNvGraphicFramePr>
            <a:graphicFrameLocks noGrp="1"/>
          </p:cNvGraphicFramePr>
          <p:nvPr>
            <p:ph type="tbl" idx="1"/>
            <p:extLst>
              <p:ext uri="{D42A27DB-BD31-4B8C-83A1-F6EECF244321}">
                <p14:modId xmlns:p14="http://schemas.microsoft.com/office/powerpoint/2010/main" val="1434288661"/>
              </p:ext>
            </p:extLst>
          </p:nvPr>
        </p:nvGraphicFramePr>
        <p:xfrm>
          <a:off x="540236" y="1232748"/>
          <a:ext cx="8000999" cy="4958080"/>
        </p:xfrm>
        <a:graphic>
          <a:graphicData uri="http://schemas.openxmlformats.org/drawingml/2006/table">
            <a:tbl>
              <a:tblPr/>
              <a:tblGrid>
                <a:gridCol w="2000250">
                  <a:extLst>
                    <a:ext uri="{9D8B030D-6E8A-4147-A177-3AD203B41FA5}">
                      <a16:colId xmlns:a16="http://schemas.microsoft.com/office/drawing/2014/main" val="20000"/>
                    </a:ext>
                  </a:extLst>
                </a:gridCol>
                <a:gridCol w="2000250">
                  <a:extLst>
                    <a:ext uri="{9D8B030D-6E8A-4147-A177-3AD203B41FA5}">
                      <a16:colId xmlns:a16="http://schemas.microsoft.com/office/drawing/2014/main" val="20001"/>
                    </a:ext>
                  </a:extLst>
                </a:gridCol>
                <a:gridCol w="4000499">
                  <a:extLst>
                    <a:ext uri="{9D8B030D-6E8A-4147-A177-3AD203B41FA5}">
                      <a16:colId xmlns:a16="http://schemas.microsoft.com/office/drawing/2014/main" val="20002"/>
                    </a:ext>
                  </a:extLst>
                </a:gridCol>
              </a:tblGrid>
              <a:tr h="1397028">
                <a:tc gridSpan="2">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50800" marR="0" lvl="0" indent="-50800" algn="l" defTabSz="914400" rtl="0" eaLnBrk="1" fontAlgn="base" latinLnBrk="0" hangingPunct="1">
                        <a:lnSpc>
                          <a:spcPct val="100000"/>
                        </a:lnSpc>
                        <a:spcBef>
                          <a:spcPct val="0"/>
                        </a:spcBef>
                        <a:spcAft>
                          <a:spcPct val="0"/>
                        </a:spcAft>
                        <a:buClrTx/>
                        <a:buSzTx/>
                        <a:buFontTx/>
                        <a:buNone/>
                        <a:tabLst/>
                      </a:pPr>
                      <a:r>
                        <a:rPr kumimoji="0" lang="en-US" altLang="en-US" sz="2400" b="1" i="1" u="none" strike="noStrike" cap="none" normalizeH="0" baseline="0" dirty="0">
                          <a:ln>
                            <a:noFill/>
                          </a:ln>
                          <a:solidFill>
                            <a:schemeClr val="tx1"/>
                          </a:solidFill>
                          <a:effectLst/>
                          <a:latin typeface="Arial Rounded MT Bold" charset="0"/>
                          <a:ea typeface="Arial Rounded MT Bold" charset="0"/>
                          <a:cs typeface="Arial Rounded MT Bold" charset="0"/>
                        </a:rPr>
                        <a:t>THE DIFFERENCE BETWEEN IMPORTANT AND URGENT</a:t>
                      </a:r>
                      <a:endPar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endParaRPr>
                    </a:p>
                  </a:txBody>
                  <a:tcP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c rowSpan="3">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469900" marR="0" lvl="0" indent="-469900" algn="l" defTabSz="914400" rtl="0" eaLnBrk="1" fontAlgn="base" latinLnBrk="0" hangingPunct="1">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accent5"/>
                          </a:solidFill>
                          <a:effectLst/>
                          <a:latin typeface="Arial Rounded MT Bold" charset="0"/>
                          <a:ea typeface="Arial Rounded MT Bold" charset="0"/>
                          <a:cs typeface="Arial Rounded MT Bold" charset="0"/>
                        </a:rPr>
                        <a:t>Important</a:t>
                      </a:r>
                    </a:p>
                    <a:p>
                      <a:pPr marL="12700" marR="0" lvl="0" indent="-1270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Rounded MT Bold" charset="0"/>
                          <a:ea typeface="Arial Rounded MT Bold" charset="0"/>
                          <a:cs typeface="Arial Rounded MT Bold" charset="0"/>
                        </a:rPr>
                        <a:t>Those tasks that will lead to the accomplishment of an important objective.   The situation will worsen if they are not completed successfully.</a:t>
                      </a:r>
                    </a:p>
                    <a:p>
                      <a:pPr marL="469900" marR="0" lvl="0" indent="-46990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C00000"/>
                          </a:solidFill>
                          <a:effectLst/>
                          <a:latin typeface="Arial Rounded MT Bold" charset="0"/>
                          <a:ea typeface="Arial Rounded MT Bold" charset="0"/>
                          <a:cs typeface="Arial Rounded MT Bold" charset="0"/>
                        </a:rPr>
                        <a:t>Urgent</a:t>
                      </a:r>
                    </a:p>
                    <a:p>
                      <a:pPr marL="12700" marR="0" lvl="0" indent="-1270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Rounded MT Bold" charset="0"/>
                          <a:ea typeface="Arial Rounded MT Bold" charset="0"/>
                          <a:cs typeface="Arial Rounded MT Bold" charset="0"/>
                        </a:rPr>
                        <a:t>Those tasks that have to be done in a very short time-scale.   </a:t>
                      </a:r>
                      <a:r>
                        <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rPr>
                        <a:t>Which usually means NOW!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49174">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469900" marR="0" lvl="0" indent="-46990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accent5"/>
                          </a:solidFill>
                          <a:effectLst/>
                          <a:latin typeface="Arial Rounded MT Bold" charset="0"/>
                          <a:ea typeface="Arial Rounded MT Bold" charset="0"/>
                          <a:cs typeface="Arial Rounded MT Bold" charset="0"/>
                        </a:rPr>
                        <a:t>Important</a:t>
                      </a:r>
                      <a:endParaRPr kumimoji="0" lang="en-US" altLang="en-US" sz="2800" b="0" i="0" u="none" strike="noStrike" cap="none" normalizeH="0" baseline="0" dirty="0">
                        <a:ln>
                          <a:noFill/>
                        </a:ln>
                        <a:solidFill>
                          <a:schemeClr val="accent5"/>
                        </a:solidFill>
                        <a:effectLst/>
                        <a:latin typeface="Arial Rounded MT Bold" charset="0"/>
                        <a:ea typeface="Arial Rounded MT Bold" charset="0"/>
                        <a:cs typeface="Arial Rounded MT Bold" charset="0"/>
                      </a:endParaRP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469900" marR="0" lvl="0" indent="-469900" algn="ctr" defTabSz="914400" rtl="0" eaLnBrk="1" fontAlgn="base" latinLnBrk="0" hangingPunct="1">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C00000"/>
                          </a:solidFill>
                          <a:effectLst/>
                          <a:latin typeface="Arial Rounded MT Bold" charset="0"/>
                          <a:ea typeface="Arial Rounded MT Bold" charset="0"/>
                          <a:cs typeface="Arial Rounded MT Bold" charset="0"/>
                        </a:rPr>
                        <a:t>Urgent</a:t>
                      </a:r>
                      <a:endParaRPr kumimoji="0" lang="en-US" altLang="en-US" sz="3200" b="0" i="0" u="none" strike="noStrike" cap="none" normalizeH="0" baseline="0" dirty="0">
                        <a:ln>
                          <a:noFill/>
                        </a:ln>
                        <a:solidFill>
                          <a:srgbClr val="C00000"/>
                        </a:solidFill>
                        <a:effectLst/>
                        <a:latin typeface="Arial Rounded MT Bold" charset="0"/>
                        <a:ea typeface="Arial Rounded MT Bold" charset="0"/>
                        <a:cs typeface="Arial Rounded MT Bold" charset="0"/>
                      </a:endParaRPr>
                    </a:p>
                  </a:txBody>
                  <a:tcPr horzOverflow="overflow">
                    <a:lnL w="9525"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1"/>
                  </a:ext>
                </a:extLst>
              </a:tr>
              <a:tr h="2711878">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12700" marR="0" lvl="0" indent="-1270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rPr>
                        <a:t>To do with meeting company objectives</a:t>
                      </a:r>
                    </a:p>
                  </a:txBody>
                  <a:tcPr horzOverflow="overflow">
                    <a:lnL w="12700"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marL="469900" indent="-469900" eaLnBrk="0" hangingPunct="0">
                        <a:spcBef>
                          <a:spcPct val="20000"/>
                        </a:spcBef>
                        <a:buClr>
                          <a:schemeClr val="accent1"/>
                        </a:buClr>
                        <a:buSzPct val="100000"/>
                        <a:buFont typeface="Symbol" charset="2"/>
                        <a:defRPr sz="2000">
                          <a:solidFill>
                            <a:schemeClr val="tx2"/>
                          </a:solidFill>
                          <a:latin typeface="Candara" charset="0"/>
                        </a:defRPr>
                      </a:lvl1pPr>
                      <a:lvl2pPr marL="742950" indent="-285750" eaLnBrk="0" hangingPunct="0">
                        <a:spcBef>
                          <a:spcPct val="20000"/>
                        </a:spcBef>
                        <a:buClr>
                          <a:schemeClr val="accent1"/>
                        </a:buClr>
                        <a:buSzPct val="100000"/>
                        <a:buFont typeface="Symbol" charset="2"/>
                        <a:defRPr sz="2000">
                          <a:solidFill>
                            <a:schemeClr val="tx2"/>
                          </a:solidFill>
                          <a:latin typeface="Candara" charset="0"/>
                        </a:defRPr>
                      </a:lvl2pPr>
                      <a:lvl3pPr marL="1143000" indent="-228600" eaLnBrk="0" hangingPunct="0">
                        <a:spcBef>
                          <a:spcPct val="20000"/>
                        </a:spcBef>
                        <a:buClr>
                          <a:schemeClr val="accent1"/>
                        </a:buClr>
                        <a:buSzPct val="100000"/>
                        <a:buFont typeface="Symbol" charset="2"/>
                        <a:defRPr>
                          <a:solidFill>
                            <a:schemeClr val="tx2"/>
                          </a:solidFill>
                          <a:latin typeface="Candara" charset="0"/>
                        </a:defRPr>
                      </a:lvl3pPr>
                      <a:lvl4pPr marL="1600200" indent="-228600" eaLnBrk="0" hangingPunct="0">
                        <a:spcBef>
                          <a:spcPct val="20000"/>
                        </a:spcBef>
                        <a:buClr>
                          <a:schemeClr val="accent1"/>
                        </a:buClr>
                        <a:buSzPct val="100000"/>
                        <a:buFont typeface="Symbol" charset="2"/>
                        <a:defRPr sz="1600">
                          <a:solidFill>
                            <a:schemeClr val="tx2"/>
                          </a:solidFill>
                          <a:latin typeface="Candara" charset="0"/>
                        </a:defRPr>
                      </a:lvl4pPr>
                      <a:lvl5pPr marL="2057400" indent="-228600" eaLnBrk="0" hangingPunct="0">
                        <a:spcBef>
                          <a:spcPct val="20000"/>
                        </a:spcBef>
                        <a:buClr>
                          <a:schemeClr val="accent1"/>
                        </a:buClr>
                        <a:buSzPct val="100000"/>
                        <a:buFont typeface="Symbol" charset="2"/>
                        <a:defRPr sz="1400">
                          <a:solidFill>
                            <a:schemeClr val="tx2"/>
                          </a:solidFill>
                          <a:latin typeface="Candara" charset="0"/>
                        </a:defRPr>
                      </a:lvl5pPr>
                      <a:lvl6pPr marL="25146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6pPr>
                      <a:lvl7pPr marL="29718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7pPr>
                      <a:lvl8pPr marL="34290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8pPr>
                      <a:lvl9pPr marL="3886200" indent="-228600" eaLnBrk="0" fontAlgn="base" hangingPunct="0">
                        <a:spcBef>
                          <a:spcPct val="20000"/>
                        </a:spcBef>
                        <a:spcAft>
                          <a:spcPct val="0"/>
                        </a:spcAft>
                        <a:buClr>
                          <a:schemeClr val="accent1"/>
                        </a:buClr>
                        <a:buSzPct val="100000"/>
                        <a:buFont typeface="Symbol" charset="2"/>
                        <a:defRPr sz="1400">
                          <a:solidFill>
                            <a:schemeClr val="tx2"/>
                          </a:solidFill>
                          <a:latin typeface="Candara" charset="0"/>
                        </a:defRPr>
                      </a:lvl9pPr>
                    </a:lstStyle>
                    <a:p>
                      <a:pPr marL="12700" marR="0" lvl="0" indent="-12700" algn="l"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Rounded MT Bold" charset="0"/>
                          <a:ea typeface="Arial Rounded MT Bold" charset="0"/>
                          <a:cs typeface="Arial Rounded MT Bold" charset="0"/>
                        </a:rPr>
                        <a:t>Tasks which have a specific deadline for completion</a:t>
                      </a:r>
                    </a:p>
                  </a:txBody>
                  <a:tcPr horzOverflow="overflow">
                    <a:lnL w="9525"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9525"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4525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215"/>
                                        </p:tgtEl>
                                        <p:attrNameLst>
                                          <p:attrName>style.visibility</p:attrName>
                                        </p:attrNameLst>
                                      </p:cBhvr>
                                      <p:to>
                                        <p:strVal val="visible"/>
                                      </p:to>
                                    </p:set>
                                    <p:animEffect transition="in" filter="fade">
                                      <p:cBhvr>
                                        <p:cTn id="7" dur="1000"/>
                                        <p:tgtEl>
                                          <p:spTgt spid="6215"/>
                                        </p:tgtEl>
                                      </p:cBhvr>
                                    </p:animEffect>
                                    <p:anim calcmode="lin" valueType="num">
                                      <p:cBhvr>
                                        <p:cTn id="8" dur="1000" fill="hold"/>
                                        <p:tgtEl>
                                          <p:spTgt spid="6215"/>
                                        </p:tgtEl>
                                        <p:attrNameLst>
                                          <p:attrName>ppt_x</p:attrName>
                                        </p:attrNameLst>
                                      </p:cBhvr>
                                      <p:tavLst>
                                        <p:tav tm="0">
                                          <p:val>
                                            <p:strVal val="#ppt_x"/>
                                          </p:val>
                                        </p:tav>
                                        <p:tav tm="100000">
                                          <p:val>
                                            <p:strVal val="#ppt_x"/>
                                          </p:val>
                                        </p:tav>
                                      </p:tavLst>
                                    </p:anim>
                                    <p:anim calcmode="lin" valueType="num">
                                      <p:cBhvr>
                                        <p:cTn id="9" dur="1000" fill="hold"/>
                                        <p:tgtEl>
                                          <p:spTgt spid="62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FC413-B52C-4D19-880D-E8B364D239A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dirty="0"/>
              <a:t>Time management Matrix</a:t>
            </a:r>
          </a:p>
        </p:txBody>
      </p:sp>
      <p:pic>
        <p:nvPicPr>
          <p:cNvPr id="6" name="Picture 5">
            <a:extLst>
              <a:ext uri="{FF2B5EF4-FFF2-40B4-BE49-F238E27FC236}">
                <a16:creationId xmlns:a16="http://schemas.microsoft.com/office/drawing/2014/main" id="{37EB0697-9D93-42AE-BDD8-792C998197D0}"/>
              </a:ext>
            </a:extLst>
          </p:cNvPr>
          <p:cNvPicPr>
            <a:picLocks noChangeAspect="1"/>
          </p:cNvPicPr>
          <p:nvPr/>
        </p:nvPicPr>
        <p:blipFill rotWithShape="1">
          <a:blip r:embed="rId2"/>
          <a:srcRect r="1" b="36504"/>
          <a:stretch/>
        </p:blipFill>
        <p:spPr>
          <a:xfrm>
            <a:off x="457200" y="1600201"/>
            <a:ext cx="4038600" cy="3989040"/>
          </a:xfrm>
          <a:prstGeom prst="rect">
            <a:avLst/>
          </a:prstGeom>
          <a:noFill/>
        </p:spPr>
      </p:pic>
      <p:sp>
        <p:nvSpPr>
          <p:cNvPr id="4" name="Rectangle 1">
            <a:extLst>
              <a:ext uri="{FF2B5EF4-FFF2-40B4-BE49-F238E27FC236}">
                <a16:creationId xmlns:a16="http://schemas.microsoft.com/office/drawing/2014/main" id="{6025C9C5-E1BE-4FB2-BED9-13CF08BEC097}"/>
              </a:ext>
            </a:extLst>
          </p:cNvPr>
          <p:cNvSpPr>
            <a:spLocks noChangeArrowheads="1"/>
          </p:cNvSpPr>
          <p:nvPr/>
        </p:nvSpPr>
        <p:spPr bwMode="auto">
          <a:xfrm>
            <a:off x="4648200" y="1600201"/>
            <a:ext cx="4038600" cy="3989040"/>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92500"/>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20000"/>
              </a:spcBef>
              <a:spcAft>
                <a:spcPct val="0"/>
              </a:spcAft>
              <a:buClrTx/>
              <a:buSzTx/>
              <a:buFont typeface="Arial" pitchFamily="34" charset="0"/>
              <a:buNone/>
              <a:tabLst/>
            </a:pPr>
            <a:endParaRPr kumimoji="0" lang="en-US" altLang="en-US" sz="1400" b="0" i="0" u="none" strike="noStrike" cap="none" normalizeH="0" baseline="0" dirty="0">
              <a:ln>
                <a:noFill/>
              </a:ln>
              <a:effectLst/>
              <a:latin typeface="+mn-lt"/>
              <a:cs typeface="+mn-cs"/>
            </a:endParaRP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1400" b="0" i="0" strike="noStrike" cap="none" normalizeH="0" baseline="0" dirty="0">
                <a:ln>
                  <a:noFill/>
                </a:ln>
                <a:effectLst/>
                <a:latin typeface="+mn-lt"/>
                <a:cs typeface="+mn-cs"/>
                <a:hlinkClick r:id="rId3">
                  <a:extLst>
                    <a:ext uri="{A12FA001-AC4F-418D-AE19-62706E023703}">
                      <ahyp:hlinkClr xmlns:ahyp="http://schemas.microsoft.com/office/drawing/2018/hyperlinkcolor" val="tx"/>
                    </a:ext>
                  </a:extLst>
                </a:hlinkClick>
              </a:rPr>
              <a:t>Dwight D. Eisenhower</a:t>
            </a:r>
            <a:r>
              <a:rPr kumimoji="0" lang="en-US" altLang="en-US" sz="1400" b="0" i="0" strike="noStrike" cap="none" normalizeH="0" baseline="0" dirty="0">
                <a:ln>
                  <a:noFill/>
                </a:ln>
                <a:effectLst/>
                <a:latin typeface="+mn-lt"/>
                <a:cs typeface="+mn-cs"/>
              </a:rPr>
              <a:t>, thirty-fourth president of the U.S., thought that we should devote attention and time to our activities in accordance with their importance and urgency. He said, rightly, that we are too inclined to focus on the things that are both important and urgent, generating a reactive behavior based on what has to be done right now, instead of focusing on the things that are important and not urgent, which would be the basis of a more strategic behavior based on long-term goals.</a:t>
            </a:r>
          </a:p>
          <a:p>
            <a:pPr marL="0" marR="0" lvl="0" indent="0" eaLnBrk="1" fontAlgn="base" hangingPunct="1">
              <a:lnSpc>
                <a:spcPct val="90000"/>
              </a:lnSpc>
              <a:spcBef>
                <a:spcPct val="20000"/>
              </a:spcBef>
              <a:spcAft>
                <a:spcPct val="0"/>
              </a:spcAft>
              <a:buClrTx/>
              <a:buSzTx/>
              <a:buFont typeface="Arial" pitchFamily="34" charset="0"/>
              <a:buNone/>
              <a:tabLst/>
            </a:pPr>
            <a:endParaRPr lang="en-US" altLang="en-US" sz="1400" dirty="0">
              <a:latin typeface="+mn-lt"/>
              <a:cs typeface="+mn-cs"/>
            </a:endParaRPr>
          </a:p>
          <a:p>
            <a:pPr marL="0" marR="0" lvl="0" indent="0" eaLnBrk="1" fontAlgn="base" hangingPunct="1">
              <a:lnSpc>
                <a:spcPct val="90000"/>
              </a:lnSpc>
              <a:spcBef>
                <a:spcPct val="20000"/>
              </a:spcBef>
              <a:spcAft>
                <a:spcPct val="0"/>
              </a:spcAft>
              <a:buClrTx/>
              <a:buSzTx/>
              <a:buFont typeface="Arial" pitchFamily="34" charset="0"/>
              <a:buNone/>
              <a:tabLst/>
            </a:pPr>
            <a:endParaRPr kumimoji="0" lang="en-US" altLang="en-US" sz="1400" b="0" i="0" strike="noStrike" cap="none" normalizeH="0" baseline="0" dirty="0">
              <a:ln>
                <a:noFill/>
              </a:ln>
              <a:effectLst/>
              <a:latin typeface="+mn-lt"/>
              <a:cs typeface="+mn-cs"/>
            </a:endParaRPr>
          </a:p>
          <a:p>
            <a:pPr marL="0" marR="0" lvl="0" indent="0" eaLnBrk="1" fontAlgn="base" hangingPunct="1">
              <a:lnSpc>
                <a:spcPct val="90000"/>
              </a:lnSpc>
              <a:spcBef>
                <a:spcPct val="20000"/>
              </a:spcBef>
              <a:spcAft>
                <a:spcPct val="0"/>
              </a:spcAft>
              <a:buClrTx/>
              <a:buSzTx/>
              <a:buFont typeface="Arial" pitchFamily="34" charset="0"/>
              <a:buNone/>
              <a:tabLst/>
            </a:pPr>
            <a:r>
              <a:rPr kumimoji="0" lang="en-US" altLang="en-US" sz="1400" b="0" i="0" strike="noStrike" cap="none" normalizeH="0" baseline="0" dirty="0">
                <a:ln>
                  <a:noFill/>
                </a:ln>
                <a:effectLst/>
                <a:latin typeface="+mn-lt"/>
                <a:cs typeface="+mn-cs"/>
                <a:hlinkClick r:id="rId4">
                  <a:extLst>
                    <a:ext uri="{A12FA001-AC4F-418D-AE19-62706E023703}">
                      <ahyp:hlinkClr xmlns:ahyp="http://schemas.microsoft.com/office/drawing/2018/hyperlinkcolor" val="tx"/>
                    </a:ext>
                  </a:extLst>
                </a:hlinkClick>
              </a:rPr>
              <a:t>Stephen R. Covey</a:t>
            </a:r>
            <a:r>
              <a:rPr kumimoji="0" lang="en-US" altLang="en-US" sz="1400" b="0" i="0" strike="noStrike" cap="none" normalizeH="0" baseline="0" dirty="0">
                <a:ln>
                  <a:noFill/>
                </a:ln>
                <a:effectLst/>
                <a:latin typeface="+mn-lt"/>
                <a:cs typeface="+mn-cs"/>
              </a:rPr>
              <a:t> popularized the Eisenhower’s Time Management Matrix in his book </a:t>
            </a:r>
            <a:r>
              <a:rPr kumimoji="0" lang="en-US" altLang="en-US" sz="1400" b="0" i="0" strike="noStrike" cap="none" normalizeH="0" baseline="0" dirty="0">
                <a:ln>
                  <a:noFill/>
                </a:ln>
                <a:effectLst/>
                <a:latin typeface="+mn-lt"/>
                <a:cs typeface="+mn-cs"/>
                <a:hlinkClick r:id="rId5">
                  <a:extLst>
                    <a:ext uri="{A12FA001-AC4F-418D-AE19-62706E023703}">
                      <ahyp:hlinkClr xmlns:ahyp="http://schemas.microsoft.com/office/drawing/2018/hyperlinkcolor" val="tx"/>
                    </a:ext>
                  </a:extLst>
                </a:hlinkClick>
              </a:rPr>
              <a:t>The 7 Habits of Highly Effective People</a:t>
            </a:r>
            <a:r>
              <a:rPr kumimoji="0" lang="en-US" altLang="en-US" sz="1400" b="0" i="0" strike="noStrike" cap="none" normalizeH="0" baseline="0" dirty="0">
                <a:ln>
                  <a:noFill/>
                </a:ln>
                <a:effectLst/>
                <a:latin typeface="+mn-lt"/>
                <a:cs typeface="+mn-cs"/>
              </a:rPr>
              <a:t>, stating that </a:t>
            </a:r>
            <a:r>
              <a:rPr kumimoji="0" lang="en-US" altLang="en-US" sz="1400" b="0" i="0" strike="noStrike" cap="none" normalizeH="0" baseline="0" dirty="0">
                <a:ln>
                  <a:noFill/>
                </a:ln>
                <a:effectLst/>
                <a:latin typeface="+mn-lt"/>
                <a:cs typeface="+mn-cs"/>
                <a:hlinkClick r:id="rId6">
                  <a:extLst>
                    <a:ext uri="{A12FA001-AC4F-418D-AE19-62706E023703}">
                      <ahyp:hlinkClr xmlns:ahyp="http://schemas.microsoft.com/office/drawing/2018/hyperlinkcolor" val="tx"/>
                    </a:ext>
                  </a:extLst>
                </a:hlinkClick>
              </a:rPr>
              <a:t>we live a fourth generation of time management</a:t>
            </a:r>
            <a:r>
              <a:rPr kumimoji="0" lang="en-US" altLang="en-US" sz="1400" b="0" i="0" strike="noStrike" cap="none" normalizeH="0" baseline="0" dirty="0">
                <a:ln>
                  <a:noFill/>
                </a:ln>
                <a:effectLst/>
                <a:latin typeface="+mn-lt"/>
                <a:cs typeface="+mn-cs"/>
              </a:rPr>
              <a:t>, more effective, in which managing time itself is no longer the aim, but managing where to focus at any particular time.</a:t>
            </a:r>
          </a:p>
          <a:p>
            <a:pPr marL="0" marR="0" lvl="0" indent="0" eaLnBrk="1" fontAlgn="base" hangingPunct="1">
              <a:lnSpc>
                <a:spcPct val="90000"/>
              </a:lnSpc>
              <a:spcBef>
                <a:spcPct val="20000"/>
              </a:spcBef>
              <a:spcAft>
                <a:spcPct val="0"/>
              </a:spcAft>
              <a:buClrTx/>
              <a:buSzTx/>
              <a:buFont typeface="Arial" pitchFamily="34" charset="0"/>
              <a:buNone/>
              <a:tabLst/>
            </a:pPr>
            <a:br>
              <a:rPr kumimoji="0" lang="en-US" altLang="en-US" sz="1100" b="0" i="0" u="none" strike="noStrike" cap="none" normalizeH="0" baseline="0" dirty="0">
                <a:ln>
                  <a:noFill/>
                </a:ln>
                <a:effectLst/>
                <a:latin typeface="+mn-lt"/>
                <a:cs typeface="+mn-cs"/>
              </a:rPr>
            </a:br>
            <a:endParaRPr kumimoji="0" lang="en-US" altLang="en-US" sz="1100" b="0" i="0" u="none" strike="noStrike" cap="none" normalizeH="0" baseline="0" dirty="0">
              <a:ln>
                <a:noFill/>
              </a:ln>
              <a:effectLst/>
              <a:latin typeface="+mn-lt"/>
              <a:cs typeface="+mn-cs"/>
            </a:endParaRPr>
          </a:p>
        </p:txBody>
      </p:sp>
      <p:sp>
        <p:nvSpPr>
          <p:cNvPr id="3" name="Slide Number Placeholder 2">
            <a:extLst>
              <a:ext uri="{FF2B5EF4-FFF2-40B4-BE49-F238E27FC236}">
                <a16:creationId xmlns:a16="http://schemas.microsoft.com/office/drawing/2014/main" id="{C19E7892-9833-4AD8-8D0A-6A1ED32F8B92}"/>
              </a:ext>
            </a:extLst>
          </p:cNvPr>
          <p:cNvSpPr>
            <a:spLocks noGrp="1"/>
          </p:cNvSpPr>
          <p:nvPr>
            <p:ph type="sldNum" sz="quarter" idx="12"/>
          </p:nvPr>
        </p:nvSpPr>
        <p:spPr>
          <a:xfrm>
            <a:off x="7956376" y="6380972"/>
            <a:ext cx="730424" cy="340503"/>
          </a:xfrm>
        </p:spPr>
        <p:txBody>
          <a:bodyPr vert="horz" lIns="91440" tIns="45720" rIns="91440" bIns="45720" rtlCol="0" anchor="ctr">
            <a:normAutofit/>
          </a:bodyPr>
          <a:lstStyle/>
          <a:p>
            <a:pPr>
              <a:spcAft>
                <a:spcPts val="600"/>
              </a:spcAft>
            </a:pPr>
            <a:fld id="{A241CBB8-3210-4BA4-8445-76E84C173690}" type="slidenum">
              <a:rPr lang="en-GB" altLang="en-US" smtClean="0"/>
              <a:pPr>
                <a:spcAft>
                  <a:spcPts val="600"/>
                </a:spcAft>
              </a:pPr>
              <a:t>12</a:t>
            </a:fld>
            <a:endParaRPr lang="en-GB" altLang="en-US"/>
          </a:p>
        </p:txBody>
      </p:sp>
      <p:sp>
        <p:nvSpPr>
          <p:cNvPr id="5" name="AutoShape 2" descr="Tags">
            <a:extLst>
              <a:ext uri="{FF2B5EF4-FFF2-40B4-BE49-F238E27FC236}">
                <a16:creationId xmlns:a16="http://schemas.microsoft.com/office/drawing/2014/main" id="{7BA50EB6-749A-4B6B-8BA4-93E6FF767D1C}"/>
              </a:ext>
            </a:extLst>
          </p:cNvPr>
          <p:cNvSpPr>
            <a:spLocks noChangeAspect="1" noChangeArrowheads="1"/>
          </p:cNvSpPr>
          <p:nvPr/>
        </p:nvSpPr>
        <p:spPr bwMode="auto">
          <a:xfrm>
            <a:off x="2060575" y="-16033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75220924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1988" y="274638"/>
            <a:ext cx="8229600" cy="1143000"/>
          </a:xfrm>
        </p:spPr>
        <p:txBody>
          <a:bodyPr>
            <a:normAutofit/>
          </a:bodyPr>
          <a:lstStyle/>
          <a:p>
            <a:r>
              <a:rPr lang="en-US" sz="4400" b="1" u="sng" dirty="0">
                <a:latin typeface="Arial Rounded MT Bold" charset="0"/>
                <a:ea typeface="Arial Rounded MT Bold" charset="0"/>
                <a:cs typeface="Arial Rounded MT Bold" charset="0"/>
              </a:rPr>
              <a:t>Prioritise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45511780"/>
              </p:ext>
            </p:extLst>
          </p:nvPr>
        </p:nvGraphicFramePr>
        <p:xfrm>
          <a:off x="457200" y="1600200"/>
          <a:ext cx="8229600" cy="3931920"/>
        </p:xfrm>
        <a:graphic>
          <a:graphicData uri="http://schemas.openxmlformats.org/drawingml/2006/table">
            <a:tbl>
              <a:tblPr firstRow="1" bandRow="1">
                <a:tableStyleId>{2D5ABB26-0587-4C30-8999-92F81FD0307C}</a:tableStyleId>
              </a:tblPr>
              <a:tblGrid>
                <a:gridCol w="1888435">
                  <a:extLst>
                    <a:ext uri="{9D8B030D-6E8A-4147-A177-3AD203B41FA5}">
                      <a16:colId xmlns:a16="http://schemas.microsoft.com/office/drawing/2014/main" val="20000"/>
                    </a:ext>
                  </a:extLst>
                </a:gridCol>
                <a:gridCol w="3208178">
                  <a:extLst>
                    <a:ext uri="{9D8B030D-6E8A-4147-A177-3AD203B41FA5}">
                      <a16:colId xmlns:a16="http://schemas.microsoft.com/office/drawing/2014/main" val="20001"/>
                    </a:ext>
                  </a:extLst>
                </a:gridCol>
                <a:gridCol w="3132987">
                  <a:extLst>
                    <a:ext uri="{9D8B030D-6E8A-4147-A177-3AD203B41FA5}">
                      <a16:colId xmlns:a16="http://schemas.microsoft.com/office/drawing/2014/main" val="20002"/>
                    </a:ext>
                  </a:extLst>
                </a:gridCol>
              </a:tblGrid>
              <a:tr h="370840">
                <a:tc>
                  <a:txBody>
                    <a:bodyPr/>
                    <a:lstStyle/>
                    <a:p>
                      <a:endParaRPr lang="en-US"/>
                    </a:p>
                  </a:txBody>
                  <a:tcPr marL="95416" marR="95416"/>
                </a:tc>
                <a:tc>
                  <a:txBody>
                    <a:bodyPr/>
                    <a:lstStyle/>
                    <a:p>
                      <a:pPr algn="ctr"/>
                      <a:r>
                        <a:rPr lang="en-US" sz="2400" dirty="0">
                          <a:latin typeface="Arial Rounded MT Bold" charset="0"/>
                          <a:ea typeface="Arial Rounded MT Bold" charset="0"/>
                          <a:cs typeface="Arial Rounded MT Bold" charset="0"/>
                        </a:rPr>
                        <a:t>HIGH</a:t>
                      </a:r>
                      <a:r>
                        <a:rPr lang="en-US" sz="2400" baseline="0" dirty="0">
                          <a:latin typeface="Arial Rounded MT Bold" charset="0"/>
                          <a:ea typeface="Arial Rounded MT Bold" charset="0"/>
                          <a:cs typeface="Arial Rounded MT Bold" charset="0"/>
                        </a:rPr>
                        <a:t> URGENCY</a:t>
                      </a:r>
                      <a:endParaRPr lang="en-US" sz="2400" dirty="0">
                        <a:latin typeface="Arial Rounded MT Bold" charset="0"/>
                        <a:ea typeface="Arial Rounded MT Bold" charset="0"/>
                        <a:cs typeface="Arial Rounded MT Bold" charset="0"/>
                      </a:endParaRPr>
                    </a:p>
                  </a:txBody>
                  <a:tcPr marL="95416" marR="95416">
                    <a:lnB w="12700" cap="flat" cmpd="sng" algn="ctr">
                      <a:solidFill>
                        <a:scrgbClr r="0" g="0" b="0"/>
                      </a:solidFill>
                      <a:prstDash val="solid"/>
                      <a:round/>
                      <a:headEnd type="none" w="med" len="med"/>
                      <a:tailEnd type="none" w="med" len="med"/>
                    </a:lnB>
                  </a:tcPr>
                </a:tc>
                <a:tc>
                  <a:txBody>
                    <a:bodyPr/>
                    <a:lstStyle/>
                    <a:p>
                      <a:pPr algn="ctr"/>
                      <a:r>
                        <a:rPr lang="en-US" sz="2400" dirty="0">
                          <a:latin typeface="Arial Rounded MT Bold" charset="0"/>
                          <a:ea typeface="Arial Rounded MT Bold" charset="0"/>
                          <a:cs typeface="Arial Rounded MT Bold" charset="0"/>
                        </a:rPr>
                        <a:t>LOW URGENCY</a:t>
                      </a:r>
                    </a:p>
                  </a:txBody>
                  <a:tcPr marL="95416" marR="95416">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endParaRPr lang="en-US" sz="1800" dirty="0"/>
                    </a:p>
                    <a:p>
                      <a:pPr algn="ctr"/>
                      <a:endParaRPr lang="en-US" sz="1800" dirty="0"/>
                    </a:p>
                    <a:p>
                      <a:pPr algn="ctr"/>
                      <a:r>
                        <a:rPr lang="en-US" sz="1800" dirty="0">
                          <a:latin typeface="Arial Rounded MT Bold" charset="0"/>
                          <a:ea typeface="Arial Rounded MT Bold" charset="0"/>
                          <a:cs typeface="Arial Rounded MT Bold" charset="0"/>
                        </a:rPr>
                        <a:t>HIGH</a:t>
                      </a:r>
                    </a:p>
                    <a:p>
                      <a:pPr algn="ctr"/>
                      <a:r>
                        <a:rPr lang="en-US" sz="1800" dirty="0">
                          <a:latin typeface="Arial Rounded MT Bold" charset="0"/>
                          <a:ea typeface="Arial Rounded MT Bold" charset="0"/>
                          <a:cs typeface="Arial Rounded MT Bold" charset="0"/>
                        </a:rPr>
                        <a:t>IMPORTANCE</a:t>
                      </a:r>
                    </a:p>
                    <a:p>
                      <a:pPr algn="ctr"/>
                      <a:endParaRPr lang="en-US" sz="1800" dirty="0"/>
                    </a:p>
                    <a:p>
                      <a:pPr algn="ctr"/>
                      <a:endParaRPr lang="en-US" sz="1800" dirty="0"/>
                    </a:p>
                  </a:txBody>
                  <a:tcPr marL="95416" marR="95416">
                    <a:lnR w="12700" cap="flat" cmpd="sng" algn="ctr">
                      <a:solidFill>
                        <a:scrgbClr r="0" g="0" b="0"/>
                      </a:solidFill>
                      <a:prstDash val="solid"/>
                      <a:round/>
                      <a:headEnd type="none" w="med" len="med"/>
                      <a:tailEnd type="none" w="med" len="med"/>
                    </a:lnR>
                  </a:tcPr>
                </a:tc>
                <a:tc>
                  <a:txBody>
                    <a:bodyPr/>
                    <a:lstStyle/>
                    <a:p>
                      <a:pPr algn="ctr"/>
                      <a:endParaRPr lang="en-US" sz="2800" dirty="0">
                        <a:latin typeface="Arial Rounded MT Bold" charset="0"/>
                        <a:ea typeface="Arial Rounded MT Bold" charset="0"/>
                        <a:cs typeface="Arial Rounded MT Bold" charset="0"/>
                      </a:endParaRPr>
                    </a:p>
                    <a:p>
                      <a:pPr algn="ctr"/>
                      <a:r>
                        <a:rPr lang="en-US" sz="4800" dirty="0">
                          <a:latin typeface="Arial Rounded MT Bold" charset="0"/>
                          <a:ea typeface="Arial Rounded MT Bold" charset="0"/>
                          <a:cs typeface="Arial Rounded MT Bold" charset="0"/>
                        </a:rPr>
                        <a:t>A</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2800" dirty="0">
                        <a:latin typeface="Arial Rounded MT Bold" charset="0"/>
                        <a:ea typeface="Arial Rounded MT Bold" charset="0"/>
                        <a:cs typeface="Arial Rounded MT Bold" charset="0"/>
                      </a:endParaRPr>
                    </a:p>
                    <a:p>
                      <a:pPr algn="ctr"/>
                      <a:r>
                        <a:rPr lang="en-US" sz="4800" dirty="0">
                          <a:latin typeface="Arial Rounded MT Bold" charset="0"/>
                          <a:ea typeface="Arial Rounded MT Bold" charset="0"/>
                          <a:cs typeface="Arial Rounded MT Bold" charset="0"/>
                        </a:rPr>
                        <a:t>B</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70840">
                <a:tc>
                  <a:txBody>
                    <a:bodyPr/>
                    <a:lstStyle/>
                    <a:p>
                      <a:pPr algn="ctr"/>
                      <a:endParaRPr lang="en-US" sz="1800" dirty="0"/>
                    </a:p>
                    <a:p>
                      <a:pPr algn="ctr"/>
                      <a:endParaRPr lang="en-US" sz="1800" dirty="0"/>
                    </a:p>
                    <a:p>
                      <a:pPr algn="ctr"/>
                      <a:r>
                        <a:rPr lang="en-US" sz="1800" dirty="0">
                          <a:latin typeface="Arial Rounded MT Bold" charset="0"/>
                          <a:ea typeface="Arial Rounded MT Bold" charset="0"/>
                          <a:cs typeface="Arial Rounded MT Bold" charset="0"/>
                        </a:rPr>
                        <a:t>LOW</a:t>
                      </a:r>
                    </a:p>
                    <a:p>
                      <a:pPr algn="ctr"/>
                      <a:r>
                        <a:rPr lang="en-US" sz="1800" dirty="0">
                          <a:latin typeface="Arial Rounded MT Bold" charset="0"/>
                          <a:ea typeface="Arial Rounded MT Bold" charset="0"/>
                          <a:cs typeface="Arial Rounded MT Bold" charset="0"/>
                        </a:rPr>
                        <a:t>IMPORTANCE</a:t>
                      </a:r>
                    </a:p>
                    <a:p>
                      <a:pPr algn="ctr"/>
                      <a:endParaRPr lang="en-US" sz="1800" dirty="0"/>
                    </a:p>
                    <a:p>
                      <a:pPr algn="ctr"/>
                      <a:endParaRPr lang="en-US" sz="1800" dirty="0"/>
                    </a:p>
                  </a:txBody>
                  <a:tcPr marL="95416" marR="95416">
                    <a:lnR w="12700" cap="flat" cmpd="sng" algn="ctr">
                      <a:solidFill>
                        <a:scrgbClr r="0" g="0" b="0"/>
                      </a:solidFill>
                      <a:prstDash val="solid"/>
                      <a:round/>
                      <a:headEnd type="none" w="med" len="med"/>
                      <a:tailEnd type="none" w="med" len="med"/>
                    </a:lnR>
                  </a:tcPr>
                </a:tc>
                <a:tc>
                  <a:txBody>
                    <a:bodyPr/>
                    <a:lstStyle/>
                    <a:p>
                      <a:pPr algn="ctr"/>
                      <a:endParaRPr lang="en-US" sz="2800">
                        <a:latin typeface="Arial Rounded MT Bold" charset="0"/>
                        <a:ea typeface="Arial Rounded MT Bold" charset="0"/>
                        <a:cs typeface="Arial Rounded MT Bold" charset="0"/>
                      </a:endParaRPr>
                    </a:p>
                    <a:p>
                      <a:pPr algn="ctr"/>
                      <a:r>
                        <a:rPr lang="en-US" sz="4800">
                          <a:latin typeface="Arial Rounded MT Bold" charset="0"/>
                          <a:ea typeface="Arial Rounded MT Bold" charset="0"/>
                          <a:cs typeface="Arial Rounded MT Bold" charset="0"/>
                        </a:rPr>
                        <a:t>C</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endParaRPr lang="en-US" sz="2800" dirty="0">
                        <a:latin typeface="Arial Rounded MT Bold" charset="0"/>
                        <a:ea typeface="Arial Rounded MT Bold" charset="0"/>
                        <a:cs typeface="Arial Rounded MT Bold" charset="0"/>
                      </a:endParaRPr>
                    </a:p>
                    <a:p>
                      <a:pPr algn="ctr"/>
                      <a:r>
                        <a:rPr lang="en-US" sz="4800" dirty="0">
                          <a:latin typeface="Arial Rounded MT Bold" charset="0"/>
                          <a:ea typeface="Arial Rounded MT Bold" charset="0"/>
                          <a:cs typeface="Arial Rounded MT Bold" charset="0"/>
                        </a:rPr>
                        <a:t>D</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spTree>
    <p:extLst>
      <p:ext uri="{BB962C8B-B14F-4D97-AF65-F5344CB8AC3E}">
        <p14:creationId xmlns:p14="http://schemas.microsoft.com/office/powerpoint/2010/main" val="1382702793"/>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latin typeface="Arial Rounded MT Bold" charset="0"/>
                <a:ea typeface="Arial Rounded MT Bold" charset="0"/>
                <a:cs typeface="Arial Rounded MT Bold" charset="0"/>
              </a:rPr>
              <a:t>Prioritise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02068771"/>
              </p:ext>
            </p:extLst>
          </p:nvPr>
        </p:nvGraphicFramePr>
        <p:xfrm>
          <a:off x="457200" y="1600200"/>
          <a:ext cx="8229601" cy="3978827"/>
        </p:xfrm>
        <a:graphic>
          <a:graphicData uri="http://schemas.openxmlformats.org/drawingml/2006/table">
            <a:tbl>
              <a:tblPr firstRow="1" bandRow="1">
                <a:tableStyleId>{2D5ABB26-0587-4C30-8999-92F81FD0307C}</a:tableStyleId>
              </a:tblPr>
              <a:tblGrid>
                <a:gridCol w="1635220">
                  <a:extLst>
                    <a:ext uri="{9D8B030D-6E8A-4147-A177-3AD203B41FA5}">
                      <a16:colId xmlns:a16="http://schemas.microsoft.com/office/drawing/2014/main" val="20000"/>
                    </a:ext>
                  </a:extLst>
                </a:gridCol>
                <a:gridCol w="3240141">
                  <a:extLst>
                    <a:ext uri="{9D8B030D-6E8A-4147-A177-3AD203B41FA5}">
                      <a16:colId xmlns:a16="http://schemas.microsoft.com/office/drawing/2014/main" val="20001"/>
                    </a:ext>
                  </a:extLst>
                </a:gridCol>
                <a:gridCol w="3354240">
                  <a:extLst>
                    <a:ext uri="{9D8B030D-6E8A-4147-A177-3AD203B41FA5}">
                      <a16:colId xmlns:a16="http://schemas.microsoft.com/office/drawing/2014/main" val="20002"/>
                    </a:ext>
                  </a:extLst>
                </a:gridCol>
              </a:tblGrid>
              <a:tr h="481243">
                <a:tc>
                  <a:txBody>
                    <a:bodyPr/>
                    <a:lstStyle/>
                    <a:p>
                      <a:endParaRPr lang="en-US" dirty="0"/>
                    </a:p>
                  </a:txBody>
                  <a:tcPr marL="95416" marR="95416"/>
                </a:tc>
                <a:tc>
                  <a:txBody>
                    <a:bodyPr/>
                    <a:lstStyle/>
                    <a:p>
                      <a:pPr algn="ctr"/>
                      <a:r>
                        <a:rPr lang="en-US" sz="2400" dirty="0">
                          <a:latin typeface="Arial Rounded MT Bold" charset="0"/>
                          <a:ea typeface="Arial Rounded MT Bold" charset="0"/>
                          <a:cs typeface="Arial Rounded MT Bold" charset="0"/>
                        </a:rPr>
                        <a:t>HIGH</a:t>
                      </a:r>
                      <a:r>
                        <a:rPr lang="en-US" sz="2400" baseline="0" dirty="0">
                          <a:latin typeface="Arial Rounded MT Bold" charset="0"/>
                          <a:ea typeface="Arial Rounded MT Bold" charset="0"/>
                          <a:cs typeface="Arial Rounded MT Bold" charset="0"/>
                        </a:rPr>
                        <a:t> URGENCY</a:t>
                      </a:r>
                      <a:endParaRPr lang="en-US" sz="2400" dirty="0">
                        <a:latin typeface="Arial Rounded MT Bold" charset="0"/>
                        <a:ea typeface="Arial Rounded MT Bold" charset="0"/>
                        <a:cs typeface="Arial Rounded MT Bold" charset="0"/>
                      </a:endParaRPr>
                    </a:p>
                  </a:txBody>
                  <a:tcPr marL="95416" marR="95416">
                    <a:lnB w="12700" cap="flat" cmpd="sng" algn="ctr">
                      <a:solidFill>
                        <a:scrgbClr r="0" g="0" b="0"/>
                      </a:solidFill>
                      <a:prstDash val="solid"/>
                      <a:round/>
                      <a:headEnd type="none" w="med" len="med"/>
                      <a:tailEnd type="none" w="med" len="med"/>
                    </a:lnB>
                  </a:tcPr>
                </a:tc>
                <a:tc>
                  <a:txBody>
                    <a:bodyPr/>
                    <a:lstStyle/>
                    <a:p>
                      <a:pPr algn="ctr"/>
                      <a:r>
                        <a:rPr lang="en-US" sz="2400">
                          <a:latin typeface="Arial Rounded MT Bold" charset="0"/>
                          <a:ea typeface="Arial Rounded MT Bold" charset="0"/>
                          <a:cs typeface="Arial Rounded MT Bold" charset="0"/>
                        </a:rPr>
                        <a:t>LOW URGENCY</a:t>
                      </a:r>
                    </a:p>
                  </a:txBody>
                  <a:tcPr marL="95416" marR="95416">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1636226">
                <a:tc>
                  <a:txBody>
                    <a:bodyPr/>
                    <a:lstStyle/>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p>
                      <a:pPr algn="ctr"/>
                      <a:r>
                        <a:rPr lang="en-US" sz="1600" dirty="0">
                          <a:latin typeface="Arial Rounded MT Bold" charset="0"/>
                          <a:ea typeface="Arial Rounded MT Bold" charset="0"/>
                          <a:cs typeface="Arial Rounded MT Bold" charset="0"/>
                        </a:rPr>
                        <a:t>HIGH</a:t>
                      </a:r>
                    </a:p>
                    <a:p>
                      <a:pPr algn="ctr"/>
                      <a:r>
                        <a:rPr lang="en-US" sz="1600" dirty="0">
                          <a:latin typeface="Arial Rounded MT Bold" charset="0"/>
                          <a:ea typeface="Arial Rounded MT Bold" charset="0"/>
                          <a:cs typeface="Arial Rounded MT Bold" charset="0"/>
                        </a:rPr>
                        <a:t>IMPORTANCE</a:t>
                      </a:r>
                    </a:p>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txBody>
                  <a:tcPr marL="95416" marR="95416">
                    <a:lnR w="12700" cap="flat" cmpd="sng" algn="ctr">
                      <a:solidFill>
                        <a:scrgbClr r="0" g="0" b="0"/>
                      </a:solidFill>
                      <a:prstDash val="solid"/>
                      <a:round/>
                      <a:headEnd type="none" w="med" len="med"/>
                      <a:tailEnd type="none" w="med" len="med"/>
                    </a:lnR>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these should be dealt with immediately whenever possible </a:t>
                      </a:r>
                    </a:p>
                    <a:p>
                      <a:r>
                        <a:rPr lang="en-GB" sz="1350" kern="1200" dirty="0">
                          <a:solidFill>
                            <a:schemeClr val="tx1"/>
                          </a:solidFill>
                          <a:effectLst/>
                          <a:latin typeface="Arial Rounded MT Bold" charset="0"/>
                          <a:ea typeface="Arial Rounded MT Bold" charset="0"/>
                          <a:cs typeface="Arial Rounded MT Bold" charset="0"/>
                        </a:rPr>
                        <a:t> </a:t>
                      </a:r>
                    </a:p>
                    <a:p>
                      <a:pPr lvl="0"/>
                      <a:r>
                        <a:rPr lang="en-GB" sz="1350" kern="1200" dirty="0">
                          <a:solidFill>
                            <a:schemeClr val="tx1"/>
                          </a:solidFill>
                          <a:effectLst/>
                          <a:latin typeface="Arial Rounded MT Bold" charset="0"/>
                          <a:ea typeface="Arial Rounded MT Bold" charset="0"/>
                          <a:cs typeface="Arial Rounded MT Bold" charset="0"/>
                        </a:rPr>
                        <a:t>Crisis</a:t>
                      </a:r>
                    </a:p>
                    <a:p>
                      <a:pPr lvl="0"/>
                      <a:r>
                        <a:rPr lang="en-GB" sz="1350" kern="1200" dirty="0">
                          <a:solidFill>
                            <a:schemeClr val="tx1"/>
                          </a:solidFill>
                          <a:effectLst/>
                          <a:latin typeface="Arial Rounded MT Bold" charset="0"/>
                          <a:ea typeface="Arial Rounded MT Bold" charset="0"/>
                          <a:cs typeface="Arial Rounded MT Bold" charset="0"/>
                        </a:rPr>
                        <a:t>Deadline driven projects</a:t>
                      </a:r>
                    </a:p>
                    <a:p>
                      <a:pPr lvl="0"/>
                      <a:r>
                        <a:rPr lang="en-GB" sz="1350" kern="1200" dirty="0">
                          <a:solidFill>
                            <a:schemeClr val="tx1"/>
                          </a:solidFill>
                          <a:effectLst/>
                          <a:latin typeface="Arial Rounded MT Bold" charset="0"/>
                          <a:ea typeface="Arial Rounded MT Bold" charset="0"/>
                          <a:cs typeface="Arial Rounded MT Bold" charset="0"/>
                        </a:rPr>
                        <a:t>Pressing problems </a:t>
                      </a: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spend time forward planning these into your day’s work </a:t>
                      </a:r>
                    </a:p>
                    <a:p>
                      <a:endParaRPr lang="en-GB" sz="1350" kern="1200" dirty="0">
                        <a:solidFill>
                          <a:schemeClr val="tx1"/>
                        </a:solidFill>
                        <a:effectLst/>
                        <a:latin typeface="Arial Rounded MT Bold" charset="0"/>
                        <a:ea typeface="Arial Rounded MT Bold" charset="0"/>
                        <a:cs typeface="Arial Rounded MT Bold" charset="0"/>
                      </a:endParaRPr>
                    </a:p>
                    <a:p>
                      <a:pPr lvl="0"/>
                      <a:r>
                        <a:rPr lang="en-GB" sz="1350" kern="1200" dirty="0">
                          <a:solidFill>
                            <a:schemeClr val="tx1"/>
                          </a:solidFill>
                          <a:effectLst/>
                          <a:latin typeface="Arial Rounded MT Bold" charset="0"/>
                          <a:ea typeface="Arial Rounded MT Bold" charset="0"/>
                          <a:cs typeface="Arial Rounded MT Bold" charset="0"/>
                        </a:rPr>
                        <a:t>Prevention</a:t>
                      </a:r>
                    </a:p>
                    <a:p>
                      <a:pPr lvl="0"/>
                      <a:r>
                        <a:rPr lang="en-GB" sz="1350" kern="1200" dirty="0">
                          <a:solidFill>
                            <a:schemeClr val="tx1"/>
                          </a:solidFill>
                          <a:effectLst/>
                          <a:latin typeface="Arial Rounded MT Bold" charset="0"/>
                          <a:ea typeface="Arial Rounded MT Bold" charset="0"/>
                          <a:cs typeface="Arial Rounded MT Bold" charset="0"/>
                        </a:rPr>
                        <a:t>Planning</a:t>
                      </a:r>
                    </a:p>
                    <a:p>
                      <a:r>
                        <a:rPr lang="en-GB" sz="1350" kern="1200" dirty="0">
                          <a:solidFill>
                            <a:schemeClr val="tx1"/>
                          </a:solidFill>
                          <a:effectLst/>
                          <a:latin typeface="Arial Rounded MT Bold" charset="0"/>
                          <a:ea typeface="Arial Rounded MT Bold" charset="0"/>
                          <a:cs typeface="Arial Rounded MT Bold" charset="0"/>
                        </a:rPr>
                        <a:t>Relationship building</a:t>
                      </a:r>
                      <a:r>
                        <a:rPr lang="en-GB" dirty="0">
                          <a:effectLst/>
                          <a:latin typeface="Arial Rounded MT Bold" charset="0"/>
                          <a:ea typeface="Arial Rounded MT Bold" charset="0"/>
                          <a:cs typeface="Arial Rounded MT Bold" charset="0"/>
                        </a:rPr>
                        <a:t> </a:t>
                      </a:r>
                      <a:endParaRPr lang="en-US" sz="1400" dirty="0">
                        <a:latin typeface="Arial Rounded MT Bold" charset="0"/>
                        <a:ea typeface="Arial Rounded MT Bold" charset="0"/>
                        <a:cs typeface="Arial Rounded MT Bold" charset="0"/>
                      </a:endParaRP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1861358">
                <a:tc>
                  <a:txBody>
                    <a:bodyPr/>
                    <a:lstStyle/>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p>
                      <a:pPr algn="ctr"/>
                      <a:r>
                        <a:rPr lang="en-US" sz="1600" dirty="0">
                          <a:latin typeface="Arial Rounded MT Bold" charset="0"/>
                          <a:ea typeface="Arial Rounded MT Bold" charset="0"/>
                          <a:cs typeface="Arial Rounded MT Bold" charset="0"/>
                        </a:rPr>
                        <a:t>LOW</a:t>
                      </a:r>
                    </a:p>
                    <a:p>
                      <a:pPr algn="ctr"/>
                      <a:r>
                        <a:rPr lang="en-US" sz="1600" dirty="0">
                          <a:latin typeface="Arial Rounded MT Bold" charset="0"/>
                          <a:ea typeface="Arial Rounded MT Bold" charset="0"/>
                          <a:cs typeface="Arial Rounded MT Bold" charset="0"/>
                        </a:rPr>
                        <a:t>IMPORTANCE</a:t>
                      </a:r>
                    </a:p>
                    <a:p>
                      <a:pPr algn="ctr"/>
                      <a:endParaRPr lang="en-US" sz="1600" dirty="0">
                        <a:latin typeface="Arial Rounded MT Bold" charset="0"/>
                        <a:ea typeface="Arial Rounded MT Bold" charset="0"/>
                        <a:cs typeface="Arial Rounded MT Bold" charset="0"/>
                      </a:endParaRPr>
                    </a:p>
                    <a:p>
                      <a:pPr algn="ctr"/>
                      <a:endParaRPr lang="en-US" sz="1600" dirty="0">
                        <a:latin typeface="Arial Rounded MT Bold" charset="0"/>
                        <a:ea typeface="Arial Rounded MT Bold" charset="0"/>
                        <a:cs typeface="Arial Rounded MT Bold" charset="0"/>
                      </a:endParaRPr>
                    </a:p>
                  </a:txBody>
                  <a:tcPr marL="95416" marR="95416">
                    <a:lnR w="12700" cap="flat" cmpd="sng" algn="ctr">
                      <a:solidFill>
                        <a:scrgbClr r="0" g="0" b="0"/>
                      </a:solidFill>
                      <a:prstDash val="solid"/>
                      <a:round/>
                      <a:headEnd type="none" w="med" len="med"/>
                      <a:tailEnd type="none" w="med" len="med"/>
                    </a:lnR>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these should be dealt with quickly and simply    </a:t>
                      </a:r>
                    </a:p>
                    <a:p>
                      <a:r>
                        <a:rPr lang="en-GB" sz="1350" kern="1200" dirty="0">
                          <a:solidFill>
                            <a:schemeClr val="tx1"/>
                          </a:solidFill>
                          <a:effectLst/>
                          <a:latin typeface="Arial Rounded MT Bold" charset="0"/>
                          <a:ea typeface="Arial Rounded MT Bold" charset="0"/>
                          <a:cs typeface="Arial Rounded MT Bold" charset="0"/>
                        </a:rPr>
                        <a:t>         </a:t>
                      </a:r>
                    </a:p>
                    <a:p>
                      <a:pPr lvl="0"/>
                      <a:r>
                        <a:rPr lang="en-GB" sz="1350" kern="1200" dirty="0">
                          <a:solidFill>
                            <a:schemeClr val="tx1"/>
                          </a:solidFill>
                          <a:effectLst/>
                          <a:latin typeface="Arial Rounded MT Bold" charset="0"/>
                          <a:ea typeface="Arial Rounded MT Bold" charset="0"/>
                          <a:cs typeface="Arial Rounded MT Bold" charset="0"/>
                        </a:rPr>
                        <a:t>Interruptions</a:t>
                      </a:r>
                    </a:p>
                    <a:p>
                      <a:pPr lvl="0"/>
                      <a:r>
                        <a:rPr lang="en-GB" sz="1350" kern="1200" dirty="0">
                          <a:solidFill>
                            <a:schemeClr val="tx1"/>
                          </a:solidFill>
                          <a:effectLst/>
                          <a:latin typeface="Arial Rounded MT Bold" charset="0"/>
                          <a:ea typeface="Arial Rounded MT Bold" charset="0"/>
                          <a:cs typeface="Arial Rounded MT Bold" charset="0"/>
                        </a:rPr>
                        <a:t>Some telephone calls and email</a:t>
                      </a:r>
                    </a:p>
                    <a:p>
                      <a:r>
                        <a:rPr lang="en-GB" sz="1350" kern="1200" dirty="0">
                          <a:solidFill>
                            <a:schemeClr val="tx1"/>
                          </a:solidFill>
                          <a:effectLst/>
                          <a:latin typeface="Arial Rounded MT Bold" charset="0"/>
                          <a:ea typeface="Arial Rounded MT Bold" charset="0"/>
                          <a:cs typeface="Arial Rounded MT Bold" charset="0"/>
                        </a:rPr>
                        <a:t>Some meetings</a:t>
                      </a:r>
                      <a:r>
                        <a:rPr lang="en-GB" dirty="0">
                          <a:effectLst/>
                          <a:latin typeface="Arial Rounded MT Bold" charset="0"/>
                          <a:ea typeface="Arial Rounded MT Bold" charset="0"/>
                          <a:cs typeface="Arial Rounded MT Bold" charset="0"/>
                        </a:rPr>
                        <a:t> </a:t>
                      </a:r>
                      <a:endParaRPr lang="en-US" sz="1400" dirty="0">
                        <a:latin typeface="Arial Rounded MT Bold" charset="0"/>
                        <a:ea typeface="Arial Rounded MT Bold" charset="0"/>
                        <a:cs typeface="Arial Rounded MT Bold" charset="0"/>
                      </a:endParaRP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1350" i="1" u="sng" kern="1200" dirty="0">
                          <a:solidFill>
                            <a:schemeClr val="tx1"/>
                          </a:solidFill>
                          <a:effectLst/>
                          <a:latin typeface="Arial Rounded MT Bold" charset="0"/>
                          <a:ea typeface="Arial Rounded MT Bold" charset="0"/>
                          <a:cs typeface="Arial Rounded MT Bold" charset="0"/>
                        </a:rPr>
                        <a:t>these should be done in ‘background’ mode or discarded if not necessary </a:t>
                      </a:r>
                    </a:p>
                    <a:p>
                      <a:endParaRPr lang="en-GB" sz="1350" kern="1200" dirty="0">
                        <a:solidFill>
                          <a:schemeClr val="tx1"/>
                        </a:solidFill>
                        <a:effectLst/>
                        <a:latin typeface="Arial Rounded MT Bold" charset="0"/>
                        <a:ea typeface="Arial Rounded MT Bold" charset="0"/>
                        <a:cs typeface="Arial Rounded MT Bold" charset="0"/>
                      </a:endParaRPr>
                    </a:p>
                    <a:p>
                      <a:pPr lvl="0"/>
                      <a:r>
                        <a:rPr lang="en-GB" sz="1350" kern="1200" dirty="0">
                          <a:solidFill>
                            <a:schemeClr val="tx1"/>
                          </a:solidFill>
                          <a:effectLst/>
                          <a:latin typeface="Arial Rounded MT Bold" charset="0"/>
                          <a:ea typeface="Arial Rounded MT Bold" charset="0"/>
                          <a:cs typeface="Arial Rounded MT Bold" charset="0"/>
                        </a:rPr>
                        <a:t>Trivia / Filing</a:t>
                      </a:r>
                    </a:p>
                    <a:p>
                      <a:r>
                        <a:rPr lang="en-GB" sz="1350" kern="1200" dirty="0">
                          <a:solidFill>
                            <a:schemeClr val="tx1"/>
                          </a:solidFill>
                          <a:effectLst/>
                          <a:latin typeface="Arial Rounded MT Bold" charset="0"/>
                          <a:ea typeface="Arial Rounded MT Bold" charset="0"/>
                          <a:cs typeface="Arial Rounded MT Bold" charset="0"/>
                        </a:rPr>
                        <a:t>Some telephone calls and emails</a:t>
                      </a:r>
                      <a:r>
                        <a:rPr lang="en-GB" dirty="0">
                          <a:effectLst/>
                          <a:latin typeface="Arial Rounded MT Bold" charset="0"/>
                          <a:ea typeface="Arial Rounded MT Bold" charset="0"/>
                          <a:cs typeface="Arial Rounded MT Bold" charset="0"/>
                        </a:rPr>
                        <a:t> </a:t>
                      </a:r>
                      <a:endParaRPr lang="en-US" dirty="0">
                        <a:effectLst/>
                        <a:latin typeface="Arial Rounded MT Bold" charset="0"/>
                        <a:ea typeface="Arial Rounded MT Bold" charset="0"/>
                        <a:cs typeface="Arial Rounded MT Bold" charset="0"/>
                      </a:endParaRPr>
                    </a:p>
                    <a:p>
                      <a:endParaRPr lang="en-US" sz="1400" dirty="0">
                        <a:latin typeface="Arial Rounded MT Bold" charset="0"/>
                        <a:ea typeface="Arial Rounded MT Bold" charset="0"/>
                        <a:cs typeface="Arial Rounded MT Bold" charset="0"/>
                      </a:endParaRPr>
                    </a:p>
                  </a:txBody>
                  <a:tcPr marL="95416" marR="95416">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sp>
        <p:nvSpPr>
          <p:cNvPr id="6" name="TextBox 5"/>
          <p:cNvSpPr txBox="1"/>
          <p:nvPr/>
        </p:nvSpPr>
        <p:spPr>
          <a:xfrm>
            <a:off x="4499992" y="3429000"/>
            <a:ext cx="360040" cy="369332"/>
          </a:xfrm>
          <a:prstGeom prst="rect">
            <a:avLst/>
          </a:prstGeom>
          <a:noFill/>
        </p:spPr>
        <p:txBody>
          <a:bodyPr wrap="square" rtlCol="0">
            <a:spAutoFit/>
          </a:bodyPr>
          <a:lstStyle/>
          <a:p>
            <a:r>
              <a:rPr lang="en-US"/>
              <a:t>A</a:t>
            </a:r>
          </a:p>
        </p:txBody>
      </p:sp>
      <p:sp>
        <p:nvSpPr>
          <p:cNvPr id="7" name="TextBox 6"/>
          <p:cNvSpPr txBox="1"/>
          <p:nvPr/>
        </p:nvSpPr>
        <p:spPr>
          <a:xfrm>
            <a:off x="8028384" y="3573016"/>
            <a:ext cx="360040" cy="369332"/>
          </a:xfrm>
          <a:prstGeom prst="rect">
            <a:avLst/>
          </a:prstGeom>
          <a:noFill/>
        </p:spPr>
        <p:txBody>
          <a:bodyPr wrap="square" rtlCol="0">
            <a:spAutoFit/>
          </a:bodyPr>
          <a:lstStyle/>
          <a:p>
            <a:r>
              <a:rPr lang="en-US"/>
              <a:t>B</a:t>
            </a:r>
          </a:p>
        </p:txBody>
      </p:sp>
      <p:sp>
        <p:nvSpPr>
          <p:cNvPr id="8" name="TextBox 7"/>
          <p:cNvSpPr txBox="1"/>
          <p:nvPr/>
        </p:nvSpPr>
        <p:spPr>
          <a:xfrm>
            <a:off x="8172400" y="5229200"/>
            <a:ext cx="296416" cy="369332"/>
          </a:xfrm>
          <a:prstGeom prst="rect">
            <a:avLst/>
          </a:prstGeom>
          <a:noFill/>
        </p:spPr>
        <p:txBody>
          <a:bodyPr wrap="square" rtlCol="0">
            <a:spAutoFit/>
          </a:bodyPr>
          <a:lstStyle/>
          <a:p>
            <a:r>
              <a:rPr lang="en-US"/>
              <a:t>D</a:t>
            </a:r>
          </a:p>
        </p:txBody>
      </p:sp>
      <p:sp>
        <p:nvSpPr>
          <p:cNvPr id="9" name="TextBox 8"/>
          <p:cNvSpPr txBox="1"/>
          <p:nvPr/>
        </p:nvSpPr>
        <p:spPr>
          <a:xfrm>
            <a:off x="4499992" y="5229200"/>
            <a:ext cx="360040" cy="369332"/>
          </a:xfrm>
          <a:prstGeom prst="rect">
            <a:avLst/>
          </a:prstGeom>
          <a:noFill/>
        </p:spPr>
        <p:txBody>
          <a:bodyPr wrap="square" rtlCol="0">
            <a:spAutoFit/>
          </a:bodyPr>
          <a:lstStyle/>
          <a:p>
            <a:r>
              <a:rPr lang="en-US"/>
              <a:t>C</a:t>
            </a:r>
          </a:p>
        </p:txBody>
      </p:sp>
    </p:spTree>
    <p:extLst>
      <p:ext uri="{BB962C8B-B14F-4D97-AF65-F5344CB8AC3E}">
        <p14:creationId xmlns:p14="http://schemas.microsoft.com/office/powerpoint/2010/main" val="665167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5" name="Title 2"/>
          <p:cNvSpPr>
            <a:spLocks noGrp="1"/>
          </p:cNvSpPr>
          <p:nvPr>
            <p:ph type="title"/>
          </p:nvPr>
        </p:nvSpPr>
        <p:spPr>
          <a:xfrm>
            <a:off x="678526" y="41778"/>
            <a:ext cx="7886700" cy="1325563"/>
          </a:xfrm>
        </p:spPr>
        <p:txBody>
          <a:bodyPr>
            <a:normAutofit fontScale="90000"/>
          </a:bodyPr>
          <a:lstStyle/>
          <a:p>
            <a:r>
              <a:rPr lang="en-GB" altLang="en-US" dirty="0">
                <a:latin typeface="Arial Rounded MT Bold" charset="0"/>
                <a:ea typeface="Arial Rounded MT Bold" charset="0"/>
                <a:cs typeface="Arial Rounded MT Bold" charset="0"/>
              </a:rPr>
              <a:t>Time Management for students</a:t>
            </a:r>
          </a:p>
        </p:txBody>
      </p:sp>
      <p:pic>
        <p:nvPicPr>
          <p:cNvPr id="38914"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24249" y="1359551"/>
            <a:ext cx="6695228" cy="5021421"/>
          </a:xfrm>
        </p:spPr>
      </p:pic>
      <p:sp>
        <p:nvSpPr>
          <p:cNvPr id="4" name="Slide Number Placeholder 3"/>
          <p:cNvSpPr>
            <a:spLocks noGrp="1"/>
          </p:cNvSpPr>
          <p:nvPr>
            <p:ph type="sldNum" sz="quarter" idx="12"/>
          </p:nvPr>
        </p:nvSpPr>
        <p:spPr/>
        <p:txBody>
          <a:bodyPr/>
          <a:lstStyle>
            <a:lvl1pPr eaLnBrk="0" hangingPunct="0">
              <a:defRPr>
                <a:solidFill>
                  <a:schemeClr val="tx1"/>
                </a:solidFill>
                <a:latin typeface="Trebuchet MS" charset="0"/>
                <a:ea typeface="Arial" charset="0"/>
                <a:cs typeface="Arial" charset="0"/>
              </a:defRPr>
            </a:lvl1pPr>
            <a:lvl2pPr marL="742950" indent="-285750" eaLnBrk="0" hangingPunct="0">
              <a:defRPr>
                <a:solidFill>
                  <a:schemeClr val="tx1"/>
                </a:solidFill>
                <a:latin typeface="Trebuchet MS" charset="0"/>
                <a:ea typeface="Arial" charset="0"/>
                <a:cs typeface="Arial" charset="0"/>
              </a:defRPr>
            </a:lvl2pPr>
            <a:lvl3pPr marL="1143000" indent="-228600" eaLnBrk="0" hangingPunct="0">
              <a:defRPr>
                <a:solidFill>
                  <a:schemeClr val="tx1"/>
                </a:solidFill>
                <a:latin typeface="Trebuchet MS" charset="0"/>
                <a:ea typeface="Arial" charset="0"/>
                <a:cs typeface="Arial" charset="0"/>
              </a:defRPr>
            </a:lvl3pPr>
            <a:lvl4pPr marL="1600200" indent="-228600" eaLnBrk="0" hangingPunct="0">
              <a:defRPr>
                <a:solidFill>
                  <a:schemeClr val="tx1"/>
                </a:solidFill>
                <a:latin typeface="Trebuchet MS" charset="0"/>
                <a:ea typeface="Arial" charset="0"/>
                <a:cs typeface="Arial" charset="0"/>
              </a:defRPr>
            </a:lvl4pPr>
            <a:lvl5pPr marL="2057400" indent="-228600" eaLnBrk="0" hangingPunct="0">
              <a:defRPr>
                <a:solidFill>
                  <a:schemeClr val="tx1"/>
                </a:solidFill>
                <a:latin typeface="Trebuchet MS" charset="0"/>
                <a:ea typeface="Arial" charset="0"/>
                <a:cs typeface="Arial" charset="0"/>
              </a:defRPr>
            </a:lvl5pPr>
            <a:lvl6pPr marL="2514600" indent="-228600" eaLnBrk="0" fontAlgn="base" hangingPunct="0">
              <a:spcBef>
                <a:spcPct val="0"/>
              </a:spcBef>
              <a:spcAft>
                <a:spcPct val="0"/>
              </a:spcAft>
              <a:defRPr>
                <a:solidFill>
                  <a:schemeClr val="tx1"/>
                </a:solidFill>
                <a:latin typeface="Trebuchet MS" charset="0"/>
                <a:ea typeface="Arial" charset="0"/>
                <a:cs typeface="Arial" charset="0"/>
              </a:defRPr>
            </a:lvl6pPr>
            <a:lvl7pPr marL="2971800" indent="-228600" eaLnBrk="0" fontAlgn="base" hangingPunct="0">
              <a:spcBef>
                <a:spcPct val="0"/>
              </a:spcBef>
              <a:spcAft>
                <a:spcPct val="0"/>
              </a:spcAft>
              <a:defRPr>
                <a:solidFill>
                  <a:schemeClr val="tx1"/>
                </a:solidFill>
                <a:latin typeface="Trebuchet MS" charset="0"/>
                <a:ea typeface="Arial" charset="0"/>
                <a:cs typeface="Arial" charset="0"/>
              </a:defRPr>
            </a:lvl7pPr>
            <a:lvl8pPr marL="3429000" indent="-228600" eaLnBrk="0" fontAlgn="base" hangingPunct="0">
              <a:spcBef>
                <a:spcPct val="0"/>
              </a:spcBef>
              <a:spcAft>
                <a:spcPct val="0"/>
              </a:spcAft>
              <a:defRPr>
                <a:solidFill>
                  <a:schemeClr val="tx1"/>
                </a:solidFill>
                <a:latin typeface="Trebuchet MS" charset="0"/>
                <a:ea typeface="Arial" charset="0"/>
                <a:cs typeface="Arial" charset="0"/>
              </a:defRPr>
            </a:lvl8pPr>
            <a:lvl9pPr marL="3886200" indent="-228600" eaLnBrk="0" fontAlgn="base" hangingPunct="0">
              <a:spcBef>
                <a:spcPct val="0"/>
              </a:spcBef>
              <a:spcAft>
                <a:spcPct val="0"/>
              </a:spcAft>
              <a:defRPr>
                <a:solidFill>
                  <a:schemeClr val="tx1"/>
                </a:solidFill>
                <a:latin typeface="Trebuchet MS" charset="0"/>
                <a:ea typeface="Arial" charset="0"/>
                <a:cs typeface="Arial" charset="0"/>
              </a:defRPr>
            </a:lvl9pPr>
          </a:lstStyle>
          <a:p>
            <a:pPr eaLnBrk="1" hangingPunct="1"/>
            <a:fld id="{DFFB8395-F205-CE4D-A2D8-BBADE0485466}" type="slidenum">
              <a:rPr lang="en-GB" altLang="en-US">
                <a:solidFill>
                  <a:srgbClr val="000000"/>
                </a:solidFill>
                <a:latin typeface="Candara" charset="0"/>
              </a:rPr>
              <a:pPr eaLnBrk="1" hangingPunct="1"/>
              <a:t>15</a:t>
            </a:fld>
            <a:endParaRPr lang="en-GB" altLang="en-US">
              <a:solidFill>
                <a:srgbClr val="000000"/>
              </a:solidFill>
              <a:latin typeface="Candara" charset="0"/>
            </a:endParaRPr>
          </a:p>
        </p:txBody>
      </p:sp>
    </p:spTree>
    <p:extLst>
      <p:ext uri="{BB962C8B-B14F-4D97-AF65-F5344CB8AC3E}">
        <p14:creationId xmlns:p14="http://schemas.microsoft.com/office/powerpoint/2010/main" val="20573093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8914"/>
                                        </p:tgtEl>
                                        <p:attrNameLst>
                                          <p:attrName>style.visibility</p:attrName>
                                        </p:attrNameLst>
                                      </p:cBhvr>
                                      <p:to>
                                        <p:strVal val="visible"/>
                                      </p:to>
                                    </p:set>
                                    <p:anim calcmode="lin" valueType="num">
                                      <p:cBhvr additive="base">
                                        <p:cTn id="7" dur="500" fill="hold"/>
                                        <p:tgtEl>
                                          <p:spTgt spid="38914"/>
                                        </p:tgtEl>
                                        <p:attrNameLst>
                                          <p:attrName>ppt_x</p:attrName>
                                        </p:attrNameLst>
                                      </p:cBhvr>
                                      <p:tavLst>
                                        <p:tav tm="0">
                                          <p:val>
                                            <p:strVal val="#ppt_x"/>
                                          </p:val>
                                        </p:tav>
                                        <p:tav tm="100000">
                                          <p:val>
                                            <p:strVal val="#ppt_x"/>
                                          </p:val>
                                        </p:tav>
                                      </p:tavLst>
                                    </p:anim>
                                    <p:anim calcmode="lin" valueType="num">
                                      <p:cBhvr additive="base">
                                        <p:cTn id="8" dur="500" fill="hold"/>
                                        <p:tgtEl>
                                          <p:spTgt spid="389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77687" y="261385"/>
            <a:ext cx="8229600" cy="1143000"/>
          </a:xfrm>
        </p:spPr>
        <p:txBody>
          <a:bodyPr>
            <a:normAutofit/>
          </a:bodyPr>
          <a:lstStyle/>
          <a:p>
            <a:r>
              <a:rPr lang="en-US" sz="4400" u="sng" dirty="0">
                <a:latin typeface="Arial Rounded MT Bold" charset="0"/>
                <a:ea typeface="Arial Rounded MT Bold" charset="0"/>
                <a:cs typeface="Arial Rounded MT Bold" charset="0"/>
              </a:rPr>
              <a:t>Procrastination</a:t>
            </a:r>
          </a:p>
        </p:txBody>
      </p:sp>
      <p:sp>
        <p:nvSpPr>
          <p:cNvPr id="3" name="Content Placeholder 2"/>
          <p:cNvSpPr>
            <a:spLocks noGrp="1"/>
          </p:cNvSpPr>
          <p:nvPr>
            <p:ph idx="1"/>
          </p:nvPr>
        </p:nvSpPr>
        <p:spPr/>
        <p:txBody>
          <a:bodyPr>
            <a:normAutofit fontScale="92500" lnSpcReduction="10000"/>
          </a:bodyPr>
          <a:lstStyle/>
          <a:p>
            <a:pPr marL="0" indent="0">
              <a:buNone/>
            </a:pPr>
            <a:r>
              <a:rPr lang="en-US" sz="4000" dirty="0">
                <a:latin typeface="Arial" panose="020B0604020202020204" pitchFamily="34" charset="0"/>
                <a:ea typeface="Arial Rounded MT Bold" charset="0"/>
                <a:cs typeface="Arial" panose="020B0604020202020204" pitchFamily="34" charset="0"/>
              </a:rPr>
              <a:t>Why do we Procrastinate?</a:t>
            </a:r>
          </a:p>
          <a:p>
            <a:r>
              <a:rPr lang="en-US" sz="4000" dirty="0">
                <a:latin typeface="Arial" panose="020B0604020202020204" pitchFamily="34" charset="0"/>
                <a:ea typeface="Arial Rounded MT Bold" charset="0"/>
                <a:cs typeface="Arial" panose="020B0604020202020204" pitchFamily="34" charset="0"/>
              </a:rPr>
              <a:t>Not Important</a:t>
            </a:r>
          </a:p>
          <a:p>
            <a:r>
              <a:rPr lang="en-US" sz="4000" dirty="0">
                <a:latin typeface="Arial" panose="020B0604020202020204" pitchFamily="34" charset="0"/>
                <a:ea typeface="Arial Rounded MT Bold" charset="0"/>
                <a:cs typeface="Arial" panose="020B0604020202020204" pitchFamily="34" charset="0"/>
              </a:rPr>
              <a:t>Confused</a:t>
            </a:r>
          </a:p>
          <a:p>
            <a:r>
              <a:rPr lang="en-US" sz="4000" dirty="0">
                <a:latin typeface="Arial" panose="020B0604020202020204" pitchFamily="34" charset="0"/>
                <a:ea typeface="Arial Rounded MT Bold" charset="0"/>
                <a:cs typeface="Arial" panose="020B0604020202020204" pitchFamily="34" charset="0"/>
              </a:rPr>
              <a:t>Overwhelmed </a:t>
            </a:r>
          </a:p>
          <a:p>
            <a:r>
              <a:rPr lang="en-US" sz="4000" dirty="0">
                <a:latin typeface="Arial" panose="020B0604020202020204" pitchFamily="34" charset="0"/>
                <a:ea typeface="Arial Rounded MT Bold" charset="0"/>
                <a:cs typeface="Arial" panose="020B0604020202020204" pitchFamily="34" charset="0"/>
              </a:rPr>
              <a:t>Perfectionism </a:t>
            </a:r>
          </a:p>
          <a:p>
            <a:r>
              <a:rPr lang="en-US" sz="4000" dirty="0">
                <a:latin typeface="Arial" panose="020B0604020202020204" pitchFamily="34" charset="0"/>
                <a:ea typeface="Arial Rounded MT Bold" charset="0"/>
                <a:cs typeface="Arial" panose="020B0604020202020204" pitchFamily="34" charset="0"/>
              </a:rPr>
              <a:t>Distractions </a:t>
            </a:r>
          </a:p>
          <a:p>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pic>
        <p:nvPicPr>
          <p:cNvPr id="5" name="Picture 4">
            <a:extLst>
              <a:ext uri="{FF2B5EF4-FFF2-40B4-BE49-F238E27FC236}">
                <a16:creationId xmlns:a16="http://schemas.microsoft.com/office/drawing/2014/main" id="{DEC6C2E4-A4BF-4EBD-BCF1-75677AD3746C}"/>
              </a:ext>
            </a:extLst>
          </p:cNvPr>
          <p:cNvPicPr>
            <a:picLocks noChangeAspect="1"/>
          </p:cNvPicPr>
          <p:nvPr/>
        </p:nvPicPr>
        <p:blipFill>
          <a:blip r:embed="rId2"/>
          <a:stretch>
            <a:fillRect/>
          </a:stretch>
        </p:blipFill>
        <p:spPr>
          <a:xfrm>
            <a:off x="4572000" y="2766702"/>
            <a:ext cx="4483254" cy="2387187"/>
          </a:xfrm>
          <a:prstGeom prst="rect">
            <a:avLst/>
          </a:prstGeom>
        </p:spPr>
      </p:pic>
    </p:spTree>
    <p:extLst>
      <p:ext uri="{BB962C8B-B14F-4D97-AF65-F5344CB8AC3E}">
        <p14:creationId xmlns:p14="http://schemas.microsoft.com/office/powerpoint/2010/main" val="7790098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A960FA4-E62F-48F2-B57C-9234565C50BE}"/>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400" i="1"/>
              <a:t>“Not really sure what I am supposed to do”</a:t>
            </a:r>
            <a:br>
              <a:rPr lang="en-US" sz="3400" i="1"/>
            </a:br>
            <a:endParaRPr lang="en-US" sz="3400"/>
          </a:p>
        </p:txBody>
      </p:sp>
      <p:pic>
        <p:nvPicPr>
          <p:cNvPr id="5" name="Picture 4">
            <a:extLst>
              <a:ext uri="{FF2B5EF4-FFF2-40B4-BE49-F238E27FC236}">
                <a16:creationId xmlns:a16="http://schemas.microsoft.com/office/drawing/2014/main" id="{FEC64FB3-EDF7-4C79-9DE3-C1B2CB627A6A}"/>
              </a:ext>
            </a:extLst>
          </p:cNvPr>
          <p:cNvPicPr>
            <a:picLocks noChangeAspect="1"/>
          </p:cNvPicPr>
          <p:nvPr/>
        </p:nvPicPr>
        <p:blipFill rotWithShape="1">
          <a:blip r:embed="rId2"/>
          <a:srcRect l="28567" r="17524" b="-2"/>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marL="0" indent="0">
              <a:lnSpc>
                <a:spcPct val="90000"/>
              </a:lnSpc>
              <a:buNone/>
            </a:pPr>
            <a:endParaRPr lang="en-US" sz="2400"/>
          </a:p>
          <a:p>
            <a:pPr>
              <a:lnSpc>
                <a:spcPct val="90000"/>
              </a:lnSpc>
            </a:pPr>
            <a:r>
              <a:rPr lang="en-US" sz="2400"/>
              <a:t>Clarification of the Task/Activity</a:t>
            </a:r>
          </a:p>
          <a:p>
            <a:pPr marL="0" indent="0">
              <a:lnSpc>
                <a:spcPct val="90000"/>
              </a:lnSpc>
              <a:buNone/>
            </a:pPr>
            <a:endParaRPr lang="en-US" sz="2400"/>
          </a:p>
          <a:p>
            <a:pPr>
              <a:lnSpc>
                <a:spcPct val="90000"/>
              </a:lnSpc>
            </a:pPr>
            <a:r>
              <a:rPr lang="en-US" sz="2400"/>
              <a:t>Determine the end result – What is the measure of success?</a:t>
            </a:r>
          </a:p>
          <a:p>
            <a:pPr>
              <a:lnSpc>
                <a:spcPct val="90000"/>
              </a:lnSpc>
            </a:pPr>
            <a:endParaRPr lang="en-US" sz="2400"/>
          </a:p>
          <a:p>
            <a:pPr>
              <a:lnSpc>
                <a:spcPct val="90000"/>
              </a:lnSpc>
            </a:pPr>
            <a:r>
              <a:rPr lang="en-US" sz="2400"/>
              <a:t>Start with the End in Mind</a:t>
            </a:r>
          </a:p>
          <a:p>
            <a:pPr marL="0" indent="0">
              <a:lnSpc>
                <a:spcPct val="90000"/>
              </a:lnSpc>
              <a:buNone/>
            </a:pPr>
            <a:endParaRPr lang="en-US" sz="2400"/>
          </a:p>
          <a:p>
            <a:pPr marL="0" indent="0">
              <a:lnSpc>
                <a:spcPct val="90000"/>
              </a:lnSpc>
              <a:buNone/>
            </a:pPr>
            <a:endParaRPr lang="en-US" sz="2400"/>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17</a:t>
            </a:fld>
            <a:endParaRPr lang="en-GB" altLang="en-US"/>
          </a:p>
        </p:txBody>
      </p:sp>
    </p:spTree>
    <p:extLst>
      <p:ext uri="{BB962C8B-B14F-4D97-AF65-F5344CB8AC3E}">
        <p14:creationId xmlns:p14="http://schemas.microsoft.com/office/powerpoint/2010/main" val="12754903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i="1"/>
              <a:t>“I feel too overwhelmed.”</a:t>
            </a:r>
            <a:r>
              <a:rPr lang="en-US"/>
              <a:t>	</a:t>
            </a:r>
          </a:p>
        </p:txBody>
      </p:sp>
      <p:pic>
        <p:nvPicPr>
          <p:cNvPr id="5" name="Picture 4">
            <a:extLst>
              <a:ext uri="{FF2B5EF4-FFF2-40B4-BE49-F238E27FC236}">
                <a16:creationId xmlns:a16="http://schemas.microsoft.com/office/drawing/2014/main" id="{1981ED5F-65D6-4A25-AD2E-8DEE4855C784}"/>
              </a:ext>
            </a:extLst>
          </p:cNvPr>
          <p:cNvPicPr>
            <a:picLocks noChangeAspect="1"/>
          </p:cNvPicPr>
          <p:nvPr/>
        </p:nvPicPr>
        <p:blipFill rotWithShape="1">
          <a:blip r:embed="rId2"/>
          <a:srcRect l="16897" r="14868" b="2"/>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marL="0" indent="0">
              <a:buNone/>
            </a:pPr>
            <a:endParaRPr lang="en-US" dirty="0"/>
          </a:p>
          <a:p>
            <a:pPr marL="0" indent="0">
              <a:buNone/>
            </a:pPr>
            <a:r>
              <a:rPr lang="en-US" dirty="0"/>
              <a:t>Break Down tasks/assessments/projects to Manageable Bites.</a:t>
            </a:r>
          </a:p>
          <a:p>
            <a:pPr marL="0" indent="0">
              <a:buNone/>
            </a:pPr>
            <a:endParaRPr lang="en-US" dirty="0"/>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18</a:t>
            </a:fld>
            <a:endParaRPr lang="en-GB" altLang="en-US"/>
          </a:p>
        </p:txBody>
      </p:sp>
    </p:spTree>
    <p:extLst>
      <p:ext uri="{BB962C8B-B14F-4D97-AF65-F5344CB8AC3E}">
        <p14:creationId xmlns:p14="http://schemas.microsoft.com/office/powerpoint/2010/main" val="23183919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i="1"/>
              <a:t>“I get easily distracted”	</a:t>
            </a:r>
            <a:r>
              <a:rPr lang="en-US"/>
              <a:t>	</a:t>
            </a:r>
          </a:p>
        </p:txBody>
      </p:sp>
      <p:pic>
        <p:nvPicPr>
          <p:cNvPr id="5" name="Picture 4">
            <a:extLst>
              <a:ext uri="{FF2B5EF4-FFF2-40B4-BE49-F238E27FC236}">
                <a16:creationId xmlns:a16="http://schemas.microsoft.com/office/drawing/2014/main" id="{4CBDB3A4-DBD2-4DAB-9777-86D5E7D62879}"/>
              </a:ext>
            </a:extLst>
          </p:cNvPr>
          <p:cNvPicPr>
            <a:picLocks noChangeAspect="1"/>
          </p:cNvPicPr>
          <p:nvPr/>
        </p:nvPicPr>
        <p:blipFill>
          <a:blip r:embed="rId2"/>
          <a:stretch>
            <a:fillRect/>
          </a:stretch>
        </p:blipFill>
        <p:spPr>
          <a:xfrm>
            <a:off x="457200" y="2519509"/>
            <a:ext cx="4038600" cy="2150423"/>
          </a:xfrm>
          <a:prstGeom prst="rect">
            <a:avLst/>
          </a:prstGeom>
          <a:noFill/>
        </p:spPr>
      </p:pic>
      <p:sp>
        <p:nvSpPr>
          <p:cNvPr id="3" name="Content Placeholder 2"/>
          <p:cNvSpPr>
            <a:spLocks noGrp="1"/>
          </p:cNvSpPr>
          <p:nvPr>
            <p:ph sz="half" idx="2"/>
          </p:nvPr>
        </p:nvSpPr>
        <p:spPr>
          <a:xfrm>
            <a:off x="4648200" y="1600201"/>
            <a:ext cx="4038600" cy="3989040"/>
          </a:xfrm>
        </p:spPr>
        <p:txBody>
          <a:bodyPr>
            <a:noAutofit/>
          </a:bodyPr>
          <a:lstStyle/>
          <a:p>
            <a:pPr marL="0" indent="0">
              <a:lnSpc>
                <a:spcPct val="90000"/>
              </a:lnSpc>
              <a:buNone/>
            </a:pPr>
            <a:endParaRPr lang="en-US" sz="2000" dirty="0"/>
          </a:p>
          <a:p>
            <a:pPr marL="0" indent="0">
              <a:lnSpc>
                <a:spcPct val="90000"/>
              </a:lnSpc>
              <a:buNone/>
            </a:pPr>
            <a:r>
              <a:rPr lang="en-US" sz="2000" dirty="0"/>
              <a:t>People – Family, Friends, Colleague,  Interruptions</a:t>
            </a:r>
          </a:p>
          <a:p>
            <a:pPr marL="0" indent="0">
              <a:lnSpc>
                <a:spcPct val="90000"/>
              </a:lnSpc>
              <a:buNone/>
            </a:pPr>
            <a:endParaRPr lang="en-US" sz="2000" dirty="0"/>
          </a:p>
          <a:p>
            <a:pPr marL="0" indent="0">
              <a:lnSpc>
                <a:spcPct val="90000"/>
              </a:lnSpc>
              <a:buNone/>
            </a:pPr>
            <a:r>
              <a:rPr lang="en-US" sz="2000" dirty="0"/>
              <a:t>Notifications – Facebook, Emails, phones</a:t>
            </a:r>
          </a:p>
          <a:p>
            <a:pPr marL="0" indent="0">
              <a:lnSpc>
                <a:spcPct val="90000"/>
              </a:lnSpc>
              <a:buNone/>
            </a:pPr>
            <a:endParaRPr lang="en-US" sz="2000" dirty="0"/>
          </a:p>
          <a:p>
            <a:pPr marL="0" indent="0">
              <a:lnSpc>
                <a:spcPct val="90000"/>
              </a:lnSpc>
              <a:buNone/>
            </a:pPr>
            <a:r>
              <a:rPr lang="en-US" sz="2000" dirty="0"/>
              <a:t>Environment  - Clutter </a:t>
            </a:r>
          </a:p>
          <a:p>
            <a:pPr marL="0" indent="0">
              <a:lnSpc>
                <a:spcPct val="90000"/>
              </a:lnSpc>
              <a:buNone/>
            </a:pPr>
            <a:endParaRPr lang="en-US" sz="2000" dirty="0"/>
          </a:p>
          <a:p>
            <a:pPr marL="0" indent="0">
              <a:lnSpc>
                <a:spcPct val="90000"/>
              </a:lnSpc>
              <a:buNone/>
            </a:pPr>
            <a:r>
              <a:rPr lang="en-US" sz="2000" dirty="0"/>
              <a:t>Multitasking</a:t>
            </a:r>
          </a:p>
          <a:p>
            <a:pPr marL="0" indent="0">
              <a:lnSpc>
                <a:spcPct val="90000"/>
              </a:lnSpc>
              <a:buNone/>
            </a:pPr>
            <a:endParaRPr lang="en-US" sz="2000" dirty="0"/>
          </a:p>
          <a:p>
            <a:pPr marL="0" indent="0">
              <a:lnSpc>
                <a:spcPct val="90000"/>
              </a:lnSpc>
              <a:buNone/>
            </a:pPr>
            <a:r>
              <a:rPr lang="en-US" sz="2000" dirty="0"/>
              <a:t>Tiredness</a:t>
            </a:r>
          </a:p>
          <a:p>
            <a:pPr marL="0" indent="0">
              <a:lnSpc>
                <a:spcPct val="90000"/>
              </a:lnSpc>
              <a:buNone/>
            </a:pPr>
            <a:endParaRPr lang="en-US" sz="2000" dirty="0"/>
          </a:p>
          <a:p>
            <a:pPr marL="0" indent="0">
              <a:lnSpc>
                <a:spcPct val="90000"/>
              </a:lnSpc>
              <a:buNone/>
            </a:pPr>
            <a:r>
              <a:rPr lang="en-US" sz="2000" dirty="0"/>
              <a:t>Lack Motivation</a:t>
            </a:r>
          </a:p>
        </p:txBody>
      </p:sp>
      <p:sp>
        <p:nvSpPr>
          <p:cNvPr id="4" name="Slide Number Placeholder 3"/>
          <p:cNvSpPr>
            <a:spLocks noGrp="1"/>
          </p:cNvSpPr>
          <p:nvPr>
            <p:ph type="sldNum" sz="quarter" idx="12"/>
          </p:nvPr>
        </p:nvSpPr>
        <p:spPr>
          <a:xfrm>
            <a:off x="7956376" y="6380972"/>
            <a:ext cx="730424" cy="340503"/>
          </a:xfrm>
        </p:spPr>
        <p:txBody>
          <a:bodyPr anchor="ctr">
            <a:normAutofit/>
          </a:bodyPr>
          <a:lstStyle/>
          <a:p>
            <a:pPr>
              <a:spcAft>
                <a:spcPts val="600"/>
              </a:spcAft>
            </a:pPr>
            <a:fld id="{F9107607-E324-4BFB-90F7-04D3B077806B}" type="slidenum">
              <a:rPr lang="en-GB" altLang="en-US" smtClean="0"/>
              <a:pPr>
                <a:spcAft>
                  <a:spcPts val="600"/>
                </a:spcAft>
              </a:pPr>
              <a:t>19</a:t>
            </a:fld>
            <a:endParaRPr lang="en-GB" altLang="en-US"/>
          </a:p>
        </p:txBody>
      </p:sp>
    </p:spTree>
    <p:extLst>
      <p:ext uri="{BB962C8B-B14F-4D97-AF65-F5344CB8AC3E}">
        <p14:creationId xmlns:p14="http://schemas.microsoft.com/office/powerpoint/2010/main" val="28416476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Effect transition="in" filter="fade">
                                      <p:cBhvr>
                                        <p:cTn id="42" dur="1000"/>
                                        <p:tgtEl>
                                          <p:spTgt spid="3">
                                            <p:txEl>
                                              <p:pRg st="11" end="11"/>
                                            </p:txEl>
                                          </p:spTgt>
                                        </p:tgtEl>
                                      </p:cBhvr>
                                    </p:animEffect>
                                    <p:anim calcmode="lin" valueType="num">
                                      <p:cBhvr>
                                        <p:cTn id="4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66934" y="145428"/>
            <a:ext cx="7886700" cy="1325563"/>
          </a:xfrm>
        </p:spPr>
        <p:txBody>
          <a:bodyPr/>
          <a:lstStyle/>
          <a:p>
            <a:r>
              <a:rPr lang="en-US" dirty="0">
                <a:latin typeface="Arial Rounded MT Bold" charset="0"/>
                <a:ea typeface="Arial Rounded MT Bold" charset="0"/>
                <a:cs typeface="Arial Rounded MT Bold" charset="0"/>
              </a:rPr>
              <a:t>Planning Your Time</a:t>
            </a:r>
          </a:p>
        </p:txBody>
      </p:sp>
      <p:sp>
        <p:nvSpPr>
          <p:cNvPr id="3" name="Content Placeholder 2"/>
          <p:cNvSpPr>
            <a:spLocks noGrp="1"/>
          </p:cNvSpPr>
          <p:nvPr>
            <p:ph idx="1"/>
          </p:nvPr>
        </p:nvSpPr>
        <p:spPr>
          <a:xfrm>
            <a:off x="457200" y="2147513"/>
            <a:ext cx="7886700" cy="5532438"/>
          </a:xfrm>
        </p:spPr>
        <p:txBody>
          <a:bodyPr>
            <a:normAutofit fontScale="55000" lnSpcReduction="20000"/>
          </a:bodyPr>
          <a:lstStyle/>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Identify your ‘Project’, and confirm its importance </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Define your Outcome</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Break the Project down into bite size Activities</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Determine the order they have to be completed</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Determine ‘Best Time’, based on the activity type</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Schedule the Activity</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Methodically work your way through your Schedule</a:t>
            </a:r>
          </a:p>
          <a:p>
            <a:pPr marL="514350" indent="-514350">
              <a:lnSpc>
                <a:spcPct val="130000"/>
              </a:lnSpc>
              <a:buFont typeface="+mj-lt"/>
              <a:buAutoNum type="arabicPeriod"/>
            </a:pPr>
            <a:r>
              <a:rPr lang="en-US" sz="4000" dirty="0">
                <a:latin typeface="Arial Rounded MT Bold" charset="0"/>
                <a:ea typeface="Arial Rounded MT Bold" charset="0"/>
                <a:cs typeface="Arial Rounded MT Bold" charset="0"/>
              </a:rPr>
              <a:t>Monitor Progress, adjust as appropriate</a:t>
            </a:r>
          </a:p>
          <a:p>
            <a:pPr marL="0" indent="0">
              <a:buNone/>
            </a:pPr>
            <a:endParaRPr lang="en-US" dirty="0"/>
          </a:p>
          <a:p>
            <a:pPr marL="0" indent="0">
              <a:buNone/>
            </a:pPr>
            <a:r>
              <a:rPr lang="en-US" dirty="0"/>
              <a:t> </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pic>
        <p:nvPicPr>
          <p:cNvPr id="5" name="Picture 4">
            <a:extLst>
              <a:ext uri="{FF2B5EF4-FFF2-40B4-BE49-F238E27FC236}">
                <a16:creationId xmlns:a16="http://schemas.microsoft.com/office/drawing/2014/main" id="{AD3F613B-3162-481A-A0FE-294D3331849D}"/>
              </a:ext>
            </a:extLst>
          </p:cNvPr>
          <p:cNvPicPr>
            <a:picLocks noChangeAspect="1"/>
          </p:cNvPicPr>
          <p:nvPr/>
        </p:nvPicPr>
        <p:blipFill>
          <a:blip r:embed="rId2"/>
          <a:stretch>
            <a:fillRect/>
          </a:stretch>
        </p:blipFill>
        <p:spPr>
          <a:xfrm>
            <a:off x="5924550" y="136525"/>
            <a:ext cx="2762250" cy="1657350"/>
          </a:xfrm>
          <a:prstGeom prst="rect">
            <a:avLst/>
          </a:prstGeom>
        </p:spPr>
      </p:pic>
    </p:spTree>
    <p:extLst>
      <p:ext uri="{BB962C8B-B14F-4D97-AF65-F5344CB8AC3E}">
        <p14:creationId xmlns:p14="http://schemas.microsoft.com/office/powerpoint/2010/main" val="37116020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21</a:t>
            </a:fld>
            <a:endParaRPr lang="en-GB" altLang="en-US"/>
          </a:p>
        </p:txBody>
      </p:sp>
      <p:pic>
        <p:nvPicPr>
          <p:cNvPr id="5" name="Picture 4"/>
          <p:cNvPicPr>
            <a:picLocks noChangeAspect="1"/>
          </p:cNvPicPr>
          <p:nvPr/>
        </p:nvPicPr>
        <p:blipFill>
          <a:blip r:embed="rId2"/>
          <a:stretch>
            <a:fillRect/>
          </a:stretch>
        </p:blipFill>
        <p:spPr>
          <a:xfrm>
            <a:off x="0" y="63500"/>
            <a:ext cx="9144000" cy="6725920"/>
          </a:xfrm>
          <a:prstGeom prst="rect">
            <a:avLst/>
          </a:prstGeom>
        </p:spPr>
      </p:pic>
    </p:spTree>
    <p:extLst>
      <p:ext uri="{BB962C8B-B14F-4D97-AF65-F5344CB8AC3E}">
        <p14:creationId xmlns:p14="http://schemas.microsoft.com/office/powerpoint/2010/main" val="3366151687"/>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u="sng"/>
              <a:t>Work Planning </a:t>
            </a:r>
          </a:p>
        </p:txBody>
      </p:sp>
      <p:pic>
        <p:nvPicPr>
          <p:cNvPr id="4" name="Picture 3">
            <a:extLst>
              <a:ext uri="{FF2B5EF4-FFF2-40B4-BE49-F238E27FC236}">
                <a16:creationId xmlns:a16="http://schemas.microsoft.com/office/drawing/2014/main" id="{81B9CE14-5E74-4B63-B438-42207A104EF4}"/>
              </a:ext>
            </a:extLst>
          </p:cNvPr>
          <p:cNvPicPr>
            <a:picLocks noChangeAspect="1"/>
          </p:cNvPicPr>
          <p:nvPr/>
        </p:nvPicPr>
        <p:blipFill>
          <a:blip r:embed="rId2"/>
          <a:stretch>
            <a:fillRect/>
          </a:stretch>
        </p:blipFill>
        <p:spPr>
          <a:xfrm>
            <a:off x="457200" y="2737693"/>
            <a:ext cx="4038600" cy="1714056"/>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fontScale="92500" lnSpcReduction="10000"/>
          </a:bodyPr>
          <a:lstStyle/>
          <a:p>
            <a:pPr marL="0" indent="0">
              <a:lnSpc>
                <a:spcPct val="90000"/>
              </a:lnSpc>
              <a:buNone/>
            </a:pPr>
            <a:endParaRPr lang="en-GB" altLang="en-US" sz="2000" dirty="0"/>
          </a:p>
          <a:p>
            <a:pPr>
              <a:lnSpc>
                <a:spcPct val="90000"/>
              </a:lnSpc>
            </a:pPr>
            <a:r>
              <a:rPr lang="en-GB" altLang="en-US" sz="2400" dirty="0">
                <a:latin typeface="Arial" panose="020B0604020202020204" pitchFamily="34" charset="0"/>
                <a:cs typeface="Arial" panose="020B0604020202020204" pitchFamily="34" charset="0"/>
              </a:rPr>
              <a:t>Planning needs to be flexible</a:t>
            </a:r>
          </a:p>
          <a:p>
            <a:pPr>
              <a:lnSpc>
                <a:spcPct val="90000"/>
              </a:lnSpc>
            </a:pPr>
            <a:r>
              <a:rPr lang="en-GB" altLang="en-US" sz="2400" dirty="0">
                <a:latin typeface="Arial" panose="020B0604020202020204" pitchFamily="34" charset="0"/>
                <a:cs typeface="Arial" panose="020B0604020202020204" pitchFamily="34" charset="0"/>
              </a:rPr>
              <a:t>Planning must be directed at achievable objectives and communicated to others around you</a:t>
            </a:r>
          </a:p>
          <a:p>
            <a:pPr>
              <a:lnSpc>
                <a:spcPct val="90000"/>
              </a:lnSpc>
            </a:pPr>
            <a:r>
              <a:rPr lang="en-GB" altLang="en-US" sz="2400" dirty="0">
                <a:latin typeface="Arial" panose="020B0604020202020204" pitchFamily="34" charset="0"/>
                <a:cs typeface="Arial" panose="020B0604020202020204" pitchFamily="34" charset="0"/>
              </a:rPr>
              <a:t>Planning must concentrate on the effective use of resources and time</a:t>
            </a:r>
          </a:p>
          <a:p>
            <a:pPr>
              <a:lnSpc>
                <a:spcPct val="90000"/>
              </a:lnSpc>
            </a:pPr>
            <a:r>
              <a:rPr lang="en-GB" altLang="en-US" sz="2400" dirty="0">
                <a:latin typeface="Arial" panose="020B0604020202020204" pitchFamily="34" charset="0"/>
                <a:cs typeface="Arial" panose="020B0604020202020204" pitchFamily="34" charset="0"/>
              </a:rPr>
              <a:t>Planning must be reviewed constantly and adapted as needed</a:t>
            </a:r>
          </a:p>
          <a:p>
            <a:pPr>
              <a:lnSpc>
                <a:spcPct val="90000"/>
              </a:lnSpc>
            </a:pPr>
            <a:endParaRPr lang="en-GB" altLang="en-US" sz="2000" dirty="0"/>
          </a:p>
          <a:p>
            <a:pPr>
              <a:lnSpc>
                <a:spcPct val="90000"/>
              </a:lnSpc>
            </a:pPr>
            <a:endParaRPr lang="en-US" sz="2000" dirty="0"/>
          </a:p>
        </p:txBody>
      </p:sp>
      <p:sp>
        <p:nvSpPr>
          <p:cNvPr id="9" name="Slide Number Placeholder 4">
            <a:extLst>
              <a:ext uri="{FF2B5EF4-FFF2-40B4-BE49-F238E27FC236}">
                <a16:creationId xmlns:a16="http://schemas.microsoft.com/office/drawing/2014/main" id="{7759265E-0020-490B-A5A8-BA547B495900}"/>
              </a:ext>
            </a:extLst>
          </p:cNvPr>
          <p:cNvSpPr>
            <a:spLocks noGrp="1"/>
          </p:cNvSpPr>
          <p:nvPr>
            <p:ph type="sldNum" sz="quarter" idx="12"/>
          </p:nvPr>
        </p:nvSpPr>
        <p:spPr>
          <a:xfrm>
            <a:off x="7956376" y="6380972"/>
            <a:ext cx="730424" cy="340503"/>
          </a:xfrm>
        </p:spPr>
        <p:txBody>
          <a:bodyPr/>
          <a:lstStyle/>
          <a:p>
            <a:pPr>
              <a:spcAft>
                <a:spcPts val="600"/>
              </a:spcAft>
            </a:pPr>
            <a:fld id="{CE25A2F1-1292-4497-89A9-C4ABAE7BB38E}" type="slidenum">
              <a:rPr lang="en-GB" altLang="en-US" smtClean="0"/>
              <a:pPr>
                <a:spcAft>
                  <a:spcPts val="600"/>
                </a:spcAft>
              </a:pPr>
              <a:t>22</a:t>
            </a:fld>
            <a:endParaRPr lang="en-GB" altLang="en-US"/>
          </a:p>
        </p:txBody>
      </p:sp>
    </p:spTree>
    <p:extLst>
      <p:ext uri="{BB962C8B-B14F-4D97-AF65-F5344CB8AC3E}">
        <p14:creationId xmlns:p14="http://schemas.microsoft.com/office/powerpoint/2010/main" val="11231439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a:t>Work Planning </a:t>
            </a:r>
          </a:p>
        </p:txBody>
      </p:sp>
      <p:sp>
        <p:nvSpPr>
          <p:cNvPr id="3" name="Content Placeholder 2"/>
          <p:cNvSpPr>
            <a:spLocks noGrp="1"/>
          </p:cNvSpPr>
          <p:nvPr>
            <p:ph sz="half" idx="1"/>
          </p:nvPr>
        </p:nvSpPr>
        <p:spPr>
          <a:xfrm>
            <a:off x="457200" y="1600201"/>
            <a:ext cx="4038600" cy="3989040"/>
          </a:xfrm>
        </p:spPr>
        <p:txBody>
          <a:bodyPr>
            <a:normAutofit fontScale="70000" lnSpcReduction="20000"/>
          </a:bodyPr>
          <a:lstStyle/>
          <a:p>
            <a:pPr marL="0" indent="0">
              <a:lnSpc>
                <a:spcPct val="90000"/>
              </a:lnSpc>
              <a:buNone/>
            </a:pPr>
            <a:r>
              <a:rPr lang="en-GB" altLang="en-US" sz="2400" b="1" u="sng" dirty="0"/>
              <a:t>Positive attitudes to planning:</a:t>
            </a:r>
          </a:p>
          <a:p>
            <a:pPr marL="0" indent="0">
              <a:lnSpc>
                <a:spcPct val="90000"/>
              </a:lnSpc>
              <a:buNone/>
            </a:pPr>
            <a:endParaRPr lang="en-GB" altLang="en-US" sz="2400" dirty="0"/>
          </a:p>
          <a:p>
            <a:pPr>
              <a:lnSpc>
                <a:spcPct val="90000"/>
              </a:lnSpc>
            </a:pPr>
            <a:r>
              <a:rPr lang="en-GB" altLang="en-US" sz="2400" dirty="0"/>
              <a:t>Commit yourself to planning and implementing your plans</a:t>
            </a:r>
          </a:p>
          <a:p>
            <a:pPr>
              <a:lnSpc>
                <a:spcPct val="90000"/>
              </a:lnSpc>
            </a:pPr>
            <a:r>
              <a:rPr lang="en-GB" altLang="en-US" sz="2400" dirty="0"/>
              <a:t>Use a planning system which is simple and practical - it needs to be flexible</a:t>
            </a:r>
          </a:p>
          <a:p>
            <a:pPr>
              <a:lnSpc>
                <a:spcPct val="90000"/>
              </a:lnSpc>
            </a:pPr>
            <a:r>
              <a:rPr lang="en-GB" altLang="en-US" sz="2400" dirty="0"/>
              <a:t>Organise yourself for planning - Planning needs time for organising and review</a:t>
            </a:r>
          </a:p>
          <a:p>
            <a:pPr>
              <a:lnSpc>
                <a:spcPct val="110000"/>
              </a:lnSpc>
            </a:pPr>
            <a:r>
              <a:rPr lang="en-GB" altLang="en-US" sz="2400" dirty="0">
                <a:latin typeface="Arial" panose="020B0604020202020204" pitchFamily="34" charset="0"/>
                <a:ea typeface="Arial Rounded MT Bold" charset="0"/>
                <a:cs typeface="Arial" panose="020B0604020202020204" pitchFamily="34" charset="0"/>
              </a:rPr>
              <a:t>Communicate your plans and what you intend to achieve </a:t>
            </a:r>
          </a:p>
          <a:p>
            <a:pPr>
              <a:lnSpc>
                <a:spcPct val="110000"/>
              </a:lnSpc>
            </a:pPr>
            <a:r>
              <a:rPr lang="en-GB" altLang="en-US" sz="2400" dirty="0">
                <a:latin typeface="Arial" panose="020B0604020202020204" pitchFamily="34" charset="0"/>
                <a:ea typeface="Arial Rounded MT Bold" charset="0"/>
                <a:cs typeface="Arial" panose="020B0604020202020204" pitchFamily="34" charset="0"/>
              </a:rPr>
              <a:t>Link long-term planning with short-term planning </a:t>
            </a:r>
          </a:p>
          <a:p>
            <a:pPr>
              <a:lnSpc>
                <a:spcPct val="110000"/>
              </a:lnSpc>
            </a:pPr>
            <a:r>
              <a:rPr lang="en-GB" altLang="en-US" sz="2400" dirty="0">
                <a:latin typeface="Arial" panose="020B0604020202020204" pitchFamily="34" charset="0"/>
                <a:ea typeface="Arial Rounded MT Bold" charset="0"/>
                <a:cs typeface="Arial" panose="020B0604020202020204" pitchFamily="34" charset="0"/>
              </a:rPr>
              <a:t>Accept change and benefit from it - always see the benefits and plan to achieve these benefits</a:t>
            </a:r>
          </a:p>
          <a:p>
            <a:pPr>
              <a:lnSpc>
                <a:spcPct val="90000"/>
              </a:lnSpc>
            </a:pPr>
            <a:endParaRPr lang="en-GB" altLang="en-US" sz="2400" dirty="0"/>
          </a:p>
          <a:p>
            <a:pPr>
              <a:lnSpc>
                <a:spcPct val="90000"/>
              </a:lnSpc>
            </a:pPr>
            <a:endParaRPr lang="en-GB" altLang="en-US" sz="2000" dirty="0"/>
          </a:p>
          <a:p>
            <a:pPr>
              <a:lnSpc>
                <a:spcPct val="90000"/>
              </a:lnSpc>
            </a:pPr>
            <a:endParaRPr lang="en-GB" altLang="en-US" sz="2000" dirty="0"/>
          </a:p>
          <a:p>
            <a:pPr>
              <a:lnSpc>
                <a:spcPct val="90000"/>
              </a:lnSpc>
            </a:pPr>
            <a:endParaRPr lang="en-US" sz="2000" dirty="0"/>
          </a:p>
        </p:txBody>
      </p:sp>
      <p:pic>
        <p:nvPicPr>
          <p:cNvPr id="4" name="Picture 3">
            <a:extLst>
              <a:ext uri="{FF2B5EF4-FFF2-40B4-BE49-F238E27FC236}">
                <a16:creationId xmlns:a16="http://schemas.microsoft.com/office/drawing/2014/main" id="{82C69CD8-5858-4730-85DF-02AEB68F51CC}"/>
              </a:ext>
            </a:extLst>
          </p:cNvPr>
          <p:cNvPicPr>
            <a:picLocks noChangeAspect="1"/>
          </p:cNvPicPr>
          <p:nvPr/>
        </p:nvPicPr>
        <p:blipFill>
          <a:blip r:embed="rId2"/>
          <a:stretch>
            <a:fillRect/>
          </a:stretch>
        </p:blipFill>
        <p:spPr>
          <a:xfrm>
            <a:off x="4648200" y="2250969"/>
            <a:ext cx="4038600" cy="2687504"/>
          </a:xfrm>
          <a:prstGeom prst="rect">
            <a:avLst/>
          </a:prstGeom>
          <a:noFill/>
        </p:spPr>
      </p:pic>
      <p:sp>
        <p:nvSpPr>
          <p:cNvPr id="9" name="Slide Number Placeholder 4">
            <a:extLst>
              <a:ext uri="{FF2B5EF4-FFF2-40B4-BE49-F238E27FC236}">
                <a16:creationId xmlns:a16="http://schemas.microsoft.com/office/drawing/2014/main" id="{9A45AE22-F446-4DFC-A977-B7D1DE0BCD07}"/>
              </a:ext>
            </a:extLst>
          </p:cNvPr>
          <p:cNvSpPr>
            <a:spLocks noGrp="1"/>
          </p:cNvSpPr>
          <p:nvPr>
            <p:ph type="sldNum" sz="quarter" idx="12"/>
          </p:nvPr>
        </p:nvSpPr>
        <p:spPr>
          <a:xfrm>
            <a:off x="7956376" y="6380972"/>
            <a:ext cx="730424" cy="340503"/>
          </a:xfrm>
        </p:spPr>
        <p:txBody>
          <a:bodyPr/>
          <a:lstStyle/>
          <a:p>
            <a:pPr>
              <a:spcAft>
                <a:spcPts val="600"/>
              </a:spcAft>
            </a:pPr>
            <a:fld id="{CE25A2F1-1292-4497-89A9-C4ABAE7BB38E}" type="slidenum">
              <a:rPr lang="en-GB" altLang="en-US" smtClean="0"/>
              <a:pPr>
                <a:spcAft>
                  <a:spcPts val="600"/>
                </a:spcAft>
              </a:pPr>
              <a:t>23</a:t>
            </a:fld>
            <a:endParaRPr lang="en-GB" altLang="en-US"/>
          </a:p>
        </p:txBody>
      </p:sp>
    </p:spTree>
    <p:extLst>
      <p:ext uri="{BB962C8B-B14F-4D97-AF65-F5344CB8AC3E}">
        <p14:creationId xmlns:p14="http://schemas.microsoft.com/office/powerpoint/2010/main" val="7682167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3" ma:contentTypeDescription="Create a new document." ma:contentTypeScope="" ma:versionID="2113b180b566515a006f8f7d43cfb4af">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1c2c384fb5906270d50adb64808fd565"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9191A4F-51E8-4C69-94FF-D13665795E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schemas.microsoft.com/office/2006/documentManagement/types"/>
    <ds:schemaRef ds:uri="http://purl.org/dc/elements/1.1/"/>
    <ds:schemaRef ds:uri="http://www.w3.org/XML/1998/namespace"/>
    <ds:schemaRef ds:uri="http://purl.org/dc/terms/"/>
    <ds:schemaRef ds:uri="http://purl.org/dc/dcmitype/"/>
    <ds:schemaRef ds:uri="7ab40eed-68c2-4ff5-b2ec-48499265677d"/>
    <ds:schemaRef ds:uri="http://schemas.microsoft.com/office/infopath/2007/PartnerControls"/>
    <ds:schemaRef ds:uri="http://schemas.openxmlformats.org/package/2006/metadata/core-properties"/>
    <ds:schemaRef ds:uri="e30e1647-29be-4cde-b2da-971aed4fcaf4"/>
    <ds:schemaRef ds:uri="http://schemas.microsoft.com/office/2006/metadata/properties"/>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1129</Words>
  <Application>Microsoft Office PowerPoint</Application>
  <PresentationFormat>On-screen Show (4:3)</PresentationFormat>
  <Paragraphs>222</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Myriad Pro</vt:lpstr>
      <vt:lpstr>Arial</vt:lpstr>
      <vt:lpstr>Arial Rounded MT Bold</vt:lpstr>
      <vt:lpstr>Calibri</vt:lpstr>
      <vt:lpstr>Candara</vt:lpstr>
      <vt:lpstr>Trebuchet MS</vt:lpstr>
      <vt:lpstr>20140311PresentationUWTSDTemplate</vt:lpstr>
      <vt:lpstr>BMSW4001 Academic and Employability Skills</vt:lpstr>
      <vt:lpstr>What is Time Management?</vt:lpstr>
      <vt:lpstr>PowerPoint Presentation</vt:lpstr>
      <vt:lpstr>What would a perfect week look like for you?</vt:lpstr>
      <vt:lpstr>PowerPoint Presentation</vt:lpstr>
      <vt:lpstr>1.0 Making Time </vt:lpstr>
      <vt:lpstr>  Planning and Prioritising  </vt:lpstr>
      <vt:lpstr>PowerPoint Presentation</vt:lpstr>
      <vt:lpstr>    Ways of Working   </vt:lpstr>
      <vt:lpstr>Prioritisation </vt:lpstr>
      <vt:lpstr>Urgent &amp; Non-urgent work</vt:lpstr>
      <vt:lpstr>Time management Matrix</vt:lpstr>
      <vt:lpstr>Prioritise</vt:lpstr>
      <vt:lpstr>Prioritise</vt:lpstr>
      <vt:lpstr>Time Management for students</vt:lpstr>
      <vt:lpstr>Procrastination</vt:lpstr>
      <vt:lpstr>“Not really sure what I am supposed to do” </vt:lpstr>
      <vt:lpstr>“I feel too overwhelmed.” </vt:lpstr>
      <vt:lpstr>“I get easily distracted”  </vt:lpstr>
      <vt:lpstr>Planning Your Time</vt:lpstr>
      <vt:lpstr>PowerPoint Presentation</vt:lpstr>
      <vt:lpstr>Work Planning </vt:lpstr>
      <vt:lpstr>Work Planning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46400</dc:title>
  <dc:creator>Maria</dc:creator>
  <cp:lastModifiedBy>Christian Felices</cp:lastModifiedBy>
  <cp:revision>46</cp:revision>
  <dcterms:modified xsi:type="dcterms:W3CDTF">2022-09-13T08:45:38Z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