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3"/>
  </p:notesMasterIdLst>
  <p:handoutMasterIdLst>
    <p:handoutMasterId r:id="rId54"/>
  </p:handoutMasterIdLst>
  <p:sldIdLst>
    <p:sldId id="257" r:id="rId5"/>
    <p:sldId id="592" r:id="rId6"/>
    <p:sldId id="451" r:id="rId7"/>
    <p:sldId id="584" r:id="rId8"/>
    <p:sldId id="335" r:id="rId9"/>
    <p:sldId id="574" r:id="rId10"/>
    <p:sldId id="353" r:id="rId11"/>
    <p:sldId id="598" r:id="rId12"/>
    <p:sldId id="597" r:id="rId13"/>
    <p:sldId id="599" r:id="rId14"/>
    <p:sldId id="538" r:id="rId15"/>
    <p:sldId id="259" r:id="rId16"/>
    <p:sldId id="377" r:id="rId17"/>
    <p:sldId id="343" r:id="rId18"/>
    <p:sldId id="381" r:id="rId19"/>
    <p:sldId id="260" r:id="rId20"/>
    <p:sldId id="261" r:id="rId21"/>
    <p:sldId id="539" r:id="rId22"/>
    <p:sldId id="601" r:id="rId23"/>
    <p:sldId id="600" r:id="rId24"/>
    <p:sldId id="367" r:id="rId25"/>
    <p:sldId id="368" r:id="rId26"/>
    <p:sldId id="369" r:id="rId27"/>
    <p:sldId id="602" r:id="rId28"/>
    <p:sldId id="452" r:id="rId29"/>
    <p:sldId id="540" r:id="rId30"/>
    <p:sldId id="603" r:id="rId31"/>
    <p:sldId id="604" r:id="rId32"/>
    <p:sldId id="583" r:id="rId33"/>
    <p:sldId id="586" r:id="rId34"/>
    <p:sldId id="587" r:id="rId35"/>
    <p:sldId id="588" r:id="rId36"/>
    <p:sldId id="589" r:id="rId37"/>
    <p:sldId id="572" r:id="rId38"/>
    <p:sldId id="606" r:id="rId39"/>
    <p:sldId id="282" r:id="rId40"/>
    <p:sldId id="852" r:id="rId41"/>
    <p:sldId id="607" r:id="rId42"/>
    <p:sldId id="283" r:id="rId43"/>
    <p:sldId id="284" r:id="rId44"/>
    <p:sldId id="608" r:id="rId45"/>
    <p:sldId id="267" r:id="rId46"/>
    <p:sldId id="288" r:id="rId47"/>
    <p:sldId id="277" r:id="rId48"/>
    <p:sldId id="851" r:id="rId49"/>
    <p:sldId id="278" r:id="rId50"/>
    <p:sldId id="279" r:id="rId51"/>
    <p:sldId id="280" r:id="rId5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67988"/>
  </p:normalViewPr>
  <p:slideViewPr>
    <p:cSldViewPr snapToGrid="0">
      <p:cViewPr varScale="1">
        <p:scale>
          <a:sx n="51" d="100"/>
          <a:sy n="51" d="100"/>
        </p:scale>
        <p:origin x="2136" y="78"/>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notesMaster" Target="notesMasters/notesMaster1.xml"/><Relationship Id="rId58" Type="http://schemas.openxmlformats.org/officeDocument/2006/relationships/tableStyles" Target="tableStyle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microsoft.com/office/2016/11/relationships/changesInfo" Target="changesInfos/changesInfo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heme" Target="theme/theme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shat Bakre" userId="839b68a6-4a2b-45ef-9a5a-14f954bfea5f" providerId="ADAL" clId="{B1064E65-7011-4C2B-A322-DC30D05BB93A}"/>
    <pc:docChg chg="modSld">
      <pc:chgData name="Aishat Bakre" userId="839b68a6-4a2b-45ef-9a5a-14f954bfea5f" providerId="ADAL" clId="{B1064E65-7011-4C2B-A322-DC30D05BB93A}" dt="2022-11-22T09:58:27.953" v="0" actId="20577"/>
      <pc:docMkLst>
        <pc:docMk/>
      </pc:docMkLst>
      <pc:sldChg chg="modNotesTx">
        <pc:chgData name="Aishat Bakre" userId="839b68a6-4a2b-45ef-9a5a-14f954bfea5f" providerId="ADAL" clId="{B1064E65-7011-4C2B-A322-DC30D05BB93A}" dt="2022-11-22T09:58:27.953" v="0" actId="20577"/>
        <pc:sldMkLst>
          <pc:docMk/>
          <pc:sldMk cId="725627742" sldId="572"/>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06/04/2023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06/04/2023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a:extLst>
              <a:ext uri="{FF2B5EF4-FFF2-40B4-BE49-F238E27FC236}">
                <a16:creationId xmlns:a16="http://schemas.microsoft.com/office/drawing/2014/main" id="{753E85EE-13A0-3B4B-B3E6-C2CFB446D1D3}"/>
              </a:ext>
            </a:extLst>
          </p:cNvPr>
          <p:cNvSpPr>
            <a:spLocks noGrp="1" noRot="1" noChangeAspect="1" noChangeArrowheads="1" noTextEdit="1"/>
          </p:cNvSpPr>
          <p:nvPr>
            <p:ph type="sldImg"/>
          </p:nvPr>
        </p:nvSpPr>
        <p:spPr>
          <a:ln/>
        </p:spPr>
      </p:sp>
      <p:sp>
        <p:nvSpPr>
          <p:cNvPr id="20482" name="Notes Placeholder 2">
            <a:extLst>
              <a:ext uri="{FF2B5EF4-FFF2-40B4-BE49-F238E27FC236}">
                <a16:creationId xmlns:a16="http://schemas.microsoft.com/office/drawing/2014/main" id="{96AEEA57-A3BE-7349-B516-BA28035966CF}"/>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tLang="en-US">
              <a:latin typeface="Arial" panose="020B0604020202020204" pitchFamily="34" charset="0"/>
            </a:endParaRPr>
          </a:p>
        </p:txBody>
      </p:sp>
      <p:sp>
        <p:nvSpPr>
          <p:cNvPr id="20483" name="Slide Number Placeholder 3">
            <a:extLst>
              <a:ext uri="{FF2B5EF4-FFF2-40B4-BE49-F238E27FC236}">
                <a16:creationId xmlns:a16="http://schemas.microsoft.com/office/drawing/2014/main" id="{1FF8C82A-DE61-3A4C-9F07-ECC0FDFFA081}"/>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3200">
                <a:solidFill>
                  <a:schemeClr val="tx1"/>
                </a:solidFill>
                <a:latin typeface="Arial" panose="020B0604020202020204" pitchFamily="34" charset="0"/>
              </a:defRPr>
            </a:lvl1pPr>
            <a:lvl2pPr marL="742950" indent="-285750">
              <a:defRPr sz="3200">
                <a:solidFill>
                  <a:schemeClr val="tx1"/>
                </a:solidFill>
                <a:latin typeface="Arial" panose="020B0604020202020204" pitchFamily="34" charset="0"/>
              </a:defRPr>
            </a:lvl2pPr>
            <a:lvl3pPr marL="1143000" indent="-228600">
              <a:defRPr sz="3200">
                <a:solidFill>
                  <a:schemeClr val="tx1"/>
                </a:solidFill>
                <a:latin typeface="Arial" panose="020B0604020202020204" pitchFamily="34" charset="0"/>
              </a:defRPr>
            </a:lvl3pPr>
            <a:lvl4pPr marL="1600200" indent="-228600">
              <a:defRPr sz="3200">
                <a:solidFill>
                  <a:schemeClr val="tx1"/>
                </a:solidFill>
                <a:latin typeface="Arial" panose="020B0604020202020204" pitchFamily="34" charset="0"/>
              </a:defRPr>
            </a:lvl4pPr>
            <a:lvl5pPr marL="2057400" indent="-228600">
              <a:defRPr sz="3200">
                <a:solidFill>
                  <a:schemeClr val="tx1"/>
                </a:solidFill>
                <a:latin typeface="Arial" panose="020B0604020202020204" pitchFamily="34" charset="0"/>
              </a:defRPr>
            </a:lvl5pPr>
            <a:lvl6pPr marL="2514600" indent="-228600" defTabSz="1625600" eaLnBrk="0" fontAlgn="base" hangingPunct="0">
              <a:spcBef>
                <a:spcPct val="0"/>
              </a:spcBef>
              <a:spcAft>
                <a:spcPct val="0"/>
              </a:spcAft>
              <a:defRPr sz="3200">
                <a:solidFill>
                  <a:schemeClr val="tx1"/>
                </a:solidFill>
                <a:latin typeface="Arial" panose="020B0604020202020204" pitchFamily="34" charset="0"/>
              </a:defRPr>
            </a:lvl6pPr>
            <a:lvl7pPr marL="2971800" indent="-228600" defTabSz="1625600" eaLnBrk="0" fontAlgn="base" hangingPunct="0">
              <a:spcBef>
                <a:spcPct val="0"/>
              </a:spcBef>
              <a:spcAft>
                <a:spcPct val="0"/>
              </a:spcAft>
              <a:defRPr sz="3200">
                <a:solidFill>
                  <a:schemeClr val="tx1"/>
                </a:solidFill>
                <a:latin typeface="Arial" panose="020B0604020202020204" pitchFamily="34" charset="0"/>
              </a:defRPr>
            </a:lvl7pPr>
            <a:lvl8pPr marL="3429000" indent="-228600" defTabSz="1625600" eaLnBrk="0" fontAlgn="base" hangingPunct="0">
              <a:spcBef>
                <a:spcPct val="0"/>
              </a:spcBef>
              <a:spcAft>
                <a:spcPct val="0"/>
              </a:spcAft>
              <a:defRPr sz="3200">
                <a:solidFill>
                  <a:schemeClr val="tx1"/>
                </a:solidFill>
                <a:latin typeface="Arial" panose="020B0604020202020204" pitchFamily="34" charset="0"/>
              </a:defRPr>
            </a:lvl8pPr>
            <a:lvl9pPr marL="3886200" indent="-228600" defTabSz="1625600" eaLnBrk="0" fontAlgn="base" hangingPunct="0">
              <a:spcBef>
                <a:spcPct val="0"/>
              </a:spcBef>
              <a:spcAft>
                <a:spcPct val="0"/>
              </a:spcAft>
              <a:defRPr sz="3200">
                <a:solidFill>
                  <a:schemeClr val="tx1"/>
                </a:solidFill>
                <a:latin typeface="Arial" panose="020B0604020202020204" pitchFamily="34" charset="0"/>
              </a:defRPr>
            </a:lvl9pPr>
          </a:lstStyle>
          <a:p>
            <a:pPr defTabSz="1625600" fontAlgn="base">
              <a:spcBef>
                <a:spcPct val="0"/>
              </a:spcBef>
              <a:spcAft>
                <a:spcPct val="0"/>
              </a:spcAft>
            </a:pPr>
            <a:fld id="{0D70E3E2-E6CF-E645-A483-F951A981FF60}" type="slidenum">
              <a:rPr lang="en-GB" altLang="en-US" sz="1200" smtClean="0"/>
              <a:pPr defTabSz="1625600" fontAlgn="base">
                <a:spcBef>
                  <a:spcPct val="0"/>
                </a:spcBef>
                <a:spcAft>
                  <a:spcPct val="0"/>
                </a:spcAft>
              </a:pPr>
              <a:t>5</a:t>
            </a:fld>
            <a:endParaRPr lang="en-GB" altLang="en-US" sz="1200"/>
          </a:p>
        </p:txBody>
      </p:sp>
    </p:spTree>
    <p:extLst>
      <p:ext uri="{BB962C8B-B14F-4D97-AF65-F5344CB8AC3E}">
        <p14:creationId xmlns:p14="http://schemas.microsoft.com/office/powerpoint/2010/main" val="14308060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a:extLst>
              <a:ext uri="{FF2B5EF4-FFF2-40B4-BE49-F238E27FC236}">
                <a16:creationId xmlns:a16="http://schemas.microsoft.com/office/drawing/2014/main" id="{340387EF-CF81-3E4E-A333-7611AB9E5D25}"/>
              </a:ext>
            </a:extLst>
          </p:cNvPr>
          <p:cNvSpPr>
            <a:spLocks noGrp="1" noRot="1" noChangeAspect="1" noChangeArrowheads="1" noTextEdit="1"/>
          </p:cNvSpPr>
          <p:nvPr>
            <p:ph type="sldImg"/>
          </p:nvPr>
        </p:nvSpPr>
        <p:spPr>
          <a:ln/>
        </p:spPr>
      </p:sp>
      <p:sp>
        <p:nvSpPr>
          <p:cNvPr id="22530" name="Notes Placeholder 2">
            <a:extLst>
              <a:ext uri="{FF2B5EF4-FFF2-40B4-BE49-F238E27FC236}">
                <a16:creationId xmlns:a16="http://schemas.microsoft.com/office/drawing/2014/main" id="{A2BA7075-A73D-A242-B7EF-D856FA4CBA81}"/>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latin typeface="Arial" panose="020B0604020202020204" pitchFamily="34" charset="0"/>
            </a:endParaRPr>
          </a:p>
        </p:txBody>
      </p:sp>
      <p:sp>
        <p:nvSpPr>
          <p:cNvPr id="22531" name="Slide Number Placeholder 3">
            <a:extLst>
              <a:ext uri="{FF2B5EF4-FFF2-40B4-BE49-F238E27FC236}">
                <a16:creationId xmlns:a16="http://schemas.microsoft.com/office/drawing/2014/main" id="{75EBE225-2851-CF41-B389-13B674145A04}"/>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3200">
                <a:solidFill>
                  <a:schemeClr val="tx1"/>
                </a:solidFill>
                <a:latin typeface="Arial" panose="020B0604020202020204" pitchFamily="34" charset="0"/>
              </a:defRPr>
            </a:lvl1pPr>
            <a:lvl2pPr marL="742950" indent="-285750">
              <a:defRPr sz="3200">
                <a:solidFill>
                  <a:schemeClr val="tx1"/>
                </a:solidFill>
                <a:latin typeface="Arial" panose="020B0604020202020204" pitchFamily="34" charset="0"/>
              </a:defRPr>
            </a:lvl2pPr>
            <a:lvl3pPr marL="1143000" indent="-228600">
              <a:defRPr sz="3200">
                <a:solidFill>
                  <a:schemeClr val="tx1"/>
                </a:solidFill>
                <a:latin typeface="Arial" panose="020B0604020202020204" pitchFamily="34" charset="0"/>
              </a:defRPr>
            </a:lvl3pPr>
            <a:lvl4pPr marL="1600200" indent="-228600">
              <a:defRPr sz="3200">
                <a:solidFill>
                  <a:schemeClr val="tx1"/>
                </a:solidFill>
                <a:latin typeface="Arial" panose="020B0604020202020204" pitchFamily="34" charset="0"/>
              </a:defRPr>
            </a:lvl4pPr>
            <a:lvl5pPr marL="2057400" indent="-228600">
              <a:defRPr sz="3200">
                <a:solidFill>
                  <a:schemeClr val="tx1"/>
                </a:solidFill>
                <a:latin typeface="Arial" panose="020B0604020202020204" pitchFamily="34" charset="0"/>
              </a:defRPr>
            </a:lvl5pPr>
            <a:lvl6pPr marL="2514600" indent="-228600" defTabSz="1625600" eaLnBrk="0" fontAlgn="base" hangingPunct="0">
              <a:spcBef>
                <a:spcPct val="0"/>
              </a:spcBef>
              <a:spcAft>
                <a:spcPct val="0"/>
              </a:spcAft>
              <a:defRPr sz="3200">
                <a:solidFill>
                  <a:schemeClr val="tx1"/>
                </a:solidFill>
                <a:latin typeface="Arial" panose="020B0604020202020204" pitchFamily="34" charset="0"/>
              </a:defRPr>
            </a:lvl6pPr>
            <a:lvl7pPr marL="2971800" indent="-228600" defTabSz="1625600" eaLnBrk="0" fontAlgn="base" hangingPunct="0">
              <a:spcBef>
                <a:spcPct val="0"/>
              </a:spcBef>
              <a:spcAft>
                <a:spcPct val="0"/>
              </a:spcAft>
              <a:defRPr sz="3200">
                <a:solidFill>
                  <a:schemeClr val="tx1"/>
                </a:solidFill>
                <a:latin typeface="Arial" panose="020B0604020202020204" pitchFamily="34" charset="0"/>
              </a:defRPr>
            </a:lvl7pPr>
            <a:lvl8pPr marL="3429000" indent="-228600" defTabSz="1625600" eaLnBrk="0" fontAlgn="base" hangingPunct="0">
              <a:spcBef>
                <a:spcPct val="0"/>
              </a:spcBef>
              <a:spcAft>
                <a:spcPct val="0"/>
              </a:spcAft>
              <a:defRPr sz="3200">
                <a:solidFill>
                  <a:schemeClr val="tx1"/>
                </a:solidFill>
                <a:latin typeface="Arial" panose="020B0604020202020204" pitchFamily="34" charset="0"/>
              </a:defRPr>
            </a:lvl8pPr>
            <a:lvl9pPr marL="3886200" indent="-228600" defTabSz="1625600" eaLnBrk="0" fontAlgn="base" hangingPunct="0">
              <a:spcBef>
                <a:spcPct val="0"/>
              </a:spcBef>
              <a:spcAft>
                <a:spcPct val="0"/>
              </a:spcAft>
              <a:defRPr sz="3200">
                <a:solidFill>
                  <a:schemeClr val="tx1"/>
                </a:solidFill>
                <a:latin typeface="Arial" panose="020B0604020202020204" pitchFamily="34" charset="0"/>
              </a:defRPr>
            </a:lvl9pPr>
          </a:lstStyle>
          <a:p>
            <a:pPr defTabSz="1625600" fontAlgn="base">
              <a:spcBef>
                <a:spcPct val="0"/>
              </a:spcBef>
              <a:spcAft>
                <a:spcPct val="0"/>
              </a:spcAft>
            </a:pPr>
            <a:fld id="{EABD4BC0-5564-EA49-9AF2-1D7F2CDB0FD3}" type="slidenum">
              <a:rPr lang="en-GB" altLang="en-US" sz="1200" smtClean="0"/>
              <a:pPr defTabSz="1625600" fontAlgn="base">
                <a:spcBef>
                  <a:spcPct val="0"/>
                </a:spcBef>
                <a:spcAft>
                  <a:spcPct val="0"/>
                </a:spcAft>
              </a:pPr>
              <a:t>7</a:t>
            </a:fld>
            <a:endParaRPr lang="en-GB" altLang="en-US" sz="1200"/>
          </a:p>
        </p:txBody>
      </p:sp>
    </p:spTree>
    <p:extLst>
      <p:ext uri="{BB962C8B-B14F-4D97-AF65-F5344CB8AC3E}">
        <p14:creationId xmlns:p14="http://schemas.microsoft.com/office/powerpoint/2010/main" val="31148312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Rectangle 7">
            <a:extLst>
              <a:ext uri="{FF2B5EF4-FFF2-40B4-BE49-F238E27FC236}">
                <a16:creationId xmlns:a16="http://schemas.microsoft.com/office/drawing/2014/main" id="{76CEF1B9-B4A5-B34F-852E-A568BC5D53A3}"/>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3200">
                <a:solidFill>
                  <a:schemeClr val="tx1"/>
                </a:solidFill>
                <a:latin typeface="Arial" panose="020B0604020202020204" pitchFamily="34" charset="0"/>
              </a:defRPr>
            </a:lvl1pPr>
            <a:lvl2pPr marL="742950" indent="-285750">
              <a:defRPr sz="3200">
                <a:solidFill>
                  <a:schemeClr val="tx1"/>
                </a:solidFill>
                <a:latin typeface="Arial" panose="020B0604020202020204" pitchFamily="34" charset="0"/>
              </a:defRPr>
            </a:lvl2pPr>
            <a:lvl3pPr marL="1143000" indent="-228600">
              <a:defRPr sz="3200">
                <a:solidFill>
                  <a:schemeClr val="tx1"/>
                </a:solidFill>
                <a:latin typeface="Arial" panose="020B0604020202020204" pitchFamily="34" charset="0"/>
              </a:defRPr>
            </a:lvl3pPr>
            <a:lvl4pPr marL="1600200" indent="-228600">
              <a:defRPr sz="3200">
                <a:solidFill>
                  <a:schemeClr val="tx1"/>
                </a:solidFill>
                <a:latin typeface="Arial" panose="020B0604020202020204" pitchFamily="34" charset="0"/>
              </a:defRPr>
            </a:lvl4pPr>
            <a:lvl5pPr marL="2057400" indent="-228600">
              <a:defRPr sz="3200">
                <a:solidFill>
                  <a:schemeClr val="tx1"/>
                </a:solidFill>
                <a:latin typeface="Arial" panose="020B0604020202020204" pitchFamily="34" charset="0"/>
              </a:defRPr>
            </a:lvl5pPr>
            <a:lvl6pPr marL="2514600" indent="-228600" defTabSz="1625600" eaLnBrk="0" fontAlgn="base" hangingPunct="0">
              <a:spcBef>
                <a:spcPct val="0"/>
              </a:spcBef>
              <a:spcAft>
                <a:spcPct val="0"/>
              </a:spcAft>
              <a:defRPr sz="3200">
                <a:solidFill>
                  <a:schemeClr val="tx1"/>
                </a:solidFill>
                <a:latin typeface="Arial" panose="020B0604020202020204" pitchFamily="34" charset="0"/>
              </a:defRPr>
            </a:lvl6pPr>
            <a:lvl7pPr marL="2971800" indent="-228600" defTabSz="1625600" eaLnBrk="0" fontAlgn="base" hangingPunct="0">
              <a:spcBef>
                <a:spcPct val="0"/>
              </a:spcBef>
              <a:spcAft>
                <a:spcPct val="0"/>
              </a:spcAft>
              <a:defRPr sz="3200">
                <a:solidFill>
                  <a:schemeClr val="tx1"/>
                </a:solidFill>
                <a:latin typeface="Arial" panose="020B0604020202020204" pitchFamily="34" charset="0"/>
              </a:defRPr>
            </a:lvl7pPr>
            <a:lvl8pPr marL="3429000" indent="-228600" defTabSz="1625600" eaLnBrk="0" fontAlgn="base" hangingPunct="0">
              <a:spcBef>
                <a:spcPct val="0"/>
              </a:spcBef>
              <a:spcAft>
                <a:spcPct val="0"/>
              </a:spcAft>
              <a:defRPr sz="3200">
                <a:solidFill>
                  <a:schemeClr val="tx1"/>
                </a:solidFill>
                <a:latin typeface="Arial" panose="020B0604020202020204" pitchFamily="34" charset="0"/>
              </a:defRPr>
            </a:lvl8pPr>
            <a:lvl9pPr marL="3886200" indent="-228600" defTabSz="1625600" eaLnBrk="0" fontAlgn="base" hangingPunct="0">
              <a:spcBef>
                <a:spcPct val="0"/>
              </a:spcBef>
              <a:spcAft>
                <a:spcPct val="0"/>
              </a:spcAft>
              <a:defRPr sz="3200">
                <a:solidFill>
                  <a:schemeClr val="tx1"/>
                </a:solidFill>
                <a:latin typeface="Arial" panose="020B0604020202020204" pitchFamily="34" charset="0"/>
              </a:defRPr>
            </a:lvl9pPr>
          </a:lstStyle>
          <a:p>
            <a:pPr defTabSz="1625600" fontAlgn="base">
              <a:spcBef>
                <a:spcPct val="0"/>
              </a:spcBef>
              <a:spcAft>
                <a:spcPct val="0"/>
              </a:spcAft>
            </a:pPr>
            <a:fld id="{D1407461-1491-3149-A5AD-29CF10FD902A}" type="slidenum">
              <a:rPr lang="en-US" altLang="en-US" sz="1200" smtClean="0">
                <a:latin typeface="Times New Roman" panose="02020603050405020304" pitchFamily="18" charset="0"/>
              </a:rPr>
              <a:pPr defTabSz="1625600" fontAlgn="base">
                <a:spcBef>
                  <a:spcPct val="0"/>
                </a:spcBef>
                <a:spcAft>
                  <a:spcPct val="0"/>
                </a:spcAft>
              </a:pPr>
              <a:t>14</a:t>
            </a:fld>
            <a:endParaRPr lang="en-US" altLang="en-US" sz="1200">
              <a:latin typeface="Times New Roman" panose="02020603050405020304" pitchFamily="18" charset="0"/>
            </a:endParaRPr>
          </a:p>
        </p:txBody>
      </p:sp>
      <p:sp>
        <p:nvSpPr>
          <p:cNvPr id="26626" name="Rectangle 2">
            <a:extLst>
              <a:ext uri="{FF2B5EF4-FFF2-40B4-BE49-F238E27FC236}">
                <a16:creationId xmlns:a16="http://schemas.microsoft.com/office/drawing/2014/main" id="{073BB6DB-7438-6B44-8FE6-BC31DAB6AF5B}"/>
              </a:ext>
            </a:extLst>
          </p:cNvPr>
          <p:cNvSpPr>
            <a:spLocks noGrp="1" noRot="1" noChangeAspect="1" noChangeArrowheads="1" noTextEdit="1"/>
          </p:cNvSpPr>
          <p:nvPr>
            <p:ph type="sldImg"/>
          </p:nvPr>
        </p:nvSpPr>
        <p:spPr>
          <a:ln/>
        </p:spPr>
      </p:sp>
      <p:sp>
        <p:nvSpPr>
          <p:cNvPr id="26627" name="Rectangle 3">
            <a:extLst>
              <a:ext uri="{FF2B5EF4-FFF2-40B4-BE49-F238E27FC236}">
                <a16:creationId xmlns:a16="http://schemas.microsoft.com/office/drawing/2014/main" id="{E2BB45AA-C1D2-C84A-9316-8D377B2F9891}"/>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445048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7">
            <a:extLst>
              <a:ext uri="{FF2B5EF4-FFF2-40B4-BE49-F238E27FC236}">
                <a16:creationId xmlns:a16="http://schemas.microsoft.com/office/drawing/2014/main" id="{CF2E243E-123F-AC4C-B711-9110AECE90AB}"/>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3200">
                <a:solidFill>
                  <a:schemeClr val="tx1"/>
                </a:solidFill>
                <a:latin typeface="Arial" panose="020B0604020202020204" pitchFamily="34" charset="0"/>
              </a:defRPr>
            </a:lvl1pPr>
            <a:lvl2pPr marL="742950" indent="-285750">
              <a:defRPr sz="3200">
                <a:solidFill>
                  <a:schemeClr val="tx1"/>
                </a:solidFill>
                <a:latin typeface="Arial" panose="020B0604020202020204" pitchFamily="34" charset="0"/>
              </a:defRPr>
            </a:lvl2pPr>
            <a:lvl3pPr marL="1143000" indent="-228600">
              <a:defRPr sz="3200">
                <a:solidFill>
                  <a:schemeClr val="tx1"/>
                </a:solidFill>
                <a:latin typeface="Arial" panose="020B0604020202020204" pitchFamily="34" charset="0"/>
              </a:defRPr>
            </a:lvl3pPr>
            <a:lvl4pPr marL="1600200" indent="-228600">
              <a:defRPr sz="3200">
                <a:solidFill>
                  <a:schemeClr val="tx1"/>
                </a:solidFill>
                <a:latin typeface="Arial" panose="020B0604020202020204" pitchFamily="34" charset="0"/>
              </a:defRPr>
            </a:lvl4pPr>
            <a:lvl5pPr marL="2057400" indent="-228600">
              <a:defRPr sz="3200">
                <a:solidFill>
                  <a:schemeClr val="tx1"/>
                </a:solidFill>
                <a:latin typeface="Arial" panose="020B0604020202020204" pitchFamily="34" charset="0"/>
              </a:defRPr>
            </a:lvl5pPr>
            <a:lvl6pPr marL="2514600" indent="-228600" defTabSz="1625600" eaLnBrk="0" fontAlgn="base" hangingPunct="0">
              <a:spcBef>
                <a:spcPct val="0"/>
              </a:spcBef>
              <a:spcAft>
                <a:spcPct val="0"/>
              </a:spcAft>
              <a:defRPr sz="3200">
                <a:solidFill>
                  <a:schemeClr val="tx1"/>
                </a:solidFill>
                <a:latin typeface="Arial" panose="020B0604020202020204" pitchFamily="34" charset="0"/>
              </a:defRPr>
            </a:lvl6pPr>
            <a:lvl7pPr marL="2971800" indent="-228600" defTabSz="1625600" eaLnBrk="0" fontAlgn="base" hangingPunct="0">
              <a:spcBef>
                <a:spcPct val="0"/>
              </a:spcBef>
              <a:spcAft>
                <a:spcPct val="0"/>
              </a:spcAft>
              <a:defRPr sz="3200">
                <a:solidFill>
                  <a:schemeClr val="tx1"/>
                </a:solidFill>
                <a:latin typeface="Arial" panose="020B0604020202020204" pitchFamily="34" charset="0"/>
              </a:defRPr>
            </a:lvl7pPr>
            <a:lvl8pPr marL="3429000" indent="-228600" defTabSz="1625600" eaLnBrk="0" fontAlgn="base" hangingPunct="0">
              <a:spcBef>
                <a:spcPct val="0"/>
              </a:spcBef>
              <a:spcAft>
                <a:spcPct val="0"/>
              </a:spcAft>
              <a:defRPr sz="3200">
                <a:solidFill>
                  <a:schemeClr val="tx1"/>
                </a:solidFill>
                <a:latin typeface="Arial" panose="020B0604020202020204" pitchFamily="34" charset="0"/>
              </a:defRPr>
            </a:lvl8pPr>
            <a:lvl9pPr marL="3886200" indent="-228600" defTabSz="1625600" eaLnBrk="0" fontAlgn="base" hangingPunct="0">
              <a:spcBef>
                <a:spcPct val="0"/>
              </a:spcBef>
              <a:spcAft>
                <a:spcPct val="0"/>
              </a:spcAft>
              <a:defRPr sz="3200">
                <a:solidFill>
                  <a:schemeClr val="tx1"/>
                </a:solidFill>
                <a:latin typeface="Arial" panose="020B0604020202020204" pitchFamily="34" charset="0"/>
              </a:defRPr>
            </a:lvl9pPr>
          </a:lstStyle>
          <a:p>
            <a:pPr defTabSz="1625600" fontAlgn="base">
              <a:spcBef>
                <a:spcPct val="0"/>
              </a:spcBef>
              <a:spcAft>
                <a:spcPct val="0"/>
              </a:spcAft>
            </a:pPr>
            <a:fld id="{46A4F6C8-1B99-CA4C-A7B4-C9A8D8CA3BD3}" type="slidenum">
              <a:rPr lang="en-US" altLang="en-US" sz="1200" smtClean="0">
                <a:latin typeface="Times New Roman" panose="02020603050405020304" pitchFamily="18" charset="0"/>
              </a:rPr>
              <a:pPr defTabSz="1625600" fontAlgn="base">
                <a:spcBef>
                  <a:spcPct val="0"/>
                </a:spcBef>
                <a:spcAft>
                  <a:spcPct val="0"/>
                </a:spcAft>
              </a:pPr>
              <a:t>15</a:t>
            </a:fld>
            <a:endParaRPr lang="en-US" altLang="en-US" sz="1200">
              <a:latin typeface="Times New Roman" panose="02020603050405020304" pitchFamily="18" charset="0"/>
            </a:endParaRPr>
          </a:p>
        </p:txBody>
      </p:sp>
      <p:sp>
        <p:nvSpPr>
          <p:cNvPr id="28674" name="Rectangle 2">
            <a:extLst>
              <a:ext uri="{FF2B5EF4-FFF2-40B4-BE49-F238E27FC236}">
                <a16:creationId xmlns:a16="http://schemas.microsoft.com/office/drawing/2014/main" id="{401D4DF0-AD39-544C-ACE9-387290383E7F}"/>
              </a:ext>
            </a:extLst>
          </p:cNvPr>
          <p:cNvSpPr>
            <a:spLocks noGrp="1" noRot="1" noChangeAspect="1" noChangeArrowheads="1" noTextEdit="1"/>
          </p:cNvSpPr>
          <p:nvPr>
            <p:ph type="sldImg"/>
          </p:nvPr>
        </p:nvSpPr>
        <p:spPr>
          <a:ln/>
        </p:spPr>
      </p:sp>
      <p:sp>
        <p:nvSpPr>
          <p:cNvPr id="28675" name="Rectangle 3">
            <a:extLst>
              <a:ext uri="{FF2B5EF4-FFF2-40B4-BE49-F238E27FC236}">
                <a16:creationId xmlns:a16="http://schemas.microsoft.com/office/drawing/2014/main" id="{75D301F6-4A11-3345-9C33-EDB086E9AADD}"/>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4665638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 can calculate a ratio, and express a risk ratio in either direction – e.g.</a:t>
            </a:r>
          </a:p>
          <a:p>
            <a:endParaRPr lang="en-US" dirty="0"/>
          </a:p>
          <a:p>
            <a:r>
              <a:rPr lang="en-US" dirty="0"/>
              <a:t> the ratio of risk of traumatic head injury for those who wear a bike helmet to those who don’t will be a smaller divided by a larger number yielding RR&lt;1, so wearing a helmet is protective (negative association)</a:t>
            </a:r>
          </a:p>
          <a:p>
            <a:endParaRPr lang="en-US" dirty="0"/>
          </a:p>
          <a:p>
            <a:r>
              <a:rPr lang="en-US" dirty="0"/>
              <a:t>OR the ratio of traumatic head injury for those who don’t wear a helmet to those who do is a larger number, divided by a smaller number, yielding RR&gt;1, so NOT wearing a helmet </a:t>
            </a:r>
            <a:r>
              <a:rPr lang="en-US" i="1" dirty="0"/>
              <a:t>increases risk </a:t>
            </a:r>
            <a:r>
              <a:rPr lang="en-US" i="0" dirty="0"/>
              <a:t>[positively associated]</a:t>
            </a:r>
          </a:p>
          <a:p>
            <a:endParaRPr lang="en-US" i="0" dirty="0"/>
          </a:p>
          <a:p>
            <a:endParaRPr lang="en-US" dirty="0"/>
          </a:p>
        </p:txBody>
      </p:sp>
      <p:sp>
        <p:nvSpPr>
          <p:cNvPr id="4" name="Slide Number Placeholder 3"/>
          <p:cNvSpPr>
            <a:spLocks noGrp="1"/>
          </p:cNvSpPr>
          <p:nvPr>
            <p:ph type="sldNum" sz="quarter" idx="5"/>
          </p:nvPr>
        </p:nvSpPr>
        <p:spPr/>
        <p:txBody>
          <a:bodyPr/>
          <a:lstStyle/>
          <a:p>
            <a:fld id="{17EA8173-6EA7-483C-A1E0-CFB4950086E9}" type="slidenum">
              <a:rPr lang="en-GB" smtClean="0"/>
              <a:t>16</a:t>
            </a:fld>
            <a:endParaRPr lang="en-GB"/>
          </a:p>
        </p:txBody>
      </p:sp>
    </p:spTree>
    <p:extLst>
      <p:ext uri="{BB962C8B-B14F-4D97-AF65-F5344CB8AC3E}">
        <p14:creationId xmlns:p14="http://schemas.microsoft.com/office/powerpoint/2010/main" val="28029478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i="0" dirty="0"/>
          </a:p>
          <a:p>
            <a:endParaRPr lang="en-US" dirty="0"/>
          </a:p>
        </p:txBody>
      </p:sp>
      <p:sp>
        <p:nvSpPr>
          <p:cNvPr id="4" name="Slide Number Placeholder 3"/>
          <p:cNvSpPr>
            <a:spLocks noGrp="1"/>
          </p:cNvSpPr>
          <p:nvPr>
            <p:ph type="sldNum" sz="quarter" idx="5"/>
          </p:nvPr>
        </p:nvSpPr>
        <p:spPr/>
        <p:txBody>
          <a:bodyPr/>
          <a:lstStyle/>
          <a:p>
            <a:fld id="{17EA8173-6EA7-483C-A1E0-CFB4950086E9}" type="slidenum">
              <a:rPr lang="en-GB" smtClean="0"/>
              <a:t>24</a:t>
            </a:fld>
            <a:endParaRPr lang="en-GB"/>
          </a:p>
        </p:txBody>
      </p:sp>
    </p:spTree>
    <p:extLst>
      <p:ext uri="{BB962C8B-B14F-4D97-AF65-F5344CB8AC3E}">
        <p14:creationId xmlns:p14="http://schemas.microsoft.com/office/powerpoint/2010/main" val="21696780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odds ratio for lettuce was calculated to be 11.2. </a:t>
            </a:r>
          </a:p>
          <a:p>
            <a:r>
              <a:rPr lang="en-GB" dirty="0"/>
              <a:t>Therefore, the ODDS of having eaten lettuce were 11 times higher among cases than non-cases. </a:t>
            </a:r>
          </a:p>
        </p:txBody>
      </p:sp>
      <p:sp>
        <p:nvSpPr>
          <p:cNvPr id="4" name="Slide Number Placeholder 3"/>
          <p:cNvSpPr>
            <a:spLocks noGrp="1"/>
          </p:cNvSpPr>
          <p:nvPr>
            <p:ph type="sldNum" sz="quarter" idx="5"/>
          </p:nvPr>
        </p:nvSpPr>
        <p:spPr/>
        <p:txBody>
          <a:bodyPr/>
          <a:lstStyle/>
          <a:p>
            <a:fld id="{17EA8173-6EA7-483C-A1E0-CFB4950086E9}" type="slidenum">
              <a:rPr lang="en-GB" smtClean="0"/>
              <a:t>27</a:t>
            </a:fld>
            <a:endParaRPr lang="en-GB"/>
          </a:p>
        </p:txBody>
      </p:sp>
    </p:spTree>
    <p:extLst>
      <p:ext uri="{BB962C8B-B14F-4D97-AF65-F5344CB8AC3E}">
        <p14:creationId xmlns:p14="http://schemas.microsoft.com/office/powerpoint/2010/main" val="40438091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An odds ratio of 11.2 means the odds of having eaten lettuce were 11 times higher among case-patients than controls. Because the odds ratio is greater than 1.0, lettuce might be a risk factor for illness after the luncheon. The magnitude of the odds ratio suggests a strong association. </a:t>
            </a:r>
            <a:endParaRPr lang="en-GB" dirty="0">
              <a:effectLst/>
            </a:endParaRPr>
          </a:p>
          <a:p>
            <a:endParaRPr lang="en-US" dirty="0"/>
          </a:p>
        </p:txBody>
      </p:sp>
      <p:sp>
        <p:nvSpPr>
          <p:cNvPr id="4" name="Slide Number Placeholder 3"/>
          <p:cNvSpPr>
            <a:spLocks noGrp="1"/>
          </p:cNvSpPr>
          <p:nvPr>
            <p:ph type="sldNum" sz="quarter" idx="5"/>
          </p:nvPr>
        </p:nvSpPr>
        <p:spPr/>
        <p:txBody>
          <a:bodyPr/>
          <a:lstStyle/>
          <a:p>
            <a:fld id="{17EA8173-6EA7-483C-A1E0-CFB4950086E9}" type="slidenum">
              <a:rPr lang="en-GB" smtClean="0"/>
              <a:t>28</a:t>
            </a:fld>
            <a:endParaRPr lang="en-GB"/>
          </a:p>
        </p:txBody>
      </p:sp>
    </p:spTree>
    <p:extLst>
      <p:ext uri="{BB962C8B-B14F-4D97-AF65-F5344CB8AC3E}">
        <p14:creationId xmlns:p14="http://schemas.microsoft.com/office/powerpoint/2010/main" val="6434360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34</a:t>
            </a:fld>
            <a:endParaRPr lang="en-GB"/>
          </a:p>
        </p:txBody>
      </p:sp>
    </p:spTree>
    <p:extLst>
      <p:ext uri="{BB962C8B-B14F-4D97-AF65-F5344CB8AC3E}">
        <p14:creationId xmlns:p14="http://schemas.microsoft.com/office/powerpoint/2010/main" val="20649063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06/04/2023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06/04/2023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06/04/2023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06/04/2023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06/04/2023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06/04/2023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06/04/2023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06/04/2023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06/04/2023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06/04/2023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06/04/2023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06/04/2023</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7.xml"/><Relationship Id="rId1" Type="http://schemas.openxmlformats.org/officeDocument/2006/relationships/tags" Target="../tags/tag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apps.who.int/iris/bitstream/handle/10665/43541/9241547073_eng.pdf?sequence=1&amp;isAllowed=y" TargetMode="External"/><Relationship Id="rId7" Type="http://schemas.openxmlformats.org/officeDocument/2006/relationships/hyperlink" Target="http://dx.doi.org/10.1007/s00038-008-7068-3"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doi.org/10.1046/J.1524-4733.2002.55150.x" TargetMode="External"/><Relationship Id="rId5" Type="http://schemas.openxmlformats.org/officeDocument/2006/relationships/hyperlink" Target="https://www.cdc.gov/csels/dsepd/ss1978/index.html" TargetMode="External"/><Relationship Id="rId4" Type="http://schemas.openxmlformats.org/officeDocument/2006/relationships/hyperlink" Target="https://www.ncbi.nlm.nih.gov/books/NBK63647/" TargetMode="Externa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56742" y="1988840"/>
            <a:ext cx="7992888" cy="1440160"/>
          </a:xfrm>
        </p:spPr>
        <p:txBody>
          <a:bodyPr>
            <a:noAutofit/>
          </a:bodyPr>
          <a:lstStyle/>
          <a:p>
            <a:br>
              <a:rPr lang="en-GB" sz="3600" b="1" i="1" dirty="0">
                <a:solidFill>
                  <a:schemeClr val="bg1"/>
                </a:solidFill>
              </a:rPr>
            </a:br>
            <a:br>
              <a:rPr lang="en-GB" sz="3600" b="1" i="1" dirty="0">
                <a:solidFill>
                  <a:schemeClr val="bg1"/>
                </a:solidFill>
              </a:rPr>
            </a:br>
            <a:r>
              <a:rPr lang="en-GB" sz="3600" b="1" dirty="0">
                <a:solidFill>
                  <a:schemeClr val="bg1"/>
                </a:solidFill>
              </a:rPr>
              <a:t>Social Epidemiology and Public Health Development</a:t>
            </a:r>
            <a:br>
              <a:rPr lang="en-GB" sz="3600" b="1" i="1" dirty="0">
                <a:solidFill>
                  <a:schemeClr val="bg1"/>
                </a:solidFill>
              </a:rPr>
            </a:br>
            <a:br>
              <a:rPr lang="en-GB" sz="3600" b="1" i="1" dirty="0">
                <a:solidFill>
                  <a:schemeClr val="bg1"/>
                </a:solidFill>
              </a:rPr>
            </a:br>
            <a:br>
              <a:rPr lang="en-GB" sz="3600" b="1" i="1" dirty="0">
                <a:solidFill>
                  <a:schemeClr val="bg1"/>
                </a:solidFill>
              </a:rPr>
            </a:br>
            <a:br>
              <a:rPr lang="en-GB" sz="3600" b="1" dirty="0">
                <a:solidFill>
                  <a:schemeClr val="bg1"/>
                </a:solidFill>
              </a:rPr>
            </a:br>
            <a:br>
              <a:rPr lang="en-GB" sz="3600" b="1" dirty="0">
                <a:solidFill>
                  <a:schemeClr val="bg1"/>
                </a:solidFill>
              </a:rPr>
            </a:br>
            <a:br>
              <a:rPr lang="en-GB" sz="3600" b="1" dirty="0">
                <a:solidFill>
                  <a:schemeClr val="bg1"/>
                </a:solidFill>
              </a:rPr>
            </a:br>
            <a:endParaRPr lang="en-GB" sz="3200" b="1" dirty="0">
              <a:solidFill>
                <a:schemeClr val="bg1"/>
              </a:solidFill>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4" name="Rectangle 3">
            <a:extLst>
              <a:ext uri="{FF2B5EF4-FFF2-40B4-BE49-F238E27FC236}">
                <a16:creationId xmlns:a16="http://schemas.microsoft.com/office/drawing/2014/main" id="{63DE40DA-47CD-4349-9D54-BB22EFAEF32A}"/>
              </a:ext>
            </a:extLst>
          </p:cNvPr>
          <p:cNvSpPr/>
          <p:nvPr/>
        </p:nvSpPr>
        <p:spPr>
          <a:xfrm>
            <a:off x="1187624" y="2780928"/>
            <a:ext cx="7200800" cy="584775"/>
          </a:xfrm>
          <a:prstGeom prst="rect">
            <a:avLst/>
          </a:prstGeom>
        </p:spPr>
        <p:txBody>
          <a:bodyPr wrap="square">
            <a:spAutoFit/>
          </a:bodyPr>
          <a:lstStyle/>
          <a:p>
            <a:pPr algn="ctr"/>
            <a:r>
              <a:rPr lang="en-GB" sz="3200" b="1" i="1">
                <a:solidFill>
                  <a:schemeClr val="bg1"/>
                </a:solidFill>
              </a:rPr>
              <a:t>Foundations of Social Epidemiology </a:t>
            </a:r>
            <a:endParaRPr lang="en-GB" sz="3200"/>
          </a:p>
        </p:txBody>
      </p:sp>
      <p:sp>
        <p:nvSpPr>
          <p:cNvPr id="5" name="TextBox 4">
            <a:extLst>
              <a:ext uri="{FF2B5EF4-FFF2-40B4-BE49-F238E27FC236}">
                <a16:creationId xmlns:a16="http://schemas.microsoft.com/office/drawing/2014/main" id="{ADFE276F-6869-41C6-B887-3EC4A210430D}"/>
              </a:ext>
            </a:extLst>
          </p:cNvPr>
          <p:cNvSpPr txBox="1"/>
          <p:nvPr/>
        </p:nvSpPr>
        <p:spPr>
          <a:xfrm>
            <a:off x="107504" y="5508521"/>
            <a:ext cx="2664296" cy="461665"/>
          </a:xfrm>
          <a:prstGeom prst="rect">
            <a:avLst/>
          </a:prstGeom>
          <a:noFill/>
        </p:spPr>
        <p:txBody>
          <a:bodyPr wrap="square">
            <a:sp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400" b="1" i="0" u="none" strike="noStrike" kern="1200" cap="none" spc="0" normalizeH="0" baseline="0" noProof="0" dirty="0">
                <a:ln>
                  <a:noFill/>
                </a:ln>
                <a:solidFill>
                  <a:prstClr val="white"/>
                </a:solidFill>
                <a:effectLst/>
                <a:uLnTx/>
                <a:uFillTx/>
                <a:latin typeface="Myriad Pro"/>
                <a:ea typeface="+mn-ea"/>
                <a:cs typeface="Arial" panose="020B0604020202020204" pitchFamily="34" charset="0"/>
              </a:rPr>
              <a:t>James Pike</a:t>
            </a:r>
            <a:endParaRPr kumimoji="0" lang="en-GB" sz="2400" b="0" i="0" u="none" strike="noStrike" kern="1200" cap="none" spc="0" normalizeH="0" baseline="0" noProof="0" dirty="0">
              <a:ln>
                <a:noFill/>
              </a:ln>
              <a:solidFill>
                <a:prstClr val="black">
                  <a:tint val="75000"/>
                </a:prstClr>
              </a:solidFill>
              <a:effectLst/>
              <a:uLnTx/>
              <a:uFillTx/>
              <a:latin typeface="Myriad Pro"/>
              <a:ea typeface="+mn-ea"/>
              <a:cs typeface="Arial" panose="020B0604020202020204" pitchFamily="34" charset="0"/>
            </a:endParaRPr>
          </a:p>
        </p:txBody>
      </p:sp>
      <p:sp>
        <p:nvSpPr>
          <p:cNvPr id="7" name="TextBox 6">
            <a:extLst>
              <a:ext uri="{FF2B5EF4-FFF2-40B4-BE49-F238E27FC236}">
                <a16:creationId xmlns:a16="http://schemas.microsoft.com/office/drawing/2014/main" id="{C4AFB9D2-7A42-AAAD-4E60-B2168D04DAAE}"/>
              </a:ext>
            </a:extLst>
          </p:cNvPr>
          <p:cNvSpPr txBox="1"/>
          <p:nvPr/>
        </p:nvSpPr>
        <p:spPr>
          <a:xfrm>
            <a:off x="1115616" y="3492298"/>
            <a:ext cx="7128792" cy="1077218"/>
          </a:xfrm>
          <a:prstGeom prst="rect">
            <a:avLst/>
          </a:prstGeom>
          <a:noFill/>
        </p:spPr>
        <p:txBody>
          <a:bodyPr wrap="square">
            <a:spAutoFit/>
          </a:bodyPr>
          <a:lstStyle/>
          <a:p>
            <a:pPr algn="ctr"/>
            <a:r>
              <a:rPr lang="en-GB" sz="3200" b="1" i="1">
                <a:solidFill>
                  <a:schemeClr val="bg1"/>
                </a:solidFill>
                <a:cs typeface="Arial" panose="020B0604020202020204" pitchFamily="34" charset="0"/>
              </a:rPr>
              <a:t>Understanding epidemiological statistics</a:t>
            </a:r>
          </a:p>
        </p:txBody>
      </p:sp>
    </p:spTree>
    <p:extLst>
      <p:ext uri="{BB962C8B-B14F-4D97-AF65-F5344CB8AC3E}">
        <p14:creationId xmlns:p14="http://schemas.microsoft.com/office/powerpoint/2010/main" val="3570428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p:txBody>
          <a:bodyPr>
            <a:normAutofit/>
          </a:bodyPr>
          <a:lstStyle/>
          <a:p>
            <a:pPr marL="0" indent="0">
              <a:buNone/>
            </a:pPr>
            <a:r>
              <a:rPr lang="en-GB" sz="1600">
                <a:latin typeface="Arial" panose="020B0604020202020204" pitchFamily="34" charset="0"/>
                <a:cs typeface="Arial" panose="020B0604020202020204" pitchFamily="34" charset="0"/>
              </a:rPr>
              <a:t>On successful completion of this module, you should be able to: </a:t>
            </a:r>
          </a:p>
          <a:p>
            <a:pPr marL="0" indent="0">
              <a:buNone/>
            </a:pPr>
            <a:endParaRPr lang="en-GB" sz="1600">
              <a:latin typeface="Arial" panose="020B0604020202020204" pitchFamily="34" charset="0"/>
              <a:cs typeface="Arial" panose="020B0604020202020204" pitchFamily="34" charset="0"/>
            </a:endParaRPr>
          </a:p>
          <a:p>
            <a:pPr lvl="0">
              <a:buFont typeface="Wingdings" panose="05000000000000000000" pitchFamily="2" charset="2"/>
              <a:buChar char="§"/>
            </a:pPr>
            <a:r>
              <a:rPr lang="en-GB" sz="1600">
                <a:latin typeface="Arial" panose="020B0604020202020204" pitchFamily="34" charset="0"/>
                <a:cs typeface="Arial" panose="020B0604020202020204" pitchFamily="34" charset="0"/>
              </a:rPr>
              <a:t>Demonstrate a thorough understanding and knowledge of the various approaches to social epidemiology interventions and ways for monitoring epidemiological information of a population during the life course.</a:t>
            </a:r>
          </a:p>
          <a:p>
            <a:pPr lvl="0">
              <a:buFont typeface="Wingdings" panose="05000000000000000000" pitchFamily="2" charset="2"/>
              <a:buChar char="§"/>
            </a:pPr>
            <a:r>
              <a:rPr lang="en-GB" sz="1600">
                <a:latin typeface="Arial" panose="020B0604020202020204" pitchFamily="34" charset="0"/>
                <a:cs typeface="Arial" panose="020B0604020202020204" pitchFamily="34" charset="0"/>
              </a:rPr>
              <a:t>Apply knowledge on the link between social environment and health for the development of needs assessments, considering the social determinants of health and impact of social factors on individual and public health. </a:t>
            </a:r>
          </a:p>
          <a:p>
            <a:pPr lvl="0">
              <a:buFont typeface="Wingdings" panose="05000000000000000000" pitchFamily="2" charset="2"/>
              <a:buChar char="§"/>
            </a:pPr>
            <a:r>
              <a:rPr lang="en-GB" sz="1600">
                <a:latin typeface="Arial" panose="020B0604020202020204" pitchFamily="34" charset="0"/>
                <a:cs typeface="Arial" panose="020B0604020202020204" pitchFamily="34" charset="0"/>
              </a:rPr>
              <a:t>Communicate analysis and evaluation of outcomes of epidemiological studies and how these outcomes relate to social and cultural contexts, public health interventions and policies.</a:t>
            </a:r>
          </a:p>
          <a:p>
            <a:pPr lvl="0">
              <a:buFont typeface="Wingdings" panose="05000000000000000000" pitchFamily="2" charset="2"/>
              <a:buChar char="§"/>
            </a:pPr>
            <a:r>
              <a:rPr lang="en-GB" sz="1600">
                <a:latin typeface="Arial" panose="020B0604020202020204" pitchFamily="34" charset="0"/>
                <a:cs typeface="Arial" panose="020B0604020202020204" pitchFamily="34" charset="0"/>
              </a:rPr>
              <a:t>Demonstrate knowledge and understanding of the various forms of health inequalities in the UK and globally, and critically compare and evaluate public health policies and interventions. </a:t>
            </a:r>
          </a:p>
        </p:txBody>
      </p:sp>
    </p:spTree>
    <p:extLst>
      <p:ext uri="{BB962C8B-B14F-4D97-AF65-F5344CB8AC3E}">
        <p14:creationId xmlns:p14="http://schemas.microsoft.com/office/powerpoint/2010/main" val="38886346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marL="0" indent="0">
              <a:buNone/>
            </a:pPr>
            <a:r>
              <a:rPr lang="en-GB" sz="2400">
                <a:latin typeface="Arial" panose="020B0604020202020204" pitchFamily="34" charset="0"/>
                <a:cs typeface="Arial" panose="020B0604020202020204" pitchFamily="34" charset="0"/>
              </a:rPr>
              <a:t>To understand</a:t>
            </a:r>
          </a:p>
          <a:p>
            <a:pPr marL="0" indent="0">
              <a:buNone/>
            </a:pPr>
            <a:endParaRPr lang="en-GB" sz="2400">
              <a:latin typeface="Arial" panose="020B0604020202020204" pitchFamily="34" charset="0"/>
              <a:cs typeface="Arial" panose="020B0604020202020204" pitchFamily="34" charset="0"/>
            </a:endParaRPr>
          </a:p>
          <a:p>
            <a:r>
              <a:rPr lang="en-GB" sz="2400">
                <a:latin typeface="Arial" panose="020B0604020202020204" pitchFamily="34" charset="0"/>
                <a:cs typeface="Arial" panose="020B0604020202020204" pitchFamily="34" charset="0"/>
              </a:rPr>
              <a:t>Public health measurement/statistics</a:t>
            </a:r>
          </a:p>
          <a:p>
            <a:r>
              <a:rPr lang="en-GB" sz="2400">
                <a:latin typeface="Arial" panose="020B0604020202020204" pitchFamily="34" charset="0"/>
                <a:cs typeface="Arial" panose="020B0604020202020204" pitchFamily="34" charset="0"/>
              </a:rPr>
              <a:t>Relative risk and interpretation</a:t>
            </a:r>
          </a:p>
          <a:p>
            <a:r>
              <a:rPr lang="en-GB" sz="2400">
                <a:latin typeface="Arial" panose="020B0604020202020204" pitchFamily="34" charset="0"/>
                <a:cs typeface="Arial" panose="020B0604020202020204" pitchFamily="34" charset="0"/>
              </a:rPr>
              <a:t>Odd ratio and interpretation</a:t>
            </a:r>
          </a:p>
        </p:txBody>
      </p:sp>
    </p:spTree>
    <p:extLst>
      <p:ext uri="{BB962C8B-B14F-4D97-AF65-F5344CB8AC3E}">
        <p14:creationId xmlns:p14="http://schemas.microsoft.com/office/powerpoint/2010/main" val="14602647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2276872"/>
            <a:ext cx="7772400" cy="1470025"/>
          </a:xfrm>
        </p:spPr>
        <p:txBody>
          <a:bodyPr>
            <a:normAutofit/>
          </a:bodyPr>
          <a:lstStyle/>
          <a:p>
            <a:r>
              <a:rPr lang="en-GB" b="1" i="1">
                <a:solidFill>
                  <a:schemeClr val="bg1"/>
                </a:solidFill>
              </a:rPr>
              <a:t>Epidemiological statistical measurement</a:t>
            </a:r>
          </a:p>
        </p:txBody>
      </p:sp>
    </p:spTree>
    <p:extLst>
      <p:ext uri="{BB962C8B-B14F-4D97-AF65-F5344CB8AC3E}">
        <p14:creationId xmlns:p14="http://schemas.microsoft.com/office/powerpoint/2010/main" val="21598211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388D2C51-67AA-FC41-B416-4D57FBC2AC52}"/>
              </a:ext>
            </a:extLst>
          </p:cNvPr>
          <p:cNvSpPr>
            <a:spLocks noGrp="1" noChangeArrowheads="1"/>
          </p:cNvSpPr>
          <p:nvPr>
            <p:ph type="title"/>
          </p:nvPr>
        </p:nvSpPr>
        <p:spPr/>
        <p:txBody>
          <a:bodyPr/>
          <a:lstStyle/>
          <a:p>
            <a:pPr eaLnBrk="1" hangingPunct="1"/>
            <a:r>
              <a:rPr lang="en-GB" altLang="en-US" b="1" dirty="0">
                <a:latin typeface="Arial" panose="020B0604020202020204" pitchFamily="34" charset="0"/>
                <a:cs typeface="Arial" panose="020B0604020202020204" pitchFamily="34" charset="0"/>
              </a:rPr>
              <a:t>The 2x2 Table</a:t>
            </a:r>
          </a:p>
        </p:txBody>
      </p:sp>
      <p:sp>
        <p:nvSpPr>
          <p:cNvPr id="19459" name="Content Placeholder 2">
            <a:extLst>
              <a:ext uri="{FF2B5EF4-FFF2-40B4-BE49-F238E27FC236}">
                <a16:creationId xmlns:a16="http://schemas.microsoft.com/office/drawing/2014/main" id="{08187320-C6B3-C747-A6DE-4F84CE53518C}"/>
              </a:ext>
            </a:extLst>
          </p:cNvPr>
          <p:cNvSpPr>
            <a:spLocks noGrp="1" noChangeArrowheads="1"/>
          </p:cNvSpPr>
          <p:nvPr>
            <p:ph idx="1"/>
          </p:nvPr>
        </p:nvSpPr>
        <p:spPr>
          <a:xfrm>
            <a:off x="468313" y="1412875"/>
            <a:ext cx="8569325" cy="4748213"/>
          </a:xfrm>
        </p:spPr>
        <p:txBody>
          <a:bodyPr/>
          <a:lstStyle/>
          <a:p>
            <a:pPr eaLnBrk="1" hangingPunct="1"/>
            <a:r>
              <a:rPr lang="en-GB" altLang="en-US" sz="2800">
                <a:latin typeface="Arial" panose="020B0604020202020204" pitchFamily="34" charset="0"/>
                <a:cs typeface="Arial" panose="020B0604020202020204" pitchFamily="34" charset="0"/>
              </a:rPr>
              <a:t>A frequency distribution table, where two variables are shown simultaneously.</a:t>
            </a:r>
          </a:p>
          <a:p>
            <a:pPr eaLnBrk="1" hangingPunct="1"/>
            <a:r>
              <a:rPr lang="en-GB" altLang="en-US" sz="2800">
                <a:latin typeface="Arial" panose="020B0604020202020204" pitchFamily="34" charset="0"/>
                <a:cs typeface="Arial" panose="020B0604020202020204" pitchFamily="34" charset="0"/>
              </a:rPr>
              <a:t>Summarizes the relationship between two or more (categorical) variables. </a:t>
            </a:r>
          </a:p>
          <a:p>
            <a:pPr eaLnBrk="1" hangingPunct="1"/>
            <a:r>
              <a:rPr lang="en-GB" altLang="en-US" sz="2800" i="1">
                <a:latin typeface="Arial" panose="020B0604020202020204" pitchFamily="34" charset="0"/>
                <a:cs typeface="Arial" panose="020B0604020202020204" pitchFamily="34" charset="0"/>
              </a:rPr>
              <a:t>Used for calculation of association of exposure – disease associations</a:t>
            </a:r>
          </a:p>
          <a:p>
            <a:pPr eaLnBrk="1" hangingPunct="1"/>
            <a:r>
              <a:rPr lang="en-GB" altLang="en-US" sz="2800">
                <a:latin typeface="Arial" panose="020B0604020202020204" pitchFamily="34" charset="0"/>
                <a:cs typeface="Arial" panose="020B0604020202020204" pitchFamily="34" charset="0"/>
              </a:rPr>
              <a:t>Also called contingency table, crosstabs or two-way table</a:t>
            </a:r>
          </a:p>
        </p:txBody>
      </p:sp>
    </p:spTree>
    <p:extLst>
      <p:ext uri="{BB962C8B-B14F-4D97-AF65-F5344CB8AC3E}">
        <p14:creationId xmlns:p14="http://schemas.microsoft.com/office/powerpoint/2010/main" val="1416127899"/>
      </p:ext>
    </p:extLst>
  </p:cSld>
  <p:clrMapOvr>
    <a:masterClrMapping/>
  </p:clrMapOvr>
  <p:transition spd="slow" advTm="49177"/>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4F750-494E-A24B-FEA1-F771D498815D}"/>
              </a:ext>
            </a:extLst>
          </p:cNvPr>
          <p:cNvSpPr>
            <a:spLocks noGrp="1"/>
          </p:cNvSpPr>
          <p:nvPr>
            <p:ph type="title"/>
          </p:nvPr>
        </p:nvSpPr>
        <p:spPr/>
        <p:txBody>
          <a:bodyPr>
            <a:normAutofit/>
          </a:bodyPr>
          <a:lstStyle/>
          <a:p>
            <a:r>
              <a:rPr lang="en-GB" b="1" i="0">
                <a:solidFill>
                  <a:srgbClr val="333333"/>
                </a:solidFill>
                <a:effectLst/>
                <a:latin typeface="Arial" panose="020B0604020202020204" pitchFamily="34" charset="0"/>
              </a:rPr>
              <a:t>2x2 Table &amp; Formulas</a:t>
            </a:r>
            <a:endParaRPr lang="en-GB" b="1"/>
          </a:p>
        </p:txBody>
      </p:sp>
      <p:pic>
        <p:nvPicPr>
          <p:cNvPr id="1026" name="Picture 2">
            <a:extLst>
              <a:ext uri="{FF2B5EF4-FFF2-40B4-BE49-F238E27FC236}">
                <a16:creationId xmlns:a16="http://schemas.microsoft.com/office/drawing/2014/main" id="{19FE3F73-A2AC-2007-3BBA-6831F529280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388524" y="1600200"/>
            <a:ext cx="6366952"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70197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8CD78D3D-2BE1-5B45-915C-68EC93DFB513}"/>
              </a:ext>
            </a:extLst>
          </p:cNvPr>
          <p:cNvGraphicFramePr>
            <a:graphicFrameLocks noGrp="1"/>
          </p:cNvGraphicFramePr>
          <p:nvPr/>
        </p:nvGraphicFramePr>
        <p:xfrm>
          <a:off x="22225" y="1654175"/>
          <a:ext cx="9121776" cy="5133977"/>
        </p:xfrm>
        <a:graphic>
          <a:graphicData uri="http://schemas.openxmlformats.org/drawingml/2006/table">
            <a:tbl>
              <a:tblPr firstRow="1" bandRow="1">
                <a:tableStyleId>{5C22544A-7EE6-4342-B048-85BDC9FD1C3A}</a:tableStyleId>
              </a:tblPr>
              <a:tblGrid>
                <a:gridCol w="2280444">
                  <a:extLst>
                    <a:ext uri="{9D8B030D-6E8A-4147-A177-3AD203B41FA5}">
                      <a16:colId xmlns:a16="http://schemas.microsoft.com/office/drawing/2014/main" val="20000"/>
                    </a:ext>
                  </a:extLst>
                </a:gridCol>
                <a:gridCol w="2280444">
                  <a:extLst>
                    <a:ext uri="{9D8B030D-6E8A-4147-A177-3AD203B41FA5}">
                      <a16:colId xmlns:a16="http://schemas.microsoft.com/office/drawing/2014/main" val="20001"/>
                    </a:ext>
                  </a:extLst>
                </a:gridCol>
                <a:gridCol w="2280444">
                  <a:extLst>
                    <a:ext uri="{9D8B030D-6E8A-4147-A177-3AD203B41FA5}">
                      <a16:colId xmlns:a16="http://schemas.microsoft.com/office/drawing/2014/main" val="20002"/>
                    </a:ext>
                  </a:extLst>
                </a:gridCol>
                <a:gridCol w="2280444">
                  <a:extLst>
                    <a:ext uri="{9D8B030D-6E8A-4147-A177-3AD203B41FA5}">
                      <a16:colId xmlns:a16="http://schemas.microsoft.com/office/drawing/2014/main" val="20003"/>
                    </a:ext>
                  </a:extLst>
                </a:gridCol>
              </a:tblGrid>
              <a:tr h="1798303">
                <a:tc>
                  <a:txBody>
                    <a:bodyPr/>
                    <a:lstStyle/>
                    <a:p>
                      <a:r>
                        <a:rPr lang="en-GB" sz="2800" b="1" dirty="0"/>
                        <a:t>Risk factor/</a:t>
                      </a:r>
                    </a:p>
                    <a:p>
                      <a:r>
                        <a:rPr lang="en-GB" sz="2800" b="1" dirty="0"/>
                        <a:t>Exposure</a:t>
                      </a:r>
                    </a:p>
                  </a:txBody>
                  <a:tcPr marL="91447" marR="91447" marT="45712" marB="45712"/>
                </a:tc>
                <a:tc>
                  <a:txBody>
                    <a:bodyPr/>
                    <a:lstStyle/>
                    <a:p>
                      <a:r>
                        <a:rPr lang="en-GB" sz="2800" b="1" dirty="0"/>
                        <a:t>Disease/</a:t>
                      </a:r>
                    </a:p>
                    <a:p>
                      <a:r>
                        <a:rPr lang="en-GB" sz="2800" b="1" dirty="0"/>
                        <a:t>Outcome present (“Case”)</a:t>
                      </a:r>
                    </a:p>
                  </a:txBody>
                  <a:tcPr marL="91447" marR="91447" marT="45712" marB="45712"/>
                </a:tc>
                <a:tc>
                  <a:txBody>
                    <a:bodyPr/>
                    <a:lstStyle/>
                    <a:p>
                      <a:r>
                        <a:rPr lang="en-GB" sz="2800" b="1" dirty="0"/>
                        <a:t>Disease/</a:t>
                      </a:r>
                    </a:p>
                    <a:p>
                      <a:r>
                        <a:rPr lang="en-GB" sz="2800" b="1" dirty="0"/>
                        <a:t>Outcome absent (Healthy”)</a:t>
                      </a:r>
                    </a:p>
                  </a:txBody>
                  <a:tcPr marL="91447" marR="91447" marT="45712" marB="45712"/>
                </a:tc>
                <a:tc>
                  <a:txBody>
                    <a:bodyPr/>
                    <a:lstStyle/>
                    <a:p>
                      <a:r>
                        <a:rPr lang="en-GB" sz="2800" b="1" i="1" dirty="0"/>
                        <a:t>Total</a:t>
                      </a:r>
                    </a:p>
                  </a:txBody>
                  <a:tcPr marL="91447" marR="91447" marT="45712" marB="45712"/>
                </a:tc>
                <a:extLst>
                  <a:ext uri="{0D108BD9-81ED-4DB2-BD59-A6C34878D82A}">
                    <a16:rowId xmlns:a16="http://schemas.microsoft.com/office/drawing/2014/main" val="10000"/>
                  </a:ext>
                </a:extLst>
              </a:tr>
              <a:tr h="1111891">
                <a:tc>
                  <a:txBody>
                    <a:bodyPr/>
                    <a:lstStyle/>
                    <a:p>
                      <a:r>
                        <a:rPr lang="en-GB" sz="2800" b="1" dirty="0"/>
                        <a:t>Present/</a:t>
                      </a:r>
                    </a:p>
                    <a:p>
                      <a:r>
                        <a:rPr lang="en-GB" sz="2800" b="1" dirty="0"/>
                        <a:t>Exposed</a:t>
                      </a:r>
                    </a:p>
                  </a:txBody>
                  <a:tcPr marL="91447" marR="91447" marT="45712" marB="45712"/>
                </a:tc>
                <a:tc>
                  <a:txBody>
                    <a:bodyPr/>
                    <a:lstStyle/>
                    <a:p>
                      <a:r>
                        <a:rPr lang="en-GB" sz="2800" b="1" dirty="0"/>
                        <a:t>a</a:t>
                      </a:r>
                    </a:p>
                  </a:txBody>
                  <a:tcPr marL="91447" marR="91447" marT="45712" marB="45712"/>
                </a:tc>
                <a:tc>
                  <a:txBody>
                    <a:bodyPr/>
                    <a:lstStyle/>
                    <a:p>
                      <a:r>
                        <a:rPr lang="en-GB" sz="2800" b="1" dirty="0"/>
                        <a:t>b</a:t>
                      </a:r>
                    </a:p>
                  </a:txBody>
                  <a:tcPr marL="91447" marR="91447" marT="45712" marB="45712"/>
                </a:tc>
                <a:tc>
                  <a:txBody>
                    <a:bodyPr/>
                    <a:lstStyle/>
                    <a:p>
                      <a:r>
                        <a:rPr lang="en-GB" sz="2800" b="1" dirty="0" err="1"/>
                        <a:t>a+b</a:t>
                      </a:r>
                      <a:endParaRPr lang="en-GB" sz="2800" b="1" dirty="0"/>
                    </a:p>
                  </a:txBody>
                  <a:tcPr marL="91447" marR="91447" marT="45712" marB="45712"/>
                </a:tc>
                <a:extLst>
                  <a:ext uri="{0D108BD9-81ED-4DB2-BD59-A6C34878D82A}">
                    <a16:rowId xmlns:a16="http://schemas.microsoft.com/office/drawing/2014/main" val="10001"/>
                  </a:ext>
                </a:extLst>
              </a:tr>
              <a:tr h="1111891">
                <a:tc>
                  <a:txBody>
                    <a:bodyPr/>
                    <a:lstStyle/>
                    <a:p>
                      <a:r>
                        <a:rPr lang="en-GB" sz="2800" b="1" dirty="0"/>
                        <a:t>Absent/Not Exposed</a:t>
                      </a:r>
                    </a:p>
                  </a:txBody>
                  <a:tcPr marL="91447" marR="91447" marT="45712" marB="45712"/>
                </a:tc>
                <a:tc>
                  <a:txBody>
                    <a:bodyPr/>
                    <a:lstStyle/>
                    <a:p>
                      <a:r>
                        <a:rPr lang="en-GB" sz="2800" b="1" dirty="0"/>
                        <a:t>c</a:t>
                      </a:r>
                    </a:p>
                  </a:txBody>
                  <a:tcPr marL="91447" marR="91447" marT="45712" marB="45712"/>
                </a:tc>
                <a:tc>
                  <a:txBody>
                    <a:bodyPr/>
                    <a:lstStyle/>
                    <a:p>
                      <a:r>
                        <a:rPr lang="en-GB" sz="2800" b="1" dirty="0"/>
                        <a:t>d</a:t>
                      </a:r>
                    </a:p>
                  </a:txBody>
                  <a:tcPr marL="91447" marR="91447" marT="45712" marB="45712"/>
                </a:tc>
                <a:tc>
                  <a:txBody>
                    <a:bodyPr/>
                    <a:lstStyle/>
                    <a:p>
                      <a:r>
                        <a:rPr lang="en-GB" sz="2800" b="1" dirty="0" err="1"/>
                        <a:t>c+d</a:t>
                      </a:r>
                      <a:endParaRPr lang="en-GB" sz="2800" b="1" dirty="0"/>
                    </a:p>
                  </a:txBody>
                  <a:tcPr marL="91447" marR="91447" marT="45712" marB="45712"/>
                </a:tc>
                <a:extLst>
                  <a:ext uri="{0D108BD9-81ED-4DB2-BD59-A6C34878D82A}">
                    <a16:rowId xmlns:a16="http://schemas.microsoft.com/office/drawing/2014/main" val="10002"/>
                  </a:ext>
                </a:extLst>
              </a:tr>
              <a:tr h="1111891">
                <a:tc>
                  <a:txBody>
                    <a:bodyPr/>
                    <a:lstStyle/>
                    <a:p>
                      <a:r>
                        <a:rPr lang="en-GB" sz="2800" b="1" i="1" dirty="0"/>
                        <a:t>Total</a:t>
                      </a:r>
                    </a:p>
                  </a:txBody>
                  <a:tcPr marL="91447" marR="91447" marT="45712" marB="45712"/>
                </a:tc>
                <a:tc>
                  <a:txBody>
                    <a:bodyPr/>
                    <a:lstStyle/>
                    <a:p>
                      <a:r>
                        <a:rPr lang="en-GB" sz="2800" b="1" dirty="0" err="1"/>
                        <a:t>a+c</a:t>
                      </a:r>
                      <a:endParaRPr lang="en-GB" sz="2800" b="1" dirty="0"/>
                    </a:p>
                  </a:txBody>
                  <a:tcPr marL="91447" marR="91447" marT="45712" marB="45712"/>
                </a:tc>
                <a:tc>
                  <a:txBody>
                    <a:bodyPr/>
                    <a:lstStyle/>
                    <a:p>
                      <a:r>
                        <a:rPr lang="en-GB" sz="2800" b="1" dirty="0" err="1"/>
                        <a:t>b+d</a:t>
                      </a:r>
                      <a:endParaRPr lang="en-GB" sz="2800" b="1" dirty="0"/>
                    </a:p>
                  </a:txBody>
                  <a:tcPr marL="91447" marR="91447" marT="45712" marB="45712"/>
                </a:tc>
                <a:tc>
                  <a:txBody>
                    <a:bodyPr/>
                    <a:lstStyle/>
                    <a:p>
                      <a:r>
                        <a:rPr lang="en-GB" sz="2800" b="1" dirty="0" err="1"/>
                        <a:t>a+b+c+d</a:t>
                      </a:r>
                      <a:endParaRPr lang="en-GB" sz="2800" b="1" dirty="0"/>
                    </a:p>
                  </a:txBody>
                  <a:tcPr marL="91447" marR="91447" marT="45712" marB="45712"/>
                </a:tc>
                <a:extLst>
                  <a:ext uri="{0D108BD9-81ED-4DB2-BD59-A6C34878D82A}">
                    <a16:rowId xmlns:a16="http://schemas.microsoft.com/office/drawing/2014/main" val="10003"/>
                  </a:ext>
                </a:extLst>
              </a:tr>
            </a:tbl>
          </a:graphicData>
        </a:graphic>
      </p:graphicFrame>
      <p:sp>
        <p:nvSpPr>
          <p:cNvPr id="5" name="Title 1">
            <a:extLst>
              <a:ext uri="{FF2B5EF4-FFF2-40B4-BE49-F238E27FC236}">
                <a16:creationId xmlns:a16="http://schemas.microsoft.com/office/drawing/2014/main" id="{F43EE28A-519A-A44C-97B0-28789F49D403}"/>
              </a:ext>
            </a:extLst>
          </p:cNvPr>
          <p:cNvSpPr txBox="1">
            <a:spLocks/>
          </p:cNvSpPr>
          <p:nvPr/>
        </p:nvSpPr>
        <p:spPr>
          <a:xfrm>
            <a:off x="539750" y="333375"/>
            <a:ext cx="8289925" cy="774700"/>
          </a:xfrm>
          <a:prstGeom prst="rect">
            <a:avLst/>
          </a:prstGeom>
        </p:spPr>
        <p:txBody>
          <a:bodyPr/>
          <a:lstStyle>
            <a:lvl1pPr algn="l" rtl="0" eaLnBrk="0" fontAlgn="base" hangingPunct="0">
              <a:spcBef>
                <a:spcPct val="0"/>
              </a:spcBef>
              <a:spcAft>
                <a:spcPct val="0"/>
              </a:spcAft>
              <a:defRPr sz="4200">
                <a:solidFill>
                  <a:schemeClr val="tx2"/>
                </a:solidFill>
                <a:latin typeface="+mj-lt"/>
                <a:ea typeface="+mj-ea"/>
                <a:cs typeface="+mj-cs"/>
              </a:defRPr>
            </a:lvl1pPr>
            <a:lvl2pPr algn="l" rtl="0" eaLnBrk="0" fontAlgn="base" hangingPunct="0">
              <a:spcBef>
                <a:spcPct val="0"/>
              </a:spcBef>
              <a:spcAft>
                <a:spcPct val="0"/>
              </a:spcAft>
              <a:defRPr sz="4200">
                <a:solidFill>
                  <a:schemeClr val="tx2"/>
                </a:solidFill>
                <a:latin typeface="Garamond" pitchFamily="18" charset="0"/>
              </a:defRPr>
            </a:lvl2pPr>
            <a:lvl3pPr algn="l" rtl="0" eaLnBrk="0" fontAlgn="base" hangingPunct="0">
              <a:spcBef>
                <a:spcPct val="0"/>
              </a:spcBef>
              <a:spcAft>
                <a:spcPct val="0"/>
              </a:spcAft>
              <a:defRPr sz="4200">
                <a:solidFill>
                  <a:schemeClr val="tx2"/>
                </a:solidFill>
                <a:latin typeface="Garamond" pitchFamily="18" charset="0"/>
              </a:defRPr>
            </a:lvl3pPr>
            <a:lvl4pPr algn="l" rtl="0" eaLnBrk="0" fontAlgn="base" hangingPunct="0">
              <a:spcBef>
                <a:spcPct val="0"/>
              </a:spcBef>
              <a:spcAft>
                <a:spcPct val="0"/>
              </a:spcAft>
              <a:defRPr sz="4200">
                <a:solidFill>
                  <a:schemeClr val="tx2"/>
                </a:solidFill>
                <a:latin typeface="Garamond" pitchFamily="18" charset="0"/>
              </a:defRPr>
            </a:lvl4pPr>
            <a:lvl5pPr algn="l" rtl="0" eaLnBrk="0" fontAlgn="base" hangingPunct="0">
              <a:spcBef>
                <a:spcPct val="0"/>
              </a:spcBef>
              <a:spcAft>
                <a:spcPct val="0"/>
              </a:spcAft>
              <a:defRPr sz="4200">
                <a:solidFill>
                  <a:schemeClr val="tx2"/>
                </a:solidFill>
                <a:latin typeface="Garamond" pitchFamily="18" charset="0"/>
              </a:defRPr>
            </a:lvl5pPr>
            <a:lvl6pPr marL="457200" algn="l" rtl="0" fontAlgn="base">
              <a:spcBef>
                <a:spcPct val="0"/>
              </a:spcBef>
              <a:spcAft>
                <a:spcPct val="0"/>
              </a:spcAft>
              <a:defRPr sz="4200">
                <a:solidFill>
                  <a:schemeClr val="tx2"/>
                </a:solidFill>
                <a:latin typeface="Garamond" pitchFamily="18" charset="0"/>
              </a:defRPr>
            </a:lvl6pPr>
            <a:lvl7pPr marL="914400" algn="l" rtl="0" fontAlgn="base">
              <a:spcBef>
                <a:spcPct val="0"/>
              </a:spcBef>
              <a:spcAft>
                <a:spcPct val="0"/>
              </a:spcAft>
              <a:defRPr sz="4200">
                <a:solidFill>
                  <a:schemeClr val="tx2"/>
                </a:solidFill>
                <a:latin typeface="Garamond" pitchFamily="18" charset="0"/>
              </a:defRPr>
            </a:lvl7pPr>
            <a:lvl8pPr marL="1371600" algn="l" rtl="0" fontAlgn="base">
              <a:spcBef>
                <a:spcPct val="0"/>
              </a:spcBef>
              <a:spcAft>
                <a:spcPct val="0"/>
              </a:spcAft>
              <a:defRPr sz="4200">
                <a:solidFill>
                  <a:schemeClr val="tx2"/>
                </a:solidFill>
                <a:latin typeface="Garamond" pitchFamily="18" charset="0"/>
              </a:defRPr>
            </a:lvl8pPr>
            <a:lvl9pPr marL="1828800" algn="l" rtl="0" fontAlgn="base">
              <a:spcBef>
                <a:spcPct val="0"/>
              </a:spcBef>
              <a:spcAft>
                <a:spcPct val="0"/>
              </a:spcAft>
              <a:defRPr sz="4200">
                <a:solidFill>
                  <a:schemeClr val="tx2"/>
                </a:solidFill>
                <a:latin typeface="Garamond" pitchFamily="18" charset="0"/>
              </a:defRPr>
            </a:lvl9pPr>
          </a:lstStyle>
          <a:p>
            <a:pPr defTabSz="1626718">
              <a:defRPr/>
            </a:pPr>
            <a:r>
              <a:rPr lang="en-GB" altLang="en-US" sz="3200" b="1" kern="0" dirty="0">
                <a:solidFill>
                  <a:schemeClr val="tx1"/>
                </a:solidFill>
                <a:latin typeface="Arial" panose="020B0604020202020204" pitchFamily="34" charset="0"/>
                <a:cs typeface="Arial" panose="020B0604020202020204" pitchFamily="34" charset="0"/>
              </a:rPr>
              <a:t>The 2x2 table in Epidemiology</a:t>
            </a:r>
          </a:p>
        </p:txBody>
      </p:sp>
    </p:spTree>
    <p:custDataLst>
      <p:tags r:id="rId1"/>
    </p:custDataLst>
    <p:extLst>
      <p:ext uri="{BB962C8B-B14F-4D97-AF65-F5344CB8AC3E}">
        <p14:creationId xmlns:p14="http://schemas.microsoft.com/office/powerpoint/2010/main" val="701622108"/>
      </p:ext>
    </p:extLst>
  </p:cSld>
  <p:clrMapOvr>
    <a:masterClrMapping/>
  </p:clrMapOvr>
  <p:transition spd="slow" advTm="74024"/>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2276872"/>
            <a:ext cx="7772400" cy="1470025"/>
          </a:xfrm>
        </p:spPr>
        <p:txBody>
          <a:bodyPr>
            <a:normAutofit/>
          </a:bodyPr>
          <a:lstStyle/>
          <a:p>
            <a:r>
              <a:rPr lang="en-GB" b="1" i="1" dirty="0">
                <a:solidFill>
                  <a:schemeClr val="bg1"/>
                </a:solidFill>
              </a:rPr>
              <a:t>Risk</a:t>
            </a:r>
          </a:p>
        </p:txBody>
      </p:sp>
    </p:spTree>
    <p:extLst>
      <p:ext uri="{BB962C8B-B14F-4D97-AF65-F5344CB8AC3E}">
        <p14:creationId xmlns:p14="http://schemas.microsoft.com/office/powerpoint/2010/main" val="24259186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2C2C2-1699-7E48-A046-90A20B9CF901}"/>
              </a:ext>
            </a:extLst>
          </p:cNvPr>
          <p:cNvSpPr>
            <a:spLocks noGrp="1"/>
          </p:cNvSpPr>
          <p:nvPr>
            <p:ph type="title"/>
          </p:nvPr>
        </p:nvSpPr>
        <p:spPr/>
        <p:txBody>
          <a:bodyPr/>
          <a:lstStyle/>
          <a:p>
            <a:r>
              <a:rPr lang="en-US" dirty="0"/>
              <a:t>Risk</a:t>
            </a:r>
          </a:p>
        </p:txBody>
      </p:sp>
      <p:sp>
        <p:nvSpPr>
          <p:cNvPr id="3" name="Content Placeholder 2">
            <a:extLst>
              <a:ext uri="{FF2B5EF4-FFF2-40B4-BE49-F238E27FC236}">
                <a16:creationId xmlns:a16="http://schemas.microsoft.com/office/drawing/2014/main" id="{9743568E-7267-F544-A9A6-AA04343D467D}"/>
              </a:ext>
            </a:extLst>
          </p:cNvPr>
          <p:cNvSpPr>
            <a:spLocks noGrp="1"/>
          </p:cNvSpPr>
          <p:nvPr>
            <p:ph idx="1"/>
          </p:nvPr>
        </p:nvSpPr>
        <p:spPr/>
        <p:txBody>
          <a:bodyPr/>
          <a:lstStyle/>
          <a:p>
            <a:r>
              <a:rPr lang="en-US" dirty="0"/>
              <a:t>The probability of an outcome taking place in a specified period</a:t>
            </a:r>
          </a:p>
          <a:p>
            <a:r>
              <a:rPr lang="en-US" dirty="0"/>
              <a:t>E.g. if you smoke you have x% risk of developing lung cancer</a:t>
            </a:r>
          </a:p>
        </p:txBody>
      </p:sp>
    </p:spTree>
    <p:extLst>
      <p:ext uri="{BB962C8B-B14F-4D97-AF65-F5344CB8AC3E}">
        <p14:creationId xmlns:p14="http://schemas.microsoft.com/office/powerpoint/2010/main" val="36904617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E388A-2E97-9D42-8217-E787EF0208CF}"/>
              </a:ext>
            </a:extLst>
          </p:cNvPr>
          <p:cNvSpPr>
            <a:spLocks noGrp="1"/>
          </p:cNvSpPr>
          <p:nvPr>
            <p:ph type="title"/>
          </p:nvPr>
        </p:nvSpPr>
        <p:spPr/>
        <p:txBody>
          <a:bodyPr/>
          <a:lstStyle/>
          <a:p>
            <a:r>
              <a:rPr lang="en-US" dirty="0"/>
              <a:t>‘Absolute risk’</a:t>
            </a:r>
          </a:p>
        </p:txBody>
      </p:sp>
      <p:sp>
        <p:nvSpPr>
          <p:cNvPr id="3" name="Content Placeholder 2">
            <a:extLst>
              <a:ext uri="{FF2B5EF4-FFF2-40B4-BE49-F238E27FC236}">
                <a16:creationId xmlns:a16="http://schemas.microsoft.com/office/drawing/2014/main" id="{D8FCCE53-DA6F-1B4C-9F56-EB742B05A652}"/>
              </a:ext>
            </a:extLst>
          </p:cNvPr>
          <p:cNvSpPr>
            <a:spLocks noGrp="1"/>
          </p:cNvSpPr>
          <p:nvPr>
            <p:ph idx="1"/>
          </p:nvPr>
        </p:nvSpPr>
        <p:spPr/>
        <p:txBody>
          <a:bodyPr/>
          <a:lstStyle/>
          <a:p>
            <a:r>
              <a:rPr lang="en-GB" dirty="0"/>
              <a:t>The number of events (good or bad) in a group, divided by the number of people in that group</a:t>
            </a:r>
            <a:endParaRPr lang="en-US" dirty="0"/>
          </a:p>
        </p:txBody>
      </p:sp>
    </p:spTree>
    <p:extLst>
      <p:ext uri="{BB962C8B-B14F-4D97-AF65-F5344CB8AC3E}">
        <p14:creationId xmlns:p14="http://schemas.microsoft.com/office/powerpoint/2010/main" val="7761950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2276872"/>
            <a:ext cx="7772400" cy="1470025"/>
          </a:xfrm>
        </p:spPr>
        <p:txBody>
          <a:bodyPr>
            <a:normAutofit/>
          </a:bodyPr>
          <a:lstStyle/>
          <a:p>
            <a:r>
              <a:rPr lang="en-GB" b="1" i="1">
                <a:solidFill>
                  <a:schemeClr val="bg1"/>
                </a:solidFill>
              </a:rPr>
              <a:t>Relative risk</a:t>
            </a:r>
          </a:p>
        </p:txBody>
      </p:sp>
    </p:spTree>
    <p:extLst>
      <p:ext uri="{BB962C8B-B14F-4D97-AF65-F5344CB8AC3E}">
        <p14:creationId xmlns:p14="http://schemas.microsoft.com/office/powerpoint/2010/main" val="34511022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4ACE69-C540-4A23-BCCF-931B1C7F0E29}"/>
              </a:ext>
            </a:extLst>
          </p:cNvPr>
          <p:cNvSpPr>
            <a:spLocks noGrp="1"/>
          </p:cNvSpPr>
          <p:nvPr>
            <p:ph type="title"/>
          </p:nvPr>
        </p:nvSpPr>
        <p:spPr/>
        <p:txBody>
          <a:bodyPr>
            <a:normAutofit/>
          </a:bodyPr>
          <a:lstStyle/>
          <a:p>
            <a:r>
              <a:rPr lang="en-GB" b="1" i="0">
                <a:solidFill>
                  <a:srgbClr val="333333"/>
                </a:solidFill>
                <a:effectLst/>
                <a:latin typeface="Arial" panose="020B0604020202020204" pitchFamily="34" charset="0"/>
              </a:rPr>
              <a:t>Relative Risk (RR)</a:t>
            </a:r>
            <a:endParaRPr lang="en-GB"/>
          </a:p>
        </p:txBody>
      </p:sp>
      <p:sp>
        <p:nvSpPr>
          <p:cNvPr id="3" name="Content Placeholder 2">
            <a:extLst>
              <a:ext uri="{FF2B5EF4-FFF2-40B4-BE49-F238E27FC236}">
                <a16:creationId xmlns:a16="http://schemas.microsoft.com/office/drawing/2014/main" id="{8374B0BD-EE6C-5F57-D641-A5476258A405}"/>
              </a:ext>
            </a:extLst>
          </p:cNvPr>
          <p:cNvSpPr>
            <a:spLocks noGrp="1"/>
          </p:cNvSpPr>
          <p:nvPr>
            <p:ph idx="1"/>
          </p:nvPr>
        </p:nvSpPr>
        <p:spPr>
          <a:xfrm>
            <a:off x="457200" y="1417638"/>
            <a:ext cx="8229600" cy="4243610"/>
          </a:xfrm>
        </p:spPr>
        <p:txBody>
          <a:bodyPr>
            <a:normAutofit fontScale="85000" lnSpcReduction="20000"/>
          </a:bodyPr>
          <a:lstStyle/>
          <a:p>
            <a:pPr algn="l">
              <a:buFont typeface="Arial" panose="020B0604020202020204" pitchFamily="34" charset="0"/>
              <a:buChar char="•"/>
            </a:pPr>
            <a:r>
              <a:rPr lang="en-GB" sz="3600" b="0" i="0" dirty="0">
                <a:solidFill>
                  <a:srgbClr val="333333"/>
                </a:solidFill>
                <a:effectLst/>
                <a:latin typeface="Arial" panose="020B0604020202020204" pitchFamily="34" charset="0"/>
              </a:rPr>
              <a:t>RR tells you how far exposure to a risk factor increases a person’s risk of contracting the disease; </a:t>
            </a:r>
            <a:r>
              <a:rPr lang="en-GB" sz="3600" b="0" i="1" dirty="0">
                <a:solidFill>
                  <a:srgbClr val="333333"/>
                </a:solidFill>
                <a:effectLst/>
                <a:latin typeface="Arial" panose="020B0604020202020204" pitchFamily="34" charset="0"/>
              </a:rPr>
              <a:t>compared to non-exposure to that risk factor.</a:t>
            </a:r>
          </a:p>
          <a:p>
            <a:pPr algn="l">
              <a:buFont typeface="Arial" panose="020B0604020202020204" pitchFamily="34" charset="0"/>
              <a:buChar char="•"/>
            </a:pPr>
            <a:r>
              <a:rPr lang="en-GB" sz="3600" b="0" i="0" dirty="0">
                <a:solidFill>
                  <a:srgbClr val="333333"/>
                </a:solidFill>
                <a:effectLst/>
                <a:latin typeface="Arial" panose="020B0604020202020204" pitchFamily="34" charset="0"/>
              </a:rPr>
              <a:t>It is the ratio of incidence of disease in exposed persons to the incidence of disease in unexposed persons. </a:t>
            </a:r>
          </a:p>
          <a:p>
            <a:pPr algn="l">
              <a:buFont typeface="Arial" panose="020B0604020202020204" pitchFamily="34" charset="0"/>
              <a:buChar char="•"/>
            </a:pPr>
            <a:r>
              <a:rPr lang="en-GB" sz="3600" b="0" i="0" dirty="0">
                <a:solidFill>
                  <a:srgbClr val="333333"/>
                </a:solidFill>
                <a:effectLst/>
                <a:latin typeface="Arial" panose="020B0604020202020204" pitchFamily="34" charset="0"/>
              </a:rPr>
              <a:t>Formula: RR = </a:t>
            </a:r>
            <a:r>
              <a:rPr lang="en-GB" sz="3600" b="0" i="1" dirty="0">
                <a:solidFill>
                  <a:srgbClr val="333333"/>
                </a:solidFill>
                <a:effectLst/>
                <a:latin typeface="Arial" panose="020B0604020202020204" pitchFamily="34" charset="0"/>
              </a:rPr>
              <a:t>p</a:t>
            </a:r>
            <a:r>
              <a:rPr lang="en-GB" sz="3600" b="0" i="0" dirty="0">
                <a:solidFill>
                  <a:srgbClr val="333333"/>
                </a:solidFill>
                <a:effectLst/>
                <a:latin typeface="Arial" panose="020B0604020202020204" pitchFamily="34" charset="0"/>
              </a:rPr>
              <a:t> of getting the disease if exposed / </a:t>
            </a:r>
            <a:r>
              <a:rPr lang="en-GB" sz="3600" b="0" i="1" dirty="0">
                <a:solidFill>
                  <a:srgbClr val="333333"/>
                </a:solidFill>
                <a:effectLst/>
                <a:latin typeface="Arial" panose="020B0604020202020204" pitchFamily="34" charset="0"/>
              </a:rPr>
              <a:t>p</a:t>
            </a:r>
            <a:r>
              <a:rPr lang="en-GB" sz="3600" b="0" i="0" dirty="0">
                <a:solidFill>
                  <a:srgbClr val="333333"/>
                </a:solidFill>
                <a:effectLst/>
                <a:latin typeface="Arial" panose="020B0604020202020204" pitchFamily="34" charset="0"/>
              </a:rPr>
              <a:t> of getting the disease if not exposed</a:t>
            </a:r>
          </a:p>
          <a:p>
            <a:endParaRPr lang="en-GB" dirty="0"/>
          </a:p>
        </p:txBody>
      </p:sp>
    </p:spTree>
    <p:extLst>
      <p:ext uri="{BB962C8B-B14F-4D97-AF65-F5344CB8AC3E}">
        <p14:creationId xmlns:p14="http://schemas.microsoft.com/office/powerpoint/2010/main" val="32914893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A963A453-F040-F944-995C-3D8ACED96445}"/>
              </a:ext>
            </a:extLst>
          </p:cNvPr>
          <p:cNvSpPr>
            <a:spLocks noGrp="1" noChangeArrowheads="1"/>
          </p:cNvSpPr>
          <p:nvPr>
            <p:ph type="title"/>
          </p:nvPr>
        </p:nvSpPr>
        <p:spPr>
          <a:xfrm>
            <a:off x="457200" y="277813"/>
            <a:ext cx="8229600" cy="703262"/>
          </a:xfrm>
        </p:spPr>
        <p:txBody>
          <a:bodyPr>
            <a:normAutofit fontScale="90000"/>
          </a:bodyPr>
          <a:lstStyle/>
          <a:p>
            <a:pPr eaLnBrk="1" hangingPunct="1"/>
            <a:r>
              <a:rPr lang="en-GB" altLang="en-US" b="1">
                <a:latin typeface="Arial" panose="020B0604020202020204" pitchFamily="34" charset="0"/>
                <a:cs typeface="Arial" panose="020B0604020202020204" pitchFamily="34" charset="0"/>
              </a:rPr>
              <a:t>Relative Risk</a:t>
            </a:r>
          </a:p>
        </p:txBody>
      </p:sp>
      <p:sp>
        <p:nvSpPr>
          <p:cNvPr id="3" name="Content Placeholder 2">
            <a:extLst>
              <a:ext uri="{FF2B5EF4-FFF2-40B4-BE49-F238E27FC236}">
                <a16:creationId xmlns:a16="http://schemas.microsoft.com/office/drawing/2014/main" id="{BB97FD12-A300-A841-A95C-13B6E85B3E31}"/>
              </a:ext>
            </a:extLst>
          </p:cNvPr>
          <p:cNvSpPr>
            <a:spLocks noGrp="1"/>
          </p:cNvSpPr>
          <p:nvPr>
            <p:ph idx="1"/>
          </p:nvPr>
        </p:nvSpPr>
        <p:spPr>
          <a:xfrm>
            <a:off x="457200" y="1341438"/>
            <a:ext cx="8229600" cy="4789487"/>
          </a:xfrm>
        </p:spPr>
        <p:txBody>
          <a:bodyPr rtlCol="0">
            <a:normAutofit/>
          </a:bodyPr>
          <a:lstStyle/>
          <a:p>
            <a:pPr eaLnBrk="1" fontAlgn="auto" hangingPunct="1">
              <a:spcAft>
                <a:spcPts val="0"/>
              </a:spcAft>
              <a:defRPr/>
            </a:pPr>
            <a:r>
              <a:rPr lang="en-GB" sz="2800" dirty="0">
                <a:latin typeface="Arial" panose="020B0604020202020204" pitchFamily="34" charset="0"/>
                <a:cs typeface="Arial" panose="020B0604020202020204" pitchFamily="34" charset="0"/>
              </a:rPr>
              <a:t>The ratio of the risk of disease in persons exposed compared to the risk in those unexposed</a:t>
            </a:r>
          </a:p>
          <a:p>
            <a:pPr eaLnBrk="1" fontAlgn="auto" hangingPunct="1">
              <a:spcAft>
                <a:spcPts val="0"/>
              </a:spcAft>
              <a:defRPr/>
            </a:pPr>
            <a:endParaRPr lang="en-GB" sz="2800" dirty="0">
              <a:latin typeface="Arial" panose="020B0604020202020204" pitchFamily="34" charset="0"/>
              <a:cs typeface="Arial" panose="020B0604020202020204" pitchFamily="34" charset="0"/>
            </a:endParaRPr>
          </a:p>
          <a:p>
            <a:pPr marL="0" indent="0" eaLnBrk="1" fontAlgn="auto" hangingPunct="1">
              <a:spcAft>
                <a:spcPts val="0"/>
              </a:spcAft>
              <a:buFont typeface="Wingdings" panose="05000000000000000000" pitchFamily="2" charset="2"/>
              <a:buNone/>
              <a:defRPr/>
            </a:pPr>
            <a:endParaRPr lang="en-GB" sz="2800" dirty="0">
              <a:latin typeface="Arial" panose="020B0604020202020204" pitchFamily="34" charset="0"/>
              <a:cs typeface="Arial" panose="020B0604020202020204" pitchFamily="34" charset="0"/>
            </a:endParaRPr>
          </a:p>
          <a:p>
            <a:pPr marL="0" indent="0" eaLnBrk="1" fontAlgn="auto" hangingPunct="1">
              <a:spcAft>
                <a:spcPts val="0"/>
              </a:spcAft>
              <a:buFont typeface="Wingdings" panose="05000000000000000000" pitchFamily="2" charset="2"/>
              <a:buNone/>
              <a:defRPr/>
            </a:pPr>
            <a:r>
              <a:rPr lang="en-GB" sz="2800" dirty="0">
                <a:latin typeface="Arial" panose="020B0604020202020204" pitchFamily="34" charset="0"/>
                <a:cs typeface="Arial" panose="020B0604020202020204" pitchFamily="34" charset="0"/>
              </a:rPr>
              <a:t>RR = Incidence of disease in exposed</a:t>
            </a:r>
          </a:p>
          <a:p>
            <a:pPr marL="0" indent="0" eaLnBrk="1" fontAlgn="auto" hangingPunct="1">
              <a:spcAft>
                <a:spcPts val="0"/>
              </a:spcAft>
              <a:buFont typeface="Wingdings" panose="05000000000000000000" pitchFamily="2" charset="2"/>
              <a:buNone/>
              <a:defRPr/>
            </a:pPr>
            <a:r>
              <a:rPr lang="en-GB" sz="2800" dirty="0">
                <a:latin typeface="Arial" panose="020B0604020202020204" pitchFamily="34" charset="0"/>
                <a:cs typeface="Arial" panose="020B0604020202020204" pitchFamily="34" charset="0"/>
              </a:rPr>
              <a:t>	Incidence of disease in non-exposed</a:t>
            </a:r>
          </a:p>
        </p:txBody>
      </p:sp>
      <p:cxnSp>
        <p:nvCxnSpPr>
          <p:cNvPr id="6" name="Straight Connector 5">
            <a:extLst>
              <a:ext uri="{FF2B5EF4-FFF2-40B4-BE49-F238E27FC236}">
                <a16:creationId xmlns:a16="http://schemas.microsoft.com/office/drawing/2014/main" id="{50AC8C4B-21D7-D044-ACB1-5BB8A8F93685}"/>
              </a:ext>
            </a:extLst>
          </p:cNvPr>
          <p:cNvCxnSpPr/>
          <p:nvPr/>
        </p:nvCxnSpPr>
        <p:spPr>
          <a:xfrm>
            <a:off x="1318265" y="4262417"/>
            <a:ext cx="5759450" cy="0"/>
          </a:xfrm>
          <a:prstGeom prst="line">
            <a:avLst/>
          </a:prstGeom>
          <a:ln w="571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896112202"/>
      </p:ext>
    </p:extLst>
  </p:cSld>
  <p:clrMapOvr>
    <a:masterClrMapping/>
  </p:clrMapOvr>
  <p:transition spd="slow" advTm="27983"/>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E6DEA8A3-4BBF-FF41-93E2-3616A8286014}"/>
              </a:ext>
            </a:extLst>
          </p:cNvPr>
          <p:cNvSpPr>
            <a:spLocks noGrp="1" noChangeArrowheads="1"/>
          </p:cNvSpPr>
          <p:nvPr>
            <p:ph type="title"/>
          </p:nvPr>
        </p:nvSpPr>
        <p:spPr>
          <a:xfrm>
            <a:off x="468313" y="260350"/>
            <a:ext cx="8502650" cy="647700"/>
          </a:xfrm>
        </p:spPr>
        <p:txBody>
          <a:bodyPr rtlCol="0">
            <a:normAutofit fontScale="90000"/>
          </a:bodyPr>
          <a:lstStyle/>
          <a:p>
            <a:pPr eaLnBrk="1" fontAlgn="auto" hangingPunct="1">
              <a:spcAft>
                <a:spcPts val="0"/>
              </a:spcAft>
              <a:defRPr/>
            </a:pPr>
            <a:r>
              <a:rPr lang="en-US" altLang="en-US" sz="3600" b="1">
                <a:latin typeface="Arial" panose="020B0604020202020204" pitchFamily="34" charset="0"/>
              </a:rPr>
              <a:t>Relative Risk - Example</a:t>
            </a:r>
            <a:br>
              <a:rPr lang="en-US" altLang="en-US" sz="3600" b="1">
                <a:latin typeface="Arial" panose="020B0604020202020204" pitchFamily="34" charset="0"/>
              </a:rPr>
            </a:br>
            <a:endParaRPr lang="en-US" altLang="en-US" sz="3600"/>
          </a:p>
        </p:txBody>
      </p:sp>
      <p:sp>
        <p:nvSpPr>
          <p:cNvPr id="25603" name="Content Placeholder 1">
            <a:extLst>
              <a:ext uri="{FF2B5EF4-FFF2-40B4-BE49-F238E27FC236}">
                <a16:creationId xmlns:a16="http://schemas.microsoft.com/office/drawing/2014/main" id="{46C446AC-0538-0249-98FE-4A2BC853ADA9}"/>
              </a:ext>
            </a:extLst>
          </p:cNvPr>
          <p:cNvSpPr>
            <a:spLocks noGrp="1" noChangeArrowheads="1"/>
          </p:cNvSpPr>
          <p:nvPr>
            <p:ph idx="1"/>
          </p:nvPr>
        </p:nvSpPr>
        <p:spPr>
          <a:xfrm>
            <a:off x="395288" y="981075"/>
            <a:ext cx="8229600" cy="2087563"/>
          </a:xfrm>
        </p:spPr>
        <p:txBody>
          <a:bodyPr/>
          <a:lstStyle/>
          <a:p>
            <a:pPr eaLnBrk="1" hangingPunct="1"/>
            <a:r>
              <a:rPr lang="en-GB" altLang="en-US" sz="2400"/>
              <a:t>A study compares the incidence of lung cancer in two cities over 1 year:</a:t>
            </a:r>
          </a:p>
          <a:p>
            <a:pPr eaLnBrk="1" hangingPunct="1"/>
            <a:r>
              <a:rPr lang="en-GB" altLang="en-US" sz="2400"/>
              <a:t>City A (polluted): 600 cancer cases; 10,000 population</a:t>
            </a:r>
          </a:p>
          <a:p>
            <a:pPr eaLnBrk="1" hangingPunct="1"/>
            <a:r>
              <a:rPr lang="en-GB" altLang="en-US" sz="2400"/>
              <a:t>City B (less polluted): 300 cancer cases; 10,000 population  </a:t>
            </a:r>
          </a:p>
        </p:txBody>
      </p:sp>
      <p:graphicFrame>
        <p:nvGraphicFramePr>
          <p:cNvPr id="3" name="Table 2">
            <a:extLst>
              <a:ext uri="{FF2B5EF4-FFF2-40B4-BE49-F238E27FC236}">
                <a16:creationId xmlns:a16="http://schemas.microsoft.com/office/drawing/2014/main" id="{D8B8E82D-D35A-FD4C-9454-07A97018E28E}"/>
              </a:ext>
            </a:extLst>
          </p:cNvPr>
          <p:cNvGraphicFramePr>
            <a:graphicFrameLocks noGrp="1"/>
          </p:cNvGraphicFramePr>
          <p:nvPr/>
        </p:nvGraphicFramePr>
        <p:xfrm>
          <a:off x="0" y="3141663"/>
          <a:ext cx="9144000" cy="3716337"/>
        </p:xfrm>
        <a:graphic>
          <a:graphicData uri="http://schemas.openxmlformats.org/drawingml/2006/table">
            <a:tbl>
              <a:tblPr firstRow="1" bandRow="1">
                <a:tableStyleId>{5C22544A-7EE6-4342-B048-85BDC9FD1C3A}</a:tableStyleId>
              </a:tblPr>
              <a:tblGrid>
                <a:gridCol w="2286000">
                  <a:extLst>
                    <a:ext uri="{9D8B030D-6E8A-4147-A177-3AD203B41FA5}">
                      <a16:colId xmlns:a16="http://schemas.microsoft.com/office/drawing/2014/main" val="20000"/>
                    </a:ext>
                  </a:extLst>
                </a:gridCol>
                <a:gridCol w="2286000">
                  <a:extLst>
                    <a:ext uri="{9D8B030D-6E8A-4147-A177-3AD203B41FA5}">
                      <a16:colId xmlns:a16="http://schemas.microsoft.com/office/drawing/2014/main" val="20001"/>
                    </a:ext>
                  </a:extLst>
                </a:gridCol>
                <a:gridCol w="2286000">
                  <a:extLst>
                    <a:ext uri="{9D8B030D-6E8A-4147-A177-3AD203B41FA5}">
                      <a16:colId xmlns:a16="http://schemas.microsoft.com/office/drawing/2014/main" val="20002"/>
                    </a:ext>
                  </a:extLst>
                </a:gridCol>
                <a:gridCol w="2286000">
                  <a:extLst>
                    <a:ext uri="{9D8B030D-6E8A-4147-A177-3AD203B41FA5}">
                      <a16:colId xmlns:a16="http://schemas.microsoft.com/office/drawing/2014/main" val="20003"/>
                    </a:ext>
                  </a:extLst>
                </a:gridCol>
              </a:tblGrid>
              <a:tr h="786355">
                <a:tc>
                  <a:txBody>
                    <a:bodyPr/>
                    <a:lstStyle/>
                    <a:p>
                      <a:endParaRPr lang="en-GB" sz="2800" b="1" dirty="0"/>
                    </a:p>
                  </a:txBody>
                  <a:tcPr marT="45711" marB="45711"/>
                </a:tc>
                <a:tc>
                  <a:txBody>
                    <a:bodyPr/>
                    <a:lstStyle/>
                    <a:p>
                      <a:r>
                        <a:rPr lang="en-GB" sz="2800" b="1" dirty="0"/>
                        <a:t>Cancer</a:t>
                      </a:r>
                    </a:p>
                  </a:txBody>
                  <a:tcPr marT="45711" marB="45711"/>
                </a:tc>
                <a:tc>
                  <a:txBody>
                    <a:bodyPr/>
                    <a:lstStyle/>
                    <a:p>
                      <a:r>
                        <a:rPr lang="en-GB" sz="2800" b="1" dirty="0"/>
                        <a:t>No cancer</a:t>
                      </a:r>
                    </a:p>
                  </a:txBody>
                  <a:tcPr marT="45711" marB="45711"/>
                </a:tc>
                <a:tc>
                  <a:txBody>
                    <a:bodyPr/>
                    <a:lstStyle/>
                    <a:p>
                      <a:r>
                        <a:rPr lang="en-GB" sz="2800" b="1" dirty="0"/>
                        <a:t>Total</a:t>
                      </a:r>
                    </a:p>
                  </a:txBody>
                  <a:tcPr marT="45711" marB="45711"/>
                </a:tc>
                <a:extLst>
                  <a:ext uri="{0D108BD9-81ED-4DB2-BD59-A6C34878D82A}">
                    <a16:rowId xmlns:a16="http://schemas.microsoft.com/office/drawing/2014/main" val="10000"/>
                  </a:ext>
                </a:extLst>
              </a:tr>
              <a:tr h="786355">
                <a:tc>
                  <a:txBody>
                    <a:bodyPr/>
                    <a:lstStyle/>
                    <a:p>
                      <a:r>
                        <a:rPr lang="en-GB" sz="2800" b="1" dirty="0"/>
                        <a:t>City A</a:t>
                      </a:r>
                    </a:p>
                  </a:txBody>
                  <a:tcPr marT="45711" marB="45711"/>
                </a:tc>
                <a:tc>
                  <a:txBody>
                    <a:bodyPr/>
                    <a:lstStyle/>
                    <a:p>
                      <a:r>
                        <a:rPr lang="en-GB" sz="2800" b="1" dirty="0"/>
                        <a:t>600 (a)</a:t>
                      </a:r>
                    </a:p>
                  </a:txBody>
                  <a:tcPr marT="45711" marB="45711"/>
                </a:tc>
                <a:tc>
                  <a:txBody>
                    <a:bodyPr/>
                    <a:lstStyle/>
                    <a:p>
                      <a:r>
                        <a:rPr lang="en-GB" sz="2800" b="1" dirty="0"/>
                        <a:t>9,400 (b)</a:t>
                      </a:r>
                    </a:p>
                  </a:txBody>
                  <a:tcPr marT="45711" marB="45711"/>
                </a:tc>
                <a:tc>
                  <a:txBody>
                    <a:bodyPr/>
                    <a:lstStyle/>
                    <a:p>
                      <a:r>
                        <a:rPr lang="en-GB" sz="2800" b="1" dirty="0"/>
                        <a:t>10,000 (</a:t>
                      </a:r>
                      <a:r>
                        <a:rPr lang="en-GB" sz="2800" b="1" dirty="0" err="1"/>
                        <a:t>a+b</a:t>
                      </a:r>
                      <a:r>
                        <a:rPr lang="en-GB" sz="2800" b="1" dirty="0"/>
                        <a:t>)</a:t>
                      </a:r>
                    </a:p>
                  </a:txBody>
                  <a:tcPr marT="45711" marB="45711"/>
                </a:tc>
                <a:extLst>
                  <a:ext uri="{0D108BD9-81ED-4DB2-BD59-A6C34878D82A}">
                    <a16:rowId xmlns:a16="http://schemas.microsoft.com/office/drawing/2014/main" val="10001"/>
                  </a:ext>
                </a:extLst>
              </a:tr>
              <a:tr h="786355">
                <a:tc>
                  <a:txBody>
                    <a:bodyPr/>
                    <a:lstStyle/>
                    <a:p>
                      <a:r>
                        <a:rPr lang="en-GB" sz="2800" b="1" dirty="0"/>
                        <a:t>City B</a:t>
                      </a:r>
                    </a:p>
                  </a:txBody>
                  <a:tcPr marT="45711" marB="45711"/>
                </a:tc>
                <a:tc>
                  <a:txBody>
                    <a:bodyPr/>
                    <a:lstStyle/>
                    <a:p>
                      <a:r>
                        <a:rPr lang="en-GB" sz="2800" b="1" dirty="0"/>
                        <a:t>300 (c)</a:t>
                      </a:r>
                    </a:p>
                  </a:txBody>
                  <a:tcPr marT="45711" marB="45711"/>
                </a:tc>
                <a:tc>
                  <a:txBody>
                    <a:bodyPr/>
                    <a:lstStyle/>
                    <a:p>
                      <a:r>
                        <a:rPr lang="en-GB" sz="2800" b="1" dirty="0"/>
                        <a:t>9,700 (d)</a:t>
                      </a:r>
                    </a:p>
                  </a:txBody>
                  <a:tcPr marT="45711" marB="45711"/>
                </a:tc>
                <a:tc>
                  <a:txBody>
                    <a:bodyPr/>
                    <a:lstStyle/>
                    <a:p>
                      <a:r>
                        <a:rPr lang="en-GB" sz="2800" b="1" dirty="0"/>
                        <a:t>10,000 (</a:t>
                      </a:r>
                      <a:r>
                        <a:rPr lang="en-GB" sz="2800" b="1" dirty="0" err="1"/>
                        <a:t>c+d</a:t>
                      </a:r>
                      <a:r>
                        <a:rPr lang="en-GB" sz="2800" b="1" dirty="0"/>
                        <a:t>)</a:t>
                      </a:r>
                    </a:p>
                  </a:txBody>
                  <a:tcPr marT="45711" marB="45711"/>
                </a:tc>
                <a:extLst>
                  <a:ext uri="{0D108BD9-81ED-4DB2-BD59-A6C34878D82A}">
                    <a16:rowId xmlns:a16="http://schemas.microsoft.com/office/drawing/2014/main" val="10002"/>
                  </a:ext>
                </a:extLst>
              </a:tr>
              <a:tr h="1357272">
                <a:tc>
                  <a:txBody>
                    <a:bodyPr/>
                    <a:lstStyle/>
                    <a:p>
                      <a:r>
                        <a:rPr lang="en-GB" sz="2800" b="1" dirty="0"/>
                        <a:t>Total</a:t>
                      </a:r>
                    </a:p>
                  </a:txBody>
                  <a:tcPr marT="45711" marB="45711"/>
                </a:tc>
                <a:tc>
                  <a:txBody>
                    <a:bodyPr/>
                    <a:lstStyle/>
                    <a:p>
                      <a:r>
                        <a:rPr lang="en-GB" sz="2800" b="1" dirty="0"/>
                        <a:t>900 (</a:t>
                      </a:r>
                      <a:r>
                        <a:rPr lang="en-GB" sz="2800" b="1" dirty="0" err="1"/>
                        <a:t>a+c</a:t>
                      </a:r>
                      <a:r>
                        <a:rPr lang="en-GB" sz="2800" b="1" dirty="0"/>
                        <a:t>)</a:t>
                      </a:r>
                    </a:p>
                  </a:txBody>
                  <a:tcPr marT="45711" marB="45711"/>
                </a:tc>
                <a:tc>
                  <a:txBody>
                    <a:bodyPr/>
                    <a:lstStyle/>
                    <a:p>
                      <a:r>
                        <a:rPr lang="en-GB" sz="2800" b="1" dirty="0"/>
                        <a:t>19,100 (</a:t>
                      </a:r>
                      <a:r>
                        <a:rPr lang="en-GB" sz="2800" b="1" dirty="0" err="1"/>
                        <a:t>b+d</a:t>
                      </a:r>
                      <a:r>
                        <a:rPr lang="en-GB" sz="2800" b="1" dirty="0"/>
                        <a:t>)</a:t>
                      </a:r>
                    </a:p>
                  </a:txBody>
                  <a:tcPr marT="45711" marB="45711"/>
                </a:tc>
                <a:tc>
                  <a:txBody>
                    <a:bodyPr/>
                    <a:lstStyle/>
                    <a:p>
                      <a:r>
                        <a:rPr lang="en-GB" sz="2800" b="1" dirty="0"/>
                        <a:t>20,000 (</a:t>
                      </a:r>
                      <a:r>
                        <a:rPr lang="en-GB" sz="2800" b="1" dirty="0" err="1"/>
                        <a:t>a+b+c+d</a:t>
                      </a:r>
                      <a:r>
                        <a:rPr lang="en-GB" sz="2800" b="1" dirty="0"/>
                        <a:t>)</a:t>
                      </a:r>
                    </a:p>
                  </a:txBody>
                  <a:tcPr marT="45711" marB="45711"/>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904149244"/>
      </p:ext>
    </p:extLst>
  </p:cSld>
  <p:clrMapOvr>
    <a:masterClrMapping/>
  </p:clrMapOvr>
  <p:transition spd="slow" advTm="60251"/>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5D1627FF-EE2E-D444-9EB7-2B0AD7FFFF41}"/>
              </a:ext>
            </a:extLst>
          </p:cNvPr>
          <p:cNvSpPr>
            <a:spLocks noGrp="1" noChangeArrowheads="1"/>
          </p:cNvSpPr>
          <p:nvPr>
            <p:ph type="title"/>
          </p:nvPr>
        </p:nvSpPr>
        <p:spPr>
          <a:xfrm>
            <a:off x="468313" y="260350"/>
            <a:ext cx="8502650" cy="647700"/>
          </a:xfrm>
        </p:spPr>
        <p:txBody>
          <a:bodyPr rtlCol="0">
            <a:normAutofit fontScale="90000"/>
          </a:bodyPr>
          <a:lstStyle/>
          <a:p>
            <a:pPr eaLnBrk="1" fontAlgn="auto" hangingPunct="1">
              <a:spcAft>
                <a:spcPts val="0"/>
              </a:spcAft>
              <a:defRPr/>
            </a:pPr>
            <a:r>
              <a:rPr lang="en-US" altLang="en-US" sz="3600" b="1">
                <a:latin typeface="Arial" panose="020B0604020202020204" pitchFamily="34" charset="0"/>
              </a:rPr>
              <a:t>Relative Risk - Example</a:t>
            </a:r>
            <a:br>
              <a:rPr lang="en-US" altLang="en-US" sz="3600" b="1">
                <a:latin typeface="Arial" panose="020B0604020202020204" pitchFamily="34" charset="0"/>
              </a:rPr>
            </a:br>
            <a:endParaRPr lang="en-US" altLang="en-US" sz="3600"/>
          </a:p>
        </p:txBody>
      </p:sp>
      <p:graphicFrame>
        <p:nvGraphicFramePr>
          <p:cNvPr id="3" name="Table 2">
            <a:extLst>
              <a:ext uri="{FF2B5EF4-FFF2-40B4-BE49-F238E27FC236}">
                <a16:creationId xmlns:a16="http://schemas.microsoft.com/office/drawing/2014/main" id="{69F91B72-84DE-5941-959F-3EACDB065E96}"/>
              </a:ext>
            </a:extLst>
          </p:cNvPr>
          <p:cNvGraphicFramePr>
            <a:graphicFrameLocks noGrp="1"/>
          </p:cNvGraphicFramePr>
          <p:nvPr/>
        </p:nvGraphicFramePr>
        <p:xfrm>
          <a:off x="0" y="0"/>
          <a:ext cx="9144000" cy="4278313"/>
        </p:xfrm>
        <a:graphic>
          <a:graphicData uri="http://schemas.openxmlformats.org/drawingml/2006/table">
            <a:tbl>
              <a:tblPr firstRow="1" bandRow="1">
                <a:tableStyleId>{5C22544A-7EE6-4342-B048-85BDC9FD1C3A}</a:tableStyleId>
              </a:tblPr>
              <a:tblGrid>
                <a:gridCol w="2286000">
                  <a:extLst>
                    <a:ext uri="{9D8B030D-6E8A-4147-A177-3AD203B41FA5}">
                      <a16:colId xmlns:a16="http://schemas.microsoft.com/office/drawing/2014/main" val="20000"/>
                    </a:ext>
                  </a:extLst>
                </a:gridCol>
                <a:gridCol w="2286000">
                  <a:extLst>
                    <a:ext uri="{9D8B030D-6E8A-4147-A177-3AD203B41FA5}">
                      <a16:colId xmlns:a16="http://schemas.microsoft.com/office/drawing/2014/main" val="20001"/>
                    </a:ext>
                  </a:extLst>
                </a:gridCol>
                <a:gridCol w="2286000">
                  <a:extLst>
                    <a:ext uri="{9D8B030D-6E8A-4147-A177-3AD203B41FA5}">
                      <a16:colId xmlns:a16="http://schemas.microsoft.com/office/drawing/2014/main" val="20002"/>
                    </a:ext>
                  </a:extLst>
                </a:gridCol>
                <a:gridCol w="2286000">
                  <a:extLst>
                    <a:ext uri="{9D8B030D-6E8A-4147-A177-3AD203B41FA5}">
                      <a16:colId xmlns:a16="http://schemas.microsoft.com/office/drawing/2014/main" val="20003"/>
                    </a:ext>
                  </a:extLst>
                </a:gridCol>
              </a:tblGrid>
              <a:tr h="786628">
                <a:tc>
                  <a:txBody>
                    <a:bodyPr/>
                    <a:lstStyle/>
                    <a:p>
                      <a:endParaRPr lang="en-GB" sz="3200" b="1" dirty="0"/>
                    </a:p>
                  </a:txBody>
                  <a:tcPr marT="45727" marB="45727"/>
                </a:tc>
                <a:tc>
                  <a:txBody>
                    <a:bodyPr/>
                    <a:lstStyle/>
                    <a:p>
                      <a:r>
                        <a:rPr lang="en-GB" sz="3200" b="1" dirty="0"/>
                        <a:t>Cancer</a:t>
                      </a:r>
                    </a:p>
                  </a:txBody>
                  <a:tcPr marT="45727" marB="45727"/>
                </a:tc>
                <a:tc>
                  <a:txBody>
                    <a:bodyPr/>
                    <a:lstStyle/>
                    <a:p>
                      <a:r>
                        <a:rPr lang="en-GB" sz="3200" b="1" dirty="0"/>
                        <a:t>No cancer</a:t>
                      </a:r>
                    </a:p>
                  </a:txBody>
                  <a:tcPr marT="45727" marB="45727"/>
                </a:tc>
                <a:tc>
                  <a:txBody>
                    <a:bodyPr/>
                    <a:lstStyle/>
                    <a:p>
                      <a:r>
                        <a:rPr lang="en-GB" sz="3200" b="1" dirty="0"/>
                        <a:t>Total</a:t>
                      </a:r>
                    </a:p>
                  </a:txBody>
                  <a:tcPr marT="45727" marB="45727"/>
                </a:tc>
                <a:extLst>
                  <a:ext uri="{0D108BD9-81ED-4DB2-BD59-A6C34878D82A}">
                    <a16:rowId xmlns:a16="http://schemas.microsoft.com/office/drawing/2014/main" val="10000"/>
                  </a:ext>
                </a:extLst>
              </a:tr>
              <a:tr h="1066971">
                <a:tc>
                  <a:txBody>
                    <a:bodyPr/>
                    <a:lstStyle/>
                    <a:p>
                      <a:r>
                        <a:rPr lang="en-GB" sz="3200" b="1" dirty="0"/>
                        <a:t>City A</a:t>
                      </a:r>
                    </a:p>
                  </a:txBody>
                  <a:tcPr marT="45727" marB="45727"/>
                </a:tc>
                <a:tc>
                  <a:txBody>
                    <a:bodyPr/>
                    <a:lstStyle/>
                    <a:p>
                      <a:r>
                        <a:rPr lang="en-GB" sz="3200" b="1" dirty="0"/>
                        <a:t>600 (a)</a:t>
                      </a:r>
                    </a:p>
                  </a:txBody>
                  <a:tcPr marT="45727" marB="45727"/>
                </a:tc>
                <a:tc>
                  <a:txBody>
                    <a:bodyPr/>
                    <a:lstStyle/>
                    <a:p>
                      <a:r>
                        <a:rPr lang="en-GB" sz="3200" b="1" dirty="0"/>
                        <a:t>9,400 (b)</a:t>
                      </a:r>
                    </a:p>
                  </a:txBody>
                  <a:tcPr marT="45727" marB="45727"/>
                </a:tc>
                <a:tc>
                  <a:txBody>
                    <a:bodyPr/>
                    <a:lstStyle/>
                    <a:p>
                      <a:r>
                        <a:rPr lang="en-GB" sz="3200" b="1" dirty="0"/>
                        <a:t>10,000 (</a:t>
                      </a:r>
                      <a:r>
                        <a:rPr lang="en-GB" sz="3200" b="1" dirty="0" err="1"/>
                        <a:t>a+b</a:t>
                      </a:r>
                      <a:r>
                        <a:rPr lang="en-GB" sz="3200" b="1" dirty="0"/>
                        <a:t>)</a:t>
                      </a:r>
                    </a:p>
                  </a:txBody>
                  <a:tcPr marT="45727" marB="45727"/>
                </a:tc>
                <a:extLst>
                  <a:ext uri="{0D108BD9-81ED-4DB2-BD59-A6C34878D82A}">
                    <a16:rowId xmlns:a16="http://schemas.microsoft.com/office/drawing/2014/main" val="10001"/>
                  </a:ext>
                </a:extLst>
              </a:tr>
              <a:tr h="1066971">
                <a:tc>
                  <a:txBody>
                    <a:bodyPr/>
                    <a:lstStyle/>
                    <a:p>
                      <a:r>
                        <a:rPr lang="en-GB" sz="3200" b="1" dirty="0"/>
                        <a:t>City B</a:t>
                      </a:r>
                    </a:p>
                  </a:txBody>
                  <a:tcPr marT="45727" marB="45727"/>
                </a:tc>
                <a:tc>
                  <a:txBody>
                    <a:bodyPr/>
                    <a:lstStyle/>
                    <a:p>
                      <a:r>
                        <a:rPr lang="en-GB" sz="3200" b="1" dirty="0"/>
                        <a:t>300 (c)</a:t>
                      </a:r>
                    </a:p>
                  </a:txBody>
                  <a:tcPr marT="45727" marB="45727"/>
                </a:tc>
                <a:tc>
                  <a:txBody>
                    <a:bodyPr/>
                    <a:lstStyle/>
                    <a:p>
                      <a:r>
                        <a:rPr lang="en-GB" sz="3200" b="1" dirty="0"/>
                        <a:t>9,700 (d)</a:t>
                      </a:r>
                    </a:p>
                  </a:txBody>
                  <a:tcPr marT="45727" marB="45727"/>
                </a:tc>
                <a:tc>
                  <a:txBody>
                    <a:bodyPr/>
                    <a:lstStyle/>
                    <a:p>
                      <a:r>
                        <a:rPr lang="en-GB" sz="3200" b="1" dirty="0"/>
                        <a:t>10,000 (</a:t>
                      </a:r>
                      <a:r>
                        <a:rPr lang="en-GB" sz="3200" b="1" dirty="0" err="1"/>
                        <a:t>c+d</a:t>
                      </a:r>
                      <a:r>
                        <a:rPr lang="en-GB" sz="3200" b="1" dirty="0"/>
                        <a:t>)</a:t>
                      </a:r>
                    </a:p>
                  </a:txBody>
                  <a:tcPr marT="45727" marB="45727"/>
                </a:tc>
                <a:extLst>
                  <a:ext uri="{0D108BD9-81ED-4DB2-BD59-A6C34878D82A}">
                    <a16:rowId xmlns:a16="http://schemas.microsoft.com/office/drawing/2014/main" val="10002"/>
                  </a:ext>
                </a:extLst>
              </a:tr>
              <a:tr h="1357743">
                <a:tc>
                  <a:txBody>
                    <a:bodyPr/>
                    <a:lstStyle/>
                    <a:p>
                      <a:r>
                        <a:rPr lang="en-GB" sz="3200" b="1" dirty="0"/>
                        <a:t>Total</a:t>
                      </a:r>
                    </a:p>
                  </a:txBody>
                  <a:tcPr marT="45727" marB="45727"/>
                </a:tc>
                <a:tc>
                  <a:txBody>
                    <a:bodyPr/>
                    <a:lstStyle/>
                    <a:p>
                      <a:r>
                        <a:rPr lang="en-GB" sz="3200" b="1" dirty="0"/>
                        <a:t>900 (</a:t>
                      </a:r>
                      <a:r>
                        <a:rPr lang="en-GB" sz="3200" b="1" dirty="0" err="1"/>
                        <a:t>a+c</a:t>
                      </a:r>
                      <a:r>
                        <a:rPr lang="en-GB" sz="3200" b="1" dirty="0"/>
                        <a:t>)</a:t>
                      </a:r>
                    </a:p>
                  </a:txBody>
                  <a:tcPr marT="45727" marB="45727"/>
                </a:tc>
                <a:tc>
                  <a:txBody>
                    <a:bodyPr/>
                    <a:lstStyle/>
                    <a:p>
                      <a:r>
                        <a:rPr lang="en-GB" sz="3200" b="1" dirty="0"/>
                        <a:t>19,100 (</a:t>
                      </a:r>
                      <a:r>
                        <a:rPr lang="en-GB" sz="3200" b="1" dirty="0" err="1"/>
                        <a:t>b+d</a:t>
                      </a:r>
                      <a:r>
                        <a:rPr lang="en-GB" sz="3200" b="1" dirty="0"/>
                        <a:t>)</a:t>
                      </a:r>
                    </a:p>
                  </a:txBody>
                  <a:tcPr marT="45727" marB="45727"/>
                </a:tc>
                <a:tc>
                  <a:txBody>
                    <a:bodyPr/>
                    <a:lstStyle/>
                    <a:p>
                      <a:r>
                        <a:rPr lang="en-GB" sz="3200" b="1" dirty="0"/>
                        <a:t>20,000 (</a:t>
                      </a:r>
                      <a:r>
                        <a:rPr lang="en-GB" sz="3200" b="1" dirty="0" err="1"/>
                        <a:t>a+b+c+d</a:t>
                      </a:r>
                      <a:r>
                        <a:rPr lang="en-GB" sz="3200" b="1" dirty="0"/>
                        <a:t>)</a:t>
                      </a:r>
                    </a:p>
                  </a:txBody>
                  <a:tcPr marT="45727" marB="45727"/>
                </a:tc>
                <a:extLst>
                  <a:ext uri="{0D108BD9-81ED-4DB2-BD59-A6C34878D82A}">
                    <a16:rowId xmlns:a16="http://schemas.microsoft.com/office/drawing/2014/main" val="10003"/>
                  </a:ext>
                </a:extLst>
              </a:tr>
            </a:tbl>
          </a:graphicData>
        </a:graphic>
      </p:graphicFrame>
      <p:sp>
        <p:nvSpPr>
          <p:cNvPr id="6" name="Title 1">
            <a:extLst>
              <a:ext uri="{FF2B5EF4-FFF2-40B4-BE49-F238E27FC236}">
                <a16:creationId xmlns:a16="http://schemas.microsoft.com/office/drawing/2014/main" id="{06216996-211D-6744-A299-4D4DA28C7F26}"/>
              </a:ext>
            </a:extLst>
          </p:cNvPr>
          <p:cNvSpPr txBox="1">
            <a:spLocks/>
          </p:cNvSpPr>
          <p:nvPr/>
        </p:nvSpPr>
        <p:spPr bwMode="auto">
          <a:xfrm>
            <a:off x="107950" y="4365625"/>
            <a:ext cx="9036050" cy="2312988"/>
          </a:xfrm>
          <a:prstGeom prst="rect">
            <a:avLst/>
          </a:prstGeom>
          <a:noFill/>
          <a:ln>
            <a:noFill/>
          </a:ln>
          <a:effectLst/>
        </p:spPr>
        <p:txBody>
          <a:bodyPr/>
          <a:lstStyle>
            <a:lvl1pPr algn="l" rtl="0" eaLnBrk="0" fontAlgn="base" hangingPunct="0">
              <a:spcBef>
                <a:spcPct val="0"/>
              </a:spcBef>
              <a:spcAft>
                <a:spcPct val="0"/>
              </a:spcAft>
              <a:defRPr sz="4200">
                <a:solidFill>
                  <a:schemeClr val="tx2"/>
                </a:solidFill>
                <a:latin typeface="+mj-lt"/>
                <a:ea typeface="+mj-ea"/>
                <a:cs typeface="+mj-cs"/>
              </a:defRPr>
            </a:lvl1pPr>
            <a:lvl2pPr algn="l" rtl="0" eaLnBrk="0" fontAlgn="base" hangingPunct="0">
              <a:spcBef>
                <a:spcPct val="0"/>
              </a:spcBef>
              <a:spcAft>
                <a:spcPct val="0"/>
              </a:spcAft>
              <a:defRPr sz="4200">
                <a:solidFill>
                  <a:schemeClr val="tx2"/>
                </a:solidFill>
                <a:latin typeface="Garamond" pitchFamily="18" charset="0"/>
              </a:defRPr>
            </a:lvl2pPr>
            <a:lvl3pPr algn="l" rtl="0" eaLnBrk="0" fontAlgn="base" hangingPunct="0">
              <a:spcBef>
                <a:spcPct val="0"/>
              </a:spcBef>
              <a:spcAft>
                <a:spcPct val="0"/>
              </a:spcAft>
              <a:defRPr sz="4200">
                <a:solidFill>
                  <a:schemeClr val="tx2"/>
                </a:solidFill>
                <a:latin typeface="Garamond" pitchFamily="18" charset="0"/>
              </a:defRPr>
            </a:lvl3pPr>
            <a:lvl4pPr algn="l" rtl="0" eaLnBrk="0" fontAlgn="base" hangingPunct="0">
              <a:spcBef>
                <a:spcPct val="0"/>
              </a:spcBef>
              <a:spcAft>
                <a:spcPct val="0"/>
              </a:spcAft>
              <a:defRPr sz="4200">
                <a:solidFill>
                  <a:schemeClr val="tx2"/>
                </a:solidFill>
                <a:latin typeface="Garamond" pitchFamily="18" charset="0"/>
              </a:defRPr>
            </a:lvl4pPr>
            <a:lvl5pPr algn="l" rtl="0" eaLnBrk="0" fontAlgn="base" hangingPunct="0">
              <a:spcBef>
                <a:spcPct val="0"/>
              </a:spcBef>
              <a:spcAft>
                <a:spcPct val="0"/>
              </a:spcAft>
              <a:defRPr sz="4200">
                <a:solidFill>
                  <a:schemeClr val="tx2"/>
                </a:solidFill>
                <a:latin typeface="Garamond" pitchFamily="18" charset="0"/>
              </a:defRPr>
            </a:lvl5pPr>
            <a:lvl6pPr marL="457200" algn="l" rtl="0" fontAlgn="base">
              <a:spcBef>
                <a:spcPct val="0"/>
              </a:spcBef>
              <a:spcAft>
                <a:spcPct val="0"/>
              </a:spcAft>
              <a:defRPr sz="4200">
                <a:solidFill>
                  <a:schemeClr val="tx2"/>
                </a:solidFill>
                <a:latin typeface="Garamond" pitchFamily="18" charset="0"/>
              </a:defRPr>
            </a:lvl6pPr>
            <a:lvl7pPr marL="914400" algn="l" rtl="0" fontAlgn="base">
              <a:spcBef>
                <a:spcPct val="0"/>
              </a:spcBef>
              <a:spcAft>
                <a:spcPct val="0"/>
              </a:spcAft>
              <a:defRPr sz="4200">
                <a:solidFill>
                  <a:schemeClr val="tx2"/>
                </a:solidFill>
                <a:latin typeface="Garamond" pitchFamily="18" charset="0"/>
              </a:defRPr>
            </a:lvl7pPr>
            <a:lvl8pPr marL="1371600" algn="l" rtl="0" fontAlgn="base">
              <a:spcBef>
                <a:spcPct val="0"/>
              </a:spcBef>
              <a:spcAft>
                <a:spcPct val="0"/>
              </a:spcAft>
              <a:defRPr sz="4200">
                <a:solidFill>
                  <a:schemeClr val="tx2"/>
                </a:solidFill>
                <a:latin typeface="Garamond" pitchFamily="18" charset="0"/>
              </a:defRPr>
            </a:lvl8pPr>
            <a:lvl9pPr marL="1828800" algn="l" rtl="0" fontAlgn="base">
              <a:spcBef>
                <a:spcPct val="0"/>
              </a:spcBef>
              <a:spcAft>
                <a:spcPct val="0"/>
              </a:spcAft>
              <a:defRPr sz="4200">
                <a:solidFill>
                  <a:schemeClr val="tx2"/>
                </a:solidFill>
                <a:latin typeface="Garamond" pitchFamily="18" charset="0"/>
              </a:defRPr>
            </a:lvl9pPr>
          </a:lstStyle>
          <a:p>
            <a:pPr defTabSz="1626718">
              <a:defRPr/>
            </a:pPr>
            <a:r>
              <a:rPr lang="en-GB" sz="2400" b="1" kern="0" dirty="0">
                <a:solidFill>
                  <a:schemeClr val="tx1"/>
                </a:solidFill>
                <a:latin typeface="+mn-lt"/>
              </a:rPr>
              <a:t>Incidence in City A = a/</a:t>
            </a:r>
            <a:r>
              <a:rPr lang="en-GB" sz="2400" b="1" kern="0" dirty="0" err="1">
                <a:solidFill>
                  <a:schemeClr val="tx1"/>
                </a:solidFill>
                <a:latin typeface="+mn-lt"/>
              </a:rPr>
              <a:t>a+b</a:t>
            </a:r>
            <a:r>
              <a:rPr lang="en-GB" sz="2400" b="1" kern="0" dirty="0">
                <a:solidFill>
                  <a:schemeClr val="tx1"/>
                </a:solidFill>
                <a:latin typeface="+mn-lt"/>
              </a:rPr>
              <a:t> = 600/10,000 = 6%</a:t>
            </a:r>
          </a:p>
          <a:p>
            <a:pPr defTabSz="1626718">
              <a:defRPr/>
            </a:pPr>
            <a:r>
              <a:rPr lang="en-GB" sz="2400" b="1" kern="0" dirty="0">
                <a:solidFill>
                  <a:schemeClr val="tx1"/>
                </a:solidFill>
                <a:latin typeface="+mn-lt"/>
              </a:rPr>
              <a:t>Incidence in City B = c/</a:t>
            </a:r>
            <a:r>
              <a:rPr lang="en-GB" sz="2400" b="1" kern="0" dirty="0" err="1">
                <a:solidFill>
                  <a:schemeClr val="tx1"/>
                </a:solidFill>
                <a:latin typeface="+mn-lt"/>
              </a:rPr>
              <a:t>c+d</a:t>
            </a:r>
            <a:r>
              <a:rPr lang="en-GB" sz="2400" b="1" kern="0" dirty="0">
                <a:solidFill>
                  <a:schemeClr val="tx1"/>
                </a:solidFill>
                <a:latin typeface="+mn-lt"/>
              </a:rPr>
              <a:t> = 300/10,000 = 3%</a:t>
            </a:r>
          </a:p>
          <a:p>
            <a:pPr defTabSz="1626718">
              <a:defRPr/>
            </a:pPr>
            <a:r>
              <a:rPr lang="en-GB" sz="2400" b="1" kern="0" dirty="0">
                <a:solidFill>
                  <a:srgbClr val="FF0000"/>
                </a:solidFill>
                <a:latin typeface="+mn-lt"/>
              </a:rPr>
              <a:t>Relative risk = 6/3 = 2</a:t>
            </a:r>
          </a:p>
        </p:txBody>
      </p:sp>
    </p:spTree>
    <p:extLst>
      <p:ext uri="{BB962C8B-B14F-4D97-AF65-F5344CB8AC3E}">
        <p14:creationId xmlns:p14="http://schemas.microsoft.com/office/powerpoint/2010/main" val="82501230"/>
      </p:ext>
    </p:extLst>
  </p:cSld>
  <p:clrMapOvr>
    <a:masterClrMapping/>
  </p:clrMapOvr>
  <p:transition spd="slow" advTm="54711"/>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B8A64-E23D-50FF-30B5-53F97BFB3737}"/>
              </a:ext>
            </a:extLst>
          </p:cNvPr>
          <p:cNvSpPr>
            <a:spLocks noGrp="1"/>
          </p:cNvSpPr>
          <p:nvPr>
            <p:ph type="title"/>
          </p:nvPr>
        </p:nvSpPr>
        <p:spPr/>
        <p:txBody>
          <a:bodyPr>
            <a:normAutofit/>
          </a:bodyPr>
          <a:lstStyle/>
          <a:p>
            <a:r>
              <a:rPr lang="en-GB" b="1" i="0">
                <a:solidFill>
                  <a:srgbClr val="333333"/>
                </a:solidFill>
                <a:effectLst/>
                <a:latin typeface="Arial" panose="020B0604020202020204" pitchFamily="34" charset="0"/>
              </a:rPr>
              <a:t>RR Interpretation</a:t>
            </a:r>
            <a:endParaRPr lang="en-GB"/>
          </a:p>
        </p:txBody>
      </p:sp>
      <p:sp>
        <p:nvSpPr>
          <p:cNvPr id="3" name="Content Placeholder 2">
            <a:extLst>
              <a:ext uri="{FF2B5EF4-FFF2-40B4-BE49-F238E27FC236}">
                <a16:creationId xmlns:a16="http://schemas.microsoft.com/office/drawing/2014/main" id="{92282AD8-B3DE-54A2-6EC9-3D3F39E81CC7}"/>
              </a:ext>
            </a:extLst>
          </p:cNvPr>
          <p:cNvSpPr>
            <a:spLocks noGrp="1"/>
          </p:cNvSpPr>
          <p:nvPr>
            <p:ph idx="1"/>
          </p:nvPr>
        </p:nvSpPr>
        <p:spPr/>
        <p:txBody>
          <a:bodyPr>
            <a:normAutofit fontScale="70000" lnSpcReduction="20000"/>
          </a:bodyPr>
          <a:lstStyle/>
          <a:p>
            <a:pPr algn="l">
              <a:buFont typeface="Arial" panose="020B0604020202020204" pitchFamily="34" charset="0"/>
              <a:buChar char="•"/>
            </a:pPr>
            <a:r>
              <a:rPr lang="en-GB" b="0" i="0" dirty="0">
                <a:solidFill>
                  <a:srgbClr val="333333"/>
                </a:solidFill>
                <a:effectLst/>
                <a:latin typeface="Arial" panose="020B0604020202020204" pitchFamily="34" charset="0"/>
              </a:rPr>
              <a:t>RR = 1</a:t>
            </a:r>
          </a:p>
          <a:p>
            <a:pPr marL="742950" lvl="1" indent="-285750" algn="l">
              <a:buFont typeface="Arial" panose="020B0604020202020204" pitchFamily="34" charset="0"/>
              <a:buChar char="•"/>
            </a:pPr>
            <a:r>
              <a:rPr lang="en-GB" b="0" i="0" dirty="0">
                <a:solidFill>
                  <a:srgbClr val="333333"/>
                </a:solidFill>
                <a:effectLst/>
                <a:latin typeface="Arial" panose="020B0604020202020204" pitchFamily="34" charset="0"/>
              </a:rPr>
              <a:t>If the incidence in the exposed group and the unexposed group is the same then there is no increased risk and no association between the exposure and the outcome.</a:t>
            </a:r>
          </a:p>
          <a:p>
            <a:pPr algn="l">
              <a:buFont typeface="Arial" panose="020B0604020202020204" pitchFamily="34" charset="0"/>
              <a:buChar char="•"/>
            </a:pPr>
            <a:r>
              <a:rPr lang="en-GB" b="0" i="0" dirty="0">
                <a:solidFill>
                  <a:srgbClr val="333333"/>
                </a:solidFill>
                <a:effectLst/>
                <a:latin typeface="Arial" panose="020B0604020202020204" pitchFamily="34" charset="0"/>
              </a:rPr>
              <a:t>RR &gt; 1</a:t>
            </a:r>
          </a:p>
          <a:p>
            <a:pPr marL="742950" lvl="1" indent="-285750" algn="l">
              <a:buFont typeface="Arial" panose="020B0604020202020204" pitchFamily="34" charset="0"/>
              <a:buChar char="•"/>
            </a:pPr>
            <a:r>
              <a:rPr lang="en-GB" b="0" i="0" dirty="0">
                <a:solidFill>
                  <a:srgbClr val="333333"/>
                </a:solidFill>
                <a:effectLst/>
                <a:latin typeface="Arial" panose="020B0604020202020204" pitchFamily="34" charset="0"/>
              </a:rPr>
              <a:t>If the incidence in the exposed group is greater than that of the unexposed group, so there is a greater risk and a positive association between the exposure and the outcome.</a:t>
            </a:r>
          </a:p>
          <a:p>
            <a:pPr algn="l">
              <a:buFont typeface="Arial" panose="020B0604020202020204" pitchFamily="34" charset="0"/>
              <a:buChar char="•"/>
            </a:pPr>
            <a:r>
              <a:rPr lang="en-GB" b="0" i="0" dirty="0">
                <a:solidFill>
                  <a:srgbClr val="333333"/>
                </a:solidFill>
                <a:effectLst/>
                <a:latin typeface="Arial" panose="020B0604020202020204" pitchFamily="34" charset="0"/>
              </a:rPr>
              <a:t>RR &lt; 1</a:t>
            </a:r>
          </a:p>
          <a:p>
            <a:pPr marL="742950" lvl="1" indent="-285750" algn="l">
              <a:buFont typeface="Arial" panose="020B0604020202020204" pitchFamily="34" charset="0"/>
              <a:buChar char="•"/>
            </a:pPr>
            <a:r>
              <a:rPr lang="en-GB" b="0" i="0" dirty="0">
                <a:solidFill>
                  <a:srgbClr val="333333"/>
                </a:solidFill>
                <a:effectLst/>
                <a:latin typeface="Arial" panose="020B0604020202020204" pitchFamily="34" charset="0"/>
              </a:rPr>
              <a:t>If the incidence in the exposed group is less than that of the unexposed group so there is decreased risk and a negative association between the exposure and the outcome (e.g. the risk may be ‘protective’.</a:t>
            </a:r>
          </a:p>
          <a:p>
            <a:endParaRPr lang="en-GB" dirty="0"/>
          </a:p>
        </p:txBody>
      </p:sp>
    </p:spTree>
    <p:extLst>
      <p:ext uri="{BB962C8B-B14F-4D97-AF65-F5344CB8AC3E}">
        <p14:creationId xmlns:p14="http://schemas.microsoft.com/office/powerpoint/2010/main" val="30774579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F5A4A-9F8C-192A-5097-6C5E15F17657}"/>
              </a:ext>
            </a:extLst>
          </p:cNvPr>
          <p:cNvSpPr>
            <a:spLocks noGrp="1"/>
          </p:cNvSpPr>
          <p:nvPr>
            <p:ph type="title"/>
          </p:nvPr>
        </p:nvSpPr>
        <p:spPr/>
        <p:txBody>
          <a:bodyPr/>
          <a:lstStyle/>
          <a:p>
            <a:r>
              <a:rPr lang="en-GB" b="1" i="0">
                <a:solidFill>
                  <a:srgbClr val="333333"/>
                </a:solidFill>
                <a:effectLst/>
                <a:latin typeface="Arial" panose="020B0604020202020204" pitchFamily="34" charset="0"/>
              </a:rPr>
              <a:t>RR Interpretation</a:t>
            </a:r>
            <a:endParaRPr lang="en-GB"/>
          </a:p>
        </p:txBody>
      </p:sp>
      <p:sp>
        <p:nvSpPr>
          <p:cNvPr id="3" name="Content Placeholder 2">
            <a:extLst>
              <a:ext uri="{FF2B5EF4-FFF2-40B4-BE49-F238E27FC236}">
                <a16:creationId xmlns:a16="http://schemas.microsoft.com/office/drawing/2014/main" id="{214E5133-C4F3-4C02-BDFD-0384827C8103}"/>
              </a:ext>
            </a:extLst>
          </p:cNvPr>
          <p:cNvSpPr>
            <a:spLocks noGrp="1"/>
          </p:cNvSpPr>
          <p:nvPr>
            <p:ph idx="1"/>
          </p:nvPr>
        </p:nvSpPr>
        <p:spPr/>
        <p:txBody>
          <a:bodyPr>
            <a:normAutofit/>
          </a:bodyPr>
          <a:lstStyle/>
          <a:p>
            <a:r>
              <a:rPr lang="en-GB" sz="2400">
                <a:latin typeface="Arial" panose="020B0604020202020204" pitchFamily="34" charset="0"/>
                <a:cs typeface="Arial" panose="020B0604020202020204" pitchFamily="34" charset="0"/>
              </a:rPr>
              <a:t>RR is calculated using incidence data to measure the probability of developing disease. </a:t>
            </a:r>
          </a:p>
          <a:p>
            <a:r>
              <a:rPr lang="en-GB" sz="2400">
                <a:latin typeface="Arial" panose="020B0604020202020204" pitchFamily="34" charset="0"/>
                <a:cs typeface="Arial" panose="020B0604020202020204" pitchFamily="34" charset="0"/>
              </a:rPr>
              <a:t>Since the calculation is dependent on incidence data and only Controlled Trials and Cohort Studies can be used to calculate incidence, you should only see RR in Controlled Trials or Cohort Studies.</a:t>
            </a:r>
          </a:p>
          <a:p>
            <a:r>
              <a:rPr lang="en-GB" sz="2400">
                <a:latin typeface="Arial" panose="020B0604020202020204" pitchFamily="34" charset="0"/>
                <a:cs typeface="Arial" panose="020B0604020202020204" pitchFamily="34" charset="0"/>
              </a:rPr>
              <a:t>This is also why you see RR less than OR even though it is easier to calculate and understand – Controlled Trials and Cohort Studies are expensive and time consuming so there are fewer of them.</a:t>
            </a:r>
          </a:p>
        </p:txBody>
      </p:sp>
    </p:spTree>
    <p:extLst>
      <p:ext uri="{BB962C8B-B14F-4D97-AF65-F5344CB8AC3E}">
        <p14:creationId xmlns:p14="http://schemas.microsoft.com/office/powerpoint/2010/main" val="37369391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2276872"/>
            <a:ext cx="7772400" cy="1470025"/>
          </a:xfrm>
        </p:spPr>
        <p:txBody>
          <a:bodyPr>
            <a:normAutofit/>
          </a:bodyPr>
          <a:lstStyle/>
          <a:p>
            <a:r>
              <a:rPr lang="en-GB" b="1" i="1" dirty="0">
                <a:solidFill>
                  <a:schemeClr val="bg1"/>
                </a:solidFill>
              </a:rPr>
              <a:t>Odds </a:t>
            </a:r>
          </a:p>
        </p:txBody>
      </p:sp>
    </p:spTree>
    <p:extLst>
      <p:ext uri="{BB962C8B-B14F-4D97-AF65-F5344CB8AC3E}">
        <p14:creationId xmlns:p14="http://schemas.microsoft.com/office/powerpoint/2010/main" val="29913580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51F53-0F2B-654C-99B3-AA369614D67F}"/>
              </a:ext>
            </a:extLst>
          </p:cNvPr>
          <p:cNvSpPr>
            <a:spLocks noGrp="1"/>
          </p:cNvSpPr>
          <p:nvPr>
            <p:ph type="title"/>
          </p:nvPr>
        </p:nvSpPr>
        <p:spPr/>
        <p:txBody>
          <a:bodyPr/>
          <a:lstStyle/>
          <a:p>
            <a:r>
              <a:rPr lang="en-US" dirty="0"/>
              <a:t>Odds</a:t>
            </a:r>
          </a:p>
        </p:txBody>
      </p:sp>
      <p:sp>
        <p:nvSpPr>
          <p:cNvPr id="3" name="Content Placeholder 2">
            <a:extLst>
              <a:ext uri="{FF2B5EF4-FFF2-40B4-BE49-F238E27FC236}">
                <a16:creationId xmlns:a16="http://schemas.microsoft.com/office/drawing/2014/main" id="{AD575289-AC96-E14C-AED0-E32EA627B9AD}"/>
              </a:ext>
            </a:extLst>
          </p:cNvPr>
          <p:cNvSpPr>
            <a:spLocks noGrp="1"/>
          </p:cNvSpPr>
          <p:nvPr>
            <p:ph idx="1"/>
          </p:nvPr>
        </p:nvSpPr>
        <p:spPr/>
        <p:txBody>
          <a:bodyPr>
            <a:normAutofit fontScale="92500" lnSpcReduction="10000"/>
          </a:bodyPr>
          <a:lstStyle/>
          <a:p>
            <a:r>
              <a:rPr lang="en-US" dirty="0"/>
              <a:t>Like risk; but subtly different. </a:t>
            </a:r>
          </a:p>
          <a:p>
            <a:r>
              <a:rPr lang="en-US" dirty="0"/>
              <a:t>Where risk is the number of events divided by the total population, odds is the number of events divided by the number of non-events</a:t>
            </a:r>
            <a:endParaRPr lang="en-US" i="1" dirty="0"/>
          </a:p>
          <a:p>
            <a:r>
              <a:rPr lang="en-US" dirty="0"/>
              <a:t>Will be familiar to gamblers. </a:t>
            </a:r>
          </a:p>
          <a:p>
            <a:r>
              <a:rPr lang="en-US" dirty="0"/>
              <a:t>Some researchers like them because they are ‘symmetrical’, unlike risk ratios, but this is an ongoing statistical debate</a:t>
            </a:r>
          </a:p>
          <a:p>
            <a:endParaRPr lang="en-US" dirty="0"/>
          </a:p>
        </p:txBody>
      </p:sp>
    </p:spTree>
    <p:extLst>
      <p:ext uri="{BB962C8B-B14F-4D97-AF65-F5344CB8AC3E}">
        <p14:creationId xmlns:p14="http://schemas.microsoft.com/office/powerpoint/2010/main" val="2853239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2276872"/>
            <a:ext cx="7772400" cy="1470025"/>
          </a:xfrm>
        </p:spPr>
        <p:txBody>
          <a:bodyPr>
            <a:normAutofit/>
          </a:bodyPr>
          <a:lstStyle/>
          <a:p>
            <a:r>
              <a:rPr lang="en-GB" b="1" i="1" dirty="0">
                <a:solidFill>
                  <a:schemeClr val="bg1"/>
                </a:solidFill>
              </a:rPr>
              <a:t>Odds Ratio</a:t>
            </a:r>
          </a:p>
        </p:txBody>
      </p:sp>
    </p:spTree>
    <p:extLst>
      <p:ext uri="{BB962C8B-B14F-4D97-AF65-F5344CB8AC3E}">
        <p14:creationId xmlns:p14="http://schemas.microsoft.com/office/powerpoint/2010/main" val="15794862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E934D80D-0C48-1E41-AFBB-D4B5F4DC39E6}"/>
              </a:ext>
            </a:extLst>
          </p:cNvPr>
          <p:cNvSpPr>
            <a:spLocks noGrp="1" noChangeArrowheads="1"/>
          </p:cNvSpPr>
          <p:nvPr>
            <p:ph type="title"/>
          </p:nvPr>
        </p:nvSpPr>
        <p:spPr>
          <a:xfrm>
            <a:off x="457200" y="331788"/>
            <a:ext cx="8229600" cy="720725"/>
          </a:xfrm>
        </p:spPr>
        <p:txBody>
          <a:bodyPr>
            <a:normAutofit fontScale="90000"/>
          </a:bodyPr>
          <a:lstStyle/>
          <a:p>
            <a:pPr eaLnBrk="1" hangingPunct="1"/>
            <a:r>
              <a:rPr lang="en-GB" altLang="en-US" b="1">
                <a:latin typeface="Arial" panose="020B0604020202020204" pitchFamily="34" charset="0"/>
                <a:cs typeface="Arial" panose="020B0604020202020204" pitchFamily="34" charset="0"/>
              </a:rPr>
              <a:t>Odds Ratio (OR)</a:t>
            </a:r>
          </a:p>
        </p:txBody>
      </p:sp>
      <p:sp>
        <p:nvSpPr>
          <p:cNvPr id="3" name="Content Placeholder 2">
            <a:extLst>
              <a:ext uri="{FF2B5EF4-FFF2-40B4-BE49-F238E27FC236}">
                <a16:creationId xmlns:a16="http://schemas.microsoft.com/office/drawing/2014/main" id="{7A85E537-13CB-DD4D-AC8E-9FF7F535599A}"/>
              </a:ext>
            </a:extLst>
          </p:cNvPr>
          <p:cNvSpPr>
            <a:spLocks noGrp="1"/>
          </p:cNvSpPr>
          <p:nvPr>
            <p:ph idx="1"/>
          </p:nvPr>
        </p:nvSpPr>
        <p:spPr>
          <a:xfrm>
            <a:off x="228600" y="1484313"/>
            <a:ext cx="8686800" cy="4537075"/>
          </a:xfrm>
        </p:spPr>
        <p:txBody>
          <a:bodyPr rtlCol="0">
            <a:normAutofit/>
          </a:bodyPr>
          <a:lstStyle/>
          <a:p>
            <a:pPr eaLnBrk="1" fontAlgn="auto" hangingPunct="1">
              <a:spcAft>
                <a:spcPts val="0"/>
              </a:spcAft>
              <a:defRPr/>
            </a:pPr>
            <a:r>
              <a:rPr lang="en-GB" sz="2400" dirty="0">
                <a:latin typeface="Arial" panose="020B0604020202020204" pitchFamily="34" charset="0"/>
                <a:cs typeface="Arial" panose="020B0604020202020204" pitchFamily="34" charset="0"/>
              </a:rPr>
              <a:t>The ratio of the odds of an event (e.g. </a:t>
            </a:r>
            <a:r>
              <a:rPr lang="en-GB" sz="2400" dirty="0">
                <a:solidFill>
                  <a:srgbClr val="FF0000"/>
                </a:solidFill>
                <a:latin typeface="Arial" panose="020B0604020202020204" pitchFamily="34" charset="0"/>
                <a:cs typeface="Arial" panose="020B0604020202020204" pitchFamily="34" charset="0"/>
              </a:rPr>
              <a:t>exposure</a:t>
            </a:r>
            <a:r>
              <a:rPr lang="en-GB" sz="2400" dirty="0">
                <a:latin typeface="Arial" panose="020B0604020202020204" pitchFamily="34" charset="0"/>
                <a:cs typeface="Arial" panose="020B0604020202020204" pitchFamily="34" charset="0"/>
              </a:rPr>
              <a:t>) occurring in one group (e.g. </a:t>
            </a:r>
            <a:r>
              <a:rPr lang="en-GB" sz="2400" dirty="0">
                <a:solidFill>
                  <a:srgbClr val="FF0000"/>
                </a:solidFill>
                <a:latin typeface="Arial" panose="020B0604020202020204" pitchFamily="34" charset="0"/>
                <a:cs typeface="Arial" panose="020B0604020202020204" pitchFamily="34" charset="0"/>
              </a:rPr>
              <a:t>cases</a:t>
            </a:r>
            <a:r>
              <a:rPr lang="en-GB" sz="2400" dirty="0">
                <a:latin typeface="Arial" panose="020B0604020202020204" pitchFamily="34" charset="0"/>
                <a:cs typeface="Arial" panose="020B0604020202020204" pitchFamily="34" charset="0"/>
              </a:rPr>
              <a:t>) to the odds of it occurring in another group (e.g. </a:t>
            </a:r>
            <a:r>
              <a:rPr lang="en-GB" sz="2400" dirty="0">
                <a:solidFill>
                  <a:srgbClr val="FF0000"/>
                </a:solidFill>
                <a:latin typeface="Arial" panose="020B0604020202020204" pitchFamily="34" charset="0"/>
                <a:cs typeface="Arial" panose="020B0604020202020204" pitchFamily="34" charset="0"/>
              </a:rPr>
              <a:t>healthy</a:t>
            </a:r>
            <a:r>
              <a:rPr lang="en-GB" sz="2400" dirty="0">
                <a:latin typeface="Arial" panose="020B0604020202020204" pitchFamily="34" charset="0"/>
                <a:cs typeface="Arial" panose="020B0604020202020204" pitchFamily="34" charset="0"/>
              </a:rPr>
              <a:t>)</a:t>
            </a:r>
          </a:p>
          <a:p>
            <a:pPr eaLnBrk="1" fontAlgn="auto" hangingPunct="1">
              <a:spcAft>
                <a:spcPts val="0"/>
              </a:spcAft>
              <a:defRPr/>
            </a:pPr>
            <a:r>
              <a:rPr lang="en-GB" sz="2400" dirty="0">
                <a:latin typeface="Arial" panose="020B0604020202020204" pitchFamily="34" charset="0"/>
                <a:cs typeface="Arial" panose="020B0604020202020204" pitchFamily="34" charset="0"/>
              </a:rPr>
              <a:t>Estimates the probability of disease given exposure to a specific factor by measuring the probability of exposure given the presence of disease. </a:t>
            </a:r>
          </a:p>
          <a:p>
            <a:pPr marL="0" indent="0" eaLnBrk="1" fontAlgn="auto" hangingPunct="1">
              <a:spcAft>
                <a:spcPts val="0"/>
              </a:spcAft>
              <a:buFont typeface="Arial" panose="020B0604020202020204" pitchFamily="34" charset="0"/>
              <a:buNone/>
              <a:defRPr/>
            </a:pPr>
            <a:endParaRPr lang="en-GB" sz="2400" dirty="0">
              <a:latin typeface="Arial" panose="020B0604020202020204" pitchFamily="34" charset="0"/>
              <a:cs typeface="Arial" panose="020B0604020202020204" pitchFamily="34" charset="0"/>
            </a:endParaRPr>
          </a:p>
          <a:p>
            <a:pPr marL="0" indent="0" eaLnBrk="1" fontAlgn="auto" hangingPunct="1">
              <a:spcAft>
                <a:spcPts val="0"/>
              </a:spcAft>
              <a:buFont typeface="Wingdings" panose="05000000000000000000" pitchFamily="2" charset="2"/>
              <a:buNone/>
              <a:defRPr/>
            </a:pPr>
            <a:r>
              <a:rPr lang="en-GB" sz="2400" b="1" dirty="0">
                <a:latin typeface="Arial" panose="020B0604020202020204" pitchFamily="34" charset="0"/>
                <a:cs typeface="Arial" panose="020B0604020202020204" pitchFamily="34" charset="0"/>
              </a:rPr>
              <a:t>OR = odds of exposure among cases</a:t>
            </a:r>
          </a:p>
          <a:p>
            <a:pPr marL="0" indent="0" eaLnBrk="1" fontAlgn="auto" hangingPunct="1">
              <a:spcAft>
                <a:spcPts val="0"/>
              </a:spcAft>
              <a:buFont typeface="Wingdings" panose="05000000000000000000" pitchFamily="2" charset="2"/>
              <a:buNone/>
              <a:defRPr/>
            </a:pPr>
            <a:r>
              <a:rPr lang="en-GB" sz="2400" dirty="0">
                <a:latin typeface="Arial" panose="020B0604020202020204" pitchFamily="34" charset="0"/>
                <a:cs typeface="Arial" panose="020B0604020202020204" pitchFamily="34" charset="0"/>
              </a:rPr>
              <a:t>	</a:t>
            </a:r>
            <a:r>
              <a:rPr lang="en-GB" sz="2400" b="1" dirty="0">
                <a:latin typeface="Arial" panose="020B0604020202020204" pitchFamily="34" charset="0"/>
                <a:cs typeface="Arial" panose="020B0604020202020204" pitchFamily="34" charset="0"/>
              </a:rPr>
              <a:t>odds of exposure among non-cases  </a:t>
            </a:r>
          </a:p>
        </p:txBody>
      </p:sp>
      <p:cxnSp>
        <p:nvCxnSpPr>
          <p:cNvPr id="5" name="Straight Connector 4">
            <a:extLst>
              <a:ext uri="{FF2B5EF4-FFF2-40B4-BE49-F238E27FC236}">
                <a16:creationId xmlns:a16="http://schemas.microsoft.com/office/drawing/2014/main" id="{B62AFD0F-2600-964D-B132-7089C9F33899}"/>
              </a:ext>
            </a:extLst>
          </p:cNvPr>
          <p:cNvCxnSpPr/>
          <p:nvPr/>
        </p:nvCxnSpPr>
        <p:spPr>
          <a:xfrm>
            <a:off x="996421" y="4762499"/>
            <a:ext cx="5905500" cy="0"/>
          </a:xfrm>
          <a:prstGeom prst="line">
            <a:avLst/>
          </a:prstGeom>
          <a:ln w="571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223599824"/>
      </p:ext>
    </p:extLst>
  </p:cSld>
  <p:clrMapOvr>
    <a:masterClrMapping/>
  </p:clrMapOvr>
  <p:transition spd="slow" advTm="57663"/>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41AC3F07-9393-ED43-8559-15F4B8F4A13A}"/>
              </a:ext>
            </a:extLst>
          </p:cNvPr>
          <p:cNvSpPr>
            <a:spLocks noGrp="1" noChangeArrowheads="1"/>
          </p:cNvSpPr>
          <p:nvPr>
            <p:ph type="title"/>
          </p:nvPr>
        </p:nvSpPr>
        <p:spPr>
          <a:xfrm>
            <a:off x="457200" y="265113"/>
            <a:ext cx="8229600" cy="630237"/>
          </a:xfrm>
        </p:spPr>
        <p:txBody>
          <a:bodyPr>
            <a:normAutofit fontScale="90000"/>
          </a:bodyPr>
          <a:lstStyle/>
          <a:p>
            <a:pPr eaLnBrk="1" hangingPunct="1"/>
            <a:r>
              <a:rPr lang="en-GB" altLang="en-US" b="1">
                <a:latin typeface="Arial" panose="020B0604020202020204" pitchFamily="34" charset="0"/>
                <a:cs typeface="Arial" panose="020B0604020202020204" pitchFamily="34" charset="0"/>
              </a:rPr>
              <a:t>Odds Ratio (OR)</a:t>
            </a:r>
          </a:p>
        </p:txBody>
      </p:sp>
      <p:graphicFrame>
        <p:nvGraphicFramePr>
          <p:cNvPr id="4" name="Table 3">
            <a:extLst>
              <a:ext uri="{FF2B5EF4-FFF2-40B4-BE49-F238E27FC236}">
                <a16:creationId xmlns:a16="http://schemas.microsoft.com/office/drawing/2014/main" id="{E96E3C15-C553-164E-9545-DE8F09D42D5B}"/>
              </a:ext>
            </a:extLst>
          </p:cNvPr>
          <p:cNvGraphicFramePr>
            <a:graphicFrameLocks noGrp="1"/>
          </p:cNvGraphicFramePr>
          <p:nvPr>
            <p:extLst>
              <p:ext uri="{D42A27DB-BD31-4B8C-83A1-F6EECF244321}">
                <p14:modId xmlns:p14="http://schemas.microsoft.com/office/powerpoint/2010/main" val="2415000976"/>
              </p:ext>
            </p:extLst>
          </p:nvPr>
        </p:nvGraphicFramePr>
        <p:xfrm>
          <a:off x="1588" y="1125538"/>
          <a:ext cx="9144000" cy="3448051"/>
        </p:xfrm>
        <a:graphic>
          <a:graphicData uri="http://schemas.openxmlformats.org/drawingml/2006/table">
            <a:tbl>
              <a:tblPr firstRow="1" bandRow="1">
                <a:tableStyleId>{5C22544A-7EE6-4342-B048-85BDC9FD1C3A}</a:tableStyleId>
              </a:tblPr>
              <a:tblGrid>
                <a:gridCol w="2286000">
                  <a:extLst>
                    <a:ext uri="{9D8B030D-6E8A-4147-A177-3AD203B41FA5}">
                      <a16:colId xmlns:a16="http://schemas.microsoft.com/office/drawing/2014/main" val="20000"/>
                    </a:ext>
                  </a:extLst>
                </a:gridCol>
                <a:gridCol w="2286000">
                  <a:extLst>
                    <a:ext uri="{9D8B030D-6E8A-4147-A177-3AD203B41FA5}">
                      <a16:colId xmlns:a16="http://schemas.microsoft.com/office/drawing/2014/main" val="20001"/>
                    </a:ext>
                  </a:extLst>
                </a:gridCol>
                <a:gridCol w="2286000">
                  <a:extLst>
                    <a:ext uri="{9D8B030D-6E8A-4147-A177-3AD203B41FA5}">
                      <a16:colId xmlns:a16="http://schemas.microsoft.com/office/drawing/2014/main" val="20002"/>
                    </a:ext>
                  </a:extLst>
                </a:gridCol>
                <a:gridCol w="2286000">
                  <a:extLst>
                    <a:ext uri="{9D8B030D-6E8A-4147-A177-3AD203B41FA5}">
                      <a16:colId xmlns:a16="http://schemas.microsoft.com/office/drawing/2014/main" val="20003"/>
                    </a:ext>
                  </a:extLst>
                </a:gridCol>
              </a:tblGrid>
              <a:tr h="699755">
                <a:tc>
                  <a:txBody>
                    <a:bodyPr/>
                    <a:lstStyle/>
                    <a:p>
                      <a:endParaRPr lang="en-GB" sz="2800" b="1" dirty="0"/>
                    </a:p>
                  </a:txBody>
                  <a:tcPr marT="45715" marB="45715"/>
                </a:tc>
                <a:tc>
                  <a:txBody>
                    <a:bodyPr/>
                    <a:lstStyle/>
                    <a:p>
                      <a:r>
                        <a:rPr lang="en-GB" sz="2800" b="1" dirty="0"/>
                        <a:t>Disease</a:t>
                      </a:r>
                    </a:p>
                  </a:txBody>
                  <a:tcPr marT="45715" marB="45715"/>
                </a:tc>
                <a:tc>
                  <a:txBody>
                    <a:bodyPr/>
                    <a:lstStyle/>
                    <a:p>
                      <a:r>
                        <a:rPr lang="en-GB" sz="2800" b="1" dirty="0"/>
                        <a:t>No disease</a:t>
                      </a:r>
                    </a:p>
                  </a:txBody>
                  <a:tcPr marT="45715" marB="45715"/>
                </a:tc>
                <a:tc>
                  <a:txBody>
                    <a:bodyPr/>
                    <a:lstStyle/>
                    <a:p>
                      <a:r>
                        <a:rPr lang="en-GB" sz="2800" b="1" dirty="0"/>
                        <a:t>Total</a:t>
                      </a:r>
                    </a:p>
                  </a:txBody>
                  <a:tcPr marT="45715" marB="45715"/>
                </a:tc>
                <a:extLst>
                  <a:ext uri="{0D108BD9-81ED-4DB2-BD59-A6C34878D82A}">
                    <a16:rowId xmlns:a16="http://schemas.microsoft.com/office/drawing/2014/main" val="10000"/>
                  </a:ext>
                </a:extLst>
              </a:tr>
              <a:tr h="699755">
                <a:tc>
                  <a:txBody>
                    <a:bodyPr/>
                    <a:lstStyle/>
                    <a:p>
                      <a:r>
                        <a:rPr lang="en-GB" sz="2800" b="1" dirty="0"/>
                        <a:t>Exposed</a:t>
                      </a:r>
                    </a:p>
                  </a:txBody>
                  <a:tcPr marT="45715" marB="45715"/>
                </a:tc>
                <a:tc>
                  <a:txBody>
                    <a:bodyPr/>
                    <a:lstStyle/>
                    <a:p>
                      <a:r>
                        <a:rPr lang="en-GB" sz="2800" b="1" dirty="0"/>
                        <a:t>a</a:t>
                      </a:r>
                    </a:p>
                  </a:txBody>
                  <a:tcPr marT="45715" marB="45715"/>
                </a:tc>
                <a:tc>
                  <a:txBody>
                    <a:bodyPr/>
                    <a:lstStyle/>
                    <a:p>
                      <a:r>
                        <a:rPr lang="en-GB" sz="2800" b="1" dirty="0"/>
                        <a:t>b</a:t>
                      </a:r>
                    </a:p>
                  </a:txBody>
                  <a:tcPr marT="45715" marB="45715"/>
                </a:tc>
                <a:tc>
                  <a:txBody>
                    <a:bodyPr/>
                    <a:lstStyle/>
                    <a:p>
                      <a:r>
                        <a:rPr lang="en-GB" sz="2800" b="1" dirty="0" err="1"/>
                        <a:t>a+b</a:t>
                      </a:r>
                      <a:endParaRPr lang="en-GB" sz="2800" b="1" dirty="0"/>
                    </a:p>
                  </a:txBody>
                  <a:tcPr marT="45715" marB="45715"/>
                </a:tc>
                <a:extLst>
                  <a:ext uri="{0D108BD9-81ED-4DB2-BD59-A6C34878D82A}">
                    <a16:rowId xmlns:a16="http://schemas.microsoft.com/office/drawing/2014/main" val="10001"/>
                  </a:ext>
                </a:extLst>
              </a:tr>
              <a:tr h="840745">
                <a:tc>
                  <a:txBody>
                    <a:bodyPr/>
                    <a:lstStyle/>
                    <a:p>
                      <a:r>
                        <a:rPr lang="en-GB" sz="2800" b="1" dirty="0"/>
                        <a:t>Not Exposed</a:t>
                      </a:r>
                    </a:p>
                  </a:txBody>
                  <a:tcPr marT="45715" marB="45715"/>
                </a:tc>
                <a:tc>
                  <a:txBody>
                    <a:bodyPr/>
                    <a:lstStyle/>
                    <a:p>
                      <a:r>
                        <a:rPr lang="en-GB" sz="2800" b="1" dirty="0"/>
                        <a:t>c</a:t>
                      </a:r>
                    </a:p>
                  </a:txBody>
                  <a:tcPr marT="45715" marB="45715"/>
                </a:tc>
                <a:tc>
                  <a:txBody>
                    <a:bodyPr/>
                    <a:lstStyle/>
                    <a:p>
                      <a:r>
                        <a:rPr lang="en-GB" sz="2800" b="1" dirty="0"/>
                        <a:t>d</a:t>
                      </a:r>
                    </a:p>
                  </a:txBody>
                  <a:tcPr marT="45715" marB="45715"/>
                </a:tc>
                <a:tc>
                  <a:txBody>
                    <a:bodyPr/>
                    <a:lstStyle/>
                    <a:p>
                      <a:r>
                        <a:rPr lang="en-GB" sz="2800" b="1" dirty="0" err="1"/>
                        <a:t>c+d</a:t>
                      </a:r>
                      <a:endParaRPr lang="en-GB" sz="2800" b="1" dirty="0"/>
                    </a:p>
                  </a:txBody>
                  <a:tcPr marT="45715" marB="45715"/>
                </a:tc>
                <a:extLst>
                  <a:ext uri="{0D108BD9-81ED-4DB2-BD59-A6C34878D82A}">
                    <a16:rowId xmlns:a16="http://schemas.microsoft.com/office/drawing/2014/main" val="10002"/>
                  </a:ext>
                </a:extLst>
              </a:tr>
              <a:tr h="1207796">
                <a:tc>
                  <a:txBody>
                    <a:bodyPr/>
                    <a:lstStyle/>
                    <a:p>
                      <a:endParaRPr lang="en-GB" sz="2800" b="1" dirty="0"/>
                    </a:p>
                    <a:p>
                      <a:r>
                        <a:rPr lang="en-GB" sz="2800" b="1" dirty="0"/>
                        <a:t>Total</a:t>
                      </a:r>
                    </a:p>
                  </a:txBody>
                  <a:tcPr marT="45715" marB="45715"/>
                </a:tc>
                <a:tc>
                  <a:txBody>
                    <a:bodyPr/>
                    <a:lstStyle/>
                    <a:p>
                      <a:endParaRPr lang="en-GB" sz="2800" b="1" dirty="0"/>
                    </a:p>
                    <a:p>
                      <a:r>
                        <a:rPr lang="en-GB" sz="2800" b="1" dirty="0" err="1"/>
                        <a:t>a+c</a:t>
                      </a:r>
                      <a:endParaRPr lang="en-GB" sz="2800" b="1" dirty="0"/>
                    </a:p>
                  </a:txBody>
                  <a:tcPr marT="45715" marB="45715"/>
                </a:tc>
                <a:tc>
                  <a:txBody>
                    <a:bodyPr/>
                    <a:lstStyle/>
                    <a:p>
                      <a:endParaRPr lang="en-GB" sz="2800" b="1" dirty="0"/>
                    </a:p>
                    <a:p>
                      <a:r>
                        <a:rPr lang="en-GB" sz="2800" b="1" dirty="0" err="1"/>
                        <a:t>b+d</a:t>
                      </a:r>
                      <a:endParaRPr lang="en-GB" sz="2800" b="1" dirty="0"/>
                    </a:p>
                  </a:txBody>
                  <a:tcPr marT="45715" marB="45715"/>
                </a:tc>
                <a:tc>
                  <a:txBody>
                    <a:bodyPr/>
                    <a:lstStyle/>
                    <a:p>
                      <a:endParaRPr lang="en-GB" sz="2800" b="1" dirty="0"/>
                    </a:p>
                    <a:p>
                      <a:r>
                        <a:rPr lang="en-GB" sz="2800" b="1" dirty="0" err="1"/>
                        <a:t>a+b+c+d</a:t>
                      </a:r>
                      <a:endParaRPr lang="en-GB" sz="2800" b="1" dirty="0"/>
                    </a:p>
                  </a:txBody>
                  <a:tcPr marT="45715" marB="45715"/>
                </a:tc>
                <a:extLst>
                  <a:ext uri="{0D108BD9-81ED-4DB2-BD59-A6C34878D82A}">
                    <a16:rowId xmlns:a16="http://schemas.microsoft.com/office/drawing/2014/main" val="10003"/>
                  </a:ext>
                </a:extLst>
              </a:tr>
            </a:tbl>
          </a:graphicData>
        </a:graphic>
      </p:graphicFrame>
      <p:sp>
        <p:nvSpPr>
          <p:cNvPr id="5" name="Title 1">
            <a:extLst>
              <a:ext uri="{FF2B5EF4-FFF2-40B4-BE49-F238E27FC236}">
                <a16:creationId xmlns:a16="http://schemas.microsoft.com/office/drawing/2014/main" id="{9993CEAC-4126-F641-8AE5-5390E8A4AA18}"/>
              </a:ext>
            </a:extLst>
          </p:cNvPr>
          <p:cNvSpPr txBox="1">
            <a:spLocks/>
          </p:cNvSpPr>
          <p:nvPr/>
        </p:nvSpPr>
        <p:spPr bwMode="auto">
          <a:xfrm>
            <a:off x="1588" y="4645024"/>
            <a:ext cx="9142412" cy="1087438"/>
          </a:xfrm>
          <a:prstGeom prst="rect">
            <a:avLst/>
          </a:prstGeom>
          <a:noFill/>
          <a:ln>
            <a:noFill/>
          </a:ln>
          <a:effectLst/>
        </p:spPr>
        <p:txBody>
          <a:bodyPr/>
          <a:lstStyle>
            <a:lvl1pPr algn="l" rtl="0" eaLnBrk="0" fontAlgn="base" hangingPunct="0">
              <a:spcBef>
                <a:spcPct val="0"/>
              </a:spcBef>
              <a:spcAft>
                <a:spcPct val="0"/>
              </a:spcAft>
              <a:defRPr sz="4200">
                <a:solidFill>
                  <a:schemeClr val="tx2"/>
                </a:solidFill>
                <a:latin typeface="+mj-lt"/>
                <a:ea typeface="+mj-ea"/>
                <a:cs typeface="+mj-cs"/>
              </a:defRPr>
            </a:lvl1pPr>
            <a:lvl2pPr algn="l" rtl="0" eaLnBrk="0" fontAlgn="base" hangingPunct="0">
              <a:spcBef>
                <a:spcPct val="0"/>
              </a:spcBef>
              <a:spcAft>
                <a:spcPct val="0"/>
              </a:spcAft>
              <a:defRPr sz="4200">
                <a:solidFill>
                  <a:schemeClr val="tx2"/>
                </a:solidFill>
                <a:latin typeface="Garamond" pitchFamily="18" charset="0"/>
              </a:defRPr>
            </a:lvl2pPr>
            <a:lvl3pPr algn="l" rtl="0" eaLnBrk="0" fontAlgn="base" hangingPunct="0">
              <a:spcBef>
                <a:spcPct val="0"/>
              </a:spcBef>
              <a:spcAft>
                <a:spcPct val="0"/>
              </a:spcAft>
              <a:defRPr sz="4200">
                <a:solidFill>
                  <a:schemeClr val="tx2"/>
                </a:solidFill>
                <a:latin typeface="Garamond" pitchFamily="18" charset="0"/>
              </a:defRPr>
            </a:lvl3pPr>
            <a:lvl4pPr algn="l" rtl="0" eaLnBrk="0" fontAlgn="base" hangingPunct="0">
              <a:spcBef>
                <a:spcPct val="0"/>
              </a:spcBef>
              <a:spcAft>
                <a:spcPct val="0"/>
              </a:spcAft>
              <a:defRPr sz="4200">
                <a:solidFill>
                  <a:schemeClr val="tx2"/>
                </a:solidFill>
                <a:latin typeface="Garamond" pitchFamily="18" charset="0"/>
              </a:defRPr>
            </a:lvl4pPr>
            <a:lvl5pPr algn="l" rtl="0" eaLnBrk="0" fontAlgn="base" hangingPunct="0">
              <a:spcBef>
                <a:spcPct val="0"/>
              </a:spcBef>
              <a:spcAft>
                <a:spcPct val="0"/>
              </a:spcAft>
              <a:defRPr sz="4200">
                <a:solidFill>
                  <a:schemeClr val="tx2"/>
                </a:solidFill>
                <a:latin typeface="Garamond" pitchFamily="18" charset="0"/>
              </a:defRPr>
            </a:lvl5pPr>
            <a:lvl6pPr marL="457200" algn="l" rtl="0" fontAlgn="base">
              <a:spcBef>
                <a:spcPct val="0"/>
              </a:spcBef>
              <a:spcAft>
                <a:spcPct val="0"/>
              </a:spcAft>
              <a:defRPr sz="4200">
                <a:solidFill>
                  <a:schemeClr val="tx2"/>
                </a:solidFill>
                <a:latin typeface="Garamond" pitchFamily="18" charset="0"/>
              </a:defRPr>
            </a:lvl6pPr>
            <a:lvl7pPr marL="914400" algn="l" rtl="0" fontAlgn="base">
              <a:spcBef>
                <a:spcPct val="0"/>
              </a:spcBef>
              <a:spcAft>
                <a:spcPct val="0"/>
              </a:spcAft>
              <a:defRPr sz="4200">
                <a:solidFill>
                  <a:schemeClr val="tx2"/>
                </a:solidFill>
                <a:latin typeface="Garamond" pitchFamily="18" charset="0"/>
              </a:defRPr>
            </a:lvl7pPr>
            <a:lvl8pPr marL="1371600" algn="l" rtl="0" fontAlgn="base">
              <a:spcBef>
                <a:spcPct val="0"/>
              </a:spcBef>
              <a:spcAft>
                <a:spcPct val="0"/>
              </a:spcAft>
              <a:defRPr sz="4200">
                <a:solidFill>
                  <a:schemeClr val="tx2"/>
                </a:solidFill>
                <a:latin typeface="Garamond" pitchFamily="18" charset="0"/>
              </a:defRPr>
            </a:lvl8pPr>
            <a:lvl9pPr marL="1828800" algn="l" rtl="0" fontAlgn="base">
              <a:spcBef>
                <a:spcPct val="0"/>
              </a:spcBef>
              <a:spcAft>
                <a:spcPct val="0"/>
              </a:spcAft>
              <a:defRPr sz="4200">
                <a:solidFill>
                  <a:schemeClr val="tx2"/>
                </a:solidFill>
                <a:latin typeface="Garamond" pitchFamily="18" charset="0"/>
              </a:defRPr>
            </a:lvl9pPr>
          </a:lstStyle>
          <a:p>
            <a:pPr defTabSz="1626718">
              <a:defRPr/>
            </a:pPr>
            <a:r>
              <a:rPr lang="en-GB" altLang="en-US" sz="2800" b="1" kern="0" dirty="0">
                <a:solidFill>
                  <a:prstClr val="black"/>
                </a:solidFill>
                <a:latin typeface="Calibri" panose="020F0502020204030204"/>
              </a:rPr>
              <a:t>OR = 	a / c	</a:t>
            </a:r>
          </a:p>
          <a:p>
            <a:pPr defTabSz="1626718">
              <a:defRPr/>
            </a:pPr>
            <a:r>
              <a:rPr lang="en-GB" altLang="en-US" sz="2800" b="1" kern="0" dirty="0">
                <a:solidFill>
                  <a:prstClr val="black"/>
                </a:solidFill>
                <a:latin typeface="Calibri" panose="020F0502020204030204"/>
              </a:rPr>
              <a:t>  	b / d</a:t>
            </a:r>
          </a:p>
        </p:txBody>
      </p:sp>
      <p:cxnSp>
        <p:nvCxnSpPr>
          <p:cNvPr id="7" name="Straight Connector 6">
            <a:extLst>
              <a:ext uri="{FF2B5EF4-FFF2-40B4-BE49-F238E27FC236}">
                <a16:creationId xmlns:a16="http://schemas.microsoft.com/office/drawing/2014/main" id="{1B9B873C-5FB4-1745-BF41-F48270A6CCAD}"/>
              </a:ext>
            </a:extLst>
          </p:cNvPr>
          <p:cNvCxnSpPr/>
          <p:nvPr/>
        </p:nvCxnSpPr>
        <p:spPr>
          <a:xfrm>
            <a:off x="1699684" y="5145086"/>
            <a:ext cx="720725" cy="0"/>
          </a:xfrm>
          <a:prstGeom prst="line">
            <a:avLst/>
          </a:prstGeom>
          <a:ln w="571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134438859"/>
      </p:ext>
    </p:extLst>
  </p:cSld>
  <p:clrMapOvr>
    <a:masterClrMapping/>
  </p:clrMapOvr>
  <p:transition spd="slow" advTm="65849"/>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D58E356C-378B-AA46-A4EC-9E7BE948F058}"/>
              </a:ext>
            </a:extLst>
          </p:cNvPr>
          <p:cNvSpPr>
            <a:spLocks noGrp="1" noChangeArrowheads="1"/>
          </p:cNvSpPr>
          <p:nvPr>
            <p:ph type="title"/>
          </p:nvPr>
        </p:nvSpPr>
        <p:spPr>
          <a:xfrm>
            <a:off x="457200" y="277813"/>
            <a:ext cx="8229600" cy="703262"/>
          </a:xfrm>
        </p:spPr>
        <p:txBody>
          <a:bodyPr>
            <a:normAutofit fontScale="90000"/>
          </a:bodyPr>
          <a:lstStyle/>
          <a:p>
            <a:pPr eaLnBrk="1" hangingPunct="1"/>
            <a:r>
              <a:rPr lang="en-GB" altLang="en-US" b="1">
                <a:latin typeface="Arial" panose="020B0604020202020204" pitchFamily="34" charset="0"/>
                <a:cs typeface="Arial" panose="020B0604020202020204" pitchFamily="34" charset="0"/>
              </a:rPr>
              <a:t>Odds Ratio - Example</a:t>
            </a:r>
          </a:p>
        </p:txBody>
      </p:sp>
      <p:graphicFrame>
        <p:nvGraphicFramePr>
          <p:cNvPr id="4" name="Table 3">
            <a:extLst>
              <a:ext uri="{FF2B5EF4-FFF2-40B4-BE49-F238E27FC236}">
                <a16:creationId xmlns:a16="http://schemas.microsoft.com/office/drawing/2014/main" id="{174BCAE9-CAD9-6C40-8214-C0B5293241E6}"/>
              </a:ext>
            </a:extLst>
          </p:cNvPr>
          <p:cNvGraphicFramePr>
            <a:graphicFrameLocks noGrp="1"/>
          </p:cNvGraphicFramePr>
          <p:nvPr>
            <p:extLst>
              <p:ext uri="{D42A27DB-BD31-4B8C-83A1-F6EECF244321}">
                <p14:modId xmlns:p14="http://schemas.microsoft.com/office/powerpoint/2010/main" val="2165660208"/>
              </p:ext>
            </p:extLst>
          </p:nvPr>
        </p:nvGraphicFramePr>
        <p:xfrm>
          <a:off x="1588" y="1125538"/>
          <a:ext cx="8988426" cy="3483432"/>
        </p:xfrm>
        <a:graphic>
          <a:graphicData uri="http://schemas.openxmlformats.org/drawingml/2006/table">
            <a:tbl>
              <a:tblPr firstRow="1" bandRow="1">
                <a:tableStyleId>{5C22544A-7EE6-4342-B048-85BDC9FD1C3A}</a:tableStyleId>
              </a:tblPr>
              <a:tblGrid>
                <a:gridCol w="2397598">
                  <a:extLst>
                    <a:ext uri="{9D8B030D-6E8A-4147-A177-3AD203B41FA5}">
                      <a16:colId xmlns:a16="http://schemas.microsoft.com/office/drawing/2014/main" val="20000"/>
                    </a:ext>
                  </a:extLst>
                </a:gridCol>
                <a:gridCol w="2448430">
                  <a:extLst>
                    <a:ext uri="{9D8B030D-6E8A-4147-A177-3AD203B41FA5}">
                      <a16:colId xmlns:a16="http://schemas.microsoft.com/office/drawing/2014/main" val="20001"/>
                    </a:ext>
                  </a:extLst>
                </a:gridCol>
                <a:gridCol w="2088367">
                  <a:extLst>
                    <a:ext uri="{9D8B030D-6E8A-4147-A177-3AD203B41FA5}">
                      <a16:colId xmlns:a16="http://schemas.microsoft.com/office/drawing/2014/main" val="20002"/>
                    </a:ext>
                  </a:extLst>
                </a:gridCol>
                <a:gridCol w="2054031">
                  <a:extLst>
                    <a:ext uri="{9D8B030D-6E8A-4147-A177-3AD203B41FA5}">
                      <a16:colId xmlns:a16="http://schemas.microsoft.com/office/drawing/2014/main" val="20003"/>
                    </a:ext>
                  </a:extLst>
                </a:gridCol>
              </a:tblGrid>
              <a:tr h="819284">
                <a:tc>
                  <a:txBody>
                    <a:bodyPr/>
                    <a:lstStyle/>
                    <a:p>
                      <a:endParaRPr lang="en-GB" sz="2800" b="1" dirty="0"/>
                    </a:p>
                  </a:txBody>
                  <a:tcPr marL="91446" marR="91446" marT="45718" marB="45718"/>
                </a:tc>
                <a:tc>
                  <a:txBody>
                    <a:bodyPr/>
                    <a:lstStyle/>
                    <a:p>
                      <a:r>
                        <a:rPr lang="en-GB" sz="2800" b="1" dirty="0"/>
                        <a:t>Heart</a:t>
                      </a:r>
                      <a:r>
                        <a:rPr lang="en-GB" sz="2800" b="1" baseline="0" dirty="0"/>
                        <a:t> attack</a:t>
                      </a:r>
                      <a:endParaRPr lang="en-GB" sz="2800" b="1" dirty="0"/>
                    </a:p>
                  </a:txBody>
                  <a:tcPr marL="91446" marR="91446" marT="45718" marB="45718"/>
                </a:tc>
                <a:tc>
                  <a:txBody>
                    <a:bodyPr/>
                    <a:lstStyle/>
                    <a:p>
                      <a:r>
                        <a:rPr lang="en-GB" sz="2800" b="1" dirty="0"/>
                        <a:t>No heart</a:t>
                      </a:r>
                      <a:r>
                        <a:rPr lang="en-GB" sz="2800" b="1" baseline="0" dirty="0"/>
                        <a:t> attack</a:t>
                      </a:r>
                      <a:endParaRPr lang="en-GB" sz="2800" b="1" dirty="0"/>
                    </a:p>
                  </a:txBody>
                  <a:tcPr marL="91446" marR="91446" marT="45718" marB="45718"/>
                </a:tc>
                <a:tc>
                  <a:txBody>
                    <a:bodyPr/>
                    <a:lstStyle/>
                    <a:p>
                      <a:r>
                        <a:rPr lang="en-GB" sz="2800" b="1" dirty="0"/>
                        <a:t>Total</a:t>
                      </a:r>
                    </a:p>
                  </a:txBody>
                  <a:tcPr marL="91446" marR="91446" marT="45718" marB="45718"/>
                </a:tc>
                <a:extLst>
                  <a:ext uri="{0D108BD9-81ED-4DB2-BD59-A6C34878D82A}">
                    <a16:rowId xmlns:a16="http://schemas.microsoft.com/office/drawing/2014/main" val="10000"/>
                  </a:ext>
                </a:extLst>
              </a:tr>
              <a:tr h="583480">
                <a:tc>
                  <a:txBody>
                    <a:bodyPr/>
                    <a:lstStyle/>
                    <a:p>
                      <a:r>
                        <a:rPr lang="en-GB" sz="2800" b="1" dirty="0"/>
                        <a:t>Treatment</a:t>
                      </a:r>
                    </a:p>
                  </a:txBody>
                  <a:tcPr marL="91446" marR="91446" marT="45718" marB="45718"/>
                </a:tc>
                <a:tc>
                  <a:txBody>
                    <a:bodyPr/>
                    <a:lstStyle/>
                    <a:p>
                      <a:r>
                        <a:rPr lang="en-GB" sz="2800" b="1" dirty="0"/>
                        <a:t>23 (a)</a:t>
                      </a:r>
                    </a:p>
                  </a:txBody>
                  <a:tcPr marL="91446" marR="91446" marT="45718" marB="45718"/>
                </a:tc>
                <a:tc>
                  <a:txBody>
                    <a:bodyPr/>
                    <a:lstStyle/>
                    <a:p>
                      <a:r>
                        <a:rPr lang="en-GB" sz="2800" b="1" dirty="0"/>
                        <a:t>304 (b)</a:t>
                      </a:r>
                    </a:p>
                  </a:txBody>
                  <a:tcPr marL="91446" marR="91446" marT="45718" marB="45718"/>
                </a:tc>
                <a:tc>
                  <a:txBody>
                    <a:bodyPr/>
                    <a:lstStyle/>
                    <a:p>
                      <a:r>
                        <a:rPr lang="en-GB" sz="2800" b="1" dirty="0"/>
                        <a:t>327 (</a:t>
                      </a:r>
                      <a:r>
                        <a:rPr lang="en-GB" sz="2800" b="1" dirty="0" err="1"/>
                        <a:t>a+b</a:t>
                      </a:r>
                      <a:r>
                        <a:rPr lang="en-GB" sz="2800" b="1" dirty="0"/>
                        <a:t>)</a:t>
                      </a:r>
                    </a:p>
                  </a:txBody>
                  <a:tcPr marL="91446" marR="91446" marT="45718" marB="45718"/>
                </a:tc>
                <a:extLst>
                  <a:ext uri="{0D108BD9-81ED-4DB2-BD59-A6C34878D82A}">
                    <a16:rowId xmlns:a16="http://schemas.microsoft.com/office/drawing/2014/main" val="10001"/>
                  </a:ext>
                </a:extLst>
              </a:tr>
              <a:tr h="583480">
                <a:tc>
                  <a:txBody>
                    <a:bodyPr/>
                    <a:lstStyle/>
                    <a:p>
                      <a:r>
                        <a:rPr lang="en-GB" sz="2800" b="1" dirty="0"/>
                        <a:t>No treatment</a:t>
                      </a:r>
                    </a:p>
                  </a:txBody>
                  <a:tcPr marL="91446" marR="91446" marT="45718" marB="45718"/>
                </a:tc>
                <a:tc>
                  <a:txBody>
                    <a:bodyPr/>
                    <a:lstStyle/>
                    <a:p>
                      <a:r>
                        <a:rPr lang="en-GB" sz="2800" b="1" dirty="0"/>
                        <a:t>133 (c)</a:t>
                      </a:r>
                    </a:p>
                  </a:txBody>
                  <a:tcPr marL="91446" marR="91446" marT="45718" marB="45718"/>
                </a:tc>
                <a:tc>
                  <a:txBody>
                    <a:bodyPr/>
                    <a:lstStyle/>
                    <a:p>
                      <a:r>
                        <a:rPr lang="en-GB" sz="2800" b="1" dirty="0"/>
                        <a:t>2816 (d)</a:t>
                      </a:r>
                    </a:p>
                  </a:txBody>
                  <a:tcPr marL="91446" marR="91446" marT="45718" marB="45718"/>
                </a:tc>
                <a:tc>
                  <a:txBody>
                    <a:bodyPr/>
                    <a:lstStyle/>
                    <a:p>
                      <a:r>
                        <a:rPr lang="en-GB" sz="2800" b="1" dirty="0"/>
                        <a:t>2949 (</a:t>
                      </a:r>
                      <a:r>
                        <a:rPr lang="en-GB" sz="2800" b="1" dirty="0" err="1"/>
                        <a:t>c+d</a:t>
                      </a:r>
                      <a:r>
                        <a:rPr lang="en-GB" sz="2800" b="1" dirty="0"/>
                        <a:t>)</a:t>
                      </a:r>
                    </a:p>
                  </a:txBody>
                  <a:tcPr marL="91446" marR="91446" marT="45718" marB="45718"/>
                </a:tc>
                <a:extLst>
                  <a:ext uri="{0D108BD9-81ED-4DB2-BD59-A6C34878D82A}">
                    <a16:rowId xmlns:a16="http://schemas.microsoft.com/office/drawing/2014/main" val="10002"/>
                  </a:ext>
                </a:extLst>
              </a:tr>
              <a:tr h="1189285">
                <a:tc>
                  <a:txBody>
                    <a:bodyPr/>
                    <a:lstStyle/>
                    <a:p>
                      <a:endParaRPr lang="en-GB" sz="2800" b="1" dirty="0"/>
                    </a:p>
                    <a:p>
                      <a:r>
                        <a:rPr lang="en-GB" sz="2800" b="1" dirty="0"/>
                        <a:t>Total</a:t>
                      </a:r>
                    </a:p>
                  </a:txBody>
                  <a:tcPr marL="91446" marR="91446" marT="45718" marB="45718"/>
                </a:tc>
                <a:tc>
                  <a:txBody>
                    <a:bodyPr/>
                    <a:lstStyle/>
                    <a:p>
                      <a:endParaRPr lang="en-GB" sz="2800" b="1" dirty="0"/>
                    </a:p>
                    <a:p>
                      <a:r>
                        <a:rPr lang="en-GB" sz="2800" b="1" dirty="0"/>
                        <a:t>156 (</a:t>
                      </a:r>
                      <a:r>
                        <a:rPr lang="en-GB" sz="2800" b="1" dirty="0" err="1"/>
                        <a:t>a+c</a:t>
                      </a:r>
                      <a:r>
                        <a:rPr lang="en-GB" sz="2800" b="1" dirty="0"/>
                        <a:t>)</a:t>
                      </a:r>
                    </a:p>
                  </a:txBody>
                  <a:tcPr marL="91446" marR="91446" marT="45718" marB="45718"/>
                </a:tc>
                <a:tc>
                  <a:txBody>
                    <a:bodyPr/>
                    <a:lstStyle/>
                    <a:p>
                      <a:endParaRPr lang="en-GB" sz="2800" b="1" dirty="0"/>
                    </a:p>
                    <a:p>
                      <a:r>
                        <a:rPr lang="en-GB" sz="2800" b="1" dirty="0"/>
                        <a:t>3120 (</a:t>
                      </a:r>
                      <a:r>
                        <a:rPr lang="en-GB" sz="2800" b="1" dirty="0" err="1"/>
                        <a:t>b+d</a:t>
                      </a:r>
                      <a:r>
                        <a:rPr lang="en-GB" sz="2800" b="1" dirty="0"/>
                        <a:t>)</a:t>
                      </a:r>
                    </a:p>
                  </a:txBody>
                  <a:tcPr marL="91446" marR="91446" marT="45718" marB="45718"/>
                </a:tc>
                <a:tc>
                  <a:txBody>
                    <a:bodyPr/>
                    <a:lstStyle/>
                    <a:p>
                      <a:endParaRPr lang="en-GB" sz="2800" b="1" dirty="0"/>
                    </a:p>
                    <a:p>
                      <a:r>
                        <a:rPr lang="en-GB" sz="2800" b="1" dirty="0"/>
                        <a:t>3276 (</a:t>
                      </a:r>
                      <a:r>
                        <a:rPr lang="en-GB" sz="2800" b="1" dirty="0" err="1"/>
                        <a:t>a+b+c+d</a:t>
                      </a:r>
                      <a:r>
                        <a:rPr lang="en-GB" sz="2800" b="1" dirty="0"/>
                        <a:t>)</a:t>
                      </a:r>
                    </a:p>
                  </a:txBody>
                  <a:tcPr marL="91446" marR="91446" marT="45718" marB="45718"/>
                </a:tc>
                <a:extLst>
                  <a:ext uri="{0D108BD9-81ED-4DB2-BD59-A6C34878D82A}">
                    <a16:rowId xmlns:a16="http://schemas.microsoft.com/office/drawing/2014/main" val="10003"/>
                  </a:ext>
                </a:extLst>
              </a:tr>
            </a:tbl>
          </a:graphicData>
        </a:graphic>
      </p:graphicFrame>
      <p:sp>
        <p:nvSpPr>
          <p:cNvPr id="5" name="Title 1">
            <a:extLst>
              <a:ext uri="{FF2B5EF4-FFF2-40B4-BE49-F238E27FC236}">
                <a16:creationId xmlns:a16="http://schemas.microsoft.com/office/drawing/2014/main" id="{A3CE2E51-9BCC-C84C-8895-C66437EE2820}"/>
              </a:ext>
            </a:extLst>
          </p:cNvPr>
          <p:cNvSpPr txBox="1">
            <a:spLocks/>
          </p:cNvSpPr>
          <p:nvPr/>
        </p:nvSpPr>
        <p:spPr bwMode="auto">
          <a:xfrm>
            <a:off x="0" y="4704177"/>
            <a:ext cx="8229600" cy="638744"/>
          </a:xfrm>
          <a:prstGeom prst="rect">
            <a:avLst/>
          </a:prstGeom>
          <a:noFill/>
          <a:ln>
            <a:noFill/>
          </a:ln>
          <a:effectLst/>
        </p:spPr>
        <p:txBody>
          <a:bodyPr/>
          <a:lstStyle>
            <a:lvl1pPr algn="l" rtl="0" eaLnBrk="0" fontAlgn="base" hangingPunct="0">
              <a:spcBef>
                <a:spcPct val="0"/>
              </a:spcBef>
              <a:spcAft>
                <a:spcPct val="0"/>
              </a:spcAft>
              <a:defRPr sz="4200">
                <a:solidFill>
                  <a:schemeClr val="tx2"/>
                </a:solidFill>
                <a:latin typeface="+mj-lt"/>
                <a:ea typeface="+mj-ea"/>
                <a:cs typeface="+mj-cs"/>
              </a:defRPr>
            </a:lvl1pPr>
            <a:lvl2pPr algn="l" rtl="0" eaLnBrk="0" fontAlgn="base" hangingPunct="0">
              <a:spcBef>
                <a:spcPct val="0"/>
              </a:spcBef>
              <a:spcAft>
                <a:spcPct val="0"/>
              </a:spcAft>
              <a:defRPr sz="4200">
                <a:solidFill>
                  <a:schemeClr val="tx2"/>
                </a:solidFill>
                <a:latin typeface="Garamond" pitchFamily="18" charset="0"/>
              </a:defRPr>
            </a:lvl2pPr>
            <a:lvl3pPr algn="l" rtl="0" eaLnBrk="0" fontAlgn="base" hangingPunct="0">
              <a:spcBef>
                <a:spcPct val="0"/>
              </a:spcBef>
              <a:spcAft>
                <a:spcPct val="0"/>
              </a:spcAft>
              <a:defRPr sz="4200">
                <a:solidFill>
                  <a:schemeClr val="tx2"/>
                </a:solidFill>
                <a:latin typeface="Garamond" pitchFamily="18" charset="0"/>
              </a:defRPr>
            </a:lvl3pPr>
            <a:lvl4pPr algn="l" rtl="0" eaLnBrk="0" fontAlgn="base" hangingPunct="0">
              <a:spcBef>
                <a:spcPct val="0"/>
              </a:spcBef>
              <a:spcAft>
                <a:spcPct val="0"/>
              </a:spcAft>
              <a:defRPr sz="4200">
                <a:solidFill>
                  <a:schemeClr val="tx2"/>
                </a:solidFill>
                <a:latin typeface="Garamond" pitchFamily="18" charset="0"/>
              </a:defRPr>
            </a:lvl4pPr>
            <a:lvl5pPr algn="l" rtl="0" eaLnBrk="0" fontAlgn="base" hangingPunct="0">
              <a:spcBef>
                <a:spcPct val="0"/>
              </a:spcBef>
              <a:spcAft>
                <a:spcPct val="0"/>
              </a:spcAft>
              <a:defRPr sz="4200">
                <a:solidFill>
                  <a:schemeClr val="tx2"/>
                </a:solidFill>
                <a:latin typeface="Garamond" pitchFamily="18" charset="0"/>
              </a:defRPr>
            </a:lvl5pPr>
            <a:lvl6pPr marL="457200" algn="l" rtl="0" fontAlgn="base">
              <a:spcBef>
                <a:spcPct val="0"/>
              </a:spcBef>
              <a:spcAft>
                <a:spcPct val="0"/>
              </a:spcAft>
              <a:defRPr sz="4200">
                <a:solidFill>
                  <a:schemeClr val="tx2"/>
                </a:solidFill>
                <a:latin typeface="Garamond" pitchFamily="18" charset="0"/>
              </a:defRPr>
            </a:lvl6pPr>
            <a:lvl7pPr marL="914400" algn="l" rtl="0" fontAlgn="base">
              <a:spcBef>
                <a:spcPct val="0"/>
              </a:spcBef>
              <a:spcAft>
                <a:spcPct val="0"/>
              </a:spcAft>
              <a:defRPr sz="4200">
                <a:solidFill>
                  <a:schemeClr val="tx2"/>
                </a:solidFill>
                <a:latin typeface="Garamond" pitchFamily="18" charset="0"/>
              </a:defRPr>
            </a:lvl7pPr>
            <a:lvl8pPr marL="1371600" algn="l" rtl="0" fontAlgn="base">
              <a:spcBef>
                <a:spcPct val="0"/>
              </a:spcBef>
              <a:spcAft>
                <a:spcPct val="0"/>
              </a:spcAft>
              <a:defRPr sz="4200">
                <a:solidFill>
                  <a:schemeClr val="tx2"/>
                </a:solidFill>
                <a:latin typeface="Garamond" pitchFamily="18" charset="0"/>
              </a:defRPr>
            </a:lvl8pPr>
            <a:lvl9pPr marL="1828800" algn="l" rtl="0" fontAlgn="base">
              <a:spcBef>
                <a:spcPct val="0"/>
              </a:spcBef>
              <a:spcAft>
                <a:spcPct val="0"/>
              </a:spcAft>
              <a:defRPr sz="4200">
                <a:solidFill>
                  <a:schemeClr val="tx2"/>
                </a:solidFill>
                <a:latin typeface="Garamond" pitchFamily="18" charset="0"/>
              </a:defRPr>
            </a:lvl9pPr>
          </a:lstStyle>
          <a:p>
            <a:pPr defTabSz="1626718">
              <a:defRPr/>
            </a:pPr>
            <a:r>
              <a:rPr lang="en-GB" sz="2800" b="1" kern="0" dirty="0">
                <a:solidFill>
                  <a:prstClr val="black"/>
                </a:solidFill>
                <a:latin typeface="Calibri" panose="020F0502020204030204"/>
              </a:rPr>
              <a:t>OR =   </a:t>
            </a:r>
            <a:r>
              <a:rPr lang="en-GB" altLang="en-US" sz="2800" b="1" kern="0" dirty="0">
                <a:solidFill>
                  <a:prstClr val="black"/>
                </a:solidFill>
                <a:latin typeface="Calibri" panose="020F0502020204030204"/>
              </a:rPr>
              <a:t>a /c =     23 / 133 	= </a:t>
            </a:r>
            <a:r>
              <a:rPr lang="en-GB" altLang="en-US" sz="2800" b="1" kern="0" dirty="0">
                <a:solidFill>
                  <a:srgbClr val="FF0000"/>
                </a:solidFill>
                <a:latin typeface="Calibri" panose="020F0502020204030204"/>
              </a:rPr>
              <a:t>1.6</a:t>
            </a:r>
            <a:r>
              <a:rPr lang="en-GB" altLang="en-US" sz="2800" b="1" kern="0" dirty="0">
                <a:solidFill>
                  <a:prstClr val="black"/>
                </a:solidFill>
                <a:latin typeface="Calibri" panose="020F0502020204030204"/>
              </a:rPr>
              <a:t> </a:t>
            </a:r>
          </a:p>
          <a:p>
            <a:pPr defTabSz="1626718">
              <a:defRPr/>
            </a:pPr>
            <a:r>
              <a:rPr lang="en-GB" altLang="en-US" sz="2800" b="1" kern="0" dirty="0">
                <a:solidFill>
                  <a:prstClr val="black"/>
                </a:solidFill>
                <a:latin typeface="Calibri" panose="020F0502020204030204"/>
              </a:rPr>
              <a:t>           b / d        304 / 2816</a:t>
            </a:r>
          </a:p>
          <a:p>
            <a:pPr defTabSz="1626718">
              <a:defRPr/>
            </a:pPr>
            <a:r>
              <a:rPr lang="en-GB" sz="2800" b="1" kern="0" dirty="0">
                <a:solidFill>
                  <a:prstClr val="black"/>
                </a:solidFill>
                <a:latin typeface="Calibri" panose="020F0502020204030204"/>
              </a:rPr>
              <a:t>  </a:t>
            </a:r>
          </a:p>
        </p:txBody>
      </p:sp>
      <p:cxnSp>
        <p:nvCxnSpPr>
          <p:cNvPr id="6" name="Straight Connector 5">
            <a:extLst>
              <a:ext uri="{FF2B5EF4-FFF2-40B4-BE49-F238E27FC236}">
                <a16:creationId xmlns:a16="http://schemas.microsoft.com/office/drawing/2014/main" id="{FB498B40-152F-1F4D-BEF2-38C54434EDD4}"/>
              </a:ext>
            </a:extLst>
          </p:cNvPr>
          <p:cNvCxnSpPr>
            <a:cxnSpLocks/>
          </p:cNvCxnSpPr>
          <p:nvPr/>
        </p:nvCxnSpPr>
        <p:spPr>
          <a:xfrm>
            <a:off x="1013885" y="5210664"/>
            <a:ext cx="720725" cy="0"/>
          </a:xfrm>
          <a:prstGeom prst="line">
            <a:avLst/>
          </a:prstGeom>
          <a:ln w="57150"/>
        </p:spPr>
        <p:style>
          <a:lnRef idx="1">
            <a:schemeClr val="dk1"/>
          </a:lnRef>
          <a:fillRef idx="0">
            <a:schemeClr val="dk1"/>
          </a:fillRef>
          <a:effectRef idx="0">
            <a:schemeClr val="dk1"/>
          </a:effectRef>
          <a:fontRef idx="minor">
            <a:schemeClr val="tx1"/>
          </a:fontRef>
        </p:style>
      </p:cxnSp>
      <p:cxnSp>
        <p:nvCxnSpPr>
          <p:cNvPr id="7" name="Straight Connector 6">
            <a:extLst>
              <a:ext uri="{FF2B5EF4-FFF2-40B4-BE49-F238E27FC236}">
                <a16:creationId xmlns:a16="http://schemas.microsoft.com/office/drawing/2014/main" id="{0D649730-64EA-9848-940C-7CBB180761B2}"/>
              </a:ext>
            </a:extLst>
          </p:cNvPr>
          <p:cNvCxnSpPr>
            <a:cxnSpLocks/>
          </p:cNvCxnSpPr>
          <p:nvPr/>
        </p:nvCxnSpPr>
        <p:spPr>
          <a:xfrm>
            <a:off x="2222501" y="5210664"/>
            <a:ext cx="1582737" cy="0"/>
          </a:xfrm>
          <a:prstGeom prst="line">
            <a:avLst/>
          </a:prstGeom>
          <a:ln w="571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00604222"/>
      </p:ext>
    </p:extLst>
  </p:cSld>
  <p:clrMapOvr>
    <a:masterClrMapping/>
  </p:clrMapOvr>
  <p:transition spd="slow" advTm="91017"/>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B8A64-E23D-50FF-30B5-53F97BFB3737}"/>
              </a:ext>
            </a:extLst>
          </p:cNvPr>
          <p:cNvSpPr>
            <a:spLocks noGrp="1"/>
          </p:cNvSpPr>
          <p:nvPr>
            <p:ph type="title"/>
          </p:nvPr>
        </p:nvSpPr>
        <p:spPr/>
        <p:txBody>
          <a:bodyPr>
            <a:normAutofit/>
          </a:bodyPr>
          <a:lstStyle/>
          <a:p>
            <a:r>
              <a:rPr lang="en-GB" b="1" dirty="0">
                <a:solidFill>
                  <a:srgbClr val="333333"/>
                </a:solidFill>
                <a:latin typeface="Arial" panose="020B0604020202020204" pitchFamily="34" charset="0"/>
              </a:rPr>
              <a:t>O</a:t>
            </a:r>
            <a:r>
              <a:rPr lang="en-GB" b="1" i="0" dirty="0">
                <a:solidFill>
                  <a:srgbClr val="333333"/>
                </a:solidFill>
                <a:effectLst/>
                <a:latin typeface="Arial" panose="020B0604020202020204" pitchFamily="34" charset="0"/>
              </a:rPr>
              <a:t>R Interpretation</a:t>
            </a:r>
            <a:endParaRPr lang="en-GB" dirty="0"/>
          </a:p>
        </p:txBody>
      </p:sp>
      <p:sp>
        <p:nvSpPr>
          <p:cNvPr id="3" name="Content Placeholder 2">
            <a:extLst>
              <a:ext uri="{FF2B5EF4-FFF2-40B4-BE49-F238E27FC236}">
                <a16:creationId xmlns:a16="http://schemas.microsoft.com/office/drawing/2014/main" id="{92282AD8-B3DE-54A2-6EC9-3D3F39E81CC7}"/>
              </a:ext>
            </a:extLst>
          </p:cNvPr>
          <p:cNvSpPr>
            <a:spLocks noGrp="1"/>
          </p:cNvSpPr>
          <p:nvPr>
            <p:ph idx="1"/>
          </p:nvPr>
        </p:nvSpPr>
        <p:spPr/>
        <p:txBody>
          <a:bodyPr>
            <a:normAutofit fontScale="77500" lnSpcReduction="20000"/>
          </a:bodyPr>
          <a:lstStyle/>
          <a:p>
            <a:pPr algn="l">
              <a:buFont typeface="Arial" panose="020B0604020202020204" pitchFamily="34" charset="0"/>
              <a:buChar char="•"/>
            </a:pPr>
            <a:r>
              <a:rPr lang="en-GB" dirty="0">
                <a:solidFill>
                  <a:srgbClr val="333333"/>
                </a:solidFill>
                <a:latin typeface="Arial" panose="020B0604020202020204" pitchFamily="34" charset="0"/>
              </a:rPr>
              <a:t>O</a:t>
            </a:r>
            <a:r>
              <a:rPr lang="en-GB" i="0" dirty="0">
                <a:solidFill>
                  <a:srgbClr val="333333"/>
                </a:solidFill>
                <a:effectLst/>
                <a:latin typeface="Arial" panose="020B0604020202020204" pitchFamily="34" charset="0"/>
              </a:rPr>
              <a:t>R = 1</a:t>
            </a:r>
          </a:p>
          <a:p>
            <a:pPr lvl="1"/>
            <a:r>
              <a:rPr lang="en-GB" dirty="0"/>
              <a:t>indicates that the odds of exposure among case-patients are the same as, or similar to, the odds of exposure among controls. The exposure is likely not associated with the disease. </a:t>
            </a:r>
          </a:p>
          <a:p>
            <a:pPr algn="l">
              <a:buFont typeface="Arial" panose="020B0604020202020204" pitchFamily="34" charset="0"/>
              <a:buChar char="•"/>
            </a:pPr>
            <a:r>
              <a:rPr lang="en-GB" dirty="0">
                <a:solidFill>
                  <a:srgbClr val="333333"/>
                </a:solidFill>
                <a:latin typeface="Arial" panose="020B0604020202020204" pitchFamily="34" charset="0"/>
              </a:rPr>
              <a:t>O</a:t>
            </a:r>
            <a:r>
              <a:rPr lang="en-GB" i="0" dirty="0">
                <a:solidFill>
                  <a:srgbClr val="333333"/>
                </a:solidFill>
                <a:effectLst/>
                <a:latin typeface="Arial" panose="020B0604020202020204" pitchFamily="34" charset="0"/>
              </a:rPr>
              <a:t>R &gt; 1</a:t>
            </a:r>
          </a:p>
          <a:p>
            <a:pPr lvl="1"/>
            <a:r>
              <a:rPr lang="en-GB" dirty="0">
                <a:solidFill>
                  <a:srgbClr val="333333"/>
                </a:solidFill>
                <a:latin typeface="Arial" panose="020B0604020202020204" pitchFamily="34" charset="0"/>
              </a:rPr>
              <a:t>indicates that the odds of exposure among case-patients are greater than the odds of exposure among controls. The exposure might be a risk factor for the disease </a:t>
            </a:r>
            <a:endParaRPr lang="en-GB" i="0" dirty="0">
              <a:solidFill>
                <a:srgbClr val="333333"/>
              </a:solidFill>
              <a:effectLst/>
              <a:latin typeface="Arial" panose="020B0604020202020204" pitchFamily="34" charset="0"/>
            </a:endParaRPr>
          </a:p>
          <a:p>
            <a:pPr algn="l">
              <a:buFont typeface="Arial" panose="020B0604020202020204" pitchFamily="34" charset="0"/>
              <a:buChar char="•"/>
            </a:pPr>
            <a:r>
              <a:rPr lang="en-GB" i="0" dirty="0">
                <a:solidFill>
                  <a:srgbClr val="333333"/>
                </a:solidFill>
                <a:effectLst/>
                <a:latin typeface="Arial" panose="020B0604020202020204" pitchFamily="34" charset="0"/>
              </a:rPr>
              <a:t>OR &lt; 1</a:t>
            </a:r>
          </a:p>
          <a:p>
            <a:pPr lvl="1"/>
            <a:r>
              <a:rPr lang="en-GB" dirty="0"/>
              <a:t>indicates that the odds of exposure among case-patients are lower than the odds of exposure among controls. The exposure might be a protective factor against the disease. </a:t>
            </a:r>
          </a:p>
          <a:p>
            <a:endParaRPr lang="en-GB" dirty="0"/>
          </a:p>
        </p:txBody>
      </p:sp>
    </p:spTree>
    <p:extLst>
      <p:ext uri="{BB962C8B-B14F-4D97-AF65-F5344CB8AC3E}">
        <p14:creationId xmlns:p14="http://schemas.microsoft.com/office/powerpoint/2010/main" val="28612295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875B6-B108-7494-1432-163602563912}"/>
              </a:ext>
            </a:extLst>
          </p:cNvPr>
          <p:cNvSpPr>
            <a:spLocks noGrp="1"/>
          </p:cNvSpPr>
          <p:nvPr>
            <p:ph type="title"/>
          </p:nvPr>
        </p:nvSpPr>
        <p:spPr/>
        <p:txBody>
          <a:bodyPr>
            <a:normAutofit/>
          </a:bodyPr>
          <a:lstStyle/>
          <a:p>
            <a:r>
              <a:rPr lang="en-GB" b="1" i="0" dirty="0">
                <a:solidFill>
                  <a:srgbClr val="333333"/>
                </a:solidFill>
                <a:effectLst/>
                <a:latin typeface="Arial" panose="020B0604020202020204" pitchFamily="34" charset="0"/>
              </a:rPr>
              <a:t>Odds Ratio (OR)</a:t>
            </a:r>
            <a:endParaRPr lang="en-GB" dirty="0"/>
          </a:p>
        </p:txBody>
      </p:sp>
      <p:sp>
        <p:nvSpPr>
          <p:cNvPr id="3" name="Content Placeholder 2">
            <a:extLst>
              <a:ext uri="{FF2B5EF4-FFF2-40B4-BE49-F238E27FC236}">
                <a16:creationId xmlns:a16="http://schemas.microsoft.com/office/drawing/2014/main" id="{7533BB6A-2194-874E-9330-97370319CADB}"/>
              </a:ext>
            </a:extLst>
          </p:cNvPr>
          <p:cNvSpPr>
            <a:spLocks noGrp="1"/>
          </p:cNvSpPr>
          <p:nvPr>
            <p:ph idx="1"/>
          </p:nvPr>
        </p:nvSpPr>
        <p:spPr/>
        <p:txBody>
          <a:bodyPr>
            <a:normAutofit lnSpcReduction="10000"/>
          </a:bodyPr>
          <a:lstStyle/>
          <a:p>
            <a:r>
              <a:rPr lang="en-GB" dirty="0">
                <a:solidFill>
                  <a:srgbClr val="333333"/>
                </a:solidFill>
                <a:latin typeface="Arial" panose="020B0604020202020204" pitchFamily="34" charset="0"/>
              </a:rPr>
              <a:t>Often used in case-control studies; and compares the odds of exposure/non-exposure among cases to the odds of exposure/non-exposure among non-cases. </a:t>
            </a:r>
          </a:p>
          <a:p>
            <a:r>
              <a:rPr lang="en-GB" dirty="0">
                <a:solidFill>
                  <a:srgbClr val="333333"/>
                </a:solidFill>
                <a:latin typeface="Arial" panose="020B0604020202020204" pitchFamily="34" charset="0"/>
              </a:rPr>
              <a:t>It CANNOT be used to say anything about the incidence, prevalence or probability of x risk factor causing y outcome </a:t>
            </a:r>
            <a:r>
              <a:rPr lang="en-GB" i="1" dirty="0">
                <a:solidFill>
                  <a:srgbClr val="333333"/>
                </a:solidFill>
                <a:latin typeface="Arial" panose="020B0604020202020204" pitchFamily="34" charset="0"/>
              </a:rPr>
              <a:t>in general. </a:t>
            </a:r>
            <a:endParaRPr lang="en-GB" dirty="0"/>
          </a:p>
        </p:txBody>
      </p:sp>
    </p:spTree>
    <p:extLst>
      <p:ext uri="{BB962C8B-B14F-4D97-AF65-F5344CB8AC3E}">
        <p14:creationId xmlns:p14="http://schemas.microsoft.com/office/powerpoint/2010/main" val="12459826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0F8C6-352B-65A0-6E76-DCB976419763}"/>
              </a:ext>
            </a:extLst>
          </p:cNvPr>
          <p:cNvSpPr>
            <a:spLocks noGrp="1"/>
          </p:cNvSpPr>
          <p:nvPr>
            <p:ph type="title"/>
          </p:nvPr>
        </p:nvSpPr>
        <p:spPr/>
        <p:txBody>
          <a:bodyPr>
            <a:normAutofit/>
          </a:bodyPr>
          <a:lstStyle/>
          <a:p>
            <a:r>
              <a:rPr lang="en-GB" b="1" i="0">
                <a:solidFill>
                  <a:srgbClr val="333333"/>
                </a:solidFill>
                <a:effectLst/>
                <a:latin typeface="Arial" panose="020B0604020202020204" pitchFamily="34" charset="0"/>
              </a:rPr>
              <a:t>OR Interpretation</a:t>
            </a:r>
            <a:endParaRPr lang="en-GB"/>
          </a:p>
        </p:txBody>
      </p:sp>
      <p:sp>
        <p:nvSpPr>
          <p:cNvPr id="3" name="Content Placeholder 2">
            <a:extLst>
              <a:ext uri="{FF2B5EF4-FFF2-40B4-BE49-F238E27FC236}">
                <a16:creationId xmlns:a16="http://schemas.microsoft.com/office/drawing/2014/main" id="{47E72439-F97D-20FF-2A4D-98533793E417}"/>
              </a:ext>
            </a:extLst>
          </p:cNvPr>
          <p:cNvSpPr>
            <a:spLocks noGrp="1"/>
          </p:cNvSpPr>
          <p:nvPr>
            <p:ph idx="1"/>
          </p:nvPr>
        </p:nvSpPr>
        <p:spPr>
          <a:xfrm>
            <a:off x="457200" y="1417638"/>
            <a:ext cx="8229600" cy="4243610"/>
          </a:xfrm>
        </p:spPr>
        <p:txBody>
          <a:bodyPr>
            <a:normAutofit fontScale="92500" lnSpcReduction="10000"/>
          </a:bodyPr>
          <a:lstStyle/>
          <a:p>
            <a:pPr marL="0" indent="0" algn="l">
              <a:buNone/>
            </a:pPr>
            <a:r>
              <a:rPr lang="en-GB" sz="3100" b="1" i="0" dirty="0">
                <a:solidFill>
                  <a:srgbClr val="333333"/>
                </a:solidFill>
                <a:effectLst/>
                <a:latin typeface="Arial" panose="020B0604020202020204" pitchFamily="34" charset="0"/>
              </a:rPr>
              <a:t>OR = 1</a:t>
            </a:r>
          </a:p>
          <a:p>
            <a:pPr marL="742950" lvl="1" indent="-285750" algn="l">
              <a:buFont typeface="Arial" panose="020B0604020202020204" pitchFamily="34" charset="0"/>
              <a:buChar char="•"/>
            </a:pPr>
            <a:r>
              <a:rPr lang="en-GB" sz="3100" b="0" i="0" dirty="0">
                <a:solidFill>
                  <a:srgbClr val="333333"/>
                </a:solidFill>
                <a:effectLst/>
                <a:latin typeface="Arial" panose="020B0604020202020204" pitchFamily="34" charset="0"/>
              </a:rPr>
              <a:t>The exposure is not associated with the disease.</a:t>
            </a:r>
          </a:p>
          <a:p>
            <a:pPr marL="0" indent="0" algn="l">
              <a:buNone/>
            </a:pPr>
            <a:r>
              <a:rPr lang="en-GB" sz="3100" b="1" i="0" dirty="0">
                <a:solidFill>
                  <a:srgbClr val="333333"/>
                </a:solidFill>
                <a:effectLst/>
                <a:latin typeface="Arial" panose="020B0604020202020204" pitchFamily="34" charset="0"/>
              </a:rPr>
              <a:t>OR &gt; 1</a:t>
            </a:r>
          </a:p>
          <a:p>
            <a:pPr marL="742950" lvl="1" indent="-285750" algn="l">
              <a:buFont typeface="Arial" panose="020B0604020202020204" pitchFamily="34" charset="0"/>
              <a:buChar char="•"/>
            </a:pPr>
            <a:r>
              <a:rPr lang="en-GB" sz="3100" b="0" i="0" dirty="0">
                <a:solidFill>
                  <a:srgbClr val="333333"/>
                </a:solidFill>
                <a:effectLst/>
                <a:latin typeface="Arial" panose="020B0604020202020204" pitchFamily="34" charset="0"/>
              </a:rPr>
              <a:t>The exposure is positively associated with the disease.</a:t>
            </a:r>
          </a:p>
          <a:p>
            <a:pPr marL="0" indent="0" algn="l">
              <a:buNone/>
            </a:pPr>
            <a:r>
              <a:rPr lang="en-GB" sz="3100" b="1" i="0" dirty="0">
                <a:solidFill>
                  <a:srgbClr val="333333"/>
                </a:solidFill>
                <a:effectLst/>
                <a:latin typeface="Arial" panose="020B0604020202020204" pitchFamily="34" charset="0"/>
              </a:rPr>
              <a:t>OR &lt; 1 </a:t>
            </a:r>
            <a:endParaRPr lang="en-GB" sz="3100" b="1" dirty="0">
              <a:solidFill>
                <a:srgbClr val="333333"/>
              </a:solidFill>
              <a:latin typeface="Arial" panose="020B0604020202020204" pitchFamily="34" charset="0"/>
            </a:endParaRPr>
          </a:p>
          <a:p>
            <a:pPr algn="l">
              <a:buFont typeface="Arial" panose="020B0604020202020204" pitchFamily="34" charset="0"/>
              <a:buChar char="•"/>
            </a:pPr>
            <a:r>
              <a:rPr lang="en-GB" sz="3100" b="0" i="0" dirty="0">
                <a:solidFill>
                  <a:srgbClr val="333333"/>
                </a:solidFill>
                <a:effectLst/>
                <a:latin typeface="Arial" panose="020B0604020202020204" pitchFamily="34" charset="0"/>
              </a:rPr>
              <a:t>The exposure is negatively associated with the disease.</a:t>
            </a:r>
          </a:p>
          <a:p>
            <a:pPr marL="742950" lvl="1" indent="-285750" algn="l">
              <a:buFont typeface="Arial" panose="020B0604020202020204" pitchFamily="34" charset="0"/>
              <a:buChar char="•"/>
            </a:pPr>
            <a:endParaRPr lang="en-GB" sz="3100" b="0" i="0" dirty="0">
              <a:solidFill>
                <a:srgbClr val="333333"/>
              </a:solidFill>
              <a:effectLst/>
              <a:latin typeface="Arial" panose="020B0604020202020204" pitchFamily="34" charset="0"/>
            </a:endParaRPr>
          </a:p>
          <a:p>
            <a:endParaRPr lang="en-GB" dirty="0"/>
          </a:p>
        </p:txBody>
      </p:sp>
    </p:spTree>
    <p:extLst>
      <p:ext uri="{BB962C8B-B14F-4D97-AF65-F5344CB8AC3E}">
        <p14:creationId xmlns:p14="http://schemas.microsoft.com/office/powerpoint/2010/main" val="19229595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7C5AE-7231-EC4F-913E-BD3B04C6C740}"/>
              </a:ext>
            </a:extLst>
          </p:cNvPr>
          <p:cNvSpPr>
            <a:spLocks noGrp="1"/>
          </p:cNvSpPr>
          <p:nvPr>
            <p:ph type="title"/>
          </p:nvPr>
        </p:nvSpPr>
        <p:spPr/>
        <p:txBody>
          <a:bodyPr/>
          <a:lstStyle/>
          <a:p>
            <a:r>
              <a:rPr lang="en-US" b="1" dirty="0"/>
              <a:t>Example</a:t>
            </a:r>
          </a:p>
        </p:txBody>
      </p:sp>
      <p:sp>
        <p:nvSpPr>
          <p:cNvPr id="3" name="Content Placeholder 2">
            <a:extLst>
              <a:ext uri="{FF2B5EF4-FFF2-40B4-BE49-F238E27FC236}">
                <a16:creationId xmlns:a16="http://schemas.microsoft.com/office/drawing/2014/main" id="{6A20FB30-0CA5-AD42-BFCA-8A6F8A693AEA}"/>
              </a:ext>
            </a:extLst>
          </p:cNvPr>
          <p:cNvSpPr>
            <a:spLocks noGrp="1"/>
          </p:cNvSpPr>
          <p:nvPr>
            <p:ph idx="1"/>
          </p:nvPr>
        </p:nvSpPr>
        <p:spPr/>
        <p:txBody>
          <a:bodyPr>
            <a:normAutofit/>
          </a:bodyPr>
          <a:lstStyle/>
          <a:p>
            <a:r>
              <a:rPr lang="en-US" dirty="0"/>
              <a:t>Outbreak of gastrointestinal symptoms at an event following a provided lunch. </a:t>
            </a:r>
          </a:p>
          <a:p>
            <a:r>
              <a:rPr lang="en-US" dirty="0"/>
              <a:t>200 people attended, 55 became ill.</a:t>
            </a:r>
          </a:p>
          <a:p>
            <a:r>
              <a:rPr lang="en-GB" dirty="0"/>
              <a:t>Fifty-three of 54 case-patients and 33 of 40 controls reported eating lettuce. </a:t>
            </a:r>
            <a:endParaRPr lang="en-US" dirty="0"/>
          </a:p>
        </p:txBody>
      </p:sp>
    </p:spTree>
    <p:extLst>
      <p:ext uri="{BB962C8B-B14F-4D97-AF65-F5344CB8AC3E}">
        <p14:creationId xmlns:p14="http://schemas.microsoft.com/office/powerpoint/2010/main" val="47368037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4CCED-0DE5-CA42-8123-3C57A20ABB94}"/>
              </a:ext>
            </a:extLst>
          </p:cNvPr>
          <p:cNvSpPr>
            <a:spLocks noGrp="1"/>
          </p:cNvSpPr>
          <p:nvPr>
            <p:ph type="title"/>
          </p:nvPr>
        </p:nvSpPr>
        <p:spPr/>
        <p:txBody>
          <a:bodyPr/>
          <a:lstStyle/>
          <a:p>
            <a:r>
              <a:rPr lang="en-US" b="1" dirty="0"/>
              <a:t>Exercise</a:t>
            </a:r>
          </a:p>
        </p:txBody>
      </p:sp>
      <p:sp>
        <p:nvSpPr>
          <p:cNvPr id="3" name="Content Placeholder 2">
            <a:extLst>
              <a:ext uri="{FF2B5EF4-FFF2-40B4-BE49-F238E27FC236}">
                <a16:creationId xmlns:a16="http://schemas.microsoft.com/office/drawing/2014/main" id="{68DB1A64-3531-6342-94F4-988A8F0FB6FC}"/>
              </a:ext>
            </a:extLst>
          </p:cNvPr>
          <p:cNvSpPr>
            <a:spLocks noGrp="1"/>
          </p:cNvSpPr>
          <p:nvPr>
            <p:ph idx="1"/>
          </p:nvPr>
        </p:nvSpPr>
        <p:spPr/>
        <p:txBody>
          <a:bodyPr/>
          <a:lstStyle/>
          <a:p>
            <a:r>
              <a:rPr lang="en-US" dirty="0"/>
              <a:t>Draw a 2x2 table; and calculate an OR for eating lettuce. </a:t>
            </a:r>
          </a:p>
          <a:p>
            <a:r>
              <a:rPr lang="en-US" dirty="0"/>
              <a:t>INTERPRET the OR. </a:t>
            </a:r>
          </a:p>
        </p:txBody>
      </p:sp>
    </p:spTree>
    <p:extLst>
      <p:ext uri="{BB962C8B-B14F-4D97-AF65-F5344CB8AC3E}">
        <p14:creationId xmlns:p14="http://schemas.microsoft.com/office/powerpoint/2010/main" val="5851231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2276872"/>
            <a:ext cx="7772400" cy="1470025"/>
          </a:xfrm>
        </p:spPr>
        <p:txBody>
          <a:bodyPr>
            <a:normAutofit/>
          </a:bodyPr>
          <a:lstStyle/>
          <a:p>
            <a:r>
              <a:rPr lang="en-GB" b="1" i="1">
                <a:solidFill>
                  <a:schemeClr val="bg1"/>
                </a:solidFill>
              </a:rPr>
              <a:t>Other Epidemiological statistical measurement</a:t>
            </a:r>
          </a:p>
        </p:txBody>
      </p:sp>
    </p:spTree>
    <p:extLst>
      <p:ext uri="{BB962C8B-B14F-4D97-AF65-F5344CB8AC3E}">
        <p14:creationId xmlns:p14="http://schemas.microsoft.com/office/powerpoint/2010/main" val="240481139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7A0D5-FC5D-AEEC-0B4E-CF971AD75012}"/>
              </a:ext>
            </a:extLst>
          </p:cNvPr>
          <p:cNvSpPr>
            <a:spLocks noGrp="1"/>
          </p:cNvSpPr>
          <p:nvPr>
            <p:ph type="title"/>
          </p:nvPr>
        </p:nvSpPr>
        <p:spPr/>
        <p:txBody>
          <a:bodyPr>
            <a:normAutofit fontScale="90000"/>
          </a:bodyPr>
          <a:lstStyle/>
          <a:p>
            <a:r>
              <a:rPr lang="en-GB" b="1"/>
              <a:t>Epidemiology statistical measurement</a:t>
            </a:r>
          </a:p>
        </p:txBody>
      </p:sp>
      <p:sp>
        <p:nvSpPr>
          <p:cNvPr id="3" name="Content Placeholder 2">
            <a:extLst>
              <a:ext uri="{FF2B5EF4-FFF2-40B4-BE49-F238E27FC236}">
                <a16:creationId xmlns:a16="http://schemas.microsoft.com/office/drawing/2014/main" id="{7EF2CEB8-FF05-10B3-740D-31C0FA656EB6}"/>
              </a:ext>
            </a:extLst>
          </p:cNvPr>
          <p:cNvSpPr>
            <a:spLocks noGrp="1"/>
          </p:cNvSpPr>
          <p:nvPr>
            <p:ph idx="1"/>
          </p:nvPr>
        </p:nvSpPr>
        <p:spPr/>
        <p:txBody>
          <a:bodyPr/>
          <a:lstStyle/>
          <a:p>
            <a:r>
              <a:rPr lang="en-GB" i="0">
                <a:solidFill>
                  <a:srgbClr val="333333"/>
                </a:solidFill>
                <a:effectLst/>
                <a:latin typeface="Arial" panose="020B0604020202020204" pitchFamily="34" charset="0"/>
              </a:rPr>
              <a:t>Absolute Risk</a:t>
            </a:r>
          </a:p>
          <a:p>
            <a:r>
              <a:rPr lang="en-GB" i="0">
                <a:solidFill>
                  <a:srgbClr val="333333"/>
                </a:solidFill>
                <a:effectLst/>
                <a:latin typeface="Arial" panose="020B0604020202020204" pitchFamily="34" charset="0"/>
              </a:rPr>
              <a:t>Absolute Risk Reduction (ARR)</a:t>
            </a:r>
          </a:p>
          <a:p>
            <a:r>
              <a:rPr lang="en-GB"/>
              <a:t>Attributable Risk</a:t>
            </a:r>
          </a:p>
          <a:p>
            <a:r>
              <a:rPr lang="en-GB"/>
              <a:t>Control Event Rate (CER)</a:t>
            </a:r>
          </a:p>
          <a:p>
            <a:r>
              <a:rPr lang="en-GB"/>
              <a:t>Experimental Event Rate (EER)</a:t>
            </a:r>
          </a:p>
          <a:p>
            <a:r>
              <a:rPr lang="en-GB"/>
              <a:t>Relative Risk Reduction (RRR)</a:t>
            </a:r>
          </a:p>
        </p:txBody>
      </p:sp>
    </p:spTree>
    <p:extLst>
      <p:ext uri="{BB962C8B-B14F-4D97-AF65-F5344CB8AC3E}">
        <p14:creationId xmlns:p14="http://schemas.microsoft.com/office/powerpoint/2010/main" val="297245662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E5F4C-C38B-B8BA-62F2-5D63696C8D2F}"/>
              </a:ext>
            </a:extLst>
          </p:cNvPr>
          <p:cNvSpPr>
            <a:spLocks noGrp="1"/>
          </p:cNvSpPr>
          <p:nvPr>
            <p:ph type="title"/>
          </p:nvPr>
        </p:nvSpPr>
        <p:spPr/>
        <p:txBody>
          <a:bodyPr>
            <a:normAutofit fontScale="90000"/>
          </a:bodyPr>
          <a:lstStyle/>
          <a:p>
            <a:r>
              <a:rPr lang="en-GB" b="1"/>
              <a:t>Epidemiology statistical measurement</a:t>
            </a:r>
            <a:endParaRPr lang="en-GB"/>
          </a:p>
        </p:txBody>
      </p:sp>
      <p:sp>
        <p:nvSpPr>
          <p:cNvPr id="3" name="Content Placeholder 2">
            <a:extLst>
              <a:ext uri="{FF2B5EF4-FFF2-40B4-BE49-F238E27FC236}">
                <a16:creationId xmlns:a16="http://schemas.microsoft.com/office/drawing/2014/main" id="{90DF7330-9F5B-C050-A2D6-E1647A6E0369}"/>
              </a:ext>
            </a:extLst>
          </p:cNvPr>
          <p:cNvSpPr>
            <a:spLocks noGrp="1"/>
          </p:cNvSpPr>
          <p:nvPr>
            <p:ph idx="1"/>
          </p:nvPr>
        </p:nvSpPr>
        <p:spPr/>
        <p:txBody>
          <a:bodyPr>
            <a:normAutofit fontScale="85000" lnSpcReduction="20000"/>
          </a:bodyPr>
          <a:lstStyle/>
          <a:p>
            <a:pPr marL="0" indent="0" algn="l">
              <a:buNone/>
            </a:pPr>
            <a:r>
              <a:rPr lang="en-GB" b="1" i="0">
                <a:solidFill>
                  <a:srgbClr val="333333"/>
                </a:solidFill>
                <a:effectLst/>
                <a:latin typeface="Arial" panose="020B0604020202020204" pitchFamily="34" charset="0"/>
              </a:rPr>
              <a:t>Absolute Risk</a:t>
            </a:r>
            <a:endParaRPr lang="en-GB" b="0" i="0">
              <a:solidFill>
                <a:srgbClr val="333333"/>
              </a:solidFill>
              <a:effectLst/>
              <a:latin typeface="Arial" panose="020B0604020202020204" pitchFamily="34" charset="0"/>
            </a:endParaRPr>
          </a:p>
          <a:p>
            <a:pPr algn="l">
              <a:buFont typeface="Arial" panose="020B0604020202020204" pitchFamily="34" charset="0"/>
              <a:buChar char="•"/>
            </a:pPr>
            <a:r>
              <a:rPr lang="en-GB" b="0" i="0">
                <a:solidFill>
                  <a:srgbClr val="333333"/>
                </a:solidFill>
                <a:effectLst/>
                <a:latin typeface="Arial" panose="020B0604020202020204" pitchFamily="34" charset="0"/>
              </a:rPr>
              <a:t>The likelihood of an event occurring under specific conditions.</a:t>
            </a:r>
          </a:p>
          <a:p>
            <a:pPr marL="0" indent="0" algn="l">
              <a:buNone/>
            </a:pPr>
            <a:endParaRPr lang="en-GB" b="0" i="0">
              <a:solidFill>
                <a:srgbClr val="333333"/>
              </a:solidFill>
              <a:effectLst/>
              <a:latin typeface="Arial" panose="020B0604020202020204" pitchFamily="34" charset="0"/>
            </a:endParaRPr>
          </a:p>
          <a:p>
            <a:pPr marL="0" indent="0" algn="l">
              <a:buNone/>
            </a:pPr>
            <a:r>
              <a:rPr lang="en-GB" b="1" i="0">
                <a:solidFill>
                  <a:srgbClr val="333333"/>
                </a:solidFill>
                <a:effectLst/>
                <a:latin typeface="Arial" panose="020B0604020202020204" pitchFamily="34" charset="0"/>
              </a:rPr>
              <a:t>Absolute Risk Reduction (ARR)</a:t>
            </a:r>
            <a:endParaRPr lang="en-GB" b="0" i="0">
              <a:solidFill>
                <a:srgbClr val="333333"/>
              </a:solidFill>
              <a:effectLst/>
              <a:latin typeface="Arial" panose="020B0604020202020204" pitchFamily="34" charset="0"/>
            </a:endParaRPr>
          </a:p>
          <a:p>
            <a:pPr algn="l">
              <a:buFont typeface="Arial" panose="020B0604020202020204" pitchFamily="34" charset="0"/>
              <a:buChar char="•"/>
            </a:pPr>
            <a:r>
              <a:rPr lang="en-GB" b="0" i="0">
                <a:solidFill>
                  <a:srgbClr val="333333"/>
                </a:solidFill>
                <a:effectLst/>
                <a:latin typeface="Arial" panose="020B0604020202020204" pitchFamily="34" charset="0"/>
              </a:rPr>
              <a:t>Absolute risk reduction is just the absolute difference in outcome rates between the control and treatment groups. We are asking what proportion of participants benefit from the intervention.</a:t>
            </a:r>
          </a:p>
          <a:p>
            <a:endParaRPr lang="en-GB"/>
          </a:p>
        </p:txBody>
      </p:sp>
    </p:spTree>
    <p:extLst>
      <p:ext uri="{BB962C8B-B14F-4D97-AF65-F5344CB8AC3E}">
        <p14:creationId xmlns:p14="http://schemas.microsoft.com/office/powerpoint/2010/main" val="412478551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BD052-2EB7-059F-36F7-C5781471CC5E}"/>
              </a:ext>
            </a:extLst>
          </p:cNvPr>
          <p:cNvSpPr>
            <a:spLocks noGrp="1"/>
          </p:cNvSpPr>
          <p:nvPr>
            <p:ph type="title"/>
          </p:nvPr>
        </p:nvSpPr>
        <p:spPr/>
        <p:txBody>
          <a:bodyPr>
            <a:normAutofit fontScale="90000"/>
          </a:bodyPr>
          <a:lstStyle/>
          <a:p>
            <a:r>
              <a:rPr lang="en-GB" b="1"/>
              <a:t>Epidemiology statistical measurement</a:t>
            </a:r>
            <a:endParaRPr lang="en-GB"/>
          </a:p>
        </p:txBody>
      </p:sp>
      <p:sp>
        <p:nvSpPr>
          <p:cNvPr id="3" name="Content Placeholder 2">
            <a:extLst>
              <a:ext uri="{FF2B5EF4-FFF2-40B4-BE49-F238E27FC236}">
                <a16:creationId xmlns:a16="http://schemas.microsoft.com/office/drawing/2014/main" id="{D7F99844-7BE0-BECC-E50B-AF57260F990A}"/>
              </a:ext>
            </a:extLst>
          </p:cNvPr>
          <p:cNvSpPr>
            <a:spLocks noGrp="1"/>
          </p:cNvSpPr>
          <p:nvPr>
            <p:ph idx="1"/>
          </p:nvPr>
        </p:nvSpPr>
        <p:spPr/>
        <p:txBody>
          <a:bodyPr>
            <a:normAutofit/>
          </a:bodyPr>
          <a:lstStyle/>
          <a:p>
            <a:pPr marL="0" indent="0" algn="l">
              <a:buNone/>
            </a:pPr>
            <a:r>
              <a:rPr lang="en-GB" sz="2800" b="1" i="0">
                <a:solidFill>
                  <a:srgbClr val="333333"/>
                </a:solidFill>
                <a:effectLst/>
                <a:latin typeface="Arial" panose="020B0604020202020204" pitchFamily="34" charset="0"/>
              </a:rPr>
              <a:t>Attributable Risk</a:t>
            </a:r>
            <a:endParaRPr lang="en-GB" sz="2800" b="0" i="0">
              <a:solidFill>
                <a:srgbClr val="333333"/>
              </a:solidFill>
              <a:effectLst/>
              <a:latin typeface="Arial" panose="020B0604020202020204" pitchFamily="34" charset="0"/>
            </a:endParaRPr>
          </a:p>
          <a:p>
            <a:pPr algn="l">
              <a:buFont typeface="Arial" panose="020B0604020202020204" pitchFamily="34" charset="0"/>
              <a:buChar char="•"/>
            </a:pPr>
            <a:r>
              <a:rPr lang="en-GB" sz="2800" b="0" i="0">
                <a:solidFill>
                  <a:srgbClr val="333333"/>
                </a:solidFill>
                <a:effectLst/>
                <a:latin typeface="Arial" panose="020B0604020202020204" pitchFamily="34" charset="0"/>
              </a:rPr>
              <a:t>Attributable Risk (AR) is the difference in the disease rates in exposed and unexposed individuals. AR is calculated from prospective data.</a:t>
            </a:r>
          </a:p>
          <a:p>
            <a:pPr marL="0" indent="0" algn="l">
              <a:buNone/>
            </a:pPr>
            <a:r>
              <a:rPr lang="en-GB" sz="2800" b="1" i="0">
                <a:solidFill>
                  <a:srgbClr val="333333"/>
                </a:solidFill>
                <a:effectLst/>
                <a:latin typeface="Arial" panose="020B0604020202020204" pitchFamily="34" charset="0"/>
              </a:rPr>
              <a:t>Control Event Rate (CER)</a:t>
            </a:r>
            <a:endParaRPr lang="en-GB" sz="2800" b="0" i="0">
              <a:solidFill>
                <a:srgbClr val="333333"/>
              </a:solidFill>
              <a:effectLst/>
              <a:latin typeface="Arial" panose="020B0604020202020204" pitchFamily="34" charset="0"/>
            </a:endParaRPr>
          </a:p>
          <a:p>
            <a:pPr algn="l">
              <a:buFont typeface="Arial" panose="020B0604020202020204" pitchFamily="34" charset="0"/>
              <a:buChar char="•"/>
            </a:pPr>
            <a:r>
              <a:rPr lang="en-GB" sz="2800" b="0" i="0">
                <a:solidFill>
                  <a:srgbClr val="333333"/>
                </a:solidFill>
                <a:effectLst/>
                <a:latin typeface="Arial" panose="020B0604020202020204" pitchFamily="34" charset="0"/>
              </a:rPr>
              <a:t>The proportion of patients in the control group who experience the studied event.</a:t>
            </a:r>
          </a:p>
          <a:p>
            <a:endParaRPr lang="en-GB"/>
          </a:p>
        </p:txBody>
      </p:sp>
    </p:spTree>
    <p:extLst>
      <p:ext uri="{BB962C8B-B14F-4D97-AF65-F5344CB8AC3E}">
        <p14:creationId xmlns:p14="http://schemas.microsoft.com/office/powerpoint/2010/main" val="53652606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FFB45-C546-437C-1B93-58BFAFC0A2AA}"/>
              </a:ext>
            </a:extLst>
          </p:cNvPr>
          <p:cNvSpPr>
            <a:spLocks noGrp="1"/>
          </p:cNvSpPr>
          <p:nvPr>
            <p:ph type="title"/>
          </p:nvPr>
        </p:nvSpPr>
        <p:spPr/>
        <p:txBody>
          <a:bodyPr>
            <a:normAutofit fontScale="90000"/>
          </a:bodyPr>
          <a:lstStyle/>
          <a:p>
            <a:r>
              <a:rPr lang="en-GB" b="1"/>
              <a:t>Epidemiology statistical measurement</a:t>
            </a:r>
            <a:endParaRPr lang="en-GB"/>
          </a:p>
        </p:txBody>
      </p:sp>
      <p:sp>
        <p:nvSpPr>
          <p:cNvPr id="3" name="Content Placeholder 2">
            <a:extLst>
              <a:ext uri="{FF2B5EF4-FFF2-40B4-BE49-F238E27FC236}">
                <a16:creationId xmlns:a16="http://schemas.microsoft.com/office/drawing/2014/main" id="{1A1E8811-22E0-14CB-4341-7E383B890BB8}"/>
              </a:ext>
            </a:extLst>
          </p:cNvPr>
          <p:cNvSpPr>
            <a:spLocks noGrp="1"/>
          </p:cNvSpPr>
          <p:nvPr>
            <p:ph idx="1"/>
          </p:nvPr>
        </p:nvSpPr>
        <p:spPr>
          <a:xfrm>
            <a:off x="457200" y="1556792"/>
            <a:ext cx="8229600" cy="3917032"/>
          </a:xfrm>
        </p:spPr>
        <p:txBody>
          <a:bodyPr>
            <a:normAutofit fontScale="77500" lnSpcReduction="20000"/>
          </a:bodyPr>
          <a:lstStyle/>
          <a:p>
            <a:pPr marL="0" indent="0" algn="l">
              <a:buNone/>
            </a:pPr>
            <a:r>
              <a:rPr lang="en-GB" b="1" i="0">
                <a:solidFill>
                  <a:srgbClr val="333333"/>
                </a:solidFill>
                <a:effectLst/>
                <a:latin typeface="Arial" panose="020B0604020202020204" pitchFamily="34" charset="0"/>
              </a:rPr>
              <a:t>Experimental Event Rate (EER)</a:t>
            </a:r>
            <a:endParaRPr lang="en-GB" b="0" i="0">
              <a:solidFill>
                <a:srgbClr val="333333"/>
              </a:solidFill>
              <a:effectLst/>
              <a:latin typeface="Arial" panose="020B0604020202020204" pitchFamily="34" charset="0"/>
            </a:endParaRPr>
          </a:p>
          <a:p>
            <a:pPr algn="l">
              <a:buFont typeface="Arial" panose="020B0604020202020204" pitchFamily="34" charset="0"/>
              <a:buChar char="•"/>
            </a:pPr>
            <a:r>
              <a:rPr lang="en-GB" b="0" i="0">
                <a:solidFill>
                  <a:srgbClr val="333333"/>
                </a:solidFill>
                <a:effectLst/>
                <a:latin typeface="Arial" panose="020B0604020202020204" pitchFamily="34" charset="0"/>
              </a:rPr>
              <a:t>The proportion of patients in the experimental treatment group who are observed to experience the outcome of interest.</a:t>
            </a:r>
          </a:p>
          <a:p>
            <a:pPr marL="0" indent="0" algn="l">
              <a:buNone/>
            </a:pPr>
            <a:r>
              <a:rPr lang="en-GB" b="1" i="0">
                <a:solidFill>
                  <a:srgbClr val="333333"/>
                </a:solidFill>
                <a:effectLst/>
                <a:latin typeface="Arial" panose="020B0604020202020204" pitchFamily="34" charset="0"/>
              </a:rPr>
              <a:t>Relative Risk Reduction (RRR)</a:t>
            </a:r>
            <a:endParaRPr lang="en-GB" b="0" i="0">
              <a:solidFill>
                <a:srgbClr val="333333"/>
              </a:solidFill>
              <a:effectLst/>
              <a:latin typeface="Arial" panose="020B0604020202020204" pitchFamily="34" charset="0"/>
            </a:endParaRPr>
          </a:p>
          <a:p>
            <a:pPr algn="l">
              <a:buFont typeface="Arial" panose="020B0604020202020204" pitchFamily="34" charset="0"/>
              <a:buChar char="•"/>
            </a:pPr>
            <a:r>
              <a:rPr lang="en-GB" b="0" i="0">
                <a:solidFill>
                  <a:srgbClr val="333333"/>
                </a:solidFill>
                <a:effectLst/>
                <a:latin typeface="Arial" panose="020B0604020202020204" pitchFamily="34" charset="0"/>
              </a:rPr>
              <a:t>Relative risk reduction measures how much the risk is reduced in the experimental group compared to a control group. We are asking what proportion of affected participants in the control group would benefit by being in the experimental group.</a:t>
            </a:r>
          </a:p>
          <a:p>
            <a:pPr algn="l">
              <a:buFont typeface="Arial" panose="020B0604020202020204" pitchFamily="34" charset="0"/>
              <a:buChar char="•"/>
            </a:pPr>
            <a:r>
              <a:rPr lang="en-GB" b="0" i="0">
                <a:solidFill>
                  <a:srgbClr val="333333"/>
                </a:solidFill>
                <a:effectLst/>
                <a:latin typeface="Arial" panose="020B0604020202020204" pitchFamily="34" charset="0"/>
              </a:rPr>
              <a:t>RRR is calculated as 1 minus the relative risk.</a:t>
            </a:r>
          </a:p>
          <a:p>
            <a:endParaRPr lang="en-GB"/>
          </a:p>
        </p:txBody>
      </p:sp>
    </p:spTree>
    <p:extLst>
      <p:ext uri="{BB962C8B-B14F-4D97-AF65-F5344CB8AC3E}">
        <p14:creationId xmlns:p14="http://schemas.microsoft.com/office/powerpoint/2010/main" val="213533627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D7D169-9D35-FAB5-3F3E-5C0A24B93C13}"/>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E468B1EF-A704-3CF4-3A9C-6FD0BAE07130}"/>
              </a:ext>
            </a:extLst>
          </p:cNvPr>
          <p:cNvSpPr>
            <a:spLocks noGrp="1"/>
          </p:cNvSpPr>
          <p:nvPr>
            <p:ph idx="1"/>
          </p:nvPr>
        </p:nvSpPr>
        <p:spPr/>
        <p:txBody>
          <a:bodyPr>
            <a:normAutofit fontScale="55000" lnSpcReduction="20000"/>
          </a:bodyPr>
          <a:lstStyle/>
          <a:p>
            <a:pPr algn="l"/>
            <a:r>
              <a:rPr lang="en-GB" b="0" i="0">
                <a:solidFill>
                  <a:srgbClr val="333333"/>
                </a:solidFill>
                <a:effectLst/>
                <a:latin typeface="Arial" panose="020B0604020202020204" pitchFamily="34" charset="0"/>
              </a:rPr>
              <a:t>Bonita, R., </a:t>
            </a:r>
            <a:r>
              <a:rPr lang="en-GB" b="0" i="0" err="1">
                <a:solidFill>
                  <a:srgbClr val="333333"/>
                </a:solidFill>
                <a:effectLst/>
                <a:latin typeface="Arial" panose="020B0604020202020204" pitchFamily="34" charset="0"/>
              </a:rPr>
              <a:t>Beaglehole</a:t>
            </a:r>
            <a:r>
              <a:rPr lang="en-GB" b="0" i="0">
                <a:solidFill>
                  <a:srgbClr val="333333"/>
                </a:solidFill>
                <a:effectLst/>
                <a:latin typeface="Arial" panose="020B0604020202020204" pitchFamily="34" charset="0"/>
              </a:rPr>
              <a:t>, R., &amp; </a:t>
            </a:r>
            <a:r>
              <a:rPr lang="en-GB" b="0" i="0" err="1">
                <a:solidFill>
                  <a:srgbClr val="333333"/>
                </a:solidFill>
                <a:effectLst/>
                <a:latin typeface="Arial" panose="020B0604020202020204" pitchFamily="34" charset="0"/>
              </a:rPr>
              <a:t>Kjellström</a:t>
            </a:r>
            <a:r>
              <a:rPr lang="en-GB" b="0" i="0">
                <a:solidFill>
                  <a:srgbClr val="333333"/>
                </a:solidFill>
                <a:effectLst/>
                <a:latin typeface="Arial" panose="020B0604020202020204" pitchFamily="34" charset="0"/>
              </a:rPr>
              <a:t>, T. (2006). </a:t>
            </a:r>
            <a:r>
              <a:rPr lang="en-GB" b="0" i="1" u="none" strike="noStrike">
                <a:solidFill>
                  <a:srgbClr val="2954D1"/>
                </a:solidFill>
                <a:effectLst/>
                <a:latin typeface="Arial" panose="020B0604020202020204" pitchFamily="34" charset="0"/>
                <a:hlinkClick r:id="rId3"/>
              </a:rPr>
              <a:t>Basic epidemiology</a:t>
            </a:r>
            <a:r>
              <a:rPr lang="en-GB" b="0" i="0" u="none" strike="noStrike">
                <a:solidFill>
                  <a:srgbClr val="2954D1"/>
                </a:solidFill>
                <a:effectLst/>
                <a:latin typeface="Arial" panose="020B0604020202020204" pitchFamily="34" charset="0"/>
                <a:hlinkClick r:id="rId3"/>
              </a:rPr>
              <a:t> (2. ed). World Health Organization</a:t>
            </a:r>
            <a:r>
              <a:rPr lang="en-GB" b="0" i="0">
                <a:solidFill>
                  <a:srgbClr val="333333"/>
                </a:solidFill>
                <a:effectLst/>
                <a:latin typeface="Arial" panose="020B0604020202020204" pitchFamily="34" charset="0"/>
              </a:rPr>
              <a:t>.</a:t>
            </a:r>
          </a:p>
          <a:p>
            <a:pPr algn="l"/>
            <a:r>
              <a:rPr lang="en-GB" b="0" i="0" err="1">
                <a:solidFill>
                  <a:srgbClr val="333333"/>
                </a:solidFill>
                <a:effectLst/>
                <a:latin typeface="Arial" panose="020B0604020202020204" pitchFamily="34" charset="0"/>
              </a:rPr>
              <a:t>Irwig</a:t>
            </a:r>
            <a:r>
              <a:rPr lang="en-GB" b="0" i="0">
                <a:solidFill>
                  <a:srgbClr val="333333"/>
                </a:solidFill>
                <a:effectLst/>
                <a:latin typeface="Arial" panose="020B0604020202020204" pitchFamily="34" charset="0"/>
              </a:rPr>
              <a:t>, L., </a:t>
            </a:r>
            <a:r>
              <a:rPr lang="en-GB" b="0" i="0" err="1">
                <a:solidFill>
                  <a:srgbClr val="333333"/>
                </a:solidFill>
                <a:effectLst/>
                <a:latin typeface="Arial" panose="020B0604020202020204" pitchFamily="34" charset="0"/>
              </a:rPr>
              <a:t>Irwig</a:t>
            </a:r>
            <a:r>
              <a:rPr lang="en-GB" b="0" i="0">
                <a:solidFill>
                  <a:srgbClr val="333333"/>
                </a:solidFill>
                <a:effectLst/>
                <a:latin typeface="Arial" panose="020B0604020202020204" pitchFamily="34" charset="0"/>
              </a:rPr>
              <a:t>, J., Trevena, L., &amp; Sweet, M. (2008). </a:t>
            </a:r>
            <a:r>
              <a:rPr lang="en-GB" b="0" i="1">
                <a:solidFill>
                  <a:srgbClr val="333333"/>
                </a:solidFill>
                <a:effectLst/>
                <a:latin typeface="Arial" panose="020B0604020202020204" pitchFamily="34" charset="0"/>
              </a:rPr>
              <a:t>Relative risk, relative and absolute risk reduction, number needed to treat and confidence intervals</a:t>
            </a:r>
            <a:r>
              <a:rPr lang="en-GB" b="0" i="0">
                <a:solidFill>
                  <a:srgbClr val="333333"/>
                </a:solidFill>
                <a:effectLst/>
                <a:latin typeface="Arial" panose="020B0604020202020204" pitchFamily="34" charset="0"/>
              </a:rPr>
              <a:t>. Hammersmith Press. </a:t>
            </a:r>
            <a:r>
              <a:rPr lang="en-GB" b="0" i="0" u="none" strike="noStrike">
                <a:solidFill>
                  <a:srgbClr val="2954D1"/>
                </a:solidFill>
                <a:effectLst/>
                <a:latin typeface="Arial" panose="020B0604020202020204" pitchFamily="34" charset="0"/>
                <a:hlinkClick r:id="rId4"/>
              </a:rPr>
              <a:t>https://www.ncbi.nlm.nih.gov/books/NBK63647/</a:t>
            </a:r>
            <a:endParaRPr lang="en-GB" b="0" i="0">
              <a:solidFill>
                <a:srgbClr val="333333"/>
              </a:solidFill>
              <a:effectLst/>
              <a:latin typeface="Arial" panose="020B0604020202020204" pitchFamily="34" charset="0"/>
            </a:endParaRPr>
          </a:p>
          <a:p>
            <a:pPr algn="l"/>
            <a:r>
              <a:rPr lang="en-GB" b="0" i="1">
                <a:solidFill>
                  <a:srgbClr val="333333"/>
                </a:solidFill>
                <a:effectLst/>
                <a:latin typeface="Arial" panose="020B0604020202020204" pitchFamily="34" charset="0"/>
              </a:rPr>
              <a:t>Principles of Epidemiology: </a:t>
            </a:r>
            <a:r>
              <a:rPr lang="en-GB" b="0" i="1" err="1">
                <a:solidFill>
                  <a:srgbClr val="333333"/>
                </a:solidFill>
                <a:effectLst/>
                <a:latin typeface="Arial" panose="020B0604020202020204" pitchFamily="34" charset="0"/>
              </a:rPr>
              <a:t>Home|Self-Study</a:t>
            </a:r>
            <a:r>
              <a:rPr lang="en-GB" b="0" i="1">
                <a:solidFill>
                  <a:srgbClr val="333333"/>
                </a:solidFill>
                <a:effectLst/>
                <a:latin typeface="Arial" panose="020B0604020202020204" pitchFamily="34" charset="0"/>
              </a:rPr>
              <a:t> Course SS1978|CDC</a:t>
            </a:r>
            <a:r>
              <a:rPr lang="en-GB" b="0" i="0">
                <a:solidFill>
                  <a:srgbClr val="333333"/>
                </a:solidFill>
                <a:effectLst/>
                <a:latin typeface="Arial" panose="020B0604020202020204" pitchFamily="34" charset="0"/>
              </a:rPr>
              <a:t>. (2019, March 7). </a:t>
            </a:r>
            <a:r>
              <a:rPr lang="en-GB" b="0" i="0" u="none" strike="noStrike">
                <a:solidFill>
                  <a:srgbClr val="2954D1"/>
                </a:solidFill>
                <a:effectLst/>
                <a:latin typeface="Arial" panose="020B0604020202020204" pitchFamily="34" charset="0"/>
                <a:hlinkClick r:id="rId5"/>
              </a:rPr>
              <a:t>https://www.cdc.gov/csels/dsepd/ss1978/index.html</a:t>
            </a:r>
            <a:endParaRPr lang="en-GB" b="0" i="0">
              <a:solidFill>
                <a:srgbClr val="333333"/>
              </a:solidFill>
              <a:effectLst/>
              <a:latin typeface="Arial" panose="020B0604020202020204" pitchFamily="34" charset="0"/>
            </a:endParaRPr>
          </a:p>
          <a:p>
            <a:pPr algn="l"/>
            <a:r>
              <a:rPr lang="en-GB" b="0" i="0" err="1">
                <a:solidFill>
                  <a:srgbClr val="333333"/>
                </a:solidFill>
                <a:effectLst/>
                <a:latin typeface="Arial" panose="020B0604020202020204" pitchFamily="34" charset="0"/>
              </a:rPr>
              <a:t>Schechtman</a:t>
            </a:r>
            <a:r>
              <a:rPr lang="en-GB" b="0" i="0">
                <a:solidFill>
                  <a:srgbClr val="333333"/>
                </a:solidFill>
                <a:effectLst/>
                <a:latin typeface="Arial" panose="020B0604020202020204" pitchFamily="34" charset="0"/>
              </a:rPr>
              <a:t>, E. (2002). Odds ratio, relative risk, absolute risk reduction, and the number needed to treat—Which of these should we use? </a:t>
            </a:r>
            <a:r>
              <a:rPr lang="en-GB" b="0" i="1">
                <a:solidFill>
                  <a:srgbClr val="333333"/>
                </a:solidFill>
                <a:effectLst/>
                <a:latin typeface="Arial" panose="020B0604020202020204" pitchFamily="34" charset="0"/>
              </a:rPr>
              <a:t>Value in Health: The Journal of the International Society for Pharmacoeconomics and Outcomes Research</a:t>
            </a:r>
            <a:r>
              <a:rPr lang="en-GB" b="0" i="0">
                <a:solidFill>
                  <a:srgbClr val="333333"/>
                </a:solidFill>
                <a:effectLst/>
                <a:latin typeface="Arial" panose="020B0604020202020204" pitchFamily="34" charset="0"/>
              </a:rPr>
              <a:t>, </a:t>
            </a:r>
            <a:r>
              <a:rPr lang="en-GB" b="0" i="1">
                <a:solidFill>
                  <a:srgbClr val="333333"/>
                </a:solidFill>
                <a:effectLst/>
                <a:latin typeface="Arial" panose="020B0604020202020204" pitchFamily="34" charset="0"/>
              </a:rPr>
              <a:t>5</a:t>
            </a:r>
            <a:r>
              <a:rPr lang="en-GB" b="0" i="0">
                <a:solidFill>
                  <a:srgbClr val="333333"/>
                </a:solidFill>
                <a:effectLst/>
                <a:latin typeface="Arial" panose="020B0604020202020204" pitchFamily="34" charset="0"/>
              </a:rPr>
              <a:t>(5), 431–436. </a:t>
            </a:r>
            <a:r>
              <a:rPr lang="en-GB" b="0" i="0" u="none" strike="noStrike">
                <a:solidFill>
                  <a:srgbClr val="2954D1"/>
                </a:solidFill>
                <a:effectLst/>
                <a:latin typeface="Arial" panose="020B0604020202020204" pitchFamily="34" charset="0"/>
                <a:hlinkClick r:id="rId6"/>
              </a:rPr>
              <a:t>https://doi.org/10.1046/J.1524-4733.2002.55150.x</a:t>
            </a:r>
            <a:endParaRPr lang="en-GB" b="0" i="0">
              <a:solidFill>
                <a:srgbClr val="333333"/>
              </a:solidFill>
              <a:effectLst/>
              <a:latin typeface="Arial" panose="020B0604020202020204" pitchFamily="34" charset="0"/>
            </a:endParaRPr>
          </a:p>
          <a:p>
            <a:pPr algn="l"/>
            <a:r>
              <a:rPr lang="en-GB" b="0" i="0">
                <a:solidFill>
                  <a:srgbClr val="333333"/>
                </a:solidFill>
                <a:effectLst/>
                <a:latin typeface="Arial" panose="020B0604020202020204" pitchFamily="34" charset="0"/>
              </a:rPr>
              <a:t>Schmidt, C. O., &amp; Kohlmann, T. (2008). When to use the odds ratio or the relative risk? </a:t>
            </a:r>
            <a:r>
              <a:rPr lang="en-GB" b="0" i="1">
                <a:solidFill>
                  <a:srgbClr val="333333"/>
                </a:solidFill>
                <a:effectLst/>
                <a:latin typeface="Arial" panose="020B0604020202020204" pitchFamily="34" charset="0"/>
              </a:rPr>
              <a:t>International Journal of Public Health; Basel</a:t>
            </a:r>
            <a:r>
              <a:rPr lang="en-GB" b="0" i="0">
                <a:solidFill>
                  <a:srgbClr val="333333"/>
                </a:solidFill>
                <a:effectLst/>
                <a:latin typeface="Arial" panose="020B0604020202020204" pitchFamily="34" charset="0"/>
              </a:rPr>
              <a:t>, </a:t>
            </a:r>
            <a:r>
              <a:rPr lang="en-GB" b="0" i="1">
                <a:solidFill>
                  <a:srgbClr val="333333"/>
                </a:solidFill>
                <a:effectLst/>
                <a:latin typeface="Arial" panose="020B0604020202020204" pitchFamily="34" charset="0"/>
              </a:rPr>
              <a:t>53</a:t>
            </a:r>
            <a:r>
              <a:rPr lang="en-GB" b="0" i="0">
                <a:solidFill>
                  <a:srgbClr val="333333"/>
                </a:solidFill>
                <a:effectLst/>
                <a:latin typeface="Arial" panose="020B0604020202020204" pitchFamily="34" charset="0"/>
              </a:rPr>
              <a:t>(3), 165–167. </a:t>
            </a:r>
            <a:r>
              <a:rPr lang="en-GB" b="0" i="0" u="none" strike="noStrike">
                <a:solidFill>
                  <a:srgbClr val="2954D1"/>
                </a:solidFill>
                <a:effectLst/>
                <a:latin typeface="Arial" panose="020B0604020202020204" pitchFamily="34" charset="0"/>
                <a:hlinkClick r:id="rId7"/>
              </a:rPr>
              <a:t>http://dx.doi.org/10.1007/s00038-008-7068-3</a:t>
            </a:r>
            <a:endParaRPr lang="en-GB" b="0" i="0">
              <a:solidFill>
                <a:srgbClr val="333333"/>
              </a:solidFill>
              <a:effectLst/>
              <a:latin typeface="Arial" panose="020B0604020202020204" pitchFamily="34" charset="0"/>
            </a:endParaRPr>
          </a:p>
          <a:p>
            <a:endParaRPr lang="en-GB"/>
          </a:p>
        </p:txBody>
      </p:sp>
    </p:spTree>
    <p:extLst>
      <p:ext uri="{BB962C8B-B14F-4D97-AF65-F5344CB8AC3E}">
        <p14:creationId xmlns:p14="http://schemas.microsoft.com/office/powerpoint/2010/main" val="72562774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2276872"/>
            <a:ext cx="7772400" cy="1470025"/>
          </a:xfrm>
        </p:spPr>
        <p:txBody>
          <a:bodyPr>
            <a:normAutofit/>
          </a:bodyPr>
          <a:lstStyle/>
          <a:p>
            <a:r>
              <a:rPr lang="en-GB" b="1" i="1" dirty="0">
                <a:solidFill>
                  <a:schemeClr val="bg1"/>
                </a:solidFill>
              </a:rPr>
              <a:t>SEMINAR</a:t>
            </a:r>
          </a:p>
        </p:txBody>
      </p:sp>
    </p:spTree>
    <p:extLst>
      <p:ext uri="{BB962C8B-B14F-4D97-AF65-F5344CB8AC3E}">
        <p14:creationId xmlns:p14="http://schemas.microsoft.com/office/powerpoint/2010/main" val="323628218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A558E73-A16B-4E12-92D8-8BAB1ECC1892}"/>
              </a:ext>
            </a:extLst>
          </p:cNvPr>
          <p:cNvSpPr>
            <a:spLocks noGrp="1"/>
          </p:cNvSpPr>
          <p:nvPr>
            <p:ph idx="1"/>
          </p:nvPr>
        </p:nvSpPr>
        <p:spPr>
          <a:xfrm>
            <a:off x="628650" y="1283494"/>
            <a:ext cx="7886700" cy="3263504"/>
          </a:xfrm>
        </p:spPr>
        <p:txBody>
          <a:bodyPr>
            <a:normAutofit fontScale="62500" lnSpcReduction="20000"/>
          </a:bodyPr>
          <a:lstStyle/>
          <a:p>
            <a:pPr marL="0" indent="0">
              <a:buNone/>
            </a:pPr>
            <a:r>
              <a:rPr lang="en-GB" dirty="0"/>
              <a:t>1. The occurrence of new disease cases within a defined period of observation in a specific population denotes which of the following: </a:t>
            </a:r>
          </a:p>
          <a:p>
            <a:pPr marL="0" indent="0">
              <a:buNone/>
            </a:pPr>
            <a:r>
              <a:rPr lang="en-GB" dirty="0"/>
              <a:t> </a:t>
            </a:r>
          </a:p>
          <a:p>
            <a:pPr marL="0" indent="0">
              <a:buNone/>
            </a:pPr>
            <a:r>
              <a:rPr lang="en-GB" dirty="0"/>
              <a:t>a. Relative risk</a:t>
            </a:r>
          </a:p>
          <a:p>
            <a:pPr marL="0" indent="0">
              <a:buNone/>
            </a:pPr>
            <a:r>
              <a:rPr lang="en-GB" dirty="0"/>
              <a:t> </a:t>
            </a:r>
          </a:p>
          <a:p>
            <a:pPr marL="0" indent="0">
              <a:buNone/>
            </a:pPr>
            <a:r>
              <a:rPr lang="en-GB" dirty="0"/>
              <a:t>b. Prevalence</a:t>
            </a:r>
          </a:p>
          <a:p>
            <a:pPr marL="0" indent="0">
              <a:buNone/>
            </a:pPr>
            <a:r>
              <a:rPr lang="en-GB" dirty="0"/>
              <a:t> </a:t>
            </a:r>
          </a:p>
          <a:p>
            <a:pPr marL="0" indent="0">
              <a:buNone/>
            </a:pPr>
            <a:r>
              <a:rPr lang="en-GB" dirty="0"/>
              <a:t>c. Risk ratio</a:t>
            </a:r>
          </a:p>
          <a:p>
            <a:pPr marL="0" indent="0">
              <a:buNone/>
            </a:pPr>
            <a:r>
              <a:rPr lang="en-GB" dirty="0"/>
              <a:t> </a:t>
            </a:r>
          </a:p>
          <a:p>
            <a:pPr marL="0" indent="0">
              <a:buNone/>
            </a:pPr>
            <a:r>
              <a:rPr lang="en-GB" dirty="0"/>
              <a:t>d. Incidence</a:t>
            </a:r>
          </a:p>
          <a:p>
            <a:pPr marL="0" indent="0">
              <a:buNone/>
            </a:pPr>
            <a:endParaRPr lang="en-GB" dirty="0"/>
          </a:p>
        </p:txBody>
      </p:sp>
    </p:spTree>
    <p:extLst>
      <p:ext uri="{BB962C8B-B14F-4D97-AF65-F5344CB8AC3E}">
        <p14:creationId xmlns:p14="http://schemas.microsoft.com/office/powerpoint/2010/main" val="286253646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A558E73-A16B-4E12-92D8-8BAB1ECC1892}"/>
              </a:ext>
            </a:extLst>
          </p:cNvPr>
          <p:cNvSpPr>
            <a:spLocks noGrp="1"/>
          </p:cNvSpPr>
          <p:nvPr>
            <p:ph idx="1"/>
          </p:nvPr>
        </p:nvSpPr>
        <p:spPr>
          <a:xfrm>
            <a:off x="628650" y="1283494"/>
            <a:ext cx="7886700" cy="3263504"/>
          </a:xfrm>
        </p:spPr>
        <p:txBody>
          <a:bodyPr>
            <a:normAutofit fontScale="62500" lnSpcReduction="20000"/>
          </a:bodyPr>
          <a:lstStyle/>
          <a:p>
            <a:pPr marL="0" indent="0">
              <a:buNone/>
            </a:pPr>
            <a:r>
              <a:rPr lang="en-GB" dirty="0"/>
              <a:t>1. The occurrence of new disease cases within a defined period of observation in a specific population denotes which of the following: </a:t>
            </a:r>
          </a:p>
          <a:p>
            <a:pPr marL="0" indent="0">
              <a:buNone/>
            </a:pPr>
            <a:r>
              <a:rPr lang="en-GB" dirty="0"/>
              <a:t> </a:t>
            </a:r>
          </a:p>
          <a:p>
            <a:pPr marL="0" indent="0">
              <a:buNone/>
            </a:pPr>
            <a:r>
              <a:rPr lang="en-GB" dirty="0"/>
              <a:t>a. Relative risk</a:t>
            </a:r>
          </a:p>
          <a:p>
            <a:pPr marL="0" indent="0">
              <a:buNone/>
            </a:pPr>
            <a:r>
              <a:rPr lang="en-GB" dirty="0"/>
              <a:t> </a:t>
            </a:r>
          </a:p>
          <a:p>
            <a:pPr marL="0" indent="0">
              <a:buNone/>
            </a:pPr>
            <a:r>
              <a:rPr lang="en-GB" dirty="0"/>
              <a:t>b. Prevalence</a:t>
            </a:r>
          </a:p>
          <a:p>
            <a:pPr marL="0" indent="0">
              <a:buNone/>
            </a:pPr>
            <a:r>
              <a:rPr lang="en-GB" dirty="0"/>
              <a:t> </a:t>
            </a:r>
          </a:p>
          <a:p>
            <a:pPr marL="0" indent="0">
              <a:buNone/>
            </a:pPr>
            <a:r>
              <a:rPr lang="en-GB" dirty="0"/>
              <a:t>c. Risk ratio</a:t>
            </a:r>
          </a:p>
          <a:p>
            <a:pPr marL="0" indent="0">
              <a:buNone/>
            </a:pPr>
            <a:r>
              <a:rPr lang="en-GB" dirty="0"/>
              <a:t> </a:t>
            </a:r>
          </a:p>
          <a:p>
            <a:pPr marL="0" indent="0">
              <a:buNone/>
            </a:pPr>
            <a:r>
              <a:rPr lang="en-GB" dirty="0">
                <a:highlight>
                  <a:srgbClr val="FFFF00"/>
                </a:highlight>
              </a:rPr>
              <a:t>d. Incidence</a:t>
            </a:r>
          </a:p>
          <a:p>
            <a:pPr marL="0" indent="0">
              <a:buNone/>
            </a:pPr>
            <a:endParaRPr lang="en-GB" dirty="0"/>
          </a:p>
        </p:txBody>
      </p:sp>
    </p:spTree>
    <p:extLst>
      <p:ext uri="{BB962C8B-B14F-4D97-AF65-F5344CB8AC3E}">
        <p14:creationId xmlns:p14="http://schemas.microsoft.com/office/powerpoint/2010/main" val="235923324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6ED2091-7953-4F1C-A8F9-ED70CDA6BD45}"/>
              </a:ext>
            </a:extLst>
          </p:cNvPr>
          <p:cNvSpPr>
            <a:spLocks noGrp="1"/>
          </p:cNvSpPr>
          <p:nvPr>
            <p:ph idx="1"/>
          </p:nvPr>
        </p:nvSpPr>
        <p:spPr>
          <a:xfrm>
            <a:off x="628650" y="1226344"/>
            <a:ext cx="7886700" cy="3263504"/>
          </a:xfrm>
        </p:spPr>
        <p:txBody>
          <a:bodyPr>
            <a:normAutofit fontScale="70000" lnSpcReduction="20000"/>
          </a:bodyPr>
          <a:lstStyle/>
          <a:p>
            <a:pPr marL="0" indent="0">
              <a:buNone/>
            </a:pPr>
            <a:r>
              <a:rPr lang="en-GB" dirty="0"/>
              <a:t>In which one of the following circumstances will the </a:t>
            </a:r>
            <a:r>
              <a:rPr lang="en-GB" b="1" u="sng" dirty="0"/>
              <a:t>prevalence of a disease in the population increase</a:t>
            </a:r>
            <a:r>
              <a:rPr lang="en-GB" dirty="0"/>
              <a:t> (all else being constant)?</a:t>
            </a:r>
          </a:p>
          <a:p>
            <a:pPr marL="0" indent="0">
              <a:buNone/>
            </a:pPr>
            <a:endParaRPr lang="en-GB" dirty="0"/>
          </a:p>
          <a:p>
            <a:pPr marL="0" indent="0">
              <a:buNone/>
            </a:pPr>
            <a:r>
              <a:rPr lang="en-GB" dirty="0"/>
              <a:t>a. If the incidence of the disease falls</a:t>
            </a:r>
          </a:p>
          <a:p>
            <a:pPr marL="0" indent="0">
              <a:buNone/>
            </a:pPr>
            <a:r>
              <a:rPr lang="en-GB" dirty="0"/>
              <a:t>b. If survival time with the disease increases</a:t>
            </a:r>
          </a:p>
          <a:p>
            <a:pPr marL="0" indent="0">
              <a:buNone/>
            </a:pPr>
            <a:r>
              <a:rPr lang="en-GB" dirty="0"/>
              <a:t>c. If recovery of the disease is faster</a:t>
            </a:r>
          </a:p>
          <a:p>
            <a:pPr marL="0" indent="0">
              <a:buNone/>
            </a:pPr>
            <a:r>
              <a:rPr lang="en-GB" dirty="0"/>
              <a:t>d. If the population in which the disease</a:t>
            </a:r>
          </a:p>
          <a:p>
            <a:pPr marL="0" indent="0">
              <a:buNone/>
            </a:pPr>
            <a:r>
              <a:rPr lang="en-GB" dirty="0"/>
              <a:t> is measured increases</a:t>
            </a:r>
          </a:p>
          <a:p>
            <a:endParaRPr lang="en-GB" dirty="0"/>
          </a:p>
        </p:txBody>
      </p:sp>
    </p:spTree>
    <p:extLst>
      <p:ext uri="{BB962C8B-B14F-4D97-AF65-F5344CB8AC3E}">
        <p14:creationId xmlns:p14="http://schemas.microsoft.com/office/powerpoint/2010/main" val="218385110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6ED2091-7953-4F1C-A8F9-ED70CDA6BD45}"/>
              </a:ext>
            </a:extLst>
          </p:cNvPr>
          <p:cNvSpPr>
            <a:spLocks noGrp="1"/>
          </p:cNvSpPr>
          <p:nvPr>
            <p:ph idx="1"/>
          </p:nvPr>
        </p:nvSpPr>
        <p:spPr>
          <a:xfrm>
            <a:off x="628650" y="1226344"/>
            <a:ext cx="7886700" cy="3263504"/>
          </a:xfrm>
        </p:spPr>
        <p:txBody>
          <a:bodyPr>
            <a:normAutofit fontScale="70000" lnSpcReduction="20000"/>
          </a:bodyPr>
          <a:lstStyle/>
          <a:p>
            <a:pPr marL="0" indent="0">
              <a:buNone/>
            </a:pPr>
            <a:r>
              <a:rPr lang="en-GB" dirty="0"/>
              <a:t>In which one of the following circumstances will the </a:t>
            </a:r>
            <a:r>
              <a:rPr lang="en-GB" b="1" u="sng" dirty="0"/>
              <a:t>prevalence of a disease in the population increase</a:t>
            </a:r>
            <a:r>
              <a:rPr lang="en-GB" dirty="0"/>
              <a:t> (all else being constant)?</a:t>
            </a:r>
          </a:p>
          <a:p>
            <a:pPr marL="0" indent="0">
              <a:buNone/>
            </a:pPr>
            <a:endParaRPr lang="en-GB" dirty="0"/>
          </a:p>
          <a:p>
            <a:pPr marL="0" indent="0">
              <a:buNone/>
            </a:pPr>
            <a:r>
              <a:rPr lang="en-GB" dirty="0"/>
              <a:t>a. If the incidence of the disease falls</a:t>
            </a:r>
          </a:p>
          <a:p>
            <a:pPr marL="0" indent="0">
              <a:buNone/>
            </a:pPr>
            <a:r>
              <a:rPr lang="en-GB" dirty="0">
                <a:highlight>
                  <a:srgbClr val="FFFF00"/>
                </a:highlight>
              </a:rPr>
              <a:t>b. If survival time with the disease increases</a:t>
            </a:r>
          </a:p>
          <a:p>
            <a:pPr marL="0" indent="0">
              <a:buNone/>
            </a:pPr>
            <a:r>
              <a:rPr lang="en-GB" dirty="0"/>
              <a:t>c. If recovery of the disease is faster</a:t>
            </a:r>
          </a:p>
          <a:p>
            <a:pPr marL="0" indent="0">
              <a:buNone/>
            </a:pPr>
            <a:r>
              <a:rPr lang="en-GB" dirty="0"/>
              <a:t>d. If the population in which the disease</a:t>
            </a:r>
          </a:p>
          <a:p>
            <a:pPr marL="0" indent="0">
              <a:buNone/>
            </a:pPr>
            <a:r>
              <a:rPr lang="en-GB" dirty="0"/>
              <a:t> is measured increases</a:t>
            </a:r>
          </a:p>
          <a:p>
            <a:endParaRPr lang="en-GB" dirty="0"/>
          </a:p>
        </p:txBody>
      </p:sp>
      <p:pic>
        <p:nvPicPr>
          <p:cNvPr id="4" name="Picture 1" descr="d:\SCContent\9781416040026\graphics\fullsize\S9781416040026-003-f014.jpg">
            <a:extLst>
              <a:ext uri="{FF2B5EF4-FFF2-40B4-BE49-F238E27FC236}">
                <a16:creationId xmlns:a16="http://schemas.microsoft.com/office/drawing/2014/main" id="{BD011972-0069-46D0-B443-07BC4AD1ADFE}"/>
              </a:ext>
            </a:extLst>
          </p:cNvPr>
          <p:cNvPicPr>
            <a:picLocks noChangeAspect="1" noChangeArrowheads="1"/>
          </p:cNvPicPr>
          <p:nvPr/>
        </p:nvPicPr>
        <p:blipFill>
          <a:blip r:embed="rId2" cstate="print"/>
          <a:srcRect b="3999"/>
          <a:stretch>
            <a:fillRect/>
          </a:stretch>
        </p:blipFill>
        <p:spPr bwMode="auto">
          <a:xfrm>
            <a:off x="5685115" y="3160366"/>
            <a:ext cx="3295055" cy="2471291"/>
          </a:xfrm>
          <a:prstGeom prst="rect">
            <a:avLst/>
          </a:prstGeom>
          <a:noFill/>
          <a:ln w="9525">
            <a:solidFill>
              <a:schemeClr val="tx1"/>
            </a:solidFill>
            <a:miter lim="800000"/>
            <a:headEnd/>
            <a:tailEnd/>
          </a:ln>
        </p:spPr>
      </p:pic>
      <p:sp>
        <p:nvSpPr>
          <p:cNvPr id="2" name="Rectangle 1">
            <a:extLst>
              <a:ext uri="{FF2B5EF4-FFF2-40B4-BE49-F238E27FC236}">
                <a16:creationId xmlns:a16="http://schemas.microsoft.com/office/drawing/2014/main" id="{D852358D-075C-4A75-9482-0EDA5C6A2BD4}"/>
              </a:ext>
            </a:extLst>
          </p:cNvPr>
          <p:cNvSpPr/>
          <p:nvPr/>
        </p:nvSpPr>
        <p:spPr>
          <a:xfrm>
            <a:off x="628650" y="4627941"/>
            <a:ext cx="4959073" cy="888705"/>
          </a:xfrm>
          <a:prstGeom prst="rect">
            <a:avLst/>
          </a:prstGeom>
          <a:ln w="19050">
            <a:solidFill>
              <a:schemeClr val="tx1"/>
            </a:solidFill>
          </a:ln>
        </p:spPr>
        <p:txBody>
          <a:bodyPr wrap="square">
            <a:spAutoFit/>
          </a:bodyPr>
          <a:lstStyle/>
          <a:p>
            <a:pPr marL="265748" lvl="1">
              <a:buClr>
                <a:schemeClr val="tx1"/>
              </a:buClr>
              <a:buSzPct val="77000"/>
              <a:defRPr/>
            </a:pPr>
            <a:r>
              <a:rPr lang="en-GB" sz="1725" dirty="0"/>
              <a:t>Prevalence= proportion of the population with the disease (or with the exposure) at a specific point in time   </a:t>
            </a:r>
          </a:p>
        </p:txBody>
      </p:sp>
    </p:spTree>
    <p:extLst>
      <p:ext uri="{BB962C8B-B14F-4D97-AF65-F5344CB8AC3E}">
        <p14:creationId xmlns:p14="http://schemas.microsoft.com/office/powerpoint/2010/main" val="158171243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386B5AA-BE84-458A-BE81-FBD868FBAB91}"/>
              </a:ext>
            </a:extLst>
          </p:cNvPr>
          <p:cNvSpPr>
            <a:spLocks noGrp="1"/>
          </p:cNvSpPr>
          <p:nvPr>
            <p:ph idx="1"/>
          </p:nvPr>
        </p:nvSpPr>
        <p:spPr>
          <a:xfrm>
            <a:off x="500063" y="1090612"/>
            <a:ext cx="7886700" cy="3263504"/>
          </a:xfrm>
        </p:spPr>
        <p:txBody>
          <a:bodyPr>
            <a:normAutofit fontScale="62500" lnSpcReduction="20000"/>
          </a:bodyPr>
          <a:lstStyle/>
          <a:p>
            <a:pPr marL="0" indent="0">
              <a:buNone/>
            </a:pPr>
            <a:r>
              <a:rPr lang="en-GB" dirty="0"/>
              <a:t>A placebo-controlled clinical trial examined the effects of a new treatment for cancer. The main trial outcome was death from cancer.  The study reported a relative risk of 0.57 for the new treatment compared to the control group. This means that...</a:t>
            </a:r>
          </a:p>
          <a:p>
            <a:pPr marL="0" indent="0">
              <a:buNone/>
            </a:pPr>
            <a:r>
              <a:rPr lang="en-GB" dirty="0"/>
              <a:t> </a:t>
            </a:r>
          </a:p>
          <a:p>
            <a:pPr marL="0" indent="0">
              <a:buNone/>
            </a:pPr>
            <a:r>
              <a:rPr lang="en-GB" dirty="0"/>
              <a:t>a. The chance of dying from cancer in the placebo group was 57%</a:t>
            </a:r>
          </a:p>
          <a:p>
            <a:pPr marL="0" indent="0">
              <a:buNone/>
            </a:pPr>
            <a:r>
              <a:rPr lang="en-GB" dirty="0"/>
              <a:t>b. The chance of the null hypothesis being true is 57%</a:t>
            </a:r>
          </a:p>
          <a:p>
            <a:pPr marL="0" indent="0">
              <a:buNone/>
            </a:pPr>
            <a:r>
              <a:rPr lang="en-GB" dirty="0"/>
              <a:t>c. Approximately 57% of the patients receiving the new treatment died</a:t>
            </a:r>
          </a:p>
          <a:p>
            <a:pPr marL="0" indent="0">
              <a:buNone/>
            </a:pPr>
            <a:r>
              <a:rPr lang="en-GB" dirty="0"/>
              <a:t>d. Patients receiving the new treatment had a 57% risk of dying compared to patients receiving the placebo</a:t>
            </a:r>
          </a:p>
          <a:p>
            <a:pPr marL="0" indent="0">
              <a:buNone/>
            </a:pPr>
            <a:endParaRPr lang="en-GB" dirty="0"/>
          </a:p>
        </p:txBody>
      </p:sp>
    </p:spTree>
    <p:extLst>
      <p:ext uri="{BB962C8B-B14F-4D97-AF65-F5344CB8AC3E}">
        <p14:creationId xmlns:p14="http://schemas.microsoft.com/office/powerpoint/2010/main" val="146114981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386B5AA-BE84-458A-BE81-FBD868FBAB91}"/>
              </a:ext>
            </a:extLst>
          </p:cNvPr>
          <p:cNvSpPr>
            <a:spLocks noGrp="1"/>
          </p:cNvSpPr>
          <p:nvPr>
            <p:ph idx="1"/>
          </p:nvPr>
        </p:nvSpPr>
        <p:spPr>
          <a:xfrm>
            <a:off x="500063" y="457200"/>
            <a:ext cx="7886700" cy="3896916"/>
          </a:xfrm>
        </p:spPr>
        <p:txBody>
          <a:bodyPr>
            <a:normAutofit fontScale="70000" lnSpcReduction="20000"/>
          </a:bodyPr>
          <a:lstStyle/>
          <a:p>
            <a:pPr marL="0" indent="0">
              <a:buNone/>
            </a:pPr>
            <a:r>
              <a:rPr lang="en-GB" dirty="0"/>
              <a:t>A placebo-controlled clinical trial examined the effects of a new treatment for cancer. The main trial outcome was death from cancer.  The study reported a relative risk of 0.57 for the new treatment compared to the control group. This means that...</a:t>
            </a:r>
          </a:p>
          <a:p>
            <a:pPr marL="0" indent="0">
              <a:buNone/>
            </a:pPr>
            <a:r>
              <a:rPr lang="en-GB" dirty="0"/>
              <a:t> </a:t>
            </a:r>
          </a:p>
          <a:p>
            <a:pPr marL="0" indent="0">
              <a:buNone/>
            </a:pPr>
            <a:r>
              <a:rPr lang="en-GB" dirty="0"/>
              <a:t>a. The chance of dying from cancer in the placebo group was 57%</a:t>
            </a:r>
          </a:p>
          <a:p>
            <a:pPr marL="0" indent="0">
              <a:buNone/>
            </a:pPr>
            <a:r>
              <a:rPr lang="en-GB" dirty="0"/>
              <a:t>b. The chance of the null hypothesis being true is 57%</a:t>
            </a:r>
          </a:p>
          <a:p>
            <a:pPr marL="0" indent="0">
              <a:buNone/>
            </a:pPr>
            <a:r>
              <a:rPr lang="en-GB" dirty="0"/>
              <a:t>c. Approximately 57% of the patients receiving the new treatment died</a:t>
            </a:r>
          </a:p>
          <a:p>
            <a:pPr marL="0" indent="0">
              <a:buNone/>
            </a:pPr>
            <a:r>
              <a:rPr lang="en-GB" dirty="0">
                <a:highlight>
                  <a:srgbClr val="FFFF00"/>
                </a:highlight>
              </a:rPr>
              <a:t>d. Patients receiving the new treatment had a 57% risk of dying compared to patients receiving the placebo</a:t>
            </a:r>
          </a:p>
          <a:p>
            <a:pPr marL="0" indent="0">
              <a:buNone/>
            </a:pPr>
            <a:endParaRPr lang="en-GB" dirty="0"/>
          </a:p>
        </p:txBody>
      </p:sp>
      <p:sp>
        <p:nvSpPr>
          <p:cNvPr id="4" name="TextBox 3">
            <a:extLst>
              <a:ext uri="{FF2B5EF4-FFF2-40B4-BE49-F238E27FC236}">
                <a16:creationId xmlns:a16="http://schemas.microsoft.com/office/drawing/2014/main" id="{D4BCA91F-DFA0-4F46-B0B5-2C6D9CFE47E8}"/>
              </a:ext>
            </a:extLst>
          </p:cNvPr>
          <p:cNvSpPr txBox="1"/>
          <p:nvPr/>
        </p:nvSpPr>
        <p:spPr>
          <a:xfrm flipH="1">
            <a:off x="500062" y="4407694"/>
            <a:ext cx="6329363" cy="300082"/>
          </a:xfrm>
          <a:prstGeom prst="rect">
            <a:avLst/>
          </a:prstGeom>
          <a:noFill/>
          <a:ln w="19050">
            <a:solidFill>
              <a:schemeClr val="tx1"/>
            </a:solidFill>
          </a:ln>
        </p:spPr>
        <p:txBody>
          <a:bodyPr wrap="square" rtlCol="0">
            <a:spAutoFit/>
          </a:bodyPr>
          <a:lstStyle/>
          <a:p>
            <a:r>
              <a:rPr lang="en-GB" sz="1350" dirty="0"/>
              <a:t>Note: Could also say that risk is reduced by 43% in the new treatment group</a:t>
            </a:r>
          </a:p>
        </p:txBody>
      </p:sp>
    </p:spTree>
    <p:extLst>
      <p:ext uri="{BB962C8B-B14F-4D97-AF65-F5344CB8AC3E}">
        <p14:creationId xmlns:p14="http://schemas.microsoft.com/office/powerpoint/2010/main" val="83004170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A11506A-28F7-46DE-9B53-776908598593}"/>
              </a:ext>
            </a:extLst>
          </p:cNvPr>
          <p:cNvSpPr>
            <a:spLocks noGrp="1"/>
          </p:cNvSpPr>
          <p:nvPr>
            <p:ph idx="1"/>
          </p:nvPr>
        </p:nvSpPr>
        <p:spPr>
          <a:xfrm>
            <a:off x="535781" y="660400"/>
            <a:ext cx="7886700" cy="4961467"/>
          </a:xfrm>
        </p:spPr>
        <p:txBody>
          <a:bodyPr>
            <a:normAutofit fontScale="47500" lnSpcReduction="20000"/>
          </a:bodyPr>
          <a:lstStyle/>
          <a:p>
            <a:pPr marL="0" indent="0">
              <a:buNone/>
            </a:pPr>
            <a:r>
              <a:rPr lang="en-GB" sz="5100" dirty="0"/>
              <a:t>A study was conducted to examine the effectiveness of bicycle helmets for preventing head injury in children. The cases were 98 children who presented to the local children’s hospital with bicycle-related head injuries and the controls were 266 children treated for other bicycle-related injuries. In total 207 children, 67 of the cases and 140 controls, were not wearing a helmet at the time of the accident.</a:t>
            </a:r>
          </a:p>
          <a:p>
            <a:pPr marL="0" indent="0">
              <a:buNone/>
            </a:pPr>
            <a:r>
              <a:rPr lang="en-GB" sz="5100" dirty="0"/>
              <a:t> </a:t>
            </a:r>
          </a:p>
          <a:p>
            <a:pPr marL="0" indent="0">
              <a:buNone/>
            </a:pPr>
            <a:r>
              <a:rPr lang="en-GB" sz="5100" dirty="0"/>
              <a:t>1) Draw a 2x2 table</a:t>
            </a:r>
          </a:p>
          <a:p>
            <a:pPr marL="0" indent="0">
              <a:buNone/>
            </a:pPr>
            <a:endParaRPr lang="en-GB" sz="5100" dirty="0"/>
          </a:p>
          <a:p>
            <a:pPr marL="0" indent="0">
              <a:buNone/>
            </a:pPr>
            <a:r>
              <a:rPr lang="en-GB" sz="5100" dirty="0"/>
              <a:t>2) What is the odds ratio for the association between not wearing a helmet and head injury?</a:t>
            </a:r>
          </a:p>
          <a:p>
            <a:pPr marL="0" indent="0">
              <a:buNone/>
            </a:pPr>
            <a:endParaRPr lang="en-GB" sz="5100" dirty="0"/>
          </a:p>
          <a:p>
            <a:pPr marL="0" indent="0">
              <a:buNone/>
            </a:pPr>
            <a:r>
              <a:rPr lang="en-GB" sz="5100" dirty="0"/>
              <a:t>3) INTERPRET THIS.</a:t>
            </a:r>
          </a:p>
          <a:p>
            <a:pPr marL="0" indent="0">
              <a:buNone/>
            </a:pPr>
            <a:endParaRPr lang="en-GB" dirty="0"/>
          </a:p>
        </p:txBody>
      </p:sp>
    </p:spTree>
    <p:extLst>
      <p:ext uri="{BB962C8B-B14F-4D97-AF65-F5344CB8AC3E}">
        <p14:creationId xmlns:p14="http://schemas.microsoft.com/office/powerpoint/2010/main" val="58831882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A11506A-28F7-46DE-9B53-776908598593}"/>
              </a:ext>
            </a:extLst>
          </p:cNvPr>
          <p:cNvSpPr>
            <a:spLocks noGrp="1"/>
          </p:cNvSpPr>
          <p:nvPr>
            <p:ph idx="1"/>
          </p:nvPr>
        </p:nvSpPr>
        <p:spPr>
          <a:xfrm>
            <a:off x="628650" y="3429000"/>
            <a:ext cx="7886700" cy="962678"/>
          </a:xfrm>
        </p:spPr>
        <p:txBody>
          <a:bodyPr>
            <a:noAutofit/>
          </a:bodyPr>
          <a:lstStyle/>
          <a:p>
            <a:pPr marL="0" indent="0">
              <a:buNone/>
            </a:pPr>
            <a:r>
              <a:rPr lang="en-GB" sz="2400" dirty="0"/>
              <a:t>OR= (a/c) / (b/d) =  1.95</a:t>
            </a:r>
          </a:p>
          <a:p>
            <a:pPr marL="0" indent="0">
              <a:buNone/>
            </a:pPr>
            <a:endParaRPr lang="en-GB" sz="2400" dirty="0">
              <a:highlight>
                <a:srgbClr val="FFFF00"/>
              </a:highlight>
            </a:endParaRPr>
          </a:p>
          <a:p>
            <a:pPr marL="0" indent="0">
              <a:buNone/>
            </a:pPr>
            <a:r>
              <a:rPr lang="en-GB" sz="2400" dirty="0"/>
              <a:t>This indicates that children who do not wear helmets have almost twice the odds of sustaining a head injury in a bicycle accident as children who do wear helmets.</a:t>
            </a:r>
          </a:p>
        </p:txBody>
      </p:sp>
      <p:graphicFrame>
        <p:nvGraphicFramePr>
          <p:cNvPr id="7" name="Table 6">
            <a:extLst>
              <a:ext uri="{FF2B5EF4-FFF2-40B4-BE49-F238E27FC236}">
                <a16:creationId xmlns:a16="http://schemas.microsoft.com/office/drawing/2014/main" id="{963FD2EB-F783-D24A-A802-689637E3E295}"/>
              </a:ext>
            </a:extLst>
          </p:cNvPr>
          <p:cNvGraphicFramePr>
            <a:graphicFrameLocks noGrp="1"/>
          </p:cNvGraphicFramePr>
          <p:nvPr>
            <p:extLst>
              <p:ext uri="{D42A27DB-BD31-4B8C-83A1-F6EECF244321}">
                <p14:modId xmlns:p14="http://schemas.microsoft.com/office/powerpoint/2010/main" val="2989855178"/>
              </p:ext>
            </p:extLst>
          </p:nvPr>
        </p:nvGraphicFramePr>
        <p:xfrm>
          <a:off x="1076457" y="647951"/>
          <a:ext cx="6282521" cy="2383575"/>
        </p:xfrm>
        <a:graphic>
          <a:graphicData uri="http://schemas.openxmlformats.org/drawingml/2006/table">
            <a:tbl>
              <a:tblPr firstRow="1" bandRow="1">
                <a:tableStyleId>{5C22544A-7EE6-4342-B048-85BDC9FD1C3A}</a:tableStyleId>
              </a:tblPr>
              <a:tblGrid>
                <a:gridCol w="1675817">
                  <a:extLst>
                    <a:ext uri="{9D8B030D-6E8A-4147-A177-3AD203B41FA5}">
                      <a16:colId xmlns:a16="http://schemas.microsoft.com/office/drawing/2014/main" val="20000"/>
                    </a:ext>
                  </a:extLst>
                </a:gridCol>
                <a:gridCol w="1711347">
                  <a:extLst>
                    <a:ext uri="{9D8B030D-6E8A-4147-A177-3AD203B41FA5}">
                      <a16:colId xmlns:a16="http://schemas.microsoft.com/office/drawing/2014/main" val="20001"/>
                    </a:ext>
                  </a:extLst>
                </a:gridCol>
                <a:gridCol w="1459678">
                  <a:extLst>
                    <a:ext uri="{9D8B030D-6E8A-4147-A177-3AD203B41FA5}">
                      <a16:colId xmlns:a16="http://schemas.microsoft.com/office/drawing/2014/main" val="20002"/>
                    </a:ext>
                  </a:extLst>
                </a:gridCol>
                <a:gridCol w="1435679">
                  <a:extLst>
                    <a:ext uri="{9D8B030D-6E8A-4147-A177-3AD203B41FA5}">
                      <a16:colId xmlns:a16="http://schemas.microsoft.com/office/drawing/2014/main" val="20003"/>
                    </a:ext>
                  </a:extLst>
                </a:gridCol>
              </a:tblGrid>
              <a:tr h="646542">
                <a:tc>
                  <a:txBody>
                    <a:bodyPr/>
                    <a:lstStyle/>
                    <a:p>
                      <a:endParaRPr lang="en-GB" sz="1800" b="1" dirty="0"/>
                    </a:p>
                  </a:txBody>
                  <a:tcPr marL="68585" marR="68585" marT="34289" marB="34289"/>
                </a:tc>
                <a:tc>
                  <a:txBody>
                    <a:bodyPr/>
                    <a:lstStyle/>
                    <a:p>
                      <a:r>
                        <a:rPr lang="en-GB" sz="1800" b="1" dirty="0"/>
                        <a:t>Case (head injury)</a:t>
                      </a:r>
                    </a:p>
                  </a:txBody>
                  <a:tcPr marL="68585" marR="68585" marT="34289" marB="34289"/>
                </a:tc>
                <a:tc>
                  <a:txBody>
                    <a:bodyPr/>
                    <a:lstStyle/>
                    <a:p>
                      <a:r>
                        <a:rPr lang="en-GB" sz="1800" b="1" dirty="0"/>
                        <a:t>Control (no head injury)</a:t>
                      </a:r>
                    </a:p>
                  </a:txBody>
                  <a:tcPr marL="68585" marR="68585" marT="34289" marB="34289"/>
                </a:tc>
                <a:tc>
                  <a:txBody>
                    <a:bodyPr/>
                    <a:lstStyle/>
                    <a:p>
                      <a:r>
                        <a:rPr lang="en-GB" sz="1800" b="1" dirty="0"/>
                        <a:t>Total</a:t>
                      </a:r>
                    </a:p>
                  </a:txBody>
                  <a:tcPr marL="68585" marR="68585" marT="34289" marB="34289"/>
                </a:tc>
                <a:extLst>
                  <a:ext uri="{0D108BD9-81ED-4DB2-BD59-A6C34878D82A}">
                    <a16:rowId xmlns:a16="http://schemas.microsoft.com/office/drawing/2014/main" val="10000"/>
                  </a:ext>
                </a:extLst>
              </a:tr>
              <a:tr h="399252">
                <a:tc>
                  <a:txBody>
                    <a:bodyPr/>
                    <a:lstStyle/>
                    <a:p>
                      <a:r>
                        <a:rPr lang="en-GB" sz="1800" b="1" dirty="0"/>
                        <a:t>No helmet</a:t>
                      </a:r>
                    </a:p>
                  </a:txBody>
                  <a:tcPr marL="68585" marR="68585" marT="34289" marB="34289"/>
                </a:tc>
                <a:tc>
                  <a:txBody>
                    <a:bodyPr/>
                    <a:lstStyle/>
                    <a:p>
                      <a:r>
                        <a:rPr lang="en-GB" sz="1800" b="1" dirty="0"/>
                        <a:t>67 (a)</a:t>
                      </a:r>
                    </a:p>
                  </a:txBody>
                  <a:tcPr marL="68585" marR="68585" marT="34289" marB="34289"/>
                </a:tc>
                <a:tc>
                  <a:txBody>
                    <a:bodyPr/>
                    <a:lstStyle/>
                    <a:p>
                      <a:r>
                        <a:rPr lang="en-GB" sz="1800" b="1" dirty="0"/>
                        <a:t>140 (b)</a:t>
                      </a:r>
                    </a:p>
                  </a:txBody>
                  <a:tcPr marL="68585" marR="68585" marT="34289" marB="34289"/>
                </a:tc>
                <a:tc>
                  <a:txBody>
                    <a:bodyPr/>
                    <a:lstStyle/>
                    <a:p>
                      <a:r>
                        <a:rPr lang="en-GB" sz="1800" b="1" dirty="0"/>
                        <a:t>207 (</a:t>
                      </a:r>
                      <a:r>
                        <a:rPr lang="en-GB" sz="1800" b="1" dirty="0" err="1"/>
                        <a:t>a+b</a:t>
                      </a:r>
                      <a:r>
                        <a:rPr lang="en-GB" sz="1800" b="1" dirty="0"/>
                        <a:t>)</a:t>
                      </a:r>
                    </a:p>
                  </a:txBody>
                  <a:tcPr marL="68585" marR="68585" marT="34289" marB="34289"/>
                </a:tc>
                <a:extLst>
                  <a:ext uri="{0D108BD9-81ED-4DB2-BD59-A6C34878D82A}">
                    <a16:rowId xmlns:a16="http://schemas.microsoft.com/office/drawing/2014/main" val="10001"/>
                  </a:ext>
                </a:extLst>
              </a:tr>
              <a:tr h="399252">
                <a:tc>
                  <a:txBody>
                    <a:bodyPr/>
                    <a:lstStyle/>
                    <a:p>
                      <a:r>
                        <a:rPr lang="en-GB" sz="1800" b="1" dirty="0"/>
                        <a:t>Helmet</a:t>
                      </a:r>
                    </a:p>
                  </a:txBody>
                  <a:tcPr marL="68585" marR="68585" marT="34289" marB="34289"/>
                </a:tc>
                <a:tc>
                  <a:txBody>
                    <a:bodyPr/>
                    <a:lstStyle/>
                    <a:p>
                      <a:r>
                        <a:rPr lang="en-GB" sz="1800" b="1" dirty="0"/>
                        <a:t>31 (c)</a:t>
                      </a:r>
                    </a:p>
                  </a:txBody>
                  <a:tcPr marL="68585" marR="68585" marT="34289" marB="34289"/>
                </a:tc>
                <a:tc>
                  <a:txBody>
                    <a:bodyPr/>
                    <a:lstStyle/>
                    <a:p>
                      <a:r>
                        <a:rPr lang="en-GB" sz="1800" b="1" dirty="0"/>
                        <a:t>126 (d)</a:t>
                      </a:r>
                    </a:p>
                  </a:txBody>
                  <a:tcPr marL="68585" marR="68585" marT="34289" marB="34289"/>
                </a:tc>
                <a:tc>
                  <a:txBody>
                    <a:bodyPr/>
                    <a:lstStyle/>
                    <a:p>
                      <a:r>
                        <a:rPr lang="en-GB" sz="1800" b="1" dirty="0"/>
                        <a:t>157 (</a:t>
                      </a:r>
                      <a:r>
                        <a:rPr lang="en-GB" sz="1800" b="1" dirty="0" err="1"/>
                        <a:t>c+d</a:t>
                      </a:r>
                      <a:r>
                        <a:rPr lang="en-GB" sz="1800" b="1" dirty="0"/>
                        <a:t>)</a:t>
                      </a:r>
                    </a:p>
                  </a:txBody>
                  <a:tcPr marL="68585" marR="68585" marT="34289" marB="34289"/>
                </a:tc>
                <a:extLst>
                  <a:ext uri="{0D108BD9-81ED-4DB2-BD59-A6C34878D82A}">
                    <a16:rowId xmlns:a16="http://schemas.microsoft.com/office/drawing/2014/main" val="10002"/>
                  </a:ext>
                </a:extLst>
              </a:tr>
              <a:tr h="938529">
                <a:tc>
                  <a:txBody>
                    <a:bodyPr/>
                    <a:lstStyle/>
                    <a:p>
                      <a:endParaRPr lang="en-GB" sz="1800" b="1" dirty="0"/>
                    </a:p>
                    <a:p>
                      <a:r>
                        <a:rPr lang="en-GB" sz="1800" b="1" dirty="0"/>
                        <a:t>Total</a:t>
                      </a:r>
                    </a:p>
                  </a:txBody>
                  <a:tcPr marL="68585" marR="68585" marT="34289" marB="34289"/>
                </a:tc>
                <a:tc>
                  <a:txBody>
                    <a:bodyPr/>
                    <a:lstStyle/>
                    <a:p>
                      <a:endParaRPr lang="en-GB" sz="1800" b="1" dirty="0"/>
                    </a:p>
                    <a:p>
                      <a:r>
                        <a:rPr lang="en-GB" sz="1800" b="1" dirty="0"/>
                        <a:t>98 (</a:t>
                      </a:r>
                      <a:r>
                        <a:rPr lang="en-GB" sz="1800" b="1" dirty="0" err="1"/>
                        <a:t>a+c</a:t>
                      </a:r>
                      <a:r>
                        <a:rPr lang="en-GB" sz="1800" b="1" dirty="0"/>
                        <a:t>)</a:t>
                      </a:r>
                    </a:p>
                  </a:txBody>
                  <a:tcPr marL="68585" marR="68585" marT="34289" marB="34289"/>
                </a:tc>
                <a:tc>
                  <a:txBody>
                    <a:bodyPr/>
                    <a:lstStyle/>
                    <a:p>
                      <a:endParaRPr lang="en-GB" sz="1800" b="1" dirty="0"/>
                    </a:p>
                    <a:p>
                      <a:r>
                        <a:rPr lang="en-GB" sz="1800" b="1" dirty="0"/>
                        <a:t>266 (</a:t>
                      </a:r>
                      <a:r>
                        <a:rPr lang="en-GB" sz="1800" b="1" dirty="0" err="1"/>
                        <a:t>b+d</a:t>
                      </a:r>
                      <a:r>
                        <a:rPr lang="en-GB" sz="1800" b="1" dirty="0"/>
                        <a:t>)</a:t>
                      </a:r>
                    </a:p>
                  </a:txBody>
                  <a:tcPr marL="68585" marR="68585" marT="34289" marB="34289"/>
                </a:tc>
                <a:tc>
                  <a:txBody>
                    <a:bodyPr/>
                    <a:lstStyle/>
                    <a:p>
                      <a:endParaRPr lang="en-GB" sz="1800" b="1" dirty="0"/>
                    </a:p>
                    <a:p>
                      <a:r>
                        <a:rPr lang="en-GB" sz="1800" b="1" dirty="0"/>
                        <a:t>364 (</a:t>
                      </a:r>
                      <a:r>
                        <a:rPr lang="en-GB" sz="1800" b="1" dirty="0" err="1"/>
                        <a:t>a+b+c+d</a:t>
                      </a:r>
                      <a:r>
                        <a:rPr lang="en-GB" sz="1800" b="1" dirty="0"/>
                        <a:t>)</a:t>
                      </a:r>
                    </a:p>
                  </a:txBody>
                  <a:tcPr marL="68585" marR="68585" marT="34289" marB="34289"/>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88921501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F4A969B-985B-0242-A1CD-A69AC168E8E8}"/>
              </a:ext>
            </a:extLst>
          </p:cNvPr>
          <p:cNvSpPr>
            <a:spLocks noGrp="1"/>
          </p:cNvSpPr>
          <p:nvPr>
            <p:ph idx="1"/>
          </p:nvPr>
        </p:nvSpPr>
        <p:spPr>
          <a:xfrm>
            <a:off x="628650" y="165496"/>
            <a:ext cx="7886700" cy="3263504"/>
          </a:xfrm>
        </p:spPr>
        <p:txBody>
          <a:bodyPr>
            <a:normAutofit fontScale="85000" lnSpcReduction="10000"/>
          </a:bodyPr>
          <a:lstStyle/>
          <a:p>
            <a:pPr marL="0" indent="0">
              <a:buNone/>
            </a:pPr>
            <a:r>
              <a:rPr lang="en-US" dirty="0"/>
              <a:t>An investigator conducts a study to determine whether there is an association between running and lung function. 201 people are identified as having ‘poor lung function’ and 399 are recruited as healthy controls from the general population.  After interviewing all subjects, 27 of the cases were regular runners prior to diagnosis compared to 134 of the controls.</a:t>
            </a:r>
            <a:r>
              <a:rPr lang="en-GB" dirty="0"/>
              <a:t>  </a:t>
            </a:r>
            <a:r>
              <a:rPr lang="en-US" dirty="0"/>
              <a:t>Calculate the OR.</a:t>
            </a:r>
          </a:p>
          <a:p>
            <a:endParaRPr lang="en-US" dirty="0"/>
          </a:p>
          <a:p>
            <a:endParaRPr lang="en-US" dirty="0"/>
          </a:p>
        </p:txBody>
      </p:sp>
      <p:graphicFrame>
        <p:nvGraphicFramePr>
          <p:cNvPr id="9" name="Table 8">
            <a:extLst>
              <a:ext uri="{FF2B5EF4-FFF2-40B4-BE49-F238E27FC236}">
                <a16:creationId xmlns:a16="http://schemas.microsoft.com/office/drawing/2014/main" id="{3D2E71E2-10C9-AB45-A7CA-D1F2E459ABC3}"/>
              </a:ext>
            </a:extLst>
          </p:cNvPr>
          <p:cNvGraphicFramePr>
            <a:graphicFrameLocks noGrp="1"/>
          </p:cNvGraphicFramePr>
          <p:nvPr>
            <p:extLst>
              <p:ext uri="{D42A27DB-BD31-4B8C-83A1-F6EECF244321}">
                <p14:modId xmlns:p14="http://schemas.microsoft.com/office/powerpoint/2010/main" val="378795052"/>
              </p:ext>
            </p:extLst>
          </p:nvPr>
        </p:nvGraphicFramePr>
        <p:xfrm>
          <a:off x="3663710" y="3429000"/>
          <a:ext cx="4851640" cy="1940124"/>
        </p:xfrm>
        <a:graphic>
          <a:graphicData uri="http://schemas.openxmlformats.org/drawingml/2006/table">
            <a:tbl>
              <a:tblPr/>
              <a:tblGrid>
                <a:gridCol w="1060515">
                  <a:extLst>
                    <a:ext uri="{9D8B030D-6E8A-4147-A177-3AD203B41FA5}">
                      <a16:colId xmlns:a16="http://schemas.microsoft.com/office/drawing/2014/main" val="3592074913"/>
                    </a:ext>
                  </a:extLst>
                </a:gridCol>
                <a:gridCol w="1420458">
                  <a:extLst>
                    <a:ext uri="{9D8B030D-6E8A-4147-A177-3AD203B41FA5}">
                      <a16:colId xmlns:a16="http://schemas.microsoft.com/office/drawing/2014/main" val="2150090479"/>
                    </a:ext>
                  </a:extLst>
                </a:gridCol>
                <a:gridCol w="1475317">
                  <a:extLst>
                    <a:ext uri="{9D8B030D-6E8A-4147-A177-3AD203B41FA5}">
                      <a16:colId xmlns:a16="http://schemas.microsoft.com/office/drawing/2014/main" val="705592844"/>
                    </a:ext>
                  </a:extLst>
                </a:gridCol>
                <a:gridCol w="895350">
                  <a:extLst>
                    <a:ext uri="{9D8B030D-6E8A-4147-A177-3AD203B41FA5}">
                      <a16:colId xmlns:a16="http://schemas.microsoft.com/office/drawing/2014/main" val="2709206218"/>
                    </a:ext>
                  </a:extLst>
                </a:gridCol>
              </a:tblGrid>
              <a:tr h="1080428">
                <a:tc>
                  <a:txBody>
                    <a:bodyPr/>
                    <a:lstStyle/>
                    <a:p>
                      <a:r>
                        <a:rPr lang="en-GB" sz="2000" b="1" dirty="0">
                          <a:solidFill>
                            <a:srgbClr val="000000"/>
                          </a:solidFill>
                          <a:effectLst/>
                        </a:rPr>
                        <a:t>Runner</a:t>
                      </a:r>
                      <a:endParaRPr lang="en-GB" sz="2000" dirty="0">
                        <a:solidFill>
                          <a:srgbClr val="000000"/>
                        </a:solidFill>
                        <a:effectLst/>
                      </a:endParaRP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ctr"/>
                      <a:r>
                        <a:rPr lang="en-GB" sz="2000" b="1" dirty="0">
                          <a:solidFill>
                            <a:srgbClr val="000000"/>
                          </a:solidFill>
                          <a:effectLst/>
                        </a:rPr>
                        <a:t>Poor lung function</a:t>
                      </a:r>
                      <a:endParaRPr lang="en-GB" sz="2000" dirty="0">
                        <a:solidFill>
                          <a:srgbClr val="000000"/>
                        </a:solidFill>
                        <a:effectLst/>
                      </a:endParaRP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ctr"/>
                      <a:r>
                        <a:rPr lang="en-GB" sz="2000" b="1" dirty="0">
                          <a:solidFill>
                            <a:srgbClr val="000000"/>
                          </a:solidFill>
                          <a:effectLst/>
                        </a:rPr>
                        <a:t>Healthy lung function</a:t>
                      </a:r>
                      <a:endParaRPr lang="en-GB" sz="2000" dirty="0">
                        <a:solidFill>
                          <a:srgbClr val="000000"/>
                        </a:solidFill>
                        <a:effectLst/>
                      </a:endParaRP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ctr"/>
                      <a:r>
                        <a:rPr lang="en-GB" sz="2000" b="1">
                          <a:solidFill>
                            <a:srgbClr val="000000"/>
                          </a:solidFill>
                          <a:effectLst/>
                        </a:rPr>
                        <a:t>Total</a:t>
                      </a:r>
                      <a:endParaRPr lang="en-GB" sz="2000">
                        <a:solidFill>
                          <a:srgbClr val="000000"/>
                        </a:solidFill>
                        <a:effectLst/>
                      </a:endParaRP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2311617159"/>
                  </a:ext>
                </a:extLst>
              </a:tr>
              <a:tr h="429848">
                <a:tc>
                  <a:txBody>
                    <a:bodyPr/>
                    <a:lstStyle/>
                    <a:p>
                      <a:r>
                        <a:rPr lang="en-GB" sz="2000" b="1" dirty="0">
                          <a:solidFill>
                            <a:srgbClr val="000000"/>
                          </a:solidFill>
                          <a:effectLst/>
                        </a:rPr>
                        <a:t>Yes</a:t>
                      </a:r>
                      <a:endParaRPr lang="en-GB" sz="2000" dirty="0">
                        <a:solidFill>
                          <a:srgbClr val="000000"/>
                        </a:solidFill>
                        <a:effectLst/>
                      </a:endParaRP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r"/>
                      <a:r>
                        <a:rPr lang="en-GB" sz="2000" dirty="0">
                          <a:solidFill>
                            <a:srgbClr val="000000"/>
                          </a:solidFill>
                          <a:effectLst/>
                        </a:rPr>
                        <a:t>27</a:t>
                      </a: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r"/>
                      <a:r>
                        <a:rPr lang="en-GB" sz="2000" dirty="0">
                          <a:solidFill>
                            <a:srgbClr val="000000"/>
                          </a:solidFill>
                          <a:effectLst/>
                        </a:rPr>
                        <a:t>174</a:t>
                      </a: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r"/>
                      <a:r>
                        <a:rPr lang="en-GB" sz="2000" dirty="0">
                          <a:solidFill>
                            <a:srgbClr val="000000"/>
                          </a:solidFill>
                          <a:effectLst/>
                        </a:rPr>
                        <a:t>201</a:t>
                      </a: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3400188295"/>
                  </a:ext>
                </a:extLst>
              </a:tr>
              <a:tr h="429848">
                <a:tc>
                  <a:txBody>
                    <a:bodyPr/>
                    <a:lstStyle/>
                    <a:p>
                      <a:r>
                        <a:rPr lang="en-GB" sz="2000" b="1" dirty="0">
                          <a:solidFill>
                            <a:srgbClr val="000000"/>
                          </a:solidFill>
                          <a:effectLst/>
                        </a:rPr>
                        <a:t>No</a:t>
                      </a:r>
                      <a:endParaRPr lang="en-GB" sz="2000" dirty="0">
                        <a:solidFill>
                          <a:srgbClr val="000000"/>
                        </a:solidFill>
                        <a:effectLst/>
                      </a:endParaRP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r"/>
                      <a:r>
                        <a:rPr lang="en-GB" sz="2000" dirty="0">
                          <a:solidFill>
                            <a:srgbClr val="000000"/>
                          </a:solidFill>
                          <a:effectLst/>
                        </a:rPr>
                        <a:t>134</a:t>
                      </a: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r"/>
                      <a:r>
                        <a:rPr lang="en-GB" sz="2000" dirty="0">
                          <a:solidFill>
                            <a:srgbClr val="000000"/>
                          </a:solidFill>
                          <a:effectLst/>
                        </a:rPr>
                        <a:t>265</a:t>
                      </a: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r"/>
                      <a:r>
                        <a:rPr lang="en-GB" sz="2000" dirty="0">
                          <a:solidFill>
                            <a:srgbClr val="000000"/>
                          </a:solidFill>
                          <a:effectLst/>
                        </a:rPr>
                        <a:t>399</a:t>
                      </a: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4224987582"/>
                  </a:ext>
                </a:extLst>
              </a:tr>
            </a:tbl>
          </a:graphicData>
        </a:graphic>
      </p:graphicFrame>
      <p:sp>
        <p:nvSpPr>
          <p:cNvPr id="10" name="TextBox 9">
            <a:extLst>
              <a:ext uri="{FF2B5EF4-FFF2-40B4-BE49-F238E27FC236}">
                <a16:creationId xmlns:a16="http://schemas.microsoft.com/office/drawing/2014/main" id="{585F9E34-1EEE-4A4F-9C9F-E7EF87BF8FF4}"/>
              </a:ext>
            </a:extLst>
          </p:cNvPr>
          <p:cNvSpPr txBox="1"/>
          <p:nvPr/>
        </p:nvSpPr>
        <p:spPr>
          <a:xfrm>
            <a:off x="628650" y="4942442"/>
            <a:ext cx="7680960" cy="369332"/>
          </a:xfrm>
          <a:prstGeom prst="rect">
            <a:avLst/>
          </a:prstGeom>
          <a:noFill/>
        </p:spPr>
        <p:txBody>
          <a:bodyPr wrap="square" rtlCol="0">
            <a:spAutoFit/>
          </a:bodyPr>
          <a:lstStyle/>
          <a:p>
            <a:r>
              <a:rPr lang="en-US" dirty="0"/>
              <a:t>What does this mean?</a:t>
            </a:r>
          </a:p>
        </p:txBody>
      </p:sp>
    </p:spTree>
    <p:extLst>
      <p:ext uri="{BB962C8B-B14F-4D97-AF65-F5344CB8AC3E}">
        <p14:creationId xmlns:p14="http://schemas.microsoft.com/office/powerpoint/2010/main" val="4007301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63976-BDC0-DC48-8214-4222A2FCEEF9}"/>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B6A002C3-E01C-D24A-8479-FFB4173267CA}"/>
              </a:ext>
            </a:extLst>
          </p:cNvPr>
          <p:cNvSpPr>
            <a:spLocks noGrp="1"/>
          </p:cNvSpPr>
          <p:nvPr>
            <p:ph idx="1"/>
          </p:nvPr>
        </p:nvSpPr>
        <p:spPr/>
        <p:txBody>
          <a:bodyPr/>
          <a:lstStyle/>
          <a:p>
            <a:r>
              <a:rPr lang="en-US" dirty="0"/>
              <a:t>OR=0.31</a:t>
            </a:r>
          </a:p>
          <a:p>
            <a:r>
              <a:rPr lang="en-GB" dirty="0">
                <a:ea typeface="SimSun" panose="02010600030101010101" pitchFamily="2" charset="-122"/>
                <a:cs typeface="Arial" panose="020B0604020202020204" pitchFamily="34" charset="0"/>
              </a:rPr>
              <a:t>Those who are regular runners have 0.31 times the odds of poor lung function compared to </a:t>
            </a:r>
            <a:r>
              <a:rPr lang="en-US" dirty="0"/>
              <a:t>non-runners</a:t>
            </a:r>
          </a:p>
          <a:p>
            <a:pPr marL="0" indent="0">
              <a:buNone/>
            </a:pPr>
            <a:endParaRPr lang="en-US" dirty="0"/>
          </a:p>
          <a:p>
            <a:endParaRPr lang="en-US" dirty="0"/>
          </a:p>
        </p:txBody>
      </p:sp>
    </p:spTree>
    <p:extLst>
      <p:ext uri="{BB962C8B-B14F-4D97-AF65-F5344CB8AC3E}">
        <p14:creationId xmlns:p14="http://schemas.microsoft.com/office/powerpoint/2010/main" val="347658616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0601279-A17A-8D4B-8C36-402046BD1AF8}"/>
              </a:ext>
            </a:extLst>
          </p:cNvPr>
          <p:cNvSpPr>
            <a:spLocks noGrp="1"/>
          </p:cNvSpPr>
          <p:nvPr>
            <p:ph idx="1"/>
          </p:nvPr>
        </p:nvSpPr>
        <p:spPr>
          <a:xfrm>
            <a:off x="473250" y="249254"/>
            <a:ext cx="7886700" cy="3263504"/>
          </a:xfrm>
        </p:spPr>
        <p:txBody>
          <a:bodyPr>
            <a:normAutofit fontScale="70000" lnSpcReduction="20000"/>
          </a:bodyPr>
          <a:lstStyle/>
          <a:p>
            <a:pPr marL="0" indent="0">
              <a:buNone/>
            </a:pPr>
            <a:r>
              <a:rPr lang="en-GB" dirty="0"/>
              <a:t>Surgeons at a large hospital performed a retrospective cohort study. They began by going through the hospital's medical records to identify all subjects who had had an operation which involved an incidental appendectomy (</a:t>
            </a:r>
            <a:r>
              <a:rPr lang="en-GB" dirty="0" err="1"/>
              <a:t>ie</a:t>
            </a:r>
            <a:r>
              <a:rPr lang="en-GB" dirty="0"/>
              <a:t> not strictly necessary) or not. They then reviewed the progress notes, the laboratory reports, the nurses notes, and the discharge summary to determine whether the patient had developed a wound infection during the week after surgery. They reviewed the records of 210 patients and found that 131 had also had an incidental appendectomy, while the other 79 had not. The data from that study are summarized in the table below. </a:t>
            </a:r>
            <a:endParaRPr lang="en-US" dirty="0"/>
          </a:p>
        </p:txBody>
      </p:sp>
      <p:graphicFrame>
        <p:nvGraphicFramePr>
          <p:cNvPr id="4" name="Table 3">
            <a:extLst>
              <a:ext uri="{FF2B5EF4-FFF2-40B4-BE49-F238E27FC236}">
                <a16:creationId xmlns:a16="http://schemas.microsoft.com/office/drawing/2014/main" id="{3DF54507-522B-6D42-9AAB-8C3638327958}"/>
              </a:ext>
            </a:extLst>
          </p:cNvPr>
          <p:cNvGraphicFramePr>
            <a:graphicFrameLocks noGrp="1"/>
          </p:cNvGraphicFramePr>
          <p:nvPr>
            <p:extLst>
              <p:ext uri="{D42A27DB-BD31-4B8C-83A1-F6EECF244321}">
                <p14:modId xmlns:p14="http://schemas.microsoft.com/office/powerpoint/2010/main" val="1803272563"/>
              </p:ext>
            </p:extLst>
          </p:nvPr>
        </p:nvGraphicFramePr>
        <p:xfrm>
          <a:off x="541867" y="3429000"/>
          <a:ext cx="7634218" cy="1955799"/>
        </p:xfrm>
        <a:graphic>
          <a:graphicData uri="http://schemas.openxmlformats.org/drawingml/2006/table">
            <a:tbl>
              <a:tblPr/>
              <a:tblGrid>
                <a:gridCol w="2065866">
                  <a:extLst>
                    <a:ext uri="{9D8B030D-6E8A-4147-A177-3AD203B41FA5}">
                      <a16:colId xmlns:a16="http://schemas.microsoft.com/office/drawing/2014/main" val="3592074913"/>
                    </a:ext>
                  </a:extLst>
                </a:gridCol>
                <a:gridCol w="1625002">
                  <a:extLst>
                    <a:ext uri="{9D8B030D-6E8A-4147-A177-3AD203B41FA5}">
                      <a16:colId xmlns:a16="http://schemas.microsoft.com/office/drawing/2014/main" val="2150090479"/>
                    </a:ext>
                  </a:extLst>
                </a:gridCol>
                <a:gridCol w="1971675">
                  <a:extLst>
                    <a:ext uri="{9D8B030D-6E8A-4147-A177-3AD203B41FA5}">
                      <a16:colId xmlns:a16="http://schemas.microsoft.com/office/drawing/2014/main" val="705592844"/>
                    </a:ext>
                  </a:extLst>
                </a:gridCol>
                <a:gridCol w="1971675">
                  <a:extLst>
                    <a:ext uri="{9D8B030D-6E8A-4147-A177-3AD203B41FA5}">
                      <a16:colId xmlns:a16="http://schemas.microsoft.com/office/drawing/2014/main" val="2709206218"/>
                    </a:ext>
                  </a:extLst>
                </a:gridCol>
              </a:tblGrid>
              <a:tr h="1198055">
                <a:tc>
                  <a:txBody>
                    <a:bodyPr/>
                    <a:lstStyle/>
                    <a:p>
                      <a:r>
                        <a:rPr lang="en-GB" sz="2000" b="1" dirty="0">
                          <a:solidFill>
                            <a:srgbClr val="000000"/>
                          </a:solidFill>
                          <a:effectLst/>
                        </a:rPr>
                        <a:t>Had Incidental</a:t>
                      </a:r>
                      <a:endParaRPr lang="en-GB" sz="2000" dirty="0">
                        <a:solidFill>
                          <a:srgbClr val="000000"/>
                        </a:solidFill>
                        <a:effectLst/>
                      </a:endParaRPr>
                    </a:p>
                    <a:p>
                      <a:r>
                        <a:rPr lang="en-GB" sz="2000" b="1" dirty="0">
                          <a:solidFill>
                            <a:srgbClr val="000000"/>
                          </a:solidFill>
                          <a:effectLst/>
                        </a:rPr>
                        <a:t>Appendectomy?</a:t>
                      </a:r>
                      <a:endParaRPr lang="en-GB" sz="2000" dirty="0">
                        <a:solidFill>
                          <a:srgbClr val="000000"/>
                        </a:solidFill>
                        <a:effectLst/>
                      </a:endParaRP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ctr"/>
                      <a:r>
                        <a:rPr lang="en-GB" sz="2000" b="1">
                          <a:solidFill>
                            <a:srgbClr val="000000"/>
                          </a:solidFill>
                          <a:effectLst/>
                        </a:rPr>
                        <a:t>Wound Infection</a:t>
                      </a:r>
                      <a:endParaRPr lang="en-GB" sz="2000">
                        <a:solidFill>
                          <a:srgbClr val="000000"/>
                        </a:solidFill>
                        <a:effectLst/>
                      </a:endParaRP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ctr"/>
                      <a:r>
                        <a:rPr lang="en-GB" sz="2000" b="1">
                          <a:solidFill>
                            <a:srgbClr val="000000"/>
                          </a:solidFill>
                          <a:effectLst/>
                        </a:rPr>
                        <a:t>No</a:t>
                      </a:r>
                      <a:endParaRPr lang="en-GB" sz="2000">
                        <a:solidFill>
                          <a:srgbClr val="000000"/>
                        </a:solidFill>
                        <a:effectLst/>
                      </a:endParaRPr>
                    </a:p>
                    <a:p>
                      <a:pPr algn="ctr"/>
                      <a:r>
                        <a:rPr lang="en-GB" sz="2000" b="1">
                          <a:solidFill>
                            <a:srgbClr val="000000"/>
                          </a:solidFill>
                          <a:effectLst/>
                        </a:rPr>
                        <a:t>Wound Infection</a:t>
                      </a:r>
                      <a:endParaRPr lang="en-GB" sz="2000">
                        <a:solidFill>
                          <a:srgbClr val="000000"/>
                        </a:solidFill>
                        <a:effectLst/>
                      </a:endParaRP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ctr"/>
                      <a:r>
                        <a:rPr lang="en-GB" sz="2000" b="1">
                          <a:solidFill>
                            <a:srgbClr val="000000"/>
                          </a:solidFill>
                          <a:effectLst/>
                        </a:rPr>
                        <a:t>Total</a:t>
                      </a:r>
                      <a:endParaRPr lang="en-GB" sz="2000">
                        <a:solidFill>
                          <a:srgbClr val="000000"/>
                        </a:solidFill>
                        <a:effectLst/>
                      </a:endParaRP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2311617159"/>
                  </a:ext>
                </a:extLst>
              </a:tr>
              <a:tr h="378872">
                <a:tc>
                  <a:txBody>
                    <a:bodyPr/>
                    <a:lstStyle/>
                    <a:p>
                      <a:r>
                        <a:rPr lang="en-GB" sz="2000" b="1" dirty="0">
                          <a:solidFill>
                            <a:srgbClr val="000000"/>
                          </a:solidFill>
                          <a:effectLst/>
                        </a:rPr>
                        <a:t>Yes</a:t>
                      </a:r>
                      <a:endParaRPr lang="en-GB" sz="2000" dirty="0">
                        <a:solidFill>
                          <a:srgbClr val="000000"/>
                        </a:solidFill>
                        <a:effectLst/>
                      </a:endParaRP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r"/>
                      <a:r>
                        <a:rPr lang="en-GB" sz="2000">
                          <a:solidFill>
                            <a:srgbClr val="000000"/>
                          </a:solidFill>
                          <a:effectLst/>
                        </a:rPr>
                        <a:t>7</a:t>
                      </a: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r"/>
                      <a:r>
                        <a:rPr lang="en-GB" sz="2000">
                          <a:solidFill>
                            <a:srgbClr val="000000"/>
                          </a:solidFill>
                          <a:effectLst/>
                        </a:rPr>
                        <a:t>124</a:t>
                      </a: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r"/>
                      <a:r>
                        <a:rPr lang="en-GB" sz="2000">
                          <a:solidFill>
                            <a:srgbClr val="000000"/>
                          </a:solidFill>
                          <a:effectLst/>
                        </a:rPr>
                        <a:t>131</a:t>
                      </a: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3400188295"/>
                  </a:ext>
                </a:extLst>
              </a:tr>
              <a:tr h="378872">
                <a:tc>
                  <a:txBody>
                    <a:bodyPr/>
                    <a:lstStyle/>
                    <a:p>
                      <a:r>
                        <a:rPr lang="en-GB" sz="2000" b="1" dirty="0">
                          <a:solidFill>
                            <a:srgbClr val="000000"/>
                          </a:solidFill>
                          <a:effectLst/>
                        </a:rPr>
                        <a:t>No</a:t>
                      </a:r>
                      <a:endParaRPr lang="en-GB" sz="2000" dirty="0">
                        <a:solidFill>
                          <a:srgbClr val="000000"/>
                        </a:solidFill>
                        <a:effectLst/>
                      </a:endParaRP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r"/>
                      <a:r>
                        <a:rPr lang="en-GB" sz="2000">
                          <a:solidFill>
                            <a:srgbClr val="000000"/>
                          </a:solidFill>
                          <a:effectLst/>
                        </a:rPr>
                        <a:t>1</a:t>
                      </a: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r"/>
                      <a:r>
                        <a:rPr lang="en-GB" sz="2000">
                          <a:solidFill>
                            <a:srgbClr val="000000"/>
                          </a:solidFill>
                          <a:effectLst/>
                        </a:rPr>
                        <a:t>78</a:t>
                      </a: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r"/>
                      <a:r>
                        <a:rPr lang="en-GB" sz="2000" dirty="0">
                          <a:solidFill>
                            <a:srgbClr val="000000"/>
                          </a:solidFill>
                          <a:effectLst/>
                        </a:rPr>
                        <a:t>79</a:t>
                      </a: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4224987582"/>
                  </a:ext>
                </a:extLst>
              </a:tr>
            </a:tbl>
          </a:graphicData>
        </a:graphic>
      </p:graphicFrame>
    </p:spTree>
    <p:extLst>
      <p:ext uri="{BB962C8B-B14F-4D97-AF65-F5344CB8AC3E}">
        <p14:creationId xmlns:p14="http://schemas.microsoft.com/office/powerpoint/2010/main" val="296704000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0601279-A17A-8D4B-8C36-402046BD1AF8}"/>
              </a:ext>
            </a:extLst>
          </p:cNvPr>
          <p:cNvSpPr>
            <a:spLocks noGrp="1"/>
          </p:cNvSpPr>
          <p:nvPr>
            <p:ph idx="1"/>
          </p:nvPr>
        </p:nvSpPr>
        <p:spPr>
          <a:xfrm>
            <a:off x="312517" y="1874989"/>
            <a:ext cx="8089982" cy="3679144"/>
          </a:xfrm>
        </p:spPr>
        <p:txBody>
          <a:bodyPr>
            <a:normAutofit fontScale="70000" lnSpcReduction="20000"/>
          </a:bodyPr>
          <a:lstStyle/>
          <a:p>
            <a:r>
              <a:rPr lang="en-US" dirty="0"/>
              <a:t>Calculate the cumulative incidence for the exposed and non-exposed groups</a:t>
            </a:r>
          </a:p>
          <a:p>
            <a:endParaRPr lang="en-US" dirty="0"/>
          </a:p>
          <a:p>
            <a:pPr marL="0" indent="0">
              <a:buNone/>
            </a:pPr>
            <a:endParaRPr lang="en-US" dirty="0"/>
          </a:p>
          <a:p>
            <a:endParaRPr lang="en-US" dirty="0"/>
          </a:p>
          <a:p>
            <a:endParaRPr lang="en-US" dirty="0"/>
          </a:p>
          <a:p>
            <a:endParaRPr lang="en-US" dirty="0"/>
          </a:p>
          <a:p>
            <a:endParaRPr lang="en-US" dirty="0"/>
          </a:p>
          <a:p>
            <a:r>
              <a:rPr lang="en-US" dirty="0"/>
              <a:t>Now calculate the relative risk</a:t>
            </a:r>
          </a:p>
          <a:p>
            <a:pPr lvl="1"/>
            <a:r>
              <a:rPr lang="en-US" dirty="0"/>
              <a:t>RR=</a:t>
            </a:r>
            <a:r>
              <a:rPr lang="en-GB" dirty="0"/>
              <a:t>5.34/1.27 = 4.2</a:t>
            </a:r>
            <a:endParaRPr lang="en-US" dirty="0"/>
          </a:p>
        </p:txBody>
      </p:sp>
      <p:graphicFrame>
        <p:nvGraphicFramePr>
          <p:cNvPr id="4" name="Table 3">
            <a:extLst>
              <a:ext uri="{FF2B5EF4-FFF2-40B4-BE49-F238E27FC236}">
                <a16:creationId xmlns:a16="http://schemas.microsoft.com/office/drawing/2014/main" id="{3DF54507-522B-6D42-9AAB-8C3638327958}"/>
              </a:ext>
            </a:extLst>
          </p:cNvPr>
          <p:cNvGraphicFramePr>
            <a:graphicFrameLocks noGrp="1"/>
          </p:cNvGraphicFramePr>
          <p:nvPr>
            <p:extLst>
              <p:ext uri="{D42A27DB-BD31-4B8C-83A1-F6EECF244321}">
                <p14:modId xmlns:p14="http://schemas.microsoft.com/office/powerpoint/2010/main" val="817758764"/>
              </p:ext>
            </p:extLst>
          </p:nvPr>
        </p:nvGraphicFramePr>
        <p:xfrm>
          <a:off x="2185488" y="233608"/>
          <a:ext cx="3871916" cy="1485900"/>
        </p:xfrm>
        <a:graphic>
          <a:graphicData uri="http://schemas.openxmlformats.org/drawingml/2006/table">
            <a:tbl>
              <a:tblPr/>
              <a:tblGrid>
                <a:gridCol w="967979">
                  <a:extLst>
                    <a:ext uri="{9D8B030D-6E8A-4147-A177-3AD203B41FA5}">
                      <a16:colId xmlns:a16="http://schemas.microsoft.com/office/drawing/2014/main" val="3592074913"/>
                    </a:ext>
                  </a:extLst>
                </a:gridCol>
                <a:gridCol w="967979">
                  <a:extLst>
                    <a:ext uri="{9D8B030D-6E8A-4147-A177-3AD203B41FA5}">
                      <a16:colId xmlns:a16="http://schemas.microsoft.com/office/drawing/2014/main" val="2150090479"/>
                    </a:ext>
                  </a:extLst>
                </a:gridCol>
                <a:gridCol w="967979">
                  <a:extLst>
                    <a:ext uri="{9D8B030D-6E8A-4147-A177-3AD203B41FA5}">
                      <a16:colId xmlns:a16="http://schemas.microsoft.com/office/drawing/2014/main" val="705592844"/>
                    </a:ext>
                  </a:extLst>
                </a:gridCol>
                <a:gridCol w="967979">
                  <a:extLst>
                    <a:ext uri="{9D8B030D-6E8A-4147-A177-3AD203B41FA5}">
                      <a16:colId xmlns:a16="http://schemas.microsoft.com/office/drawing/2014/main" val="2709206218"/>
                    </a:ext>
                  </a:extLst>
                </a:gridCol>
              </a:tblGrid>
              <a:tr h="891540">
                <a:tc>
                  <a:txBody>
                    <a:bodyPr/>
                    <a:lstStyle/>
                    <a:p>
                      <a:r>
                        <a:rPr lang="en-GB" sz="1400" b="1">
                          <a:solidFill>
                            <a:srgbClr val="000000"/>
                          </a:solidFill>
                          <a:effectLst/>
                        </a:rPr>
                        <a:t>Had Incidental</a:t>
                      </a:r>
                      <a:endParaRPr lang="en-GB" sz="1400">
                        <a:solidFill>
                          <a:srgbClr val="000000"/>
                        </a:solidFill>
                        <a:effectLst/>
                      </a:endParaRPr>
                    </a:p>
                    <a:p>
                      <a:r>
                        <a:rPr lang="en-GB" sz="1400" b="1">
                          <a:solidFill>
                            <a:srgbClr val="000000"/>
                          </a:solidFill>
                          <a:effectLst/>
                        </a:rPr>
                        <a:t>Appendectomy?</a:t>
                      </a:r>
                      <a:endParaRPr lang="en-GB" sz="1400">
                        <a:solidFill>
                          <a:srgbClr val="000000"/>
                        </a:solidFill>
                        <a:effectLst/>
                      </a:endParaRP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ctr"/>
                      <a:r>
                        <a:rPr lang="en-GB" sz="1400" b="1" dirty="0">
                          <a:solidFill>
                            <a:srgbClr val="000000"/>
                          </a:solidFill>
                          <a:effectLst/>
                        </a:rPr>
                        <a:t>Wound Infection</a:t>
                      </a:r>
                      <a:endParaRPr lang="en-GB" sz="1400" dirty="0">
                        <a:solidFill>
                          <a:srgbClr val="000000"/>
                        </a:solidFill>
                        <a:effectLst/>
                      </a:endParaRP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ctr"/>
                      <a:r>
                        <a:rPr lang="en-GB" sz="1400" b="1">
                          <a:solidFill>
                            <a:srgbClr val="000000"/>
                          </a:solidFill>
                          <a:effectLst/>
                        </a:rPr>
                        <a:t>No</a:t>
                      </a:r>
                      <a:endParaRPr lang="en-GB" sz="1400">
                        <a:solidFill>
                          <a:srgbClr val="000000"/>
                        </a:solidFill>
                        <a:effectLst/>
                      </a:endParaRPr>
                    </a:p>
                    <a:p>
                      <a:pPr algn="ctr"/>
                      <a:r>
                        <a:rPr lang="en-GB" sz="1400" b="1">
                          <a:solidFill>
                            <a:srgbClr val="000000"/>
                          </a:solidFill>
                          <a:effectLst/>
                        </a:rPr>
                        <a:t>Wound Infection</a:t>
                      </a:r>
                      <a:endParaRPr lang="en-GB" sz="1400">
                        <a:solidFill>
                          <a:srgbClr val="000000"/>
                        </a:solidFill>
                        <a:effectLst/>
                      </a:endParaRP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ctr"/>
                      <a:r>
                        <a:rPr lang="en-GB" sz="1400" b="1">
                          <a:solidFill>
                            <a:srgbClr val="000000"/>
                          </a:solidFill>
                          <a:effectLst/>
                        </a:rPr>
                        <a:t>Total</a:t>
                      </a:r>
                      <a:endParaRPr lang="en-GB" sz="1400">
                        <a:solidFill>
                          <a:srgbClr val="000000"/>
                        </a:solidFill>
                        <a:effectLst/>
                      </a:endParaRP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2311617159"/>
                  </a:ext>
                </a:extLst>
              </a:tr>
              <a:tr h="274320">
                <a:tc>
                  <a:txBody>
                    <a:bodyPr/>
                    <a:lstStyle/>
                    <a:p>
                      <a:r>
                        <a:rPr lang="en-GB" sz="1400" b="1">
                          <a:solidFill>
                            <a:srgbClr val="000000"/>
                          </a:solidFill>
                          <a:effectLst/>
                        </a:rPr>
                        <a:t>Yes</a:t>
                      </a:r>
                      <a:endParaRPr lang="en-GB" sz="1400">
                        <a:solidFill>
                          <a:srgbClr val="000000"/>
                        </a:solidFill>
                        <a:effectLst/>
                      </a:endParaRP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r"/>
                      <a:r>
                        <a:rPr lang="en-GB" sz="1400">
                          <a:solidFill>
                            <a:srgbClr val="000000"/>
                          </a:solidFill>
                          <a:effectLst/>
                        </a:rPr>
                        <a:t>7</a:t>
                      </a: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r"/>
                      <a:r>
                        <a:rPr lang="en-GB" sz="1400">
                          <a:solidFill>
                            <a:srgbClr val="000000"/>
                          </a:solidFill>
                          <a:effectLst/>
                        </a:rPr>
                        <a:t>124</a:t>
                      </a: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r"/>
                      <a:r>
                        <a:rPr lang="en-GB" sz="1400">
                          <a:solidFill>
                            <a:srgbClr val="000000"/>
                          </a:solidFill>
                          <a:effectLst/>
                        </a:rPr>
                        <a:t>131</a:t>
                      </a: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3400188295"/>
                  </a:ext>
                </a:extLst>
              </a:tr>
              <a:tr h="274320">
                <a:tc>
                  <a:txBody>
                    <a:bodyPr/>
                    <a:lstStyle/>
                    <a:p>
                      <a:r>
                        <a:rPr lang="en-GB" sz="1400" b="1">
                          <a:solidFill>
                            <a:srgbClr val="000000"/>
                          </a:solidFill>
                          <a:effectLst/>
                        </a:rPr>
                        <a:t>No</a:t>
                      </a:r>
                      <a:endParaRPr lang="en-GB" sz="1400">
                        <a:solidFill>
                          <a:srgbClr val="000000"/>
                        </a:solidFill>
                        <a:effectLst/>
                      </a:endParaRP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r"/>
                      <a:r>
                        <a:rPr lang="en-GB" sz="1400">
                          <a:solidFill>
                            <a:srgbClr val="000000"/>
                          </a:solidFill>
                          <a:effectLst/>
                        </a:rPr>
                        <a:t>1</a:t>
                      </a: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r"/>
                      <a:r>
                        <a:rPr lang="en-GB" sz="1400">
                          <a:solidFill>
                            <a:srgbClr val="000000"/>
                          </a:solidFill>
                          <a:effectLst/>
                        </a:rPr>
                        <a:t>78</a:t>
                      </a: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r"/>
                      <a:r>
                        <a:rPr lang="en-GB" sz="1400" dirty="0">
                          <a:solidFill>
                            <a:srgbClr val="000000"/>
                          </a:solidFill>
                          <a:effectLst/>
                        </a:rPr>
                        <a:t>79</a:t>
                      </a: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4224987582"/>
                  </a:ext>
                </a:extLst>
              </a:tr>
            </a:tbl>
          </a:graphicData>
        </a:graphic>
      </p:graphicFrame>
      <p:graphicFrame>
        <p:nvGraphicFramePr>
          <p:cNvPr id="2" name="Table 1">
            <a:extLst>
              <a:ext uri="{FF2B5EF4-FFF2-40B4-BE49-F238E27FC236}">
                <a16:creationId xmlns:a16="http://schemas.microsoft.com/office/drawing/2014/main" id="{0D65C49A-0FFA-D049-86BB-D35E6DF49C90}"/>
              </a:ext>
            </a:extLst>
          </p:cNvPr>
          <p:cNvGraphicFramePr>
            <a:graphicFrameLocks noGrp="1"/>
          </p:cNvGraphicFramePr>
          <p:nvPr>
            <p:extLst>
              <p:ext uri="{D42A27DB-BD31-4B8C-83A1-F6EECF244321}">
                <p14:modId xmlns:p14="http://schemas.microsoft.com/office/powerpoint/2010/main" val="507942599"/>
              </p:ext>
            </p:extLst>
          </p:nvPr>
        </p:nvGraphicFramePr>
        <p:xfrm>
          <a:off x="1828710" y="2579370"/>
          <a:ext cx="5775860" cy="1699260"/>
        </p:xfrm>
        <a:graphic>
          <a:graphicData uri="http://schemas.openxmlformats.org/drawingml/2006/table">
            <a:tbl>
              <a:tblPr/>
              <a:tblGrid>
                <a:gridCol w="1155172">
                  <a:extLst>
                    <a:ext uri="{9D8B030D-6E8A-4147-A177-3AD203B41FA5}">
                      <a16:colId xmlns:a16="http://schemas.microsoft.com/office/drawing/2014/main" val="708055976"/>
                    </a:ext>
                  </a:extLst>
                </a:gridCol>
                <a:gridCol w="1155172">
                  <a:extLst>
                    <a:ext uri="{9D8B030D-6E8A-4147-A177-3AD203B41FA5}">
                      <a16:colId xmlns:a16="http://schemas.microsoft.com/office/drawing/2014/main" val="1717826007"/>
                    </a:ext>
                  </a:extLst>
                </a:gridCol>
                <a:gridCol w="1155172">
                  <a:extLst>
                    <a:ext uri="{9D8B030D-6E8A-4147-A177-3AD203B41FA5}">
                      <a16:colId xmlns:a16="http://schemas.microsoft.com/office/drawing/2014/main" val="343885948"/>
                    </a:ext>
                  </a:extLst>
                </a:gridCol>
                <a:gridCol w="1155172">
                  <a:extLst>
                    <a:ext uri="{9D8B030D-6E8A-4147-A177-3AD203B41FA5}">
                      <a16:colId xmlns:a16="http://schemas.microsoft.com/office/drawing/2014/main" val="3630669262"/>
                    </a:ext>
                  </a:extLst>
                </a:gridCol>
                <a:gridCol w="1155172">
                  <a:extLst>
                    <a:ext uri="{9D8B030D-6E8A-4147-A177-3AD203B41FA5}">
                      <a16:colId xmlns:a16="http://schemas.microsoft.com/office/drawing/2014/main" val="2487866283"/>
                    </a:ext>
                  </a:extLst>
                </a:gridCol>
              </a:tblGrid>
              <a:tr h="891540">
                <a:tc>
                  <a:txBody>
                    <a:bodyPr/>
                    <a:lstStyle/>
                    <a:p>
                      <a:r>
                        <a:rPr lang="en-GB" sz="1400" b="1">
                          <a:solidFill>
                            <a:srgbClr val="000000"/>
                          </a:solidFill>
                          <a:effectLst/>
                        </a:rPr>
                        <a:t>Had Incidental</a:t>
                      </a:r>
                      <a:endParaRPr lang="en-GB" sz="1400">
                        <a:solidFill>
                          <a:srgbClr val="000000"/>
                        </a:solidFill>
                        <a:effectLst/>
                      </a:endParaRPr>
                    </a:p>
                    <a:p>
                      <a:r>
                        <a:rPr lang="en-GB" sz="1400" b="1">
                          <a:solidFill>
                            <a:srgbClr val="000000"/>
                          </a:solidFill>
                          <a:effectLst/>
                        </a:rPr>
                        <a:t>Appendectomy?</a:t>
                      </a:r>
                      <a:endParaRPr lang="en-GB" sz="1400">
                        <a:solidFill>
                          <a:srgbClr val="000000"/>
                        </a:solidFill>
                        <a:effectLst/>
                      </a:endParaRP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ctr"/>
                      <a:r>
                        <a:rPr lang="en-GB" sz="1400" b="1">
                          <a:solidFill>
                            <a:srgbClr val="000000"/>
                          </a:solidFill>
                          <a:effectLst/>
                        </a:rPr>
                        <a:t>Wound Infection</a:t>
                      </a:r>
                      <a:endParaRPr lang="en-GB" sz="1400">
                        <a:solidFill>
                          <a:srgbClr val="000000"/>
                        </a:solidFill>
                        <a:effectLst/>
                      </a:endParaRP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ctr"/>
                      <a:r>
                        <a:rPr lang="en-GB" sz="1400" b="1">
                          <a:solidFill>
                            <a:srgbClr val="000000"/>
                          </a:solidFill>
                          <a:effectLst/>
                        </a:rPr>
                        <a:t>No</a:t>
                      </a:r>
                      <a:endParaRPr lang="en-GB" sz="1400">
                        <a:solidFill>
                          <a:srgbClr val="000000"/>
                        </a:solidFill>
                        <a:effectLst/>
                      </a:endParaRPr>
                    </a:p>
                    <a:p>
                      <a:pPr algn="ctr"/>
                      <a:r>
                        <a:rPr lang="en-GB" sz="1400" b="1">
                          <a:solidFill>
                            <a:srgbClr val="000000"/>
                          </a:solidFill>
                          <a:effectLst/>
                        </a:rPr>
                        <a:t>Wound Infection</a:t>
                      </a:r>
                      <a:endParaRPr lang="en-GB" sz="1400">
                        <a:solidFill>
                          <a:srgbClr val="000000"/>
                        </a:solidFill>
                        <a:effectLst/>
                      </a:endParaRP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ctr"/>
                      <a:r>
                        <a:rPr lang="en-GB" sz="1400" b="1">
                          <a:solidFill>
                            <a:srgbClr val="000000"/>
                          </a:solidFill>
                          <a:effectLst/>
                        </a:rPr>
                        <a:t>Total</a:t>
                      </a:r>
                      <a:endParaRPr lang="en-GB" sz="1400">
                        <a:solidFill>
                          <a:srgbClr val="000000"/>
                        </a:solidFill>
                        <a:effectLst/>
                      </a:endParaRP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ctr"/>
                      <a:r>
                        <a:rPr lang="en-GB" sz="1400" b="1">
                          <a:solidFill>
                            <a:srgbClr val="000000"/>
                          </a:solidFill>
                          <a:effectLst/>
                        </a:rPr>
                        <a:t>Cumulative</a:t>
                      </a:r>
                      <a:endParaRPr lang="en-GB" sz="1400">
                        <a:solidFill>
                          <a:srgbClr val="000000"/>
                        </a:solidFill>
                        <a:effectLst/>
                      </a:endParaRPr>
                    </a:p>
                    <a:p>
                      <a:pPr algn="ctr"/>
                      <a:r>
                        <a:rPr lang="en-GB" sz="1400" b="1">
                          <a:solidFill>
                            <a:srgbClr val="000000"/>
                          </a:solidFill>
                          <a:effectLst/>
                        </a:rPr>
                        <a:t>Incidence</a:t>
                      </a:r>
                      <a:endParaRPr lang="en-GB" sz="1400">
                        <a:solidFill>
                          <a:srgbClr val="000000"/>
                        </a:solidFill>
                        <a:effectLst/>
                      </a:endParaRP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28077889"/>
                  </a:ext>
                </a:extLst>
              </a:tr>
              <a:tr h="480060">
                <a:tc>
                  <a:txBody>
                    <a:bodyPr/>
                    <a:lstStyle/>
                    <a:p>
                      <a:r>
                        <a:rPr lang="en-GB" sz="1400" b="1" dirty="0">
                          <a:solidFill>
                            <a:srgbClr val="000000"/>
                          </a:solidFill>
                          <a:effectLst/>
                        </a:rPr>
                        <a:t>Yes</a:t>
                      </a:r>
                      <a:endParaRPr lang="en-GB" sz="1400" dirty="0">
                        <a:solidFill>
                          <a:srgbClr val="000000"/>
                        </a:solidFill>
                        <a:effectLst/>
                      </a:endParaRP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r"/>
                      <a:r>
                        <a:rPr lang="en-GB" sz="1400">
                          <a:solidFill>
                            <a:srgbClr val="000000"/>
                          </a:solidFill>
                          <a:effectLst/>
                        </a:rPr>
                        <a:t>7</a:t>
                      </a: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r"/>
                      <a:r>
                        <a:rPr lang="en-GB" sz="1400">
                          <a:solidFill>
                            <a:srgbClr val="000000"/>
                          </a:solidFill>
                          <a:effectLst/>
                        </a:rPr>
                        <a:t>124</a:t>
                      </a: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r"/>
                      <a:r>
                        <a:rPr lang="en-GB" sz="1400">
                          <a:solidFill>
                            <a:srgbClr val="000000"/>
                          </a:solidFill>
                          <a:effectLst/>
                        </a:rPr>
                        <a:t>131</a:t>
                      </a: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r"/>
                      <a:r>
                        <a:rPr lang="en-GB" sz="1400">
                          <a:solidFill>
                            <a:srgbClr val="000000"/>
                          </a:solidFill>
                          <a:effectLst/>
                        </a:rPr>
                        <a:t>7/131 = 5.34%</a:t>
                      </a: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3084089969"/>
                  </a:ext>
                </a:extLst>
              </a:tr>
              <a:tr h="274320">
                <a:tc>
                  <a:txBody>
                    <a:bodyPr/>
                    <a:lstStyle/>
                    <a:p>
                      <a:r>
                        <a:rPr lang="en-GB" sz="1400" b="1">
                          <a:solidFill>
                            <a:srgbClr val="000000"/>
                          </a:solidFill>
                          <a:effectLst/>
                        </a:rPr>
                        <a:t>No</a:t>
                      </a:r>
                      <a:endParaRPr lang="en-GB" sz="1400">
                        <a:solidFill>
                          <a:srgbClr val="000000"/>
                        </a:solidFill>
                        <a:effectLst/>
                      </a:endParaRP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r"/>
                      <a:r>
                        <a:rPr lang="en-GB" sz="1400">
                          <a:solidFill>
                            <a:srgbClr val="000000"/>
                          </a:solidFill>
                          <a:effectLst/>
                        </a:rPr>
                        <a:t>1</a:t>
                      </a: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r"/>
                      <a:r>
                        <a:rPr lang="en-GB" sz="1400">
                          <a:solidFill>
                            <a:srgbClr val="000000"/>
                          </a:solidFill>
                          <a:effectLst/>
                        </a:rPr>
                        <a:t>78</a:t>
                      </a: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r"/>
                      <a:r>
                        <a:rPr lang="en-GB" sz="1400">
                          <a:solidFill>
                            <a:srgbClr val="000000"/>
                          </a:solidFill>
                          <a:effectLst/>
                        </a:rPr>
                        <a:t>79</a:t>
                      </a: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r"/>
                      <a:r>
                        <a:rPr lang="en-GB" sz="1400" dirty="0">
                          <a:solidFill>
                            <a:srgbClr val="000000"/>
                          </a:solidFill>
                          <a:effectLst/>
                        </a:rPr>
                        <a:t>1/79 = 1.27%</a:t>
                      </a: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2432707859"/>
                  </a:ext>
                </a:extLst>
              </a:tr>
            </a:tbl>
          </a:graphicData>
        </a:graphic>
      </p:graphicFrame>
    </p:spTree>
    <p:extLst>
      <p:ext uri="{BB962C8B-B14F-4D97-AF65-F5344CB8AC3E}">
        <p14:creationId xmlns:p14="http://schemas.microsoft.com/office/powerpoint/2010/main" val="3713214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0601279-A17A-8D4B-8C36-402046BD1AF8}"/>
              </a:ext>
            </a:extLst>
          </p:cNvPr>
          <p:cNvSpPr>
            <a:spLocks noGrp="1"/>
          </p:cNvSpPr>
          <p:nvPr>
            <p:ph idx="1"/>
          </p:nvPr>
        </p:nvSpPr>
        <p:spPr>
          <a:xfrm>
            <a:off x="373284" y="1029313"/>
            <a:ext cx="8089982" cy="4501928"/>
          </a:xfrm>
        </p:spPr>
        <p:txBody>
          <a:bodyPr>
            <a:normAutofit fontScale="55000" lnSpcReduction="20000"/>
          </a:bodyPr>
          <a:lstStyle/>
          <a:p>
            <a:r>
              <a:rPr lang="en-US" dirty="0"/>
              <a:t>Calculate the cumulative incidence for the exposed and non-exposed groups</a:t>
            </a:r>
          </a:p>
          <a:p>
            <a:endParaRPr lang="en-US" dirty="0"/>
          </a:p>
          <a:p>
            <a:pPr marL="0" indent="0">
              <a:buNone/>
            </a:pPr>
            <a:endParaRPr lang="en-US" dirty="0"/>
          </a:p>
          <a:p>
            <a:endParaRPr lang="en-US" dirty="0"/>
          </a:p>
          <a:p>
            <a:endParaRPr lang="en-US" dirty="0"/>
          </a:p>
          <a:p>
            <a:endParaRPr lang="en-US" dirty="0"/>
          </a:p>
          <a:p>
            <a:endParaRPr lang="en-US" dirty="0"/>
          </a:p>
          <a:p>
            <a:endParaRPr lang="en-US" dirty="0"/>
          </a:p>
          <a:p>
            <a:r>
              <a:rPr lang="en-US" dirty="0"/>
              <a:t>Now calculate the relative risk</a:t>
            </a:r>
          </a:p>
          <a:p>
            <a:pPr lvl="1"/>
            <a:r>
              <a:rPr lang="en-US" dirty="0"/>
              <a:t>RR=</a:t>
            </a:r>
            <a:r>
              <a:rPr lang="en-GB" dirty="0"/>
              <a:t>5.34/1.27 = 4.2</a:t>
            </a:r>
          </a:p>
          <a:p>
            <a:pPr lvl="1"/>
            <a:endParaRPr lang="en-GB" dirty="0"/>
          </a:p>
          <a:p>
            <a:r>
              <a:rPr lang="en-GB" dirty="0"/>
              <a:t>What does this RR mean?</a:t>
            </a:r>
          </a:p>
          <a:p>
            <a:pPr lvl="1"/>
            <a:r>
              <a:rPr lang="en-GB" dirty="0"/>
              <a:t>In this study patients who underwent incidental appendectomy had 4.2 times the risk of post-operative wound infection compared to patients who did not undergo incidental appendectomy.</a:t>
            </a:r>
            <a:endParaRPr lang="en-US" dirty="0"/>
          </a:p>
        </p:txBody>
      </p:sp>
      <p:graphicFrame>
        <p:nvGraphicFramePr>
          <p:cNvPr id="2" name="Table 1">
            <a:extLst>
              <a:ext uri="{FF2B5EF4-FFF2-40B4-BE49-F238E27FC236}">
                <a16:creationId xmlns:a16="http://schemas.microsoft.com/office/drawing/2014/main" id="{0D65C49A-0FFA-D049-86BB-D35E6DF49C90}"/>
              </a:ext>
            </a:extLst>
          </p:cNvPr>
          <p:cNvGraphicFramePr>
            <a:graphicFrameLocks noGrp="1"/>
          </p:cNvGraphicFramePr>
          <p:nvPr>
            <p:extLst>
              <p:ext uri="{D42A27DB-BD31-4B8C-83A1-F6EECF244321}">
                <p14:modId xmlns:p14="http://schemas.microsoft.com/office/powerpoint/2010/main" val="1030077228"/>
              </p:ext>
            </p:extLst>
          </p:nvPr>
        </p:nvGraphicFramePr>
        <p:xfrm>
          <a:off x="1125119" y="1326759"/>
          <a:ext cx="5775860" cy="1699260"/>
        </p:xfrm>
        <a:graphic>
          <a:graphicData uri="http://schemas.openxmlformats.org/drawingml/2006/table">
            <a:tbl>
              <a:tblPr/>
              <a:tblGrid>
                <a:gridCol w="1155172">
                  <a:extLst>
                    <a:ext uri="{9D8B030D-6E8A-4147-A177-3AD203B41FA5}">
                      <a16:colId xmlns:a16="http://schemas.microsoft.com/office/drawing/2014/main" val="708055976"/>
                    </a:ext>
                  </a:extLst>
                </a:gridCol>
                <a:gridCol w="1155172">
                  <a:extLst>
                    <a:ext uri="{9D8B030D-6E8A-4147-A177-3AD203B41FA5}">
                      <a16:colId xmlns:a16="http://schemas.microsoft.com/office/drawing/2014/main" val="1717826007"/>
                    </a:ext>
                  </a:extLst>
                </a:gridCol>
                <a:gridCol w="1155172">
                  <a:extLst>
                    <a:ext uri="{9D8B030D-6E8A-4147-A177-3AD203B41FA5}">
                      <a16:colId xmlns:a16="http://schemas.microsoft.com/office/drawing/2014/main" val="343885948"/>
                    </a:ext>
                  </a:extLst>
                </a:gridCol>
                <a:gridCol w="1155172">
                  <a:extLst>
                    <a:ext uri="{9D8B030D-6E8A-4147-A177-3AD203B41FA5}">
                      <a16:colId xmlns:a16="http://schemas.microsoft.com/office/drawing/2014/main" val="3630669262"/>
                    </a:ext>
                  </a:extLst>
                </a:gridCol>
                <a:gridCol w="1155172">
                  <a:extLst>
                    <a:ext uri="{9D8B030D-6E8A-4147-A177-3AD203B41FA5}">
                      <a16:colId xmlns:a16="http://schemas.microsoft.com/office/drawing/2014/main" val="2487866283"/>
                    </a:ext>
                  </a:extLst>
                </a:gridCol>
              </a:tblGrid>
              <a:tr h="891540">
                <a:tc>
                  <a:txBody>
                    <a:bodyPr/>
                    <a:lstStyle/>
                    <a:p>
                      <a:r>
                        <a:rPr lang="en-GB" sz="1400" b="1">
                          <a:solidFill>
                            <a:srgbClr val="000000"/>
                          </a:solidFill>
                          <a:effectLst/>
                        </a:rPr>
                        <a:t>Had Incidental</a:t>
                      </a:r>
                      <a:endParaRPr lang="en-GB" sz="1400">
                        <a:solidFill>
                          <a:srgbClr val="000000"/>
                        </a:solidFill>
                        <a:effectLst/>
                      </a:endParaRPr>
                    </a:p>
                    <a:p>
                      <a:r>
                        <a:rPr lang="en-GB" sz="1400" b="1">
                          <a:solidFill>
                            <a:srgbClr val="000000"/>
                          </a:solidFill>
                          <a:effectLst/>
                        </a:rPr>
                        <a:t>Appendectomy?</a:t>
                      </a:r>
                      <a:endParaRPr lang="en-GB" sz="1400">
                        <a:solidFill>
                          <a:srgbClr val="000000"/>
                        </a:solidFill>
                        <a:effectLst/>
                      </a:endParaRP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ctr"/>
                      <a:r>
                        <a:rPr lang="en-GB" sz="1400" b="1" dirty="0">
                          <a:solidFill>
                            <a:srgbClr val="000000"/>
                          </a:solidFill>
                          <a:effectLst/>
                        </a:rPr>
                        <a:t>Wound Infection</a:t>
                      </a:r>
                      <a:endParaRPr lang="en-GB" sz="1400" dirty="0">
                        <a:solidFill>
                          <a:srgbClr val="000000"/>
                        </a:solidFill>
                        <a:effectLst/>
                      </a:endParaRP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ctr"/>
                      <a:r>
                        <a:rPr lang="en-GB" sz="1400" b="1">
                          <a:solidFill>
                            <a:srgbClr val="000000"/>
                          </a:solidFill>
                          <a:effectLst/>
                        </a:rPr>
                        <a:t>No</a:t>
                      </a:r>
                      <a:endParaRPr lang="en-GB" sz="1400">
                        <a:solidFill>
                          <a:srgbClr val="000000"/>
                        </a:solidFill>
                        <a:effectLst/>
                      </a:endParaRPr>
                    </a:p>
                    <a:p>
                      <a:pPr algn="ctr"/>
                      <a:r>
                        <a:rPr lang="en-GB" sz="1400" b="1">
                          <a:solidFill>
                            <a:srgbClr val="000000"/>
                          </a:solidFill>
                          <a:effectLst/>
                        </a:rPr>
                        <a:t>Wound Infection</a:t>
                      </a:r>
                      <a:endParaRPr lang="en-GB" sz="1400">
                        <a:solidFill>
                          <a:srgbClr val="000000"/>
                        </a:solidFill>
                        <a:effectLst/>
                      </a:endParaRP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ctr"/>
                      <a:r>
                        <a:rPr lang="en-GB" sz="1400" b="1">
                          <a:solidFill>
                            <a:srgbClr val="000000"/>
                          </a:solidFill>
                          <a:effectLst/>
                        </a:rPr>
                        <a:t>Total</a:t>
                      </a:r>
                      <a:endParaRPr lang="en-GB" sz="1400">
                        <a:solidFill>
                          <a:srgbClr val="000000"/>
                        </a:solidFill>
                        <a:effectLst/>
                      </a:endParaRP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ctr"/>
                      <a:r>
                        <a:rPr lang="en-GB" sz="1400" b="1">
                          <a:solidFill>
                            <a:srgbClr val="000000"/>
                          </a:solidFill>
                          <a:effectLst/>
                        </a:rPr>
                        <a:t>Cumulative</a:t>
                      </a:r>
                      <a:endParaRPr lang="en-GB" sz="1400">
                        <a:solidFill>
                          <a:srgbClr val="000000"/>
                        </a:solidFill>
                        <a:effectLst/>
                      </a:endParaRPr>
                    </a:p>
                    <a:p>
                      <a:pPr algn="ctr"/>
                      <a:r>
                        <a:rPr lang="en-GB" sz="1400" b="1">
                          <a:solidFill>
                            <a:srgbClr val="000000"/>
                          </a:solidFill>
                          <a:effectLst/>
                        </a:rPr>
                        <a:t>Incidence</a:t>
                      </a:r>
                      <a:endParaRPr lang="en-GB" sz="1400">
                        <a:solidFill>
                          <a:srgbClr val="000000"/>
                        </a:solidFill>
                        <a:effectLst/>
                      </a:endParaRP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28077889"/>
                  </a:ext>
                </a:extLst>
              </a:tr>
              <a:tr h="480060">
                <a:tc>
                  <a:txBody>
                    <a:bodyPr/>
                    <a:lstStyle/>
                    <a:p>
                      <a:r>
                        <a:rPr lang="en-GB" sz="1400" b="1" dirty="0">
                          <a:solidFill>
                            <a:srgbClr val="000000"/>
                          </a:solidFill>
                          <a:effectLst/>
                        </a:rPr>
                        <a:t>Yes</a:t>
                      </a:r>
                      <a:endParaRPr lang="en-GB" sz="1400" dirty="0">
                        <a:solidFill>
                          <a:srgbClr val="000000"/>
                        </a:solidFill>
                        <a:effectLst/>
                      </a:endParaRP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r"/>
                      <a:r>
                        <a:rPr lang="en-GB" sz="1400">
                          <a:solidFill>
                            <a:srgbClr val="000000"/>
                          </a:solidFill>
                          <a:effectLst/>
                        </a:rPr>
                        <a:t>7</a:t>
                      </a: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r"/>
                      <a:r>
                        <a:rPr lang="en-GB" sz="1400">
                          <a:solidFill>
                            <a:srgbClr val="000000"/>
                          </a:solidFill>
                          <a:effectLst/>
                        </a:rPr>
                        <a:t>124</a:t>
                      </a: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r"/>
                      <a:r>
                        <a:rPr lang="en-GB" sz="1400">
                          <a:solidFill>
                            <a:srgbClr val="000000"/>
                          </a:solidFill>
                          <a:effectLst/>
                        </a:rPr>
                        <a:t>131</a:t>
                      </a: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r"/>
                      <a:r>
                        <a:rPr lang="en-GB" sz="1400">
                          <a:solidFill>
                            <a:srgbClr val="000000"/>
                          </a:solidFill>
                          <a:effectLst/>
                        </a:rPr>
                        <a:t>7/131 = 5.34%</a:t>
                      </a: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3084089969"/>
                  </a:ext>
                </a:extLst>
              </a:tr>
              <a:tr h="274320">
                <a:tc>
                  <a:txBody>
                    <a:bodyPr/>
                    <a:lstStyle/>
                    <a:p>
                      <a:r>
                        <a:rPr lang="en-GB" sz="1400" b="1">
                          <a:solidFill>
                            <a:srgbClr val="000000"/>
                          </a:solidFill>
                          <a:effectLst/>
                        </a:rPr>
                        <a:t>No</a:t>
                      </a:r>
                      <a:endParaRPr lang="en-GB" sz="1400">
                        <a:solidFill>
                          <a:srgbClr val="000000"/>
                        </a:solidFill>
                        <a:effectLst/>
                      </a:endParaRP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r"/>
                      <a:r>
                        <a:rPr lang="en-GB" sz="1400">
                          <a:solidFill>
                            <a:srgbClr val="000000"/>
                          </a:solidFill>
                          <a:effectLst/>
                        </a:rPr>
                        <a:t>1</a:t>
                      </a: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r"/>
                      <a:r>
                        <a:rPr lang="en-GB" sz="1400">
                          <a:solidFill>
                            <a:srgbClr val="000000"/>
                          </a:solidFill>
                          <a:effectLst/>
                        </a:rPr>
                        <a:t>78</a:t>
                      </a: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r"/>
                      <a:r>
                        <a:rPr lang="en-GB" sz="1400">
                          <a:solidFill>
                            <a:srgbClr val="000000"/>
                          </a:solidFill>
                          <a:effectLst/>
                        </a:rPr>
                        <a:t>79</a:t>
                      </a: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r"/>
                      <a:r>
                        <a:rPr lang="en-GB" sz="1400" dirty="0">
                          <a:solidFill>
                            <a:srgbClr val="000000"/>
                          </a:solidFill>
                          <a:effectLst/>
                        </a:rPr>
                        <a:t>1/79 = 1.27%</a:t>
                      </a: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2432707859"/>
                  </a:ext>
                </a:extLst>
              </a:tr>
            </a:tbl>
          </a:graphicData>
        </a:graphic>
      </p:graphicFrame>
    </p:spTree>
    <p:extLst>
      <p:ext uri="{BB962C8B-B14F-4D97-AF65-F5344CB8AC3E}">
        <p14:creationId xmlns:p14="http://schemas.microsoft.com/office/powerpoint/2010/main" val="117051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34.6|8.6|7.7|9.1"/>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3D7929B-5B4C-4CAE-8D27-458BB31CA3A8}">
  <ds:schemaRefs>
    <ds:schemaRef ds:uri="f856874f-9946-48cd-ac29-4cb76853c4c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f856874f-9946-48cd-ac29-4cb76853c4c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59</TotalTime>
  <Words>3086</Words>
  <Application>Microsoft Office PowerPoint</Application>
  <PresentationFormat>On-screen Show (4:3)</PresentationFormat>
  <Paragraphs>420</Paragraphs>
  <Slides>48</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48</vt:i4>
      </vt:variant>
    </vt:vector>
  </HeadingPairs>
  <TitlesOfParts>
    <vt:vector size="54" baseType="lpstr">
      <vt:lpstr>Myriad Pro</vt:lpstr>
      <vt:lpstr>Arial</vt:lpstr>
      <vt:lpstr>Calibri</vt:lpstr>
      <vt:lpstr>Times New Roman</vt:lpstr>
      <vt:lpstr>Wingdings</vt:lpstr>
      <vt:lpstr>20140311PresentationUWTSDTemplate</vt:lpstr>
      <vt:lpstr>  Social Epidemiology and Public Health Development      </vt:lpstr>
      <vt:lpstr>Learning outcomes</vt:lpstr>
      <vt:lpstr>Aims of the Session</vt:lpstr>
      <vt:lpstr>Epidemiological statistical measurement</vt:lpstr>
      <vt:lpstr>The 2x2 Table</vt:lpstr>
      <vt:lpstr>2x2 Table &amp; Formulas</vt:lpstr>
      <vt:lpstr>PowerPoint Presentation</vt:lpstr>
      <vt:lpstr>Risk</vt:lpstr>
      <vt:lpstr>Risk</vt:lpstr>
      <vt:lpstr>‘Absolute risk’</vt:lpstr>
      <vt:lpstr>Relative risk</vt:lpstr>
      <vt:lpstr>Relative Risk (RR)</vt:lpstr>
      <vt:lpstr>Relative Risk</vt:lpstr>
      <vt:lpstr>Relative Risk - Example </vt:lpstr>
      <vt:lpstr>Relative Risk - Example </vt:lpstr>
      <vt:lpstr>RR Interpretation</vt:lpstr>
      <vt:lpstr>RR Interpretation</vt:lpstr>
      <vt:lpstr>Odds </vt:lpstr>
      <vt:lpstr>Odds</vt:lpstr>
      <vt:lpstr>Odds Ratio</vt:lpstr>
      <vt:lpstr>Odds Ratio (OR)</vt:lpstr>
      <vt:lpstr>Odds Ratio (OR)</vt:lpstr>
      <vt:lpstr>Odds Ratio - Example</vt:lpstr>
      <vt:lpstr>OR Interpretation</vt:lpstr>
      <vt:lpstr>Odds Ratio (OR)</vt:lpstr>
      <vt:lpstr>OR Interpretation</vt:lpstr>
      <vt:lpstr>Example</vt:lpstr>
      <vt:lpstr>Exercise</vt:lpstr>
      <vt:lpstr>Other Epidemiological statistical measurement</vt:lpstr>
      <vt:lpstr>Epidemiology statistical measurement</vt:lpstr>
      <vt:lpstr>Epidemiology statistical measurement</vt:lpstr>
      <vt:lpstr>Epidemiology statistical measurement</vt:lpstr>
      <vt:lpstr>Epidemiology statistical measurement</vt:lpstr>
      <vt:lpstr>References</vt:lpstr>
      <vt:lpstr>SEMINAR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James Pike</cp:lastModifiedBy>
  <cp:revision>6</cp:revision>
  <dcterms:created xsi:type="dcterms:W3CDTF">2015-04-14T15:21:28Z</dcterms:created>
  <dcterms:modified xsi:type="dcterms:W3CDTF">2023-04-06T11:34:43Z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