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6" r:id="rId2"/>
    <p:sldId id="295" r:id="rId3"/>
    <p:sldId id="302" r:id="rId4"/>
    <p:sldId id="298" r:id="rId5"/>
    <p:sldId id="299" r:id="rId6"/>
    <p:sldId id="300" r:id="rId7"/>
    <p:sldId id="301" r:id="rId8"/>
    <p:sldId id="297" r:id="rId9"/>
    <p:sldId id="303" r:id="rId10"/>
    <p:sldId id="311" r:id="rId11"/>
    <p:sldId id="304" r:id="rId12"/>
    <p:sldId id="305" r:id="rId13"/>
    <p:sldId id="306" r:id="rId14"/>
    <p:sldId id="307" r:id="rId15"/>
    <p:sldId id="308" r:id="rId16"/>
    <p:sldId id="309" r:id="rId17"/>
    <p:sldId id="310" r:id="rId18"/>
    <p:sldId id="312" r:id="rId19"/>
    <p:sldId id="313" r:id="rId20"/>
    <p:sldId id="314" r:id="rId21"/>
    <p:sldId id="315" r:id="rId22"/>
    <p:sldId id="316" r:id="rId23"/>
    <p:sldId id="317" r:id="rId24"/>
    <p:sldId id="318" r:id="rId25"/>
    <p:sldId id="319" r:id="rId26"/>
    <p:sldId id="320" r:id="rId27"/>
    <p:sldId id="321" r:id="rId28"/>
    <p:sldId id="322" r:id="rId29"/>
    <p:sldId id="323" r:id="rId30"/>
    <p:sldId id="324" r:id="rId31"/>
    <p:sldId id="325" r:id="rId32"/>
    <p:sldId id="326" r:id="rId33"/>
    <p:sldId id="327" r:id="rId34"/>
    <p:sldId id="328"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3" autoAdjust="0"/>
    <p:restoredTop sz="94660"/>
  </p:normalViewPr>
  <p:slideViewPr>
    <p:cSldViewPr>
      <p:cViewPr varScale="1">
        <p:scale>
          <a:sx n="62" d="100"/>
          <a:sy n="62" d="100"/>
        </p:scale>
        <p:origin x="859"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AD6076-2585-4CF2-84AC-223FDBA067AD}" type="datetimeFigureOut">
              <a:rPr lang="en-GB" smtClean="0"/>
              <a:t>14/05/2019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D27FF5-ED08-483A-956F-2D1B07389D85}" type="slidenum">
              <a:rPr lang="en-GB" smtClean="0"/>
              <a:t>‹#›</a:t>
            </a:fld>
            <a:endParaRPr lang="en-GB"/>
          </a:p>
        </p:txBody>
      </p:sp>
    </p:spTree>
    <p:extLst>
      <p:ext uri="{BB962C8B-B14F-4D97-AF65-F5344CB8AC3E}">
        <p14:creationId xmlns:p14="http://schemas.microsoft.com/office/powerpoint/2010/main" val="2382237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3D27FF5-ED08-483A-956F-2D1B07389D85}" type="slidenum">
              <a:rPr lang="en-GB" smtClean="0"/>
              <a:t>1</a:t>
            </a:fld>
            <a:endParaRPr lang="en-GB"/>
          </a:p>
        </p:txBody>
      </p:sp>
    </p:spTree>
    <p:extLst>
      <p:ext uri="{BB962C8B-B14F-4D97-AF65-F5344CB8AC3E}">
        <p14:creationId xmlns:p14="http://schemas.microsoft.com/office/powerpoint/2010/main" val="415934379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295400"/>
          </a:xfrm>
        </p:spPr>
        <p:txBody>
          <a:bodyPr/>
          <a:lstStyle/>
          <a:p>
            <a:r>
              <a:rPr lang="en-US" smtClean="0"/>
              <a:t>Click to edit Master title style</a:t>
            </a:r>
            <a:endParaRPr lang="en-US" dirty="0"/>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801112"/>
            <a:ext cx="9144000" cy="932688"/>
          </a:xfrm>
          <a:prstGeom prst="rect">
            <a:avLst/>
          </a:prstGeom>
        </p:spPr>
      </p:pic>
      <p:sp>
        <p:nvSpPr>
          <p:cNvPr id="3" name="Subtitle 2"/>
          <p:cNvSpPr>
            <a:spLocks noGrp="1"/>
          </p:cNvSpPr>
          <p:nvPr>
            <p:ph type="subTitle" idx="1"/>
          </p:nvPr>
        </p:nvSpPr>
        <p:spPr>
          <a:xfrm>
            <a:off x="1371600" y="3429000"/>
            <a:ext cx="6400800" cy="762000"/>
          </a:xfrm>
        </p:spPr>
        <p:txBody>
          <a:bodyPr>
            <a:normAutofit/>
          </a:bodyPr>
          <a:lstStyle>
            <a:lvl1pPr marL="0" indent="0" algn="ctr">
              <a:buNone/>
              <a:defRPr sz="2000" i="1" baseline="0">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white"/>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bwMode="white"/>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371600" y="2438400"/>
            <a:ext cx="6400800" cy="30480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
        <p:nvSpPr>
          <p:cNvPr id="2" name="Title 1"/>
          <p:cNvSpPr>
            <a:spLocks noGrp="1"/>
          </p:cNvSpPr>
          <p:nvPr>
            <p:ph type="title"/>
          </p:nvPr>
        </p:nvSpPr>
        <p:spPr>
          <a:xfrm>
            <a:off x="1447800" y="3410267"/>
            <a:ext cx="6248400" cy="1456373"/>
          </a:xfrm>
        </p:spPr>
        <p:txBody>
          <a:bodyPr anchor="t">
            <a:normAutofit/>
          </a:bodyPr>
          <a:lstStyle>
            <a:lvl1pPr algn="ctr">
              <a:defRPr sz="3600" b="0" i="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47800" y="1503680"/>
            <a:ext cx="6248400" cy="1566862"/>
          </a:xfrm>
        </p:spPr>
        <p:txBody>
          <a:bodyPr anchor="b"/>
          <a:lstStyle>
            <a:lvl1pPr marL="0" indent="0" algn="ctr">
              <a:buNone/>
              <a:defRPr sz="2000" b="0" i="1"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pic>
        <p:nvPicPr>
          <p:cNvPr id="8" name="Picture 7"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2684462"/>
            <a:ext cx="9144000" cy="932688"/>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0" name="Content Placeholder 9"/>
          <p:cNvSpPr>
            <a:spLocks noGrp="1"/>
          </p:cNvSpPr>
          <p:nvPr>
            <p:ph sz="quarter" idx="13"/>
          </p:nvPr>
        </p:nvSpPr>
        <p:spPr>
          <a:xfrm>
            <a:off x="13716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2" name="Content Placeholder 11"/>
          <p:cNvSpPr>
            <a:spLocks noGrp="1"/>
          </p:cNvSpPr>
          <p:nvPr>
            <p:ph sz="quarter" idx="14"/>
          </p:nvPr>
        </p:nvSpPr>
        <p:spPr>
          <a:xfrm>
            <a:off x="4648200" y="2438400"/>
            <a:ext cx="3124200" cy="3124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pic>
        <p:nvPicPr>
          <p:cNvPr id="9" name="Picture 8"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flourish2.png"/>
          <p:cNvPicPr>
            <a:picLocks noChangeAspect="1"/>
          </p:cNvPicPr>
          <p:nvPr/>
        </p:nvPicPr>
        <p:blipFill>
          <a:blip r:embed="rId2">
            <a:clrChange>
              <a:clrFrom>
                <a:srgbClr val="000000">
                  <a:alpha val="0"/>
                </a:srgbClr>
              </a:clrFrom>
              <a:clrTo>
                <a:srgbClr val="000000">
                  <a:alpha val="0"/>
                </a:srgbClr>
              </a:clrTo>
            </a:clrChange>
            <a:lum bright="-14000"/>
          </a:blip>
          <a:stretch>
            <a:fillRect/>
          </a:stretch>
        </p:blipFill>
        <p:spPr>
          <a:xfrm>
            <a:off x="0" y="1618488"/>
            <a:ext cx="9144000" cy="932688"/>
          </a:xfrm>
          <a:prstGeom prst="rect">
            <a:avLst/>
          </a:prstGeom>
        </p:spPr>
      </p:pic>
      <p:sp>
        <p:nvSpPr>
          <p:cNvPr id="11" name="Content Placeholder 10"/>
          <p:cNvSpPr>
            <a:spLocks noGrp="1"/>
          </p:cNvSpPr>
          <p:nvPr>
            <p:ph sz="quarter" idx="13"/>
          </p:nvPr>
        </p:nvSpPr>
        <p:spPr>
          <a:xfrm>
            <a:off x="13716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8200" y="2819400"/>
            <a:ext cx="3124200" cy="2743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371600" y="2362201"/>
            <a:ext cx="3125788" cy="451338"/>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645025" y="2359152"/>
            <a:ext cx="3127375" cy="448056"/>
          </a:xfrm>
        </p:spPr>
        <p:txBody>
          <a:bodyPr anchor="b"/>
          <a:lstStyle>
            <a:lvl1pPr marL="0" indent="0" algn="ctr">
              <a:buNone/>
              <a:defRPr sz="1800" b="1"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5/14/2019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5/14/2019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pic>
        <p:nvPicPr>
          <p:cNvPr id="7" name="Picture 6" descr="flourish2.png"/>
          <p:cNvPicPr>
            <a:picLocks noChangeAspect="1"/>
          </p:cNvPicPr>
          <p:nvPr/>
        </p:nvPicPr>
        <p:blipFill>
          <a:blip r:embed="rId2">
            <a:duotone>
              <a:prstClr val="black"/>
              <a:schemeClr val="tx2">
                <a:tint val="45000"/>
                <a:satMod val="400000"/>
              </a:schemeClr>
            </a:duotone>
            <a:lum bright="-14000"/>
          </a:blip>
          <a:stretch>
            <a:fillRect/>
          </a:stretch>
        </p:blipFill>
        <p:spPr>
          <a:xfrm>
            <a:off x="0" y="1618488"/>
            <a:ext cx="9144000" cy="932688"/>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953001" y="1676400"/>
            <a:ext cx="2819399"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4" name="Text Placeholder 3"/>
          <p:cNvSpPr>
            <a:spLocks noGrp="1"/>
          </p:cNvSpPr>
          <p:nvPr>
            <p:ph type="body" sz="half" idx="2"/>
          </p:nvPr>
        </p:nvSpPr>
        <p:spPr>
          <a:xfrm>
            <a:off x="4953001" y="2275840"/>
            <a:ext cx="2819399" cy="290576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371600" y="1676400"/>
            <a:ext cx="3276600" cy="3505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0" name="Plaque 9"/>
          <p:cNvSpPr/>
          <p:nvPr/>
        </p:nvSpPr>
        <p:spPr>
          <a:xfrm>
            <a:off x="1463040" y="1847088"/>
            <a:ext cx="3090672" cy="3090672"/>
          </a:xfrm>
          <a:prstGeom prst="plaque">
            <a:avLst>
              <a:gd name="adj" fmla="val 8438"/>
            </a:avLst>
          </a:prstGeom>
          <a:noFill/>
          <a:ln w="9525">
            <a:solidFill>
              <a:schemeClr val="tx2">
                <a:alpha val="17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953000" y="1676400"/>
            <a:ext cx="2819400" cy="599440"/>
          </a:xfrm>
        </p:spPr>
        <p:txBody>
          <a:bodyPr anchor="b">
            <a:noAutofit/>
          </a:bodyPr>
          <a:lstStyle>
            <a:lvl1pPr algn="ctr">
              <a:defRPr sz="1700" b="1" cap="all" spc="0" baseline="0"/>
            </a:lvl1pPr>
          </a:lstStyle>
          <a:p>
            <a:r>
              <a:rPr lang="en-US" smtClean="0"/>
              <a:t>Click to edit Master title style</a:t>
            </a:r>
            <a:endParaRPr lang="en-US" dirty="0"/>
          </a:p>
        </p:txBody>
      </p:sp>
      <p:sp>
        <p:nvSpPr>
          <p:cNvPr id="3" name="Picture Placeholder 2"/>
          <p:cNvSpPr>
            <a:spLocks noGrp="1"/>
          </p:cNvSpPr>
          <p:nvPr>
            <p:ph type="pic" idx="1"/>
          </p:nvPr>
        </p:nvSpPr>
        <p:spPr>
          <a:xfrm>
            <a:off x="1524000" y="1905000"/>
            <a:ext cx="2971800" cy="2971800"/>
          </a:xfrm>
          <a:prstGeom prst="plaque">
            <a:avLst>
              <a:gd name="adj" fmla="val 8341"/>
            </a:avLst>
          </a:prstGeom>
          <a:solidFill>
            <a:schemeClr val="bg1">
              <a:lumMod val="95000"/>
              <a:alpha val="35000"/>
            </a:schemeClr>
          </a:solidFill>
          <a:ln w="98425" cmpd="thinThick">
            <a:noFill/>
            <a:bevel/>
          </a:ln>
        </p:spPr>
        <p:txBody>
          <a:bodyPr>
            <a:normAutofit/>
          </a:bodyPr>
          <a:lstStyle>
            <a:lvl1pPr marL="0" indent="0" algn="ctr">
              <a:buNone/>
              <a:defRPr sz="1800" baseline="0">
                <a:solidFill>
                  <a:schemeClr val="tx2"/>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953000" y="2276856"/>
            <a:ext cx="2819400" cy="2875280"/>
          </a:xfrm>
        </p:spPr>
        <p:txBody>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209041"/>
            <a:ext cx="1295400" cy="4318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400" y="1219199"/>
            <a:ext cx="5181600" cy="4267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5/14/2019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window3.png"/>
          <p:cNvPicPr>
            <a:picLocks noChangeAspect="1"/>
          </p:cNvPicPr>
          <p:nvPr/>
        </p:nvPicPr>
        <p:blipFill>
          <a:blip r:embed="rId13"/>
          <a:stretch>
            <a:fillRect/>
          </a:stretch>
        </p:blipFill>
        <p:spPr>
          <a:xfrm>
            <a:off x="0" y="0"/>
            <a:ext cx="9144000" cy="6858000"/>
          </a:xfrm>
          <a:prstGeom prst="rect">
            <a:avLst/>
          </a:prstGeom>
        </p:spPr>
      </p:pic>
      <p:sp>
        <p:nvSpPr>
          <p:cNvPr id="2" name="Title Placeholder 1"/>
          <p:cNvSpPr>
            <a:spLocks noGrp="1"/>
          </p:cNvSpPr>
          <p:nvPr>
            <p:ph type="title"/>
          </p:nvPr>
        </p:nvSpPr>
        <p:spPr>
          <a:xfrm>
            <a:off x="1371600" y="1295400"/>
            <a:ext cx="6400800" cy="6858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057400"/>
            <a:ext cx="6400800" cy="34290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bwMode="white">
          <a:xfrm>
            <a:off x="304800" y="6356350"/>
            <a:ext cx="2133600" cy="365125"/>
          </a:xfrm>
          <a:prstGeom prst="rect">
            <a:avLst/>
          </a:prstGeom>
          <a:ln>
            <a:noFill/>
          </a:ln>
        </p:spPr>
        <p:txBody>
          <a:bodyPr vert="horz" lIns="91440" tIns="45720" rIns="91440" bIns="45720" rtlCol="0" anchor="ctr"/>
          <a:lstStyle>
            <a:lvl1pPr algn="l">
              <a:defRPr sz="1100" baseline="0">
                <a:solidFill>
                  <a:schemeClr val="accent1">
                    <a:lumMod val="60000"/>
                    <a:lumOff val="40000"/>
                  </a:schemeClr>
                </a:solidFill>
              </a:defRPr>
            </a:lvl1pPr>
          </a:lstStyle>
          <a:p>
            <a:fld id="{1D8BD707-D9CF-40AE-B4C6-C98DA3205C09}" type="datetimeFigureOut">
              <a:rPr lang="en-US" smtClean="0"/>
              <a:pPr/>
              <a:t>5/14/2019</a:t>
            </a:fld>
            <a:endParaRPr lang="en-US"/>
          </a:p>
        </p:txBody>
      </p:sp>
      <p:sp>
        <p:nvSpPr>
          <p:cNvPr id="5" name="Footer Placeholder 4"/>
          <p:cNvSpPr>
            <a:spLocks noGrp="1"/>
          </p:cNvSpPr>
          <p:nvPr>
            <p:ph type="ftr" sz="quarter" idx="3"/>
          </p:nvPr>
        </p:nvSpPr>
        <p:spPr bwMode="white">
          <a:xfrm>
            <a:off x="2971800" y="6356350"/>
            <a:ext cx="3200400" cy="365125"/>
          </a:xfrm>
          <a:prstGeom prst="rect">
            <a:avLst/>
          </a:prstGeom>
        </p:spPr>
        <p:txBody>
          <a:bodyPr vert="horz" lIns="91440" tIns="45720" rIns="91440" bIns="45720" rtlCol="0" anchor="ctr"/>
          <a:lstStyle>
            <a:lvl1pPr algn="ctr">
              <a:defRPr sz="1100" baseline="0">
                <a:solidFill>
                  <a:schemeClr val="accent1">
                    <a:lumMod val="60000"/>
                    <a:lumOff val="40000"/>
                  </a:schemeClr>
                </a:solidFill>
              </a:defRPr>
            </a:lvl1pPr>
          </a:lstStyle>
          <a:p>
            <a:endParaRPr lang="en-US"/>
          </a:p>
        </p:txBody>
      </p:sp>
      <p:sp>
        <p:nvSpPr>
          <p:cNvPr id="6" name="Slide Number Placeholder 5"/>
          <p:cNvSpPr>
            <a:spLocks noGrp="1"/>
          </p:cNvSpPr>
          <p:nvPr>
            <p:ph type="sldNum" sz="quarter" idx="4"/>
          </p:nvPr>
        </p:nvSpPr>
        <p:spPr bwMode="white">
          <a:xfrm>
            <a:off x="6675120" y="6364224"/>
            <a:ext cx="2133600" cy="365125"/>
          </a:xfrm>
          <a:prstGeom prst="rect">
            <a:avLst/>
          </a:prstGeom>
        </p:spPr>
        <p:txBody>
          <a:bodyPr vert="horz" lIns="91440" tIns="45720" rIns="91440" bIns="45720" rtlCol="0" anchor="ctr"/>
          <a:lstStyle>
            <a:lvl1pPr algn="r">
              <a:defRPr sz="1200" b="1" baseline="0">
                <a:solidFill>
                  <a:schemeClr val="accent1">
                    <a:lumMod val="60000"/>
                    <a:lumOff val="40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3600" kern="1200" cap="all" spc="30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0" indent="-274320" algn="l" defTabSz="914400" rtl="0" eaLnBrk="1" latinLnBrk="0" hangingPunct="1">
        <a:lnSpc>
          <a:spcPct val="150000"/>
        </a:lnSpc>
        <a:spcBef>
          <a:spcPct val="20000"/>
        </a:spcBef>
        <a:buClrTx/>
        <a:buFont typeface="Wingdings" pitchFamily="2" charset="2"/>
        <a:buChar char="v"/>
        <a:defRPr sz="1800" kern="1200" baseline="0">
          <a:solidFill>
            <a:schemeClr val="tx1"/>
          </a:solidFill>
          <a:latin typeface="+mn-lt"/>
          <a:ea typeface="+mn-ea"/>
          <a:cs typeface="+mn-cs"/>
        </a:defRPr>
      </a:lvl1pPr>
      <a:lvl2pPr marL="742950" indent="-228600" algn="l" defTabSz="914400" rtl="0" eaLnBrk="1" latinLnBrk="0" hangingPunct="1">
        <a:spcBef>
          <a:spcPct val="20000"/>
        </a:spcBef>
        <a:buClrTx/>
        <a:buFont typeface="Arial" pitchFamily="34" charset="0"/>
        <a:buChar char="•"/>
        <a:defRPr sz="1600" kern="1200" baseline="0">
          <a:solidFill>
            <a:schemeClr val="tx1"/>
          </a:solidFill>
          <a:latin typeface="+mn-lt"/>
          <a:ea typeface="+mn-ea"/>
          <a:cs typeface="+mn-cs"/>
        </a:defRPr>
      </a:lvl2pPr>
      <a:lvl3pPr marL="11430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3pPr>
      <a:lvl4pPr marL="16002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4pPr>
      <a:lvl5pPr marL="2057400" indent="-228600" algn="l" defTabSz="914400" rtl="0" eaLnBrk="1" latinLnBrk="0" hangingPunct="1">
        <a:spcBef>
          <a:spcPct val="20000"/>
        </a:spcBef>
        <a:buClrTx/>
        <a:buFont typeface="Arial" pitchFamily="34" charset="0"/>
        <a:buChar char="•"/>
        <a:defRPr sz="1400" kern="1200" baseline="0">
          <a:solidFill>
            <a:schemeClr val="tx1"/>
          </a:solidFill>
          <a:latin typeface="+mn-lt"/>
          <a:ea typeface="+mn-ea"/>
          <a:cs typeface="+mn-cs"/>
        </a:defRPr>
      </a:lvl5pPr>
      <a:lvl6pPr marL="2514600" indent="-228600" algn="l" defTabSz="914400" rtl="0" eaLnBrk="1" latinLnBrk="0" hangingPunct="1">
        <a:spcBef>
          <a:spcPct val="20000"/>
        </a:spcBef>
        <a:buClrTx/>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7pPr>
      <a:lvl8pPr marL="3429000" indent="-228600" algn="l" defTabSz="914400" rtl="0" eaLnBrk="1" latinLnBrk="0" hangingPunct="1">
        <a:spcBef>
          <a:spcPct val="20000"/>
        </a:spcBef>
        <a:buClrTx/>
        <a:buFont typeface="Arial" pitchFamily="34" charset="0"/>
        <a:buChar char="•"/>
        <a:defRPr sz="1200" kern="1200" baseline="0">
          <a:solidFill>
            <a:schemeClr val="tx1"/>
          </a:solidFill>
          <a:latin typeface="+mn-lt"/>
          <a:ea typeface="+mn-ea"/>
          <a:cs typeface="+mn-cs"/>
        </a:defRPr>
      </a:lvl8pPr>
      <a:lvl9pPr marL="3886200" indent="-228600" algn="l" defTabSz="914400" rtl="0" eaLnBrk="1" latinLnBrk="0" hangingPunct="1">
        <a:spcBef>
          <a:spcPct val="20000"/>
        </a:spcBef>
        <a:buClrTx/>
        <a:buFont typeface="Arial" pitchFamily="34" charset="0"/>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image" Target="../media/image34.jpg"/></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1859280"/>
            <a:ext cx="6400800" cy="1188720"/>
          </a:xfrm>
        </p:spPr>
        <p:txBody>
          <a:bodyPr>
            <a:normAutofit/>
          </a:bodyPr>
          <a:lstStyle/>
          <a:p>
            <a:r>
              <a:rPr lang="en-GB" sz="2400" dirty="0"/>
              <a:t>Foods </a:t>
            </a:r>
            <a:r>
              <a:rPr lang="en-GB" sz="2400" dirty="0" smtClean="0"/>
              <a:t>in  </a:t>
            </a:r>
            <a:r>
              <a:rPr lang="en-GB" sz="2400" dirty="0"/>
              <a:t>Chinese  24 Seasonal Festivals </a:t>
            </a:r>
          </a:p>
        </p:txBody>
      </p:sp>
      <p:sp>
        <p:nvSpPr>
          <p:cNvPr id="3" name="Subtitle 2"/>
          <p:cNvSpPr>
            <a:spLocks noGrp="1"/>
          </p:cNvSpPr>
          <p:nvPr>
            <p:ph type="subTitle" idx="1"/>
          </p:nvPr>
        </p:nvSpPr>
        <p:spPr>
          <a:xfrm>
            <a:off x="1371600" y="3505200"/>
            <a:ext cx="6629400" cy="1752600"/>
          </a:xfrm>
        </p:spPr>
        <p:txBody>
          <a:bodyPr>
            <a:normAutofit/>
          </a:bodyPr>
          <a:lstStyle/>
          <a:p>
            <a:endParaRPr lang="en-GB" dirty="0" smtClean="0"/>
          </a:p>
        </p:txBody>
      </p:sp>
    </p:spTree>
    <p:extLst>
      <p:ext uri="{BB962C8B-B14F-4D97-AF65-F5344CB8AC3E}">
        <p14:creationId xmlns:p14="http://schemas.microsoft.com/office/powerpoint/2010/main" val="2628110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533400"/>
          </a:xfrm>
        </p:spPr>
        <p:txBody>
          <a:bodyPr>
            <a:noAutofit/>
          </a:bodyPr>
          <a:lstStyle/>
          <a:p>
            <a:r>
              <a:rPr lang="en-GB" sz="2000" b="1" dirty="0" smtClean="0"/>
              <a:t>24 Solar Terms</a:t>
            </a:r>
            <a:endParaRPr lang="en-GB" sz="2000" b="1" dirty="0"/>
          </a:p>
        </p:txBody>
      </p:sp>
      <p:sp>
        <p:nvSpPr>
          <p:cNvPr id="3" name="Content Placeholder 2"/>
          <p:cNvSpPr>
            <a:spLocks noGrp="1"/>
          </p:cNvSpPr>
          <p:nvPr>
            <p:ph idx="1"/>
          </p:nvPr>
        </p:nvSpPr>
        <p:spPr>
          <a:xfrm>
            <a:off x="1371600" y="2209800"/>
            <a:ext cx="6400800" cy="3276601"/>
          </a:xfrm>
        </p:spPr>
        <p:txBody>
          <a:bodyPr/>
          <a:lstStyle/>
          <a:p>
            <a:r>
              <a:rPr lang="en-GB" dirty="0" smtClean="0"/>
              <a:t>On the 30</a:t>
            </a:r>
            <a:r>
              <a:rPr lang="en-GB" baseline="30000" dirty="0" smtClean="0"/>
              <a:t>TH</a:t>
            </a:r>
            <a:r>
              <a:rPr lang="en-GB" dirty="0" smtClean="0"/>
              <a:t> November 2016, Twenty Four Solar Terms was formally on the List of Non-Material Cultural Heritage of the UNESCO:</a:t>
            </a:r>
          </a:p>
          <a:p>
            <a:r>
              <a:rPr lang="en-GB" dirty="0" smtClean="0"/>
              <a:t>China-The Twenty Four Solar Terms: Knowledge of time and practices developed in China through observation of the Sun’s annual motion. </a:t>
            </a:r>
            <a:endParaRPr lang="en-GB" dirty="0"/>
          </a:p>
        </p:txBody>
      </p:sp>
    </p:spTree>
    <p:extLst>
      <p:ext uri="{BB962C8B-B14F-4D97-AF65-F5344CB8AC3E}">
        <p14:creationId xmlns:p14="http://schemas.microsoft.com/office/powerpoint/2010/main" val="34076618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143000"/>
            <a:ext cx="6400800" cy="685800"/>
          </a:xfrm>
        </p:spPr>
        <p:txBody>
          <a:bodyPr>
            <a:noAutofit/>
          </a:bodyPr>
          <a:lstStyle/>
          <a:p>
            <a:r>
              <a:rPr lang="en-GB" sz="1800" dirty="0"/>
              <a:t>Description </a:t>
            </a:r>
            <a:r>
              <a:rPr lang="en-GB" sz="1800" dirty="0" smtClean="0"/>
              <a:t>of The Twenty –Four Solar Terms in UNESCO List Recording   </a:t>
            </a:r>
            <a:endParaRPr lang="en-GB" sz="1800" dirty="0"/>
          </a:p>
        </p:txBody>
      </p:sp>
      <p:sp>
        <p:nvSpPr>
          <p:cNvPr id="3" name="Content Placeholder 2"/>
          <p:cNvSpPr>
            <a:spLocks noGrp="1"/>
          </p:cNvSpPr>
          <p:nvPr>
            <p:ph idx="1"/>
          </p:nvPr>
        </p:nvSpPr>
        <p:spPr>
          <a:xfrm>
            <a:off x="914400" y="1981200"/>
            <a:ext cx="7315200" cy="3810000"/>
          </a:xfrm>
        </p:spPr>
        <p:txBody>
          <a:bodyPr>
            <a:normAutofit lnSpcReduction="10000"/>
          </a:bodyPr>
          <a:lstStyle/>
          <a:p>
            <a:r>
              <a:rPr lang="en-GB" dirty="0" smtClean="0"/>
              <a:t>The ancient Chinese divided the sun’s annual circular motion into 24 segments, calling each segment a specific ‘Solar term’.</a:t>
            </a:r>
          </a:p>
          <a:p>
            <a:r>
              <a:rPr lang="en-GB" dirty="0" smtClean="0"/>
              <a:t>The criteria for its formulation were developed through the observation of changes of seasons, astronomy and other natural phenomena. </a:t>
            </a:r>
          </a:p>
          <a:p>
            <a:r>
              <a:rPr lang="en-GB" dirty="0" smtClean="0"/>
              <a:t>The element remains of particular importance to farmers for guiding their practices. Some rituals and festivals are associated with the terms, which have contributed to the community’s cultural identity. </a:t>
            </a:r>
          </a:p>
          <a:p>
            <a:r>
              <a:rPr lang="en-GB" dirty="0" smtClean="0"/>
              <a:t>Knowledge of the elements is transmitted through formal and informal means of education. </a:t>
            </a:r>
            <a:endParaRPr lang="en-GB" dirty="0"/>
          </a:p>
        </p:txBody>
      </p:sp>
    </p:spTree>
    <p:extLst>
      <p:ext uri="{BB962C8B-B14F-4D97-AF65-F5344CB8AC3E}">
        <p14:creationId xmlns:p14="http://schemas.microsoft.com/office/powerpoint/2010/main" val="37201244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705600" cy="381000"/>
          </a:xfrm>
        </p:spPr>
        <p:txBody>
          <a:bodyPr>
            <a:noAutofit/>
          </a:bodyPr>
          <a:lstStyle/>
          <a:p>
            <a:r>
              <a:rPr lang="en-GB" sz="1800" b="1" u="sng" dirty="0" smtClean="0"/>
              <a:t>24 Seasonal Division points/ segments </a:t>
            </a:r>
            <a:endParaRPr lang="en-GB" sz="1800" b="1" u="sng" dirty="0"/>
          </a:p>
        </p:txBody>
      </p:sp>
      <p:sp>
        <p:nvSpPr>
          <p:cNvPr id="3" name="Content Placeholder 2"/>
          <p:cNvSpPr>
            <a:spLocks noGrp="1"/>
          </p:cNvSpPr>
          <p:nvPr>
            <p:ph idx="1"/>
          </p:nvPr>
        </p:nvSpPr>
        <p:spPr>
          <a:xfrm>
            <a:off x="1066800" y="1981200"/>
            <a:ext cx="7162800" cy="3810000"/>
          </a:xfrm>
        </p:spPr>
        <p:txBody>
          <a:bodyPr>
            <a:normAutofit/>
          </a:bodyPr>
          <a:lstStyle/>
          <a:p>
            <a:r>
              <a:rPr lang="en-GB" dirty="0" smtClean="0"/>
              <a:t>Chinese calendar is a lunar calendar, it takes into account the longest and the shortest days of a year (Summer and Winter Solstices) and the two days in a year when the length of the day equals to their nights (Spring and Autumn Equinoxes) as the division points. </a:t>
            </a:r>
          </a:p>
          <a:p>
            <a:endParaRPr lang="en-GB" dirty="0" smtClean="0"/>
          </a:p>
          <a:p>
            <a:r>
              <a:rPr lang="en-GB" dirty="0" smtClean="0"/>
              <a:t>The 24 Seasonal Segments are twenty-four periods and climate to be used for governing agricultural arrangements in ancient China since the Western Han Dynasty (206BC - 24) period of </a:t>
            </a:r>
            <a:r>
              <a:rPr lang="en-GB" dirty="0" err="1" smtClean="0"/>
              <a:t>tiem</a:t>
            </a:r>
            <a:r>
              <a:rPr lang="en-GB" dirty="0" smtClean="0"/>
              <a:t> and and it still functions even now. </a:t>
            </a:r>
            <a:endParaRPr lang="en-GB" dirty="0"/>
          </a:p>
        </p:txBody>
      </p:sp>
    </p:spTree>
    <p:extLst>
      <p:ext uri="{BB962C8B-B14F-4D97-AF65-F5344CB8AC3E}">
        <p14:creationId xmlns:p14="http://schemas.microsoft.com/office/powerpoint/2010/main" val="36015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Chinese canlendar.jpg"/>
          <p:cNvPicPr>
            <a:picLocks noGrp="1" noChangeAspect="1"/>
          </p:cNvPicPr>
          <p:nvPr>
            <p:ph idx="1"/>
          </p:nvPr>
        </p:nvPicPr>
        <p:blipFill>
          <a:blip r:embed="rId2" cstate="print"/>
          <a:stretch>
            <a:fillRect/>
          </a:stretch>
        </p:blipFill>
        <p:spPr>
          <a:xfrm>
            <a:off x="-129148" y="533400"/>
            <a:ext cx="9273148" cy="5532979"/>
          </a:xfrm>
        </p:spPr>
      </p:pic>
    </p:spTree>
    <p:extLst>
      <p:ext uri="{BB962C8B-B14F-4D97-AF65-F5344CB8AC3E}">
        <p14:creationId xmlns:p14="http://schemas.microsoft.com/office/powerpoint/2010/main" val="772149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762000"/>
          </a:xfrm>
        </p:spPr>
        <p:txBody>
          <a:bodyPr>
            <a:noAutofit/>
          </a:bodyPr>
          <a:lstStyle/>
          <a:p>
            <a:r>
              <a:rPr lang="en-GB" sz="3600" b="1" dirty="0" smtClean="0"/>
              <a:t>24 </a:t>
            </a:r>
            <a:r>
              <a:rPr lang="en-GB" sz="1400" b="1" dirty="0" smtClean="0"/>
              <a:t>Seasonal Segments </a:t>
            </a:r>
            <a:r>
              <a:rPr lang="zh-CN" altLang="en-US" sz="1400" b="1" dirty="0" smtClean="0"/>
              <a:t>二十四节气</a:t>
            </a:r>
            <a:endParaRPr lang="en-GB" sz="1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92858212"/>
              </p:ext>
            </p:extLst>
          </p:nvPr>
        </p:nvGraphicFramePr>
        <p:xfrm>
          <a:off x="609600" y="1356360"/>
          <a:ext cx="8229600" cy="5029200"/>
        </p:xfrm>
        <a:graphic>
          <a:graphicData uri="http://schemas.openxmlformats.org/drawingml/2006/table">
            <a:tbl>
              <a:tblPr firstRow="1" bandRow="1">
                <a:tableStyleId>{5C22544A-7EE6-4342-B048-85BDC9FD1C3A}</a:tableStyleId>
              </a:tblPr>
              <a:tblGrid>
                <a:gridCol w="4114800"/>
                <a:gridCol w="4114800"/>
              </a:tblGrid>
              <a:tr h="359737">
                <a:tc>
                  <a:txBody>
                    <a:bodyPr/>
                    <a:lstStyle/>
                    <a:p>
                      <a:endParaRPr lang="en-GB" dirty="0"/>
                    </a:p>
                  </a:txBody>
                  <a:tcPr/>
                </a:tc>
                <a:tc>
                  <a:txBody>
                    <a:bodyPr/>
                    <a:lstStyle/>
                    <a:p>
                      <a:endParaRPr lang="en-GB" dirty="0"/>
                    </a:p>
                  </a:txBody>
                  <a:tcPr/>
                </a:tc>
              </a:tr>
              <a:tr h="359737">
                <a:tc>
                  <a:txBody>
                    <a:bodyPr/>
                    <a:lstStyle/>
                    <a:p>
                      <a:r>
                        <a:rPr lang="en-GB" dirty="0" smtClean="0"/>
                        <a:t>1 Li Chun </a:t>
                      </a:r>
                      <a:r>
                        <a:rPr lang="zh-CN" altLang="en-US" dirty="0" smtClean="0"/>
                        <a:t>立 春 </a:t>
                      </a:r>
                      <a:r>
                        <a:rPr lang="en-GB" altLang="zh-CN" dirty="0" smtClean="0"/>
                        <a:t>(</a:t>
                      </a:r>
                      <a:r>
                        <a:rPr lang="en-GB" dirty="0" smtClean="0"/>
                        <a:t>Beginning of spring)</a:t>
                      </a:r>
                      <a:endParaRPr lang="en-GB" dirty="0"/>
                    </a:p>
                  </a:txBody>
                  <a:tcPr/>
                </a:tc>
                <a:tc>
                  <a:txBody>
                    <a:bodyPr/>
                    <a:lstStyle/>
                    <a:p>
                      <a:r>
                        <a:rPr lang="en-US" altLang="zh-CN" dirty="0" smtClean="0"/>
                        <a:t>2 </a:t>
                      </a:r>
                      <a:r>
                        <a:rPr lang="en-GB" dirty="0" smtClean="0"/>
                        <a:t>Yu </a:t>
                      </a:r>
                      <a:r>
                        <a:rPr lang="en-GB" dirty="0" err="1" smtClean="0"/>
                        <a:t>Shui</a:t>
                      </a:r>
                      <a:r>
                        <a:rPr lang="en-GB" dirty="0" smtClean="0"/>
                        <a:t> </a:t>
                      </a:r>
                      <a:r>
                        <a:rPr lang="zh-CN" altLang="en-US" dirty="0" smtClean="0"/>
                        <a:t>雨 水 </a:t>
                      </a:r>
                      <a:r>
                        <a:rPr lang="en-GB" altLang="zh-CN" dirty="0" smtClean="0"/>
                        <a:t>(</a:t>
                      </a:r>
                      <a:r>
                        <a:rPr lang="en-GB" dirty="0" smtClean="0"/>
                        <a:t>Rain water 19/2) </a:t>
                      </a:r>
                      <a:endParaRPr lang="en-GB" dirty="0"/>
                    </a:p>
                  </a:txBody>
                  <a:tcPr/>
                </a:tc>
              </a:tr>
              <a:tr h="359737">
                <a:tc>
                  <a:txBody>
                    <a:bodyPr/>
                    <a:lstStyle/>
                    <a:p>
                      <a:r>
                        <a:rPr lang="en-US" altLang="zh-CN" dirty="0" smtClean="0"/>
                        <a:t>3 </a:t>
                      </a:r>
                      <a:r>
                        <a:rPr lang="en-GB" dirty="0" smtClean="0"/>
                        <a:t>Jing Zhe </a:t>
                      </a:r>
                      <a:r>
                        <a:rPr lang="zh-CN" altLang="en-US" dirty="0" smtClean="0"/>
                        <a:t>惊 蛰 </a:t>
                      </a:r>
                      <a:r>
                        <a:rPr lang="en-GB" altLang="zh-CN" dirty="0" smtClean="0"/>
                        <a:t>(Walking of Insects 5/3)</a:t>
                      </a:r>
                      <a:endParaRPr lang="en-GB" dirty="0"/>
                    </a:p>
                  </a:txBody>
                  <a:tcPr/>
                </a:tc>
                <a:tc>
                  <a:txBody>
                    <a:bodyPr/>
                    <a:lstStyle/>
                    <a:p>
                      <a:r>
                        <a:rPr lang="en-US" altLang="zh-CN" dirty="0" smtClean="0"/>
                        <a:t>4 </a:t>
                      </a:r>
                      <a:r>
                        <a:rPr lang="en-GB" dirty="0" smtClean="0"/>
                        <a:t>Chun Fen </a:t>
                      </a:r>
                      <a:r>
                        <a:rPr lang="zh-CN" altLang="en-US" dirty="0" smtClean="0"/>
                        <a:t>春 分 </a:t>
                      </a:r>
                      <a:r>
                        <a:rPr lang="en-GB" altLang="zh-CN" dirty="0" smtClean="0"/>
                        <a:t>(</a:t>
                      </a:r>
                      <a:r>
                        <a:rPr lang="en-GB" dirty="0" smtClean="0"/>
                        <a:t>Spring equinox 20/3)</a:t>
                      </a:r>
                      <a:endParaRPr lang="en-GB" dirty="0"/>
                    </a:p>
                  </a:txBody>
                  <a:tcPr/>
                </a:tc>
              </a:tr>
              <a:tr h="359737">
                <a:tc>
                  <a:txBody>
                    <a:bodyPr/>
                    <a:lstStyle/>
                    <a:p>
                      <a:r>
                        <a:rPr lang="en-US" altLang="zh-CN" dirty="0" smtClean="0"/>
                        <a:t>5 </a:t>
                      </a:r>
                      <a:r>
                        <a:rPr lang="en-GB" dirty="0" smtClean="0"/>
                        <a:t>Qing Ming </a:t>
                      </a:r>
                      <a:r>
                        <a:rPr lang="zh-CN" altLang="en-US" dirty="0" smtClean="0"/>
                        <a:t>清 明 </a:t>
                      </a:r>
                      <a:r>
                        <a:rPr lang="en-GB" altLang="zh-CN" dirty="0" smtClean="0"/>
                        <a:t>(</a:t>
                      </a:r>
                      <a:r>
                        <a:rPr lang="en-GB" dirty="0" smtClean="0"/>
                        <a:t>Pure brightness4/4 </a:t>
                      </a:r>
                      <a:r>
                        <a:rPr lang="en-GB" altLang="zh-CN" dirty="0" smtClean="0"/>
                        <a:t>)</a:t>
                      </a:r>
                      <a:r>
                        <a:rPr lang="zh-CN" altLang="en-US" dirty="0" smtClean="0"/>
                        <a:t> </a:t>
                      </a:r>
                      <a:endParaRPr lang="en-GB" dirty="0"/>
                    </a:p>
                  </a:txBody>
                  <a:tcPr/>
                </a:tc>
                <a:tc>
                  <a:txBody>
                    <a:bodyPr/>
                    <a:lstStyle/>
                    <a:p>
                      <a:r>
                        <a:rPr lang="en-US" altLang="zh-CN" dirty="0" smtClean="0"/>
                        <a:t>6 </a:t>
                      </a:r>
                      <a:r>
                        <a:rPr lang="en-GB" dirty="0" err="1" smtClean="0"/>
                        <a:t>Gu</a:t>
                      </a:r>
                      <a:r>
                        <a:rPr lang="en-GB" dirty="0" smtClean="0"/>
                        <a:t> Yu </a:t>
                      </a:r>
                      <a:r>
                        <a:rPr lang="zh-CN" altLang="en-US" dirty="0" smtClean="0"/>
                        <a:t>谷 雨 </a:t>
                      </a:r>
                      <a:r>
                        <a:rPr lang="en-GB" altLang="zh-CN" dirty="0" smtClean="0"/>
                        <a:t>(</a:t>
                      </a:r>
                      <a:r>
                        <a:rPr lang="en-GB" dirty="0" smtClean="0"/>
                        <a:t>Grain rain 19/4</a:t>
                      </a:r>
                      <a:r>
                        <a:rPr lang="en-GB" altLang="zh-CN" dirty="0" smtClean="0"/>
                        <a:t>)</a:t>
                      </a:r>
                      <a:endParaRPr lang="en-GB" dirty="0"/>
                    </a:p>
                  </a:txBody>
                  <a:tcPr/>
                </a:tc>
              </a:tr>
              <a:tr h="359737">
                <a:tc>
                  <a:txBody>
                    <a:bodyPr/>
                    <a:lstStyle/>
                    <a:p>
                      <a:r>
                        <a:rPr lang="en-US" altLang="zh-CN" dirty="0" smtClean="0"/>
                        <a:t>7 </a:t>
                      </a:r>
                      <a:r>
                        <a:rPr lang="en-GB" dirty="0" smtClean="0"/>
                        <a:t>Li Xia </a:t>
                      </a:r>
                      <a:r>
                        <a:rPr lang="zh-CN" altLang="en-US" dirty="0" smtClean="0"/>
                        <a:t>立 夏 </a:t>
                      </a:r>
                      <a:r>
                        <a:rPr lang="en-GB" altLang="zh-CN" dirty="0" smtClean="0"/>
                        <a:t>(</a:t>
                      </a:r>
                      <a:r>
                        <a:rPr lang="en-GB" dirty="0" smtClean="0"/>
                        <a:t>Beginning of summer5/5</a:t>
                      </a:r>
                      <a:r>
                        <a:rPr lang="en-GB" altLang="zh-CN" dirty="0" smtClean="0"/>
                        <a:t>)</a:t>
                      </a:r>
                      <a:endParaRPr lang="en-GB" dirty="0"/>
                    </a:p>
                  </a:txBody>
                  <a:tcPr/>
                </a:tc>
                <a:tc>
                  <a:txBody>
                    <a:bodyPr/>
                    <a:lstStyle/>
                    <a:p>
                      <a:r>
                        <a:rPr lang="en-US" altLang="zh-CN" dirty="0" smtClean="0"/>
                        <a:t>8 </a:t>
                      </a:r>
                      <a:r>
                        <a:rPr lang="en-GB" dirty="0" smtClean="0"/>
                        <a:t>Xiao Man </a:t>
                      </a:r>
                      <a:r>
                        <a:rPr lang="zh-CN" altLang="en-US" dirty="0" smtClean="0"/>
                        <a:t>小 满 </a:t>
                      </a:r>
                      <a:r>
                        <a:rPr lang="en-GB" altLang="zh-CN" dirty="0" smtClean="0"/>
                        <a:t>(</a:t>
                      </a:r>
                      <a:r>
                        <a:rPr lang="en-GB" dirty="0" smtClean="0"/>
                        <a:t>Grain full 20/5</a:t>
                      </a:r>
                      <a:r>
                        <a:rPr lang="en-GB" altLang="zh-CN" dirty="0" smtClean="0"/>
                        <a:t>)</a:t>
                      </a:r>
                      <a:endParaRPr lang="en-GB" dirty="0"/>
                    </a:p>
                  </a:txBody>
                  <a:tcPr/>
                </a:tc>
              </a:tr>
              <a:tr h="359737">
                <a:tc>
                  <a:txBody>
                    <a:bodyPr/>
                    <a:lstStyle/>
                    <a:p>
                      <a:r>
                        <a:rPr lang="en-US" altLang="zh-CN" dirty="0" smtClean="0"/>
                        <a:t>9 </a:t>
                      </a:r>
                      <a:r>
                        <a:rPr lang="en-GB" dirty="0" err="1" smtClean="0"/>
                        <a:t>Mang</a:t>
                      </a:r>
                      <a:r>
                        <a:rPr lang="en-GB" dirty="0" smtClean="0"/>
                        <a:t> </a:t>
                      </a:r>
                      <a:r>
                        <a:rPr lang="en-GB" dirty="0" err="1" smtClean="0"/>
                        <a:t>Zhong</a:t>
                      </a:r>
                      <a:r>
                        <a:rPr lang="en-GB" dirty="0" smtClean="0"/>
                        <a:t> </a:t>
                      </a:r>
                      <a:r>
                        <a:rPr lang="zh-CN" altLang="en-US" dirty="0" smtClean="0"/>
                        <a:t>芒 种 </a:t>
                      </a:r>
                      <a:r>
                        <a:rPr lang="en-GB" altLang="zh-CN" dirty="0" smtClean="0"/>
                        <a:t>(</a:t>
                      </a:r>
                      <a:r>
                        <a:rPr lang="en-GB" dirty="0" smtClean="0"/>
                        <a:t>Grain in ear5/6 </a:t>
                      </a:r>
                      <a:r>
                        <a:rPr lang="en-GB" altLang="zh-CN" dirty="0" smtClean="0"/>
                        <a:t>)</a:t>
                      </a:r>
                      <a:endParaRPr lang="en-GB" dirty="0"/>
                    </a:p>
                  </a:txBody>
                  <a:tcPr/>
                </a:tc>
                <a:tc>
                  <a:txBody>
                    <a:bodyPr/>
                    <a:lstStyle/>
                    <a:p>
                      <a:r>
                        <a:rPr lang="en-US" altLang="zh-CN" dirty="0" smtClean="0"/>
                        <a:t>10 </a:t>
                      </a:r>
                      <a:r>
                        <a:rPr lang="en-GB" dirty="0" smtClean="0"/>
                        <a:t>Xia Shi </a:t>
                      </a:r>
                      <a:r>
                        <a:rPr lang="zh-CN" altLang="en-US" dirty="0" smtClean="0"/>
                        <a:t>夏 至 </a:t>
                      </a:r>
                      <a:r>
                        <a:rPr lang="en-GB" altLang="zh-CN" dirty="0" smtClean="0"/>
                        <a:t>(</a:t>
                      </a:r>
                      <a:r>
                        <a:rPr lang="en-GB" dirty="0" smtClean="0"/>
                        <a:t>Summer solstice 21/6 )</a:t>
                      </a:r>
                      <a:endParaRPr lang="en-GB" dirty="0"/>
                    </a:p>
                  </a:txBody>
                  <a:tcPr/>
                </a:tc>
              </a:tr>
              <a:tr h="359737">
                <a:tc>
                  <a:txBody>
                    <a:bodyPr/>
                    <a:lstStyle/>
                    <a:p>
                      <a:r>
                        <a:rPr lang="en-US" altLang="zh-CN" dirty="0" smtClean="0"/>
                        <a:t>11 </a:t>
                      </a:r>
                      <a:r>
                        <a:rPr lang="en-GB" dirty="0" smtClean="0"/>
                        <a:t>Xiao </a:t>
                      </a:r>
                      <a:r>
                        <a:rPr lang="en-GB" dirty="0" err="1" smtClean="0"/>
                        <a:t>Shu</a:t>
                      </a:r>
                      <a:r>
                        <a:rPr lang="en-GB" dirty="0" smtClean="0"/>
                        <a:t> </a:t>
                      </a:r>
                      <a:r>
                        <a:rPr lang="zh-CN" altLang="en-US" dirty="0" smtClean="0"/>
                        <a:t>小 暑 </a:t>
                      </a:r>
                      <a:r>
                        <a:rPr lang="en-GB" altLang="zh-CN" dirty="0" smtClean="0"/>
                        <a:t>(</a:t>
                      </a:r>
                      <a:r>
                        <a:rPr lang="en-GB" dirty="0" smtClean="0"/>
                        <a:t>Slight heat7/7 </a:t>
                      </a:r>
                      <a:r>
                        <a:rPr lang="en-GB" altLang="zh-CN" dirty="0" smtClean="0"/>
                        <a:t>)</a:t>
                      </a:r>
                      <a:endParaRPr lang="en-GB" dirty="0"/>
                    </a:p>
                  </a:txBody>
                  <a:tcPr/>
                </a:tc>
                <a:tc>
                  <a:txBody>
                    <a:bodyPr/>
                    <a:lstStyle/>
                    <a:p>
                      <a:r>
                        <a:rPr lang="en-US" altLang="zh-CN" dirty="0" smtClean="0"/>
                        <a:t>12 </a:t>
                      </a:r>
                      <a:r>
                        <a:rPr lang="en-GB" dirty="0" err="1" smtClean="0"/>
                        <a:t>Da</a:t>
                      </a:r>
                      <a:r>
                        <a:rPr lang="en-GB" dirty="0" smtClean="0"/>
                        <a:t> </a:t>
                      </a:r>
                      <a:r>
                        <a:rPr lang="en-GB" dirty="0" err="1" smtClean="0"/>
                        <a:t>Shu</a:t>
                      </a:r>
                      <a:r>
                        <a:rPr lang="en-GB" dirty="0" smtClean="0"/>
                        <a:t> </a:t>
                      </a:r>
                      <a:r>
                        <a:rPr lang="zh-CN" altLang="en-US" dirty="0" smtClean="0"/>
                        <a:t>大 暑 </a:t>
                      </a:r>
                      <a:r>
                        <a:rPr lang="en-GB" altLang="zh-CN" dirty="0" smtClean="0"/>
                        <a:t>(</a:t>
                      </a:r>
                      <a:r>
                        <a:rPr lang="en-GB" dirty="0" smtClean="0"/>
                        <a:t>Great heat 22/7</a:t>
                      </a:r>
                      <a:r>
                        <a:rPr lang="en-GB" altLang="zh-CN" dirty="0" smtClean="0"/>
                        <a:t>)</a:t>
                      </a:r>
                      <a:endParaRPr lang="en-GB" dirty="0"/>
                    </a:p>
                  </a:txBody>
                  <a:tcPr/>
                </a:tc>
              </a:tr>
              <a:tr h="359737">
                <a:tc>
                  <a:txBody>
                    <a:bodyPr/>
                    <a:lstStyle/>
                    <a:p>
                      <a:r>
                        <a:rPr lang="en-US" altLang="zh-CN" dirty="0" smtClean="0"/>
                        <a:t>13 </a:t>
                      </a:r>
                      <a:r>
                        <a:rPr lang="en-GB" dirty="0" smtClean="0"/>
                        <a:t>Li </a:t>
                      </a:r>
                      <a:r>
                        <a:rPr lang="en-GB" dirty="0" err="1" smtClean="0"/>
                        <a:t>Qiu</a:t>
                      </a:r>
                      <a:r>
                        <a:rPr lang="en-GB" dirty="0" smtClean="0"/>
                        <a:t> </a:t>
                      </a:r>
                      <a:r>
                        <a:rPr lang="zh-CN" altLang="en-US" dirty="0" smtClean="0"/>
                        <a:t>立 秋  </a:t>
                      </a:r>
                      <a:r>
                        <a:rPr lang="en-GB" altLang="zh-CN" dirty="0" smtClean="0"/>
                        <a:t>(</a:t>
                      </a:r>
                      <a:r>
                        <a:rPr lang="en-GB" sz="1600" dirty="0" smtClean="0"/>
                        <a:t>Beginning of autumn7/8)</a:t>
                      </a:r>
                      <a:endParaRPr lang="en-GB" sz="1600" dirty="0"/>
                    </a:p>
                  </a:txBody>
                  <a:tcPr/>
                </a:tc>
                <a:tc>
                  <a:txBody>
                    <a:bodyPr/>
                    <a:lstStyle/>
                    <a:p>
                      <a:r>
                        <a:rPr lang="en-US" altLang="zh-CN" dirty="0" smtClean="0"/>
                        <a:t>14 </a:t>
                      </a:r>
                      <a:r>
                        <a:rPr lang="en-GB" dirty="0" smtClean="0"/>
                        <a:t>Chu </a:t>
                      </a:r>
                      <a:r>
                        <a:rPr lang="en-GB" dirty="0" err="1" smtClean="0"/>
                        <a:t>Shu</a:t>
                      </a:r>
                      <a:r>
                        <a:rPr lang="en-GB" dirty="0" smtClean="0"/>
                        <a:t> </a:t>
                      </a:r>
                      <a:r>
                        <a:rPr lang="zh-CN" altLang="en-US" dirty="0" smtClean="0"/>
                        <a:t>处 暑 </a:t>
                      </a:r>
                      <a:r>
                        <a:rPr lang="en-GB" altLang="zh-CN" dirty="0" smtClean="0"/>
                        <a:t>(</a:t>
                      </a:r>
                      <a:r>
                        <a:rPr lang="en-GB" dirty="0" smtClean="0"/>
                        <a:t>Limit of heat 23/8 )</a:t>
                      </a:r>
                      <a:endParaRPr lang="en-GB" dirty="0"/>
                    </a:p>
                  </a:txBody>
                  <a:tcPr/>
                </a:tc>
              </a:tr>
              <a:tr h="359737">
                <a:tc>
                  <a:txBody>
                    <a:bodyPr/>
                    <a:lstStyle/>
                    <a:p>
                      <a:r>
                        <a:rPr lang="en-US" altLang="zh-CN" dirty="0" smtClean="0"/>
                        <a:t>15 </a:t>
                      </a:r>
                      <a:r>
                        <a:rPr lang="en-GB" dirty="0" smtClean="0"/>
                        <a:t>Bai Lu </a:t>
                      </a:r>
                      <a:r>
                        <a:rPr lang="zh-CN" altLang="en-US" dirty="0" smtClean="0"/>
                        <a:t>白 露 </a:t>
                      </a:r>
                      <a:r>
                        <a:rPr lang="en-GB" altLang="zh-CN" dirty="0" smtClean="0"/>
                        <a:t>(</a:t>
                      </a:r>
                      <a:r>
                        <a:rPr lang="en-GB" dirty="0" smtClean="0"/>
                        <a:t>White dew7/8 )</a:t>
                      </a:r>
                      <a:endParaRPr lang="en-GB" dirty="0"/>
                    </a:p>
                  </a:txBody>
                  <a:tcPr/>
                </a:tc>
                <a:tc>
                  <a:txBody>
                    <a:bodyPr/>
                    <a:lstStyle/>
                    <a:p>
                      <a:r>
                        <a:rPr lang="en-US" altLang="zh-CN" dirty="0" smtClean="0"/>
                        <a:t>16 </a:t>
                      </a:r>
                      <a:r>
                        <a:rPr lang="en-GB" dirty="0" err="1" smtClean="0"/>
                        <a:t>Qiu</a:t>
                      </a:r>
                      <a:r>
                        <a:rPr lang="en-GB" dirty="0" smtClean="0"/>
                        <a:t> Fen </a:t>
                      </a:r>
                      <a:r>
                        <a:rPr lang="zh-CN" altLang="en-US" dirty="0" smtClean="0"/>
                        <a:t>秋 分 </a:t>
                      </a:r>
                      <a:r>
                        <a:rPr lang="en-GB" altLang="zh-CN" dirty="0" smtClean="0"/>
                        <a:t>(</a:t>
                      </a:r>
                      <a:r>
                        <a:rPr lang="en-GB" sz="1600" dirty="0" smtClean="0"/>
                        <a:t>Autumnal equinox 22/9)</a:t>
                      </a:r>
                      <a:endParaRPr lang="en-GB" sz="1600" dirty="0"/>
                    </a:p>
                  </a:txBody>
                  <a:tcPr/>
                </a:tc>
              </a:tr>
              <a:tr h="359737">
                <a:tc>
                  <a:txBody>
                    <a:bodyPr/>
                    <a:lstStyle/>
                    <a:p>
                      <a:r>
                        <a:rPr lang="en-US" altLang="zh-CN" dirty="0" smtClean="0"/>
                        <a:t>17 </a:t>
                      </a:r>
                      <a:r>
                        <a:rPr lang="en-GB" dirty="0" smtClean="0"/>
                        <a:t>Han Lu </a:t>
                      </a:r>
                      <a:r>
                        <a:rPr lang="zh-CN" altLang="en-US" dirty="0" smtClean="0"/>
                        <a:t>寒 露 </a:t>
                      </a:r>
                      <a:r>
                        <a:rPr lang="en-GB" altLang="zh-CN" dirty="0" smtClean="0"/>
                        <a:t>(</a:t>
                      </a:r>
                      <a:r>
                        <a:rPr lang="en-GB" dirty="0" smtClean="0"/>
                        <a:t>Cold dew 8/10)</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18 </a:t>
                      </a:r>
                      <a:r>
                        <a:rPr lang="en-GB" dirty="0" err="1" smtClean="0"/>
                        <a:t>Shuang</a:t>
                      </a:r>
                      <a:r>
                        <a:rPr lang="en-GB" dirty="0" smtClean="0"/>
                        <a:t> Jiang </a:t>
                      </a:r>
                      <a:r>
                        <a:rPr lang="zh-CN" altLang="en-US" dirty="0" smtClean="0"/>
                        <a:t>霜 降</a:t>
                      </a:r>
                      <a:r>
                        <a:rPr lang="en-GB" altLang="zh-CN" dirty="0" smtClean="0"/>
                        <a:t>(</a:t>
                      </a:r>
                      <a:r>
                        <a:rPr lang="en-GB" sz="1200" dirty="0" smtClean="0"/>
                        <a:t>Descent of Frost 23/10)</a:t>
                      </a:r>
                      <a:endParaRPr lang="en-GB" sz="1200" dirty="0"/>
                    </a:p>
                  </a:txBody>
                  <a:tcPr/>
                </a:tc>
              </a:tr>
              <a:tr h="3597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19 </a:t>
                      </a:r>
                      <a:r>
                        <a:rPr lang="en-GB" dirty="0" smtClean="0"/>
                        <a:t>Li Dong </a:t>
                      </a:r>
                      <a:r>
                        <a:rPr lang="zh-CN" altLang="en-US" dirty="0" smtClean="0">
                          <a:solidFill>
                            <a:schemeClr val="tx1"/>
                          </a:solidFill>
                        </a:rPr>
                        <a:t>立 冬</a:t>
                      </a:r>
                      <a:r>
                        <a:rPr lang="en-GB" altLang="zh-CN" dirty="0" smtClean="0"/>
                        <a:t>(</a:t>
                      </a:r>
                      <a:r>
                        <a:rPr lang="en-GB" sz="1600" dirty="0" smtClean="0"/>
                        <a:t>Beginning of winter 7/11)</a:t>
                      </a:r>
                      <a:endParaRPr lang="en-GB"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20 </a:t>
                      </a:r>
                      <a:r>
                        <a:rPr lang="en-GB" dirty="0" smtClean="0"/>
                        <a:t>Xiao Xue </a:t>
                      </a:r>
                      <a:r>
                        <a:rPr lang="zh-CN" altLang="en-US" dirty="0" smtClean="0"/>
                        <a:t>小 雪 </a:t>
                      </a:r>
                      <a:r>
                        <a:rPr lang="en-GB" altLang="zh-CN" dirty="0" smtClean="0"/>
                        <a:t>(</a:t>
                      </a:r>
                      <a:r>
                        <a:rPr lang="en-GB" dirty="0" smtClean="0"/>
                        <a:t>Slight snow 22/11 )</a:t>
                      </a:r>
                      <a:endParaRPr lang="en-GB" dirty="0"/>
                    </a:p>
                  </a:txBody>
                  <a:tcPr/>
                </a:tc>
              </a:tr>
              <a:tr h="3597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21 </a:t>
                      </a:r>
                      <a:r>
                        <a:rPr lang="en-GB" dirty="0" err="1" smtClean="0"/>
                        <a:t>Da</a:t>
                      </a:r>
                      <a:r>
                        <a:rPr lang="en-GB" dirty="0" smtClean="0"/>
                        <a:t> Xue</a:t>
                      </a:r>
                      <a:r>
                        <a:rPr lang="zh-CN" altLang="en-US" dirty="0" smtClean="0"/>
                        <a:t>大雪</a:t>
                      </a:r>
                      <a:r>
                        <a:rPr lang="en-GB" dirty="0" smtClean="0"/>
                        <a:t> (Great cold 7/12) </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22 </a:t>
                      </a:r>
                      <a:r>
                        <a:rPr lang="en-GB" dirty="0" smtClean="0"/>
                        <a:t>Dong </a:t>
                      </a:r>
                      <a:r>
                        <a:rPr lang="en-GB" dirty="0" err="1" smtClean="0"/>
                        <a:t>Zhi</a:t>
                      </a:r>
                      <a:r>
                        <a:rPr lang="en-GB" dirty="0" smtClean="0"/>
                        <a:t> </a:t>
                      </a:r>
                      <a:r>
                        <a:rPr lang="zh-CN" altLang="en-US" dirty="0" smtClean="0"/>
                        <a:t>冬 至  </a:t>
                      </a:r>
                      <a:r>
                        <a:rPr lang="en-GB" altLang="zh-CN" dirty="0" smtClean="0"/>
                        <a:t>(</a:t>
                      </a:r>
                      <a:r>
                        <a:rPr lang="en-GB" sz="1600" dirty="0" smtClean="0"/>
                        <a:t>Winter solstice 21/12 )</a:t>
                      </a:r>
                      <a:endParaRPr lang="en-GB" sz="1600" dirty="0"/>
                    </a:p>
                  </a:txBody>
                  <a:tcPr/>
                </a:tc>
              </a:tr>
              <a:tr h="62091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23 </a:t>
                      </a:r>
                      <a:r>
                        <a:rPr lang="en-GB" dirty="0" smtClean="0"/>
                        <a:t>Xiao Han </a:t>
                      </a:r>
                      <a:r>
                        <a:rPr lang="zh-CN" altLang="en-US" dirty="0" smtClean="0"/>
                        <a:t>小 寒  </a:t>
                      </a:r>
                      <a:r>
                        <a:rPr lang="en-GB" altLang="zh-CN" dirty="0" smtClean="0"/>
                        <a:t>(</a:t>
                      </a:r>
                      <a:r>
                        <a:rPr lang="en-GB" dirty="0" smtClean="0"/>
                        <a:t>Slight cold</a:t>
                      </a:r>
                      <a:r>
                        <a:rPr lang="en-GB" altLang="zh-CN" dirty="0" smtClean="0"/>
                        <a:t>)</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smtClean="0"/>
                        <a:t>24 </a:t>
                      </a:r>
                      <a:r>
                        <a:rPr lang="en-GB" dirty="0" smtClean="0"/>
                        <a:t>Da Han</a:t>
                      </a:r>
                      <a:r>
                        <a:rPr lang="zh-CN" altLang="en-US" dirty="0" smtClean="0"/>
                        <a:t>小 寒</a:t>
                      </a:r>
                      <a:r>
                        <a:rPr lang="en-GB" altLang="zh-CN" dirty="0" smtClean="0"/>
                        <a:t>(</a:t>
                      </a:r>
                      <a:r>
                        <a:rPr lang="en-GB" dirty="0" smtClean="0"/>
                        <a:t>Great cold )</a:t>
                      </a:r>
                    </a:p>
                    <a:p>
                      <a:endParaRPr lang="en-GB" dirty="0"/>
                    </a:p>
                  </a:txBody>
                  <a:tcPr/>
                </a:tc>
              </a:tr>
            </a:tbl>
          </a:graphicData>
        </a:graphic>
      </p:graphicFrame>
    </p:spTree>
    <p:extLst>
      <p:ext uri="{BB962C8B-B14F-4D97-AF65-F5344CB8AC3E}">
        <p14:creationId xmlns:p14="http://schemas.microsoft.com/office/powerpoint/2010/main" val="3270685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896112"/>
          </a:xfrm>
        </p:spPr>
        <p:txBody>
          <a:bodyPr/>
          <a:lstStyle/>
          <a:p>
            <a:r>
              <a:rPr lang="en-US" altLang="zh-CN" dirty="0" smtClean="0"/>
              <a:t>Chinese</a:t>
            </a:r>
            <a:r>
              <a:rPr lang="zh-CN" altLang="en-US" smtClean="0"/>
              <a:t> </a:t>
            </a:r>
            <a:r>
              <a:rPr lang="en-US" altLang="zh-CN" smtClean="0"/>
              <a:t>Festival</a:t>
            </a:r>
            <a:r>
              <a:rPr lang="zh-CN" altLang="en-US" dirty="0" smtClean="0"/>
              <a:t> </a:t>
            </a:r>
            <a:r>
              <a:rPr lang="en-US" altLang="zh-CN" dirty="0" smtClean="0"/>
              <a:t>Poem</a:t>
            </a:r>
            <a:r>
              <a:rPr lang="zh-CN" altLang="en-US" dirty="0" smtClean="0"/>
              <a:t> </a:t>
            </a:r>
            <a:endParaRPr lang="en-GB" dirty="0"/>
          </a:p>
        </p:txBody>
      </p:sp>
      <p:sp>
        <p:nvSpPr>
          <p:cNvPr id="3" name="Content Placeholder 2"/>
          <p:cNvSpPr>
            <a:spLocks noGrp="1"/>
          </p:cNvSpPr>
          <p:nvPr>
            <p:ph idx="1"/>
          </p:nvPr>
        </p:nvSpPr>
        <p:spPr>
          <a:xfrm>
            <a:off x="1600200" y="1905000"/>
            <a:ext cx="6400800" cy="3810001"/>
          </a:xfrm>
        </p:spPr>
        <p:txBody>
          <a:bodyPr>
            <a:normAutofit fontScale="85000" lnSpcReduction="20000"/>
          </a:bodyPr>
          <a:lstStyle/>
          <a:p>
            <a:r>
              <a:rPr lang="en-GB" dirty="0" smtClean="0"/>
              <a:t>Chun </a:t>
            </a:r>
            <a:r>
              <a:rPr lang="zh-CN" altLang="en-US" dirty="0" smtClean="0"/>
              <a:t> </a:t>
            </a:r>
            <a:r>
              <a:rPr lang="en-GB" dirty="0" smtClean="0"/>
              <a:t>Yu </a:t>
            </a:r>
            <a:r>
              <a:rPr lang="zh-CN" altLang="en-US" dirty="0" smtClean="0"/>
              <a:t>   </a:t>
            </a:r>
            <a:r>
              <a:rPr lang="en-GB" dirty="0" smtClean="0"/>
              <a:t>J</a:t>
            </a:r>
            <a:r>
              <a:rPr lang="en-US" altLang="zh-CN" dirty="0" err="1" smtClean="0"/>
              <a:t>ing</a:t>
            </a:r>
            <a:r>
              <a:rPr lang="en-GB" dirty="0" smtClean="0"/>
              <a:t> </a:t>
            </a:r>
            <a:r>
              <a:rPr lang="zh-CN" altLang="en-US" dirty="0" smtClean="0"/>
              <a:t>    </a:t>
            </a:r>
            <a:r>
              <a:rPr lang="en-GB" dirty="0" smtClean="0"/>
              <a:t>Chun </a:t>
            </a:r>
            <a:r>
              <a:rPr lang="zh-CN" altLang="en-US" dirty="0" smtClean="0"/>
              <a:t>  </a:t>
            </a:r>
            <a:r>
              <a:rPr lang="en-GB" dirty="0" smtClean="0"/>
              <a:t>Qing </a:t>
            </a:r>
            <a:r>
              <a:rPr lang="zh-CN" altLang="en-US" dirty="0" smtClean="0"/>
              <a:t>  </a:t>
            </a:r>
            <a:r>
              <a:rPr lang="en-GB" dirty="0" err="1" smtClean="0"/>
              <a:t>Gu</a:t>
            </a:r>
            <a:r>
              <a:rPr lang="en-GB" dirty="0" smtClean="0"/>
              <a:t> </a:t>
            </a:r>
            <a:r>
              <a:rPr lang="zh-CN" altLang="en-US" dirty="0" smtClean="0"/>
              <a:t>   </a:t>
            </a:r>
            <a:r>
              <a:rPr lang="en-GB" dirty="0" err="1" smtClean="0"/>
              <a:t>Tian</a:t>
            </a:r>
            <a:endParaRPr lang="en-GB" dirty="0" smtClean="0"/>
          </a:p>
          <a:p>
            <a:r>
              <a:rPr lang="zh-CN" altLang="en-US" sz="1400" dirty="0" smtClean="0"/>
              <a:t>（立）</a:t>
            </a:r>
            <a:r>
              <a:rPr lang="zh-CN" altLang="en-US" sz="1400" dirty="0" smtClean="0">
                <a:solidFill>
                  <a:srgbClr val="FF0000"/>
                </a:solidFill>
              </a:rPr>
              <a:t>春</a:t>
            </a:r>
            <a:r>
              <a:rPr lang="zh-CN" altLang="en-US" sz="1400" dirty="0" smtClean="0"/>
              <a:t>    </a:t>
            </a:r>
            <a:r>
              <a:rPr lang="zh-CN" altLang="en-US" sz="1400" dirty="0" smtClean="0">
                <a:solidFill>
                  <a:srgbClr val="FF0000"/>
                </a:solidFill>
              </a:rPr>
              <a:t>雨</a:t>
            </a:r>
            <a:r>
              <a:rPr lang="zh-CN" altLang="en-US" sz="1400" dirty="0" smtClean="0"/>
              <a:t>（水）  </a:t>
            </a:r>
            <a:r>
              <a:rPr lang="zh-CN" altLang="en-US" sz="1400" dirty="0" smtClean="0">
                <a:solidFill>
                  <a:srgbClr val="FF0000"/>
                </a:solidFill>
              </a:rPr>
              <a:t>惊</a:t>
            </a:r>
            <a:r>
              <a:rPr lang="zh-CN" altLang="en-US" sz="1400" dirty="0" smtClean="0"/>
              <a:t>（蛰）     </a:t>
            </a:r>
            <a:r>
              <a:rPr lang="zh-CN" altLang="en-US" sz="1400" dirty="0" smtClean="0">
                <a:solidFill>
                  <a:srgbClr val="FF0000"/>
                </a:solidFill>
              </a:rPr>
              <a:t>春</a:t>
            </a:r>
            <a:r>
              <a:rPr lang="zh-CN" altLang="en-US" sz="1400" dirty="0" smtClean="0"/>
              <a:t> （分）       </a:t>
            </a:r>
            <a:r>
              <a:rPr lang="zh-CN" altLang="en-US" sz="1400" dirty="0" smtClean="0">
                <a:solidFill>
                  <a:srgbClr val="FF0000"/>
                </a:solidFill>
              </a:rPr>
              <a:t>清</a:t>
            </a:r>
            <a:r>
              <a:rPr lang="zh-CN" altLang="en-US" sz="1400" dirty="0" smtClean="0"/>
              <a:t>（明）    </a:t>
            </a:r>
            <a:r>
              <a:rPr lang="zh-CN" altLang="en-US" sz="1400" dirty="0" smtClean="0">
                <a:solidFill>
                  <a:srgbClr val="FF0000"/>
                </a:solidFill>
              </a:rPr>
              <a:t>谷</a:t>
            </a:r>
            <a:r>
              <a:rPr lang="zh-CN" altLang="en-US" sz="1400" dirty="0" smtClean="0"/>
              <a:t>（雨）    </a:t>
            </a:r>
            <a:r>
              <a:rPr lang="zh-CN" altLang="en-US" sz="1400" dirty="0" smtClean="0">
                <a:solidFill>
                  <a:srgbClr val="FF0000"/>
                </a:solidFill>
              </a:rPr>
              <a:t>天</a:t>
            </a:r>
            <a:endParaRPr lang="en-GB" sz="1400" dirty="0">
              <a:solidFill>
                <a:srgbClr val="FF0000"/>
              </a:solidFill>
            </a:endParaRPr>
          </a:p>
          <a:p>
            <a:endParaRPr lang="en-GB" dirty="0" smtClean="0"/>
          </a:p>
          <a:p>
            <a:r>
              <a:rPr lang="en-GB" dirty="0" smtClean="0"/>
              <a:t>Xia </a:t>
            </a:r>
            <a:r>
              <a:rPr lang="zh-CN" altLang="en-US" dirty="0" smtClean="0"/>
              <a:t>    </a:t>
            </a:r>
            <a:r>
              <a:rPr lang="en-GB" dirty="0" smtClean="0"/>
              <a:t>Man </a:t>
            </a:r>
            <a:r>
              <a:rPr lang="zh-CN" altLang="en-US" dirty="0" smtClean="0"/>
              <a:t>  </a:t>
            </a:r>
            <a:r>
              <a:rPr lang="en-GB" dirty="0" err="1" smtClean="0"/>
              <a:t>Mang</a:t>
            </a:r>
            <a:r>
              <a:rPr lang="en-GB" dirty="0" smtClean="0"/>
              <a:t> </a:t>
            </a:r>
            <a:r>
              <a:rPr lang="zh-CN" altLang="en-US" dirty="0" smtClean="0"/>
              <a:t> </a:t>
            </a:r>
            <a:r>
              <a:rPr lang="en-GB" dirty="0" smtClean="0"/>
              <a:t>Xia </a:t>
            </a:r>
            <a:r>
              <a:rPr lang="zh-CN" altLang="en-US" dirty="0" smtClean="0"/>
              <a:t>     </a:t>
            </a:r>
            <a:r>
              <a:rPr lang="en-GB" dirty="0" smtClean="0"/>
              <a:t>Shu Xiang </a:t>
            </a:r>
            <a:r>
              <a:rPr lang="en-GB" dirty="0" err="1" smtClean="0"/>
              <a:t>Lian</a:t>
            </a:r>
            <a:endParaRPr lang="en-GB" dirty="0" smtClean="0"/>
          </a:p>
          <a:p>
            <a:pPr marL="0" indent="0">
              <a:buNone/>
            </a:pPr>
            <a:r>
              <a:rPr lang="zh-CN" altLang="en-US" sz="1600" dirty="0" smtClean="0"/>
              <a:t>（立） </a:t>
            </a:r>
            <a:r>
              <a:rPr lang="zh-CN" altLang="en-US" sz="1600" dirty="0" smtClean="0">
                <a:solidFill>
                  <a:srgbClr val="FF0000"/>
                </a:solidFill>
              </a:rPr>
              <a:t>夏</a:t>
            </a:r>
            <a:r>
              <a:rPr lang="zh-CN" altLang="en-US" sz="1600" dirty="0" smtClean="0"/>
              <a:t>   （小） </a:t>
            </a:r>
            <a:r>
              <a:rPr lang="zh-CN" altLang="en-US" sz="1600" dirty="0" smtClean="0">
                <a:solidFill>
                  <a:srgbClr val="FF0000"/>
                </a:solidFill>
              </a:rPr>
              <a:t>满</a:t>
            </a:r>
            <a:r>
              <a:rPr lang="zh-CN" altLang="en-US" sz="1600" dirty="0" smtClean="0"/>
              <a:t>    </a:t>
            </a:r>
            <a:r>
              <a:rPr lang="zh-CN" altLang="en-US" sz="1600" dirty="0" smtClean="0">
                <a:solidFill>
                  <a:srgbClr val="FF0000"/>
                </a:solidFill>
              </a:rPr>
              <a:t>芒</a:t>
            </a:r>
            <a:r>
              <a:rPr lang="zh-CN" altLang="en-US" sz="1600" dirty="0" smtClean="0"/>
              <a:t> （种）  </a:t>
            </a:r>
            <a:r>
              <a:rPr lang="zh-CN" altLang="en-US" sz="1600" dirty="0" smtClean="0">
                <a:solidFill>
                  <a:srgbClr val="FF0000"/>
                </a:solidFill>
              </a:rPr>
              <a:t>夏</a:t>
            </a:r>
            <a:r>
              <a:rPr lang="zh-CN" altLang="en-US" sz="1600" dirty="0" smtClean="0"/>
              <a:t> （至）  </a:t>
            </a:r>
            <a:r>
              <a:rPr lang="zh-CN" altLang="en-US" sz="1600" dirty="0" smtClean="0">
                <a:solidFill>
                  <a:srgbClr val="FF0000"/>
                </a:solidFill>
              </a:rPr>
              <a:t>暑相连</a:t>
            </a:r>
            <a:r>
              <a:rPr lang="zh-CN" altLang="en-US" sz="1600" dirty="0" smtClean="0"/>
              <a:t> （小暑大暑）</a:t>
            </a:r>
            <a:endParaRPr lang="en-GB" sz="1600" dirty="0"/>
          </a:p>
          <a:p>
            <a:endParaRPr lang="en-GB" dirty="0" smtClean="0"/>
          </a:p>
          <a:p>
            <a:r>
              <a:rPr lang="en-GB" dirty="0" err="1" smtClean="0"/>
              <a:t>Qiu</a:t>
            </a:r>
            <a:r>
              <a:rPr lang="en-GB" dirty="0" smtClean="0"/>
              <a:t> </a:t>
            </a:r>
            <a:r>
              <a:rPr lang="zh-CN" altLang="en-US" dirty="0" smtClean="0"/>
              <a:t>  </a:t>
            </a:r>
            <a:r>
              <a:rPr lang="en-GB" dirty="0" smtClean="0"/>
              <a:t>Chu </a:t>
            </a:r>
            <a:r>
              <a:rPr lang="zh-CN" altLang="en-US" dirty="0" smtClean="0"/>
              <a:t>    </a:t>
            </a:r>
            <a:r>
              <a:rPr lang="en-GB" dirty="0" smtClean="0"/>
              <a:t>Lu </a:t>
            </a:r>
            <a:r>
              <a:rPr lang="zh-CN" altLang="en-US" dirty="0" smtClean="0"/>
              <a:t>        </a:t>
            </a:r>
            <a:r>
              <a:rPr lang="en-GB" dirty="0" err="1" smtClean="0"/>
              <a:t>Qiu</a:t>
            </a:r>
            <a:r>
              <a:rPr lang="en-GB" dirty="0" smtClean="0"/>
              <a:t> </a:t>
            </a:r>
            <a:r>
              <a:rPr lang="zh-CN" altLang="en-US" dirty="0" smtClean="0"/>
              <a:t>    </a:t>
            </a:r>
            <a:r>
              <a:rPr lang="en-GB" dirty="0" smtClean="0"/>
              <a:t>Han </a:t>
            </a:r>
            <a:r>
              <a:rPr lang="zh-CN" altLang="en-US" dirty="0" smtClean="0"/>
              <a:t>  </a:t>
            </a:r>
            <a:r>
              <a:rPr lang="en-GB" dirty="0" err="1" smtClean="0"/>
              <a:t>Shuang</a:t>
            </a:r>
            <a:r>
              <a:rPr lang="en-GB" dirty="0" smtClean="0"/>
              <a:t> Jiang</a:t>
            </a:r>
          </a:p>
          <a:p>
            <a:pPr marL="0" indent="0">
              <a:buNone/>
            </a:pPr>
            <a:r>
              <a:rPr lang="zh-CN" altLang="en-US" sz="1600" dirty="0" smtClean="0"/>
              <a:t>（立） </a:t>
            </a:r>
            <a:r>
              <a:rPr lang="zh-CN" altLang="en-US" sz="1600" dirty="0" smtClean="0">
                <a:solidFill>
                  <a:srgbClr val="FF0000"/>
                </a:solidFill>
              </a:rPr>
              <a:t>秋</a:t>
            </a:r>
            <a:r>
              <a:rPr lang="zh-CN" altLang="en-US" sz="1600" dirty="0" smtClean="0"/>
              <a:t>    </a:t>
            </a:r>
            <a:r>
              <a:rPr lang="zh-CN" altLang="en-US" sz="1600" dirty="0" smtClean="0">
                <a:solidFill>
                  <a:srgbClr val="FF0000"/>
                </a:solidFill>
              </a:rPr>
              <a:t>处</a:t>
            </a:r>
            <a:r>
              <a:rPr lang="zh-CN" altLang="en-US" sz="1600" dirty="0" smtClean="0"/>
              <a:t> （暑）   （白） </a:t>
            </a:r>
            <a:r>
              <a:rPr lang="zh-CN" altLang="en-US" sz="1600" dirty="0" smtClean="0">
                <a:solidFill>
                  <a:srgbClr val="FF0000"/>
                </a:solidFill>
              </a:rPr>
              <a:t>露</a:t>
            </a:r>
            <a:r>
              <a:rPr lang="zh-CN" altLang="en-US" sz="1600" dirty="0" smtClean="0"/>
              <a:t>     </a:t>
            </a:r>
            <a:r>
              <a:rPr lang="zh-CN" altLang="en-US" sz="1600" dirty="0" smtClean="0">
                <a:solidFill>
                  <a:srgbClr val="FF0000"/>
                </a:solidFill>
              </a:rPr>
              <a:t>秋</a:t>
            </a:r>
            <a:r>
              <a:rPr lang="zh-CN" altLang="en-US" sz="1600" dirty="0" smtClean="0"/>
              <a:t> （分） </a:t>
            </a:r>
            <a:r>
              <a:rPr lang="zh-CN" altLang="en-US" sz="1600" dirty="0" smtClean="0">
                <a:solidFill>
                  <a:srgbClr val="FF0000"/>
                </a:solidFill>
              </a:rPr>
              <a:t>寒</a:t>
            </a:r>
            <a:r>
              <a:rPr lang="zh-CN" altLang="en-US" sz="1600" dirty="0" smtClean="0"/>
              <a:t> （露）      </a:t>
            </a:r>
            <a:r>
              <a:rPr lang="zh-CN" altLang="en-US" sz="1600" dirty="0" smtClean="0">
                <a:solidFill>
                  <a:srgbClr val="FF0000"/>
                </a:solidFill>
              </a:rPr>
              <a:t>霜 </a:t>
            </a:r>
            <a:r>
              <a:rPr lang="zh-CN" altLang="en-US" sz="1600" dirty="0">
                <a:solidFill>
                  <a:srgbClr val="FF0000"/>
                </a:solidFill>
              </a:rPr>
              <a:t>降</a:t>
            </a:r>
            <a:endParaRPr lang="en-GB" sz="1600" dirty="0">
              <a:solidFill>
                <a:srgbClr val="FF0000"/>
              </a:solidFill>
            </a:endParaRPr>
          </a:p>
          <a:p>
            <a:endParaRPr lang="en-GB" dirty="0" smtClean="0"/>
          </a:p>
          <a:p>
            <a:r>
              <a:rPr lang="en-GB" dirty="0" smtClean="0"/>
              <a:t>Dong </a:t>
            </a:r>
            <a:r>
              <a:rPr lang="zh-CN" altLang="en-US" dirty="0" smtClean="0"/>
              <a:t>  </a:t>
            </a:r>
            <a:r>
              <a:rPr lang="en-GB" dirty="0" err="1" smtClean="0"/>
              <a:t>Xue</a:t>
            </a:r>
            <a:r>
              <a:rPr lang="en-GB" dirty="0" smtClean="0"/>
              <a:t> </a:t>
            </a:r>
            <a:r>
              <a:rPr lang="zh-CN" altLang="en-US" dirty="0" smtClean="0"/>
              <a:t>  </a:t>
            </a:r>
            <a:r>
              <a:rPr lang="en-GB" dirty="0" err="1" smtClean="0"/>
              <a:t>Xue</a:t>
            </a:r>
            <a:r>
              <a:rPr lang="en-GB" dirty="0" smtClean="0"/>
              <a:t> </a:t>
            </a:r>
            <a:r>
              <a:rPr lang="zh-CN" altLang="en-US" dirty="0" smtClean="0"/>
              <a:t>   </a:t>
            </a:r>
            <a:r>
              <a:rPr lang="en-GB" dirty="0" smtClean="0"/>
              <a:t>Dong </a:t>
            </a:r>
            <a:r>
              <a:rPr lang="zh-CN" altLang="en-US" dirty="0" smtClean="0"/>
              <a:t>  </a:t>
            </a:r>
            <a:r>
              <a:rPr lang="en-GB" dirty="0" smtClean="0"/>
              <a:t>Xiao </a:t>
            </a:r>
            <a:r>
              <a:rPr lang="zh-CN" altLang="en-US" dirty="0" smtClean="0"/>
              <a:t>   </a:t>
            </a:r>
            <a:r>
              <a:rPr lang="en-GB" dirty="0" smtClean="0"/>
              <a:t>Da Han</a:t>
            </a:r>
          </a:p>
          <a:p>
            <a:pPr marL="0" indent="0">
              <a:buNone/>
            </a:pPr>
            <a:r>
              <a:rPr lang="zh-CN" altLang="en-US" sz="1600" dirty="0" smtClean="0"/>
              <a:t>（立） </a:t>
            </a:r>
            <a:r>
              <a:rPr lang="zh-CN" altLang="en-US" sz="1600" dirty="0" smtClean="0">
                <a:solidFill>
                  <a:srgbClr val="FF0000"/>
                </a:solidFill>
              </a:rPr>
              <a:t>冬</a:t>
            </a:r>
            <a:r>
              <a:rPr lang="zh-CN" altLang="en-US" sz="1600" dirty="0" smtClean="0"/>
              <a:t>       小 </a:t>
            </a:r>
            <a:r>
              <a:rPr lang="zh-CN" altLang="en-US" sz="1600" dirty="0" smtClean="0">
                <a:solidFill>
                  <a:srgbClr val="FF0000"/>
                </a:solidFill>
              </a:rPr>
              <a:t>雪       </a:t>
            </a:r>
            <a:r>
              <a:rPr lang="zh-CN" altLang="en-US" sz="1600" dirty="0" smtClean="0"/>
              <a:t>大</a:t>
            </a:r>
            <a:r>
              <a:rPr lang="zh-CN" altLang="en-US" sz="1600" dirty="0" smtClean="0">
                <a:solidFill>
                  <a:srgbClr val="FF0000"/>
                </a:solidFill>
              </a:rPr>
              <a:t>雪          冬</a:t>
            </a:r>
            <a:r>
              <a:rPr lang="zh-CN" altLang="en-US" sz="1600" dirty="0" smtClean="0"/>
              <a:t> 至           </a:t>
            </a:r>
            <a:r>
              <a:rPr lang="zh-CN" altLang="en-US" sz="1600" dirty="0" smtClean="0">
                <a:solidFill>
                  <a:srgbClr val="FF0000"/>
                </a:solidFill>
              </a:rPr>
              <a:t>小 </a:t>
            </a:r>
            <a:r>
              <a:rPr lang="zh-CN" altLang="en-US" sz="1600" dirty="0" smtClean="0"/>
              <a:t>（寒）    </a:t>
            </a:r>
            <a:r>
              <a:rPr lang="zh-CN" altLang="en-US" sz="1600" dirty="0" smtClean="0">
                <a:solidFill>
                  <a:srgbClr val="FF0000"/>
                </a:solidFill>
              </a:rPr>
              <a:t>大 寒</a:t>
            </a:r>
            <a:endParaRPr lang="en-GB" sz="1600" dirty="0">
              <a:solidFill>
                <a:srgbClr val="FF0000"/>
              </a:solidFill>
            </a:endParaRPr>
          </a:p>
          <a:p>
            <a:endParaRPr lang="en-GB" dirty="0"/>
          </a:p>
        </p:txBody>
      </p:sp>
    </p:spTree>
    <p:extLst>
      <p:ext uri="{BB962C8B-B14F-4D97-AF65-F5344CB8AC3E}">
        <p14:creationId xmlns:p14="http://schemas.microsoft.com/office/powerpoint/2010/main" val="111275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295400"/>
            <a:ext cx="7086600" cy="533400"/>
          </a:xfrm>
        </p:spPr>
        <p:txBody>
          <a:bodyPr>
            <a:noAutofit/>
          </a:bodyPr>
          <a:lstStyle/>
          <a:p>
            <a:r>
              <a:rPr lang="en-GB" sz="2400" dirty="0" smtClean="0"/>
              <a:t>Chinese Festival and Astronomy</a:t>
            </a:r>
            <a:endParaRPr lang="en-GB" sz="2400" dirty="0"/>
          </a:p>
        </p:txBody>
      </p:sp>
      <p:sp>
        <p:nvSpPr>
          <p:cNvPr id="3" name="Content Placeholder 2"/>
          <p:cNvSpPr>
            <a:spLocks noGrp="1"/>
          </p:cNvSpPr>
          <p:nvPr>
            <p:ph idx="1"/>
          </p:nvPr>
        </p:nvSpPr>
        <p:spPr>
          <a:xfrm>
            <a:off x="1143000" y="1981200"/>
            <a:ext cx="6934200" cy="3657600"/>
          </a:xfrm>
        </p:spPr>
        <p:txBody>
          <a:bodyPr>
            <a:normAutofit/>
          </a:bodyPr>
          <a:lstStyle/>
          <a:p>
            <a:r>
              <a:rPr lang="en-GB" sz="2400" dirty="0" smtClean="0"/>
              <a:t>Traditional Chinese festivals were often connected with ancient astronomy</a:t>
            </a:r>
            <a:r>
              <a:rPr lang="zh-CN" altLang="en-US" sz="2400" dirty="0" smtClean="0"/>
              <a:t> </a:t>
            </a:r>
            <a:r>
              <a:rPr lang="en-US" altLang="zh-CN" sz="2400" dirty="0" smtClean="0"/>
              <a:t>and</a:t>
            </a:r>
            <a:r>
              <a:rPr lang="en-GB" sz="2400" dirty="0" smtClean="0"/>
              <a:t> calendars. </a:t>
            </a:r>
          </a:p>
          <a:p>
            <a:r>
              <a:rPr lang="en-GB" sz="2400" i="1" dirty="0" err="1" smtClean="0"/>
              <a:t>Jieqi</a:t>
            </a:r>
            <a:r>
              <a:rPr lang="zh-CN" altLang="en-US" sz="2400" i="1" dirty="0" smtClean="0"/>
              <a:t>节气</a:t>
            </a:r>
            <a:r>
              <a:rPr lang="en-GB" sz="2400" dirty="0" smtClean="0"/>
              <a:t>, the 24 Seasonal Division Points/ Seasonal Segments/Solar Terms (formed in the Warring State Period: 475-221BC), is a key factor in forming traditional festivals. </a:t>
            </a:r>
          </a:p>
          <a:p>
            <a:pPr indent="0">
              <a:buNone/>
            </a:pPr>
            <a:endParaRPr lang="en-GB" sz="2400" dirty="0"/>
          </a:p>
        </p:txBody>
      </p:sp>
    </p:spTree>
    <p:extLst>
      <p:ext uri="{BB962C8B-B14F-4D97-AF65-F5344CB8AC3E}">
        <p14:creationId xmlns:p14="http://schemas.microsoft.com/office/powerpoint/2010/main" val="3917354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Special food for each of the 24 points day</a:t>
            </a:r>
            <a:endParaRPr lang="en-GB" dirty="0"/>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9800" y="2286000"/>
            <a:ext cx="5600700" cy="3733800"/>
          </a:xfrm>
        </p:spPr>
      </p:pic>
    </p:spTree>
    <p:extLst>
      <p:ext uri="{BB962C8B-B14F-4D97-AF65-F5344CB8AC3E}">
        <p14:creationId xmlns:p14="http://schemas.microsoft.com/office/powerpoint/2010/main" val="3678043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Beginning of Spring</a:t>
            </a:r>
            <a:r>
              <a:rPr lang="zh-CN" altLang="en-US" dirty="0"/>
              <a:t>立春</a:t>
            </a:r>
            <a:endParaRPr lang="en-GB" dirty="0"/>
          </a:p>
        </p:txBody>
      </p:sp>
      <p:sp>
        <p:nvSpPr>
          <p:cNvPr id="3" name="Content Placeholder 2"/>
          <p:cNvSpPr>
            <a:spLocks noGrp="1"/>
          </p:cNvSpPr>
          <p:nvPr>
            <p:ph idx="1"/>
          </p:nvPr>
        </p:nvSpPr>
        <p:spPr/>
        <p:txBody>
          <a:bodyPr/>
          <a:lstStyle/>
          <a:p>
            <a:r>
              <a:rPr lang="en-US" smtClean="0"/>
              <a:t>Beginning </a:t>
            </a:r>
            <a:r>
              <a:rPr lang="en-US" dirty="0"/>
              <a:t>of Spring</a:t>
            </a:r>
            <a:r>
              <a:rPr lang="zh-CN" altLang="en-US" dirty="0"/>
              <a:t>立春</a:t>
            </a:r>
            <a:r>
              <a:rPr lang="en-US" altLang="zh-CN" dirty="0"/>
              <a:t>, it is the first festival of the year </a:t>
            </a:r>
            <a:r>
              <a:rPr lang="en-US" altLang="zh-CN" dirty="0" smtClean="0"/>
              <a:t>2016</a:t>
            </a:r>
            <a:r>
              <a:rPr lang="en-US" dirty="0" smtClean="0"/>
              <a:t> </a:t>
            </a:r>
            <a:endParaRPr lang="en-US" dirty="0"/>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37545" y="3657600"/>
            <a:ext cx="3876714" cy="23558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564" y="3581400"/>
            <a:ext cx="4385171" cy="1833149"/>
          </a:xfrm>
          <a:prstGeom prst="rect">
            <a:avLst/>
          </a:prstGeom>
        </p:spPr>
      </p:pic>
    </p:spTree>
    <p:extLst>
      <p:ext uri="{BB962C8B-B14F-4D97-AF65-F5344CB8AC3E}">
        <p14:creationId xmlns:p14="http://schemas.microsoft.com/office/powerpoint/2010/main" val="25172690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609600"/>
          </a:xfrm>
        </p:spPr>
        <p:txBody>
          <a:bodyPr>
            <a:noAutofit/>
          </a:bodyPr>
          <a:lstStyle/>
          <a:p>
            <a:pPr algn="l"/>
            <a:r>
              <a:rPr lang="en-GB" sz="2400" dirty="0" smtClean="0"/>
              <a:t>Start of spring</a:t>
            </a:r>
            <a:br>
              <a:rPr lang="en-GB" sz="2400" dirty="0" smtClean="0"/>
            </a:br>
            <a:r>
              <a:rPr lang="en-GB" sz="2400" dirty="0" smtClean="0"/>
              <a:t>(3-4 February )</a:t>
            </a:r>
            <a:endParaRPr lang="en-GB" sz="2400" dirty="0"/>
          </a:p>
        </p:txBody>
      </p:sp>
      <p:sp>
        <p:nvSpPr>
          <p:cNvPr id="3" name="Content Placeholder 2"/>
          <p:cNvSpPr>
            <a:spLocks noGrp="1"/>
          </p:cNvSpPr>
          <p:nvPr>
            <p:ph idx="1"/>
          </p:nvPr>
        </p:nvSpPr>
        <p:spPr>
          <a:xfrm>
            <a:off x="1371600" y="2133600"/>
            <a:ext cx="6400800" cy="3352801"/>
          </a:xfrm>
        </p:spPr>
        <p:txBody>
          <a:bodyPr>
            <a:normAutofit/>
          </a:bodyPr>
          <a:lstStyle/>
          <a:p>
            <a:pPr indent="0">
              <a:buNone/>
            </a:pPr>
            <a:r>
              <a:rPr lang="en-GB" dirty="0" smtClean="0"/>
              <a:t>Spring Pancake for Day of Bite the Spring: </a:t>
            </a:r>
          </a:p>
          <a:p>
            <a:pPr indent="0">
              <a:buNone/>
            </a:pPr>
            <a:r>
              <a:rPr lang="en-GB" dirty="0" smtClean="0"/>
              <a:t>Hot Water &amp; Wheat Flour to knead dough, </a:t>
            </a:r>
          </a:p>
          <a:p>
            <a:pPr indent="0">
              <a:buNone/>
            </a:pPr>
            <a:r>
              <a:rPr lang="en-GB" dirty="0" smtClean="0"/>
              <a:t>To roll two dough separated by oil together</a:t>
            </a:r>
          </a:p>
          <a:p>
            <a:pPr indent="0">
              <a:buNone/>
            </a:pPr>
            <a:r>
              <a:rPr lang="en-GB" dirty="0" smtClean="0"/>
              <a:t>By a rolling pin to a very thin pancake, and </a:t>
            </a:r>
          </a:p>
          <a:p>
            <a:pPr indent="0">
              <a:buNone/>
            </a:pPr>
            <a:r>
              <a:rPr lang="en-GB" dirty="0" smtClean="0"/>
              <a:t>fried them in a pan; </a:t>
            </a:r>
          </a:p>
          <a:p>
            <a:pPr indent="0">
              <a:buNone/>
            </a:pPr>
            <a:r>
              <a:rPr lang="en-GB" dirty="0" smtClean="0"/>
              <a:t>Use pancake to roll seasonal vegetable rolls </a:t>
            </a:r>
          </a:p>
          <a:p>
            <a:pPr indent="0">
              <a:buNone/>
            </a:pPr>
            <a:r>
              <a:rPr lang="en-GB" dirty="0" smtClean="0"/>
              <a:t>for eating.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82986" y="381000"/>
            <a:ext cx="3771900" cy="5743575"/>
          </a:xfrm>
          <a:prstGeom prst="rect">
            <a:avLst/>
          </a:prstGeom>
        </p:spPr>
      </p:pic>
    </p:spTree>
    <p:extLst>
      <p:ext uri="{BB962C8B-B14F-4D97-AF65-F5344CB8AC3E}">
        <p14:creationId xmlns:p14="http://schemas.microsoft.com/office/powerpoint/2010/main" val="4175965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Rain water </a:t>
            </a:r>
            <a:br>
              <a:rPr lang="en-GB" dirty="0" smtClean="0"/>
            </a:br>
            <a:r>
              <a:rPr lang="en-GB" dirty="0" smtClean="0"/>
              <a:t>(18-19 Feb)</a:t>
            </a:r>
            <a:endParaRPr lang="en-GB" dirty="0"/>
          </a:p>
        </p:txBody>
      </p:sp>
      <p:sp>
        <p:nvSpPr>
          <p:cNvPr id="3" name="Content Placeholder 2"/>
          <p:cNvSpPr>
            <a:spLocks noGrp="1"/>
          </p:cNvSpPr>
          <p:nvPr>
            <p:ph idx="1"/>
          </p:nvPr>
        </p:nvSpPr>
        <p:spPr>
          <a:xfrm>
            <a:off x="1371600" y="2286000"/>
            <a:ext cx="6400800" cy="3200401"/>
          </a:xfrm>
        </p:spPr>
        <p:txBody>
          <a:bodyPr/>
          <a:lstStyle/>
          <a:p>
            <a:r>
              <a:rPr lang="en-GB" dirty="0" smtClean="0"/>
              <a:t>It is a day for the son in law to send </a:t>
            </a:r>
          </a:p>
          <a:p>
            <a:pPr indent="0">
              <a:buNone/>
            </a:pPr>
            <a:r>
              <a:rPr lang="en-GB" dirty="0" smtClean="0"/>
              <a:t>gifts to their parents in law. Food in this day </a:t>
            </a:r>
          </a:p>
          <a:p>
            <a:pPr indent="0">
              <a:buNone/>
            </a:pPr>
            <a:r>
              <a:rPr lang="en-GB" dirty="0" smtClean="0"/>
              <a:t>is called Pot Meet made by pig feet, Brand</a:t>
            </a:r>
          </a:p>
          <a:p>
            <a:pPr indent="0">
              <a:buNone/>
            </a:pPr>
            <a:r>
              <a:rPr lang="en-GB" dirty="0" smtClean="0"/>
              <a:t>Been and kelp, to use red paper and </a:t>
            </a:r>
          </a:p>
          <a:p>
            <a:pPr indent="0">
              <a:buNone/>
            </a:pPr>
            <a:r>
              <a:rPr lang="en-GB" dirty="0" smtClean="0"/>
              <a:t>red thread to tie and cover the Meet Pot.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2100" y="304800"/>
            <a:ext cx="3771900" cy="5743575"/>
          </a:xfrm>
          <a:prstGeom prst="rect">
            <a:avLst/>
          </a:prstGeom>
        </p:spPr>
      </p:pic>
    </p:spTree>
    <p:extLst>
      <p:ext uri="{BB962C8B-B14F-4D97-AF65-F5344CB8AC3E}">
        <p14:creationId xmlns:p14="http://schemas.microsoft.com/office/powerpoint/2010/main" val="2977626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t>Awakening of insects (5-6 March)</a:t>
            </a:r>
            <a:endParaRPr lang="en-GB" dirty="0"/>
          </a:p>
        </p:txBody>
      </p:sp>
      <p:sp>
        <p:nvSpPr>
          <p:cNvPr id="3" name="Content Placeholder 2"/>
          <p:cNvSpPr>
            <a:spLocks noGrp="1"/>
          </p:cNvSpPr>
          <p:nvPr>
            <p:ph idx="1"/>
          </p:nvPr>
        </p:nvSpPr>
        <p:spPr/>
        <p:txBody>
          <a:bodyPr/>
          <a:lstStyle/>
          <a:p>
            <a:r>
              <a:rPr lang="en-GB" dirty="0" smtClean="0"/>
              <a:t>To fry soya beans and sesame seeds</a:t>
            </a:r>
          </a:p>
          <a:p>
            <a:pPr indent="0">
              <a:buNone/>
            </a:pPr>
            <a:r>
              <a:rPr lang="en-GB" dirty="0" smtClean="0"/>
              <a:t>as like popping beans and to eat them all</a:t>
            </a:r>
          </a:p>
          <a:p>
            <a:pPr indent="0">
              <a:buNone/>
            </a:pPr>
            <a:r>
              <a:rPr lang="en-GB" dirty="0" smtClean="0"/>
              <a:t>Which is called eating the insects </a:t>
            </a:r>
          </a:p>
          <a:p>
            <a:pPr indent="0">
              <a:buNone/>
            </a:pPr>
            <a:r>
              <a:rPr lang="en-GB" dirty="0" smtClean="0"/>
              <a:t>To pray no insect harm to the agriculture</a:t>
            </a:r>
            <a:r>
              <a:rPr lang="en-GB" dirty="0"/>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1600200"/>
            <a:ext cx="2971800" cy="4480214"/>
          </a:xfrm>
          <a:prstGeom prst="rect">
            <a:avLst/>
          </a:prstGeom>
        </p:spPr>
      </p:pic>
    </p:spTree>
    <p:extLst>
      <p:ext uri="{BB962C8B-B14F-4D97-AF65-F5344CB8AC3E}">
        <p14:creationId xmlns:p14="http://schemas.microsoft.com/office/powerpoint/2010/main" val="7433187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66800"/>
            <a:ext cx="6400800" cy="685800"/>
          </a:xfrm>
        </p:spPr>
        <p:txBody>
          <a:bodyPr>
            <a:noAutofit/>
          </a:bodyPr>
          <a:lstStyle/>
          <a:p>
            <a:pPr algn="l"/>
            <a:r>
              <a:rPr lang="en-GB" sz="2400" dirty="0" smtClean="0"/>
              <a:t>Spring Equinox(20-21 March)</a:t>
            </a:r>
            <a:endParaRPr lang="en-GB" sz="2400" dirty="0"/>
          </a:p>
        </p:txBody>
      </p:sp>
      <p:sp>
        <p:nvSpPr>
          <p:cNvPr id="5" name="Content Placeholder 4"/>
          <p:cNvSpPr>
            <a:spLocks noGrp="1"/>
          </p:cNvSpPr>
          <p:nvPr>
            <p:ph idx="1"/>
          </p:nvPr>
        </p:nvSpPr>
        <p:spPr>
          <a:xfrm>
            <a:off x="1371600" y="2209800"/>
            <a:ext cx="6781800" cy="3581400"/>
          </a:xfrm>
        </p:spPr>
        <p:txBody>
          <a:bodyPr/>
          <a:lstStyle/>
          <a:p>
            <a:r>
              <a:rPr lang="en-GB" dirty="0" smtClean="0"/>
              <a:t> to pick up some wild vegetable </a:t>
            </a:r>
          </a:p>
          <a:p>
            <a:pPr indent="0">
              <a:buNone/>
            </a:pPr>
            <a:r>
              <a:rPr lang="en-GB" dirty="0" smtClean="0"/>
              <a:t>To cook them with fish slice to </a:t>
            </a:r>
          </a:p>
          <a:p>
            <a:pPr indent="0">
              <a:buNone/>
            </a:pPr>
            <a:r>
              <a:rPr lang="en-GB" dirty="0" smtClean="0"/>
              <a:t>Make so called Spring Soup to</a:t>
            </a:r>
          </a:p>
          <a:p>
            <a:pPr indent="0">
              <a:buNone/>
            </a:pPr>
            <a:r>
              <a:rPr lang="en-GB" dirty="0" smtClean="0"/>
              <a:t>Pray for peace at house and </a:t>
            </a:r>
          </a:p>
          <a:p>
            <a:pPr indent="0">
              <a:buNone/>
            </a:pPr>
            <a:r>
              <a:rPr lang="en-GB" dirty="0" smtClean="0"/>
              <a:t>health in people</a:t>
            </a: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0200" y="1828800"/>
            <a:ext cx="2933700" cy="4452408"/>
          </a:xfrm>
          <a:prstGeom prst="rect">
            <a:avLst/>
          </a:prstGeom>
        </p:spPr>
      </p:pic>
    </p:spTree>
    <p:extLst>
      <p:ext uri="{BB962C8B-B14F-4D97-AF65-F5344CB8AC3E}">
        <p14:creationId xmlns:p14="http://schemas.microsoft.com/office/powerpoint/2010/main" val="7465060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457200"/>
          </a:xfrm>
        </p:spPr>
        <p:txBody>
          <a:bodyPr>
            <a:noAutofit/>
          </a:bodyPr>
          <a:lstStyle/>
          <a:p>
            <a:r>
              <a:rPr lang="en-GB" sz="2800" dirty="0" smtClean="0"/>
              <a:t>Clear and Bright (5</a:t>
            </a:r>
            <a:r>
              <a:rPr lang="en-GB" sz="2800" baseline="30000" dirty="0" smtClean="0"/>
              <a:t>th</a:t>
            </a:r>
            <a:r>
              <a:rPr lang="en-GB" sz="2800" dirty="0" smtClean="0"/>
              <a:t> May)</a:t>
            </a:r>
            <a:endParaRPr lang="en-GB" sz="2800" dirty="0"/>
          </a:p>
        </p:txBody>
      </p:sp>
      <p:sp>
        <p:nvSpPr>
          <p:cNvPr id="3" name="Content Placeholder 2"/>
          <p:cNvSpPr>
            <a:spLocks noGrp="1"/>
          </p:cNvSpPr>
          <p:nvPr>
            <p:ph idx="1"/>
          </p:nvPr>
        </p:nvSpPr>
        <p:spPr>
          <a:xfrm>
            <a:off x="1371600" y="2133600"/>
            <a:ext cx="6400800" cy="3352801"/>
          </a:xfrm>
        </p:spPr>
        <p:txBody>
          <a:bodyPr/>
          <a:lstStyle/>
          <a:p>
            <a:r>
              <a:rPr lang="en-GB" dirty="0" smtClean="0"/>
              <a:t>Eating Green Rice Ball</a:t>
            </a:r>
          </a:p>
          <a:p>
            <a:r>
              <a:rPr lang="en-GB" dirty="0" smtClean="0"/>
              <a:t>To pound Straw pulp into pieces and </a:t>
            </a:r>
          </a:p>
          <a:p>
            <a:pPr indent="0">
              <a:buNone/>
            </a:pPr>
            <a:r>
              <a:rPr lang="en-GB" dirty="0" smtClean="0"/>
              <a:t>Its extruding its juice, then to use this juice </a:t>
            </a:r>
          </a:p>
          <a:p>
            <a:pPr indent="0">
              <a:buNone/>
            </a:pPr>
            <a:r>
              <a:rPr lang="en-GB" dirty="0" smtClean="0"/>
              <a:t>to mix with glutinous rice flour to make dough;</a:t>
            </a:r>
          </a:p>
          <a:p>
            <a:pPr indent="0">
              <a:buNone/>
            </a:pPr>
            <a:r>
              <a:rPr lang="en-GB" dirty="0" smtClean="0"/>
              <a:t>To use sugar mashed beans as fillings and</a:t>
            </a:r>
          </a:p>
          <a:p>
            <a:pPr indent="0">
              <a:buNone/>
            </a:pPr>
            <a:r>
              <a:rPr lang="en-GB" dirty="0" smtClean="0"/>
              <a:t> the glutinous dough as skin to make rice balls </a:t>
            </a:r>
          </a:p>
          <a:p>
            <a:pPr indent="0">
              <a:buNone/>
            </a:pPr>
            <a:r>
              <a:rPr lang="en-GB" dirty="0" smtClean="0"/>
              <a:t>And finally steam them to make it ready for eating</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1752600"/>
            <a:ext cx="2536493" cy="3862387"/>
          </a:xfrm>
          <a:prstGeom prst="rect">
            <a:avLst/>
          </a:prstGeom>
        </p:spPr>
      </p:pic>
    </p:spTree>
    <p:extLst>
      <p:ext uri="{BB962C8B-B14F-4D97-AF65-F5344CB8AC3E}">
        <p14:creationId xmlns:p14="http://schemas.microsoft.com/office/powerpoint/2010/main" val="34235982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Grain rain(19-20 April)</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Tea before the rain, is the second picking</a:t>
            </a:r>
          </a:p>
          <a:p>
            <a:pPr indent="0">
              <a:buNone/>
            </a:pPr>
            <a:r>
              <a:rPr lang="en-GB" dirty="0" smtClean="0"/>
              <a:t> up tea in the Spring, which have special taste</a:t>
            </a:r>
          </a:p>
          <a:p>
            <a:pPr indent="0">
              <a:buNone/>
            </a:pPr>
            <a:r>
              <a:rPr lang="en-GB" dirty="0" smtClean="0"/>
              <a:t>And function for people to drink. </a:t>
            </a:r>
          </a:p>
          <a:p>
            <a:pPr indent="0">
              <a:buNone/>
            </a:pPr>
            <a:r>
              <a:rPr lang="en-GB" dirty="0" smtClean="0"/>
              <a:t>Therefore, no matter what is the whether</a:t>
            </a:r>
          </a:p>
          <a:p>
            <a:pPr indent="0">
              <a:buNone/>
            </a:pPr>
            <a:r>
              <a:rPr lang="en-GB" dirty="0" smtClean="0"/>
              <a:t>In this day, people will pick up new leaves </a:t>
            </a:r>
          </a:p>
          <a:p>
            <a:pPr indent="0">
              <a:buNone/>
            </a:pPr>
            <a:r>
              <a:rPr lang="en-GB" dirty="0" smtClean="0"/>
              <a:t>And make it into a special tea for drinking </a:t>
            </a:r>
          </a:p>
          <a:p>
            <a:pPr indent="0">
              <a:buNone/>
            </a:pPr>
            <a:r>
              <a:rPr lang="en-GB" dirty="0" smtClean="0"/>
              <a:t>for the day.</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8800" y="1852612"/>
            <a:ext cx="3276600" cy="4989369"/>
          </a:xfrm>
          <a:prstGeom prst="rect">
            <a:avLst/>
          </a:prstGeom>
        </p:spPr>
      </p:pic>
    </p:spTree>
    <p:extLst>
      <p:ext uri="{BB962C8B-B14F-4D97-AF65-F5344CB8AC3E}">
        <p14:creationId xmlns:p14="http://schemas.microsoft.com/office/powerpoint/2010/main" val="5170864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Start of Summer (5-6May)</a:t>
            </a:r>
            <a:endParaRPr lang="en-GB" sz="2800" dirty="0"/>
          </a:p>
        </p:txBody>
      </p:sp>
      <p:sp>
        <p:nvSpPr>
          <p:cNvPr id="3" name="Content Placeholder 2"/>
          <p:cNvSpPr>
            <a:spLocks noGrp="1"/>
          </p:cNvSpPr>
          <p:nvPr>
            <p:ph idx="1"/>
          </p:nvPr>
        </p:nvSpPr>
        <p:spPr>
          <a:xfrm>
            <a:off x="1371600" y="2133600"/>
            <a:ext cx="6400800" cy="3352801"/>
          </a:xfrm>
        </p:spPr>
        <p:txBody>
          <a:bodyPr/>
          <a:lstStyle/>
          <a:p>
            <a:r>
              <a:rPr lang="en-US" dirty="0" smtClean="0"/>
              <a:t>To use peas with different </a:t>
            </a:r>
            <a:r>
              <a:rPr lang="en-US" dirty="0" err="1" smtClean="0"/>
              <a:t>colours</a:t>
            </a:r>
            <a:r>
              <a:rPr lang="en-US" dirty="0" smtClean="0"/>
              <a:t> to be cooked with rice as </a:t>
            </a:r>
            <a:r>
              <a:rPr lang="en-US" dirty="0" err="1" smtClean="0"/>
              <a:t>fice</a:t>
            </a:r>
            <a:r>
              <a:rPr lang="en-US" dirty="0" smtClean="0"/>
              <a:t> </a:t>
            </a:r>
            <a:r>
              <a:rPr lang="en-US" dirty="0" err="1" smtClean="0"/>
              <a:t>coloured</a:t>
            </a:r>
            <a:r>
              <a:rPr lang="en-US" dirty="0" smtClean="0"/>
              <a:t> rice plus </a:t>
            </a:r>
            <a:r>
              <a:rPr lang="en-US" dirty="0" err="1" smtClean="0"/>
              <a:t>jiancai</a:t>
            </a:r>
            <a:r>
              <a:rPr lang="en-US" dirty="0" smtClean="0"/>
              <a:t> and yellow fish soup</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5400" y="3124200"/>
            <a:ext cx="3090862" cy="2719387"/>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7708" y="3396683"/>
            <a:ext cx="3352944" cy="2231232"/>
          </a:xfrm>
          <a:prstGeom prst="rect">
            <a:avLst/>
          </a:prstGeom>
        </p:spPr>
      </p:pic>
    </p:spTree>
    <p:extLst>
      <p:ext uri="{BB962C8B-B14F-4D97-AF65-F5344CB8AC3E}">
        <p14:creationId xmlns:p14="http://schemas.microsoft.com/office/powerpoint/2010/main" val="24911895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700" dirty="0" smtClean="0"/>
              <a:t>Grain buds  (AROUND 21ST </a:t>
            </a:r>
            <a:r>
              <a:rPr lang="en-US" sz="2700" dirty="0" err="1" smtClean="0"/>
              <a:t>mAY</a:t>
            </a:r>
            <a:r>
              <a:rPr lang="en-US" dirty="0" smtClean="0"/>
              <a:t>)</a:t>
            </a:r>
            <a:endParaRPr lang="en-GB" dirty="0"/>
          </a:p>
        </p:txBody>
      </p:sp>
      <p:sp>
        <p:nvSpPr>
          <p:cNvPr id="3" name="Content Placeholder 2"/>
          <p:cNvSpPr>
            <a:spLocks noGrp="1"/>
          </p:cNvSpPr>
          <p:nvPr>
            <p:ph idx="1"/>
          </p:nvPr>
        </p:nvSpPr>
        <p:spPr>
          <a:xfrm>
            <a:off x="1371600" y="2057400"/>
            <a:ext cx="6400800" cy="3429001"/>
          </a:xfrm>
        </p:spPr>
        <p:txBody>
          <a:bodyPr>
            <a:normAutofit/>
          </a:bodyPr>
          <a:lstStyle/>
          <a:p>
            <a:r>
              <a:rPr lang="en-US" sz="1600" dirty="0" smtClean="0"/>
              <a:t>THIS IS THE TIME WHEN THE WHEET BUDS IF FULL BUT NOT YET HARVESTED, IT IS THE TIME WHEN THE OLD STORAGE OF FOOD IS FINISED BUT NEW ONE HAS NOT YET COME, SO BITTER VEGETABLES BECOME THE DISTINCTIVE FOOD OF THIS FESTIVAL </a:t>
            </a:r>
            <a:endParaRPr lang="en-GB" sz="16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690256" y="3505200"/>
            <a:ext cx="4386943" cy="2531419"/>
          </a:xfrm>
          <a:prstGeom prst="rect">
            <a:avLst/>
          </a:prstGeom>
        </p:spPr>
      </p:pic>
    </p:spTree>
    <p:extLst>
      <p:ext uri="{BB962C8B-B14F-4D97-AF65-F5344CB8AC3E}">
        <p14:creationId xmlns:p14="http://schemas.microsoft.com/office/powerpoint/2010/main" val="9481585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Grain in Ear 5</a:t>
            </a:r>
            <a:r>
              <a:rPr lang="en-US" sz="2800" baseline="30000" dirty="0" smtClean="0"/>
              <a:t>th</a:t>
            </a:r>
            <a:r>
              <a:rPr lang="en-US" sz="2800" dirty="0" smtClean="0"/>
              <a:t> or 6</a:t>
            </a:r>
            <a:r>
              <a:rPr lang="en-US" sz="2800" baseline="30000" dirty="0" smtClean="0"/>
              <a:t>th</a:t>
            </a:r>
            <a:r>
              <a:rPr lang="en-US" sz="2800" dirty="0" smtClean="0"/>
              <a:t> June</a:t>
            </a:r>
            <a:endParaRPr lang="en-GB" sz="2800" dirty="0"/>
          </a:p>
        </p:txBody>
      </p:sp>
      <p:sp>
        <p:nvSpPr>
          <p:cNvPr id="3" name="Content Placeholder 2"/>
          <p:cNvSpPr>
            <a:spLocks noGrp="1"/>
          </p:cNvSpPr>
          <p:nvPr>
            <p:ph idx="1"/>
          </p:nvPr>
        </p:nvSpPr>
        <p:spPr>
          <a:xfrm>
            <a:off x="1447800" y="2209800"/>
            <a:ext cx="6324600" cy="3276601"/>
          </a:xfrm>
        </p:spPr>
        <p:txBody>
          <a:bodyPr/>
          <a:lstStyle/>
          <a:p>
            <a:r>
              <a:rPr lang="en-US" dirty="0" smtClean="0"/>
              <a:t>This is the time when Plums harvest. But fresh plums is too sour to eat, for boiling plums are the special food for this </a:t>
            </a:r>
            <a:r>
              <a:rPr lang="en-US" dirty="0" err="1" smtClean="0"/>
              <a:t>festiveal</a:t>
            </a:r>
            <a:r>
              <a:rPr lang="en-US" dirty="0"/>
              <a: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53000" y="3124200"/>
            <a:ext cx="3486150" cy="34861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352800"/>
            <a:ext cx="3962496" cy="2470368"/>
          </a:xfrm>
          <a:prstGeom prst="rect">
            <a:avLst/>
          </a:prstGeom>
        </p:spPr>
      </p:pic>
    </p:spTree>
    <p:extLst>
      <p:ext uri="{BB962C8B-B14F-4D97-AF65-F5344CB8AC3E}">
        <p14:creationId xmlns:p14="http://schemas.microsoft.com/office/powerpoint/2010/main" val="18007808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Summer solstice 21-22 June </a:t>
            </a:r>
            <a:endParaRPr lang="en-GB" sz="2800" dirty="0"/>
          </a:p>
        </p:txBody>
      </p:sp>
      <p:sp>
        <p:nvSpPr>
          <p:cNvPr id="3" name="Content Placeholder 2"/>
          <p:cNvSpPr>
            <a:spLocks noGrp="1"/>
          </p:cNvSpPr>
          <p:nvPr>
            <p:ph idx="1"/>
          </p:nvPr>
        </p:nvSpPr>
        <p:spPr/>
        <p:txBody>
          <a:bodyPr/>
          <a:lstStyle/>
          <a:p>
            <a:r>
              <a:rPr lang="en-US" dirty="0" smtClean="0"/>
              <a:t>Cold Noodles ---Beijing region </a:t>
            </a:r>
          </a:p>
          <a:p>
            <a:r>
              <a:rPr lang="en-US"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76800" y="2286000"/>
            <a:ext cx="3562350" cy="3562350"/>
          </a:xfrm>
          <a:prstGeom prst="rect">
            <a:avLst/>
          </a:prstGeom>
        </p:spPr>
      </p:pic>
      <p:sp>
        <p:nvSpPr>
          <p:cNvPr id="5" name="AutoShape 2" descr="“夏至 food”的图片搜索结果"/>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40329" y="3048000"/>
            <a:ext cx="3145971" cy="2721265"/>
          </a:xfrm>
          <a:prstGeom prst="rect">
            <a:avLst/>
          </a:prstGeom>
        </p:spPr>
      </p:pic>
    </p:spTree>
    <p:extLst>
      <p:ext uri="{BB962C8B-B14F-4D97-AF65-F5344CB8AC3E}">
        <p14:creationId xmlns:p14="http://schemas.microsoft.com/office/powerpoint/2010/main" val="26725021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Minor Heat 7-8July </a:t>
            </a:r>
            <a:endParaRPr lang="en-GB" dirty="0"/>
          </a:p>
        </p:txBody>
      </p:sp>
      <p:sp>
        <p:nvSpPr>
          <p:cNvPr id="3" name="Content Placeholder 2"/>
          <p:cNvSpPr>
            <a:spLocks noGrp="1"/>
          </p:cNvSpPr>
          <p:nvPr>
            <p:ph idx="1"/>
          </p:nvPr>
        </p:nvSpPr>
        <p:spPr/>
        <p:txBody>
          <a:bodyPr/>
          <a:lstStyle/>
          <a:p>
            <a:r>
              <a:rPr lang="en-US" dirty="0" smtClean="0"/>
              <a:t>Cooked Lotus root with honey </a:t>
            </a:r>
          </a:p>
          <a:p>
            <a:r>
              <a:rPr lang="en-US"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0" y="3048000"/>
            <a:ext cx="4861252" cy="2805112"/>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634" y="3048000"/>
            <a:ext cx="3048000" cy="3048000"/>
          </a:xfrm>
          <a:prstGeom prst="rect">
            <a:avLst/>
          </a:prstGeom>
        </p:spPr>
      </p:pic>
    </p:spTree>
    <p:extLst>
      <p:ext uri="{BB962C8B-B14F-4D97-AF65-F5344CB8AC3E}">
        <p14:creationId xmlns:p14="http://schemas.microsoft.com/office/powerpoint/2010/main" val="1665984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Major heat 22-23 July </a:t>
            </a:r>
            <a:endParaRPr lang="en-GB" dirty="0"/>
          </a:p>
        </p:txBody>
      </p:sp>
      <p:sp>
        <p:nvSpPr>
          <p:cNvPr id="3" name="Content Placeholder 2"/>
          <p:cNvSpPr>
            <a:spLocks noGrp="1"/>
          </p:cNvSpPr>
          <p:nvPr>
            <p:ph idx="1"/>
          </p:nvPr>
        </p:nvSpPr>
        <p:spPr/>
        <p:txBody>
          <a:bodyPr/>
          <a:lstStyle/>
          <a:p>
            <a:r>
              <a:rPr lang="en-US" dirty="0" smtClean="0"/>
              <a:t>Fujian </a:t>
            </a:r>
            <a:r>
              <a:rPr lang="en-US" dirty="0" err="1" smtClean="0"/>
              <a:t>putian</a:t>
            </a:r>
            <a:r>
              <a:rPr lang="en-US" dirty="0" smtClean="0"/>
              <a:t> food for major heat: Lychee, Lamb and sake lees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52800" y="3276600"/>
            <a:ext cx="3333750" cy="2466975"/>
          </a:xfrm>
          <a:prstGeom prst="rect">
            <a:avLst/>
          </a:prstGeom>
        </p:spPr>
      </p:pic>
    </p:spTree>
    <p:extLst>
      <p:ext uri="{BB962C8B-B14F-4D97-AF65-F5344CB8AC3E}">
        <p14:creationId xmlns:p14="http://schemas.microsoft.com/office/powerpoint/2010/main" val="10692601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dirty="0" smtClean="0"/>
              <a:t>Start of Autumn 8 August </a:t>
            </a:r>
            <a:endParaRPr lang="en-GB" sz="2800" dirty="0"/>
          </a:p>
        </p:txBody>
      </p:sp>
      <p:sp>
        <p:nvSpPr>
          <p:cNvPr id="3" name="Content Placeholder 2"/>
          <p:cNvSpPr>
            <a:spLocks noGrp="1"/>
          </p:cNvSpPr>
          <p:nvPr>
            <p:ph idx="1"/>
          </p:nvPr>
        </p:nvSpPr>
        <p:spPr/>
        <p:txBody>
          <a:bodyPr/>
          <a:lstStyle/>
          <a:p>
            <a:r>
              <a:rPr lang="en-US" dirty="0" smtClean="0"/>
              <a:t>Steamed Egg plant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33800" y="2743200"/>
            <a:ext cx="4914900" cy="32766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3181351"/>
            <a:ext cx="3429000" cy="1714500"/>
          </a:xfrm>
          <a:prstGeom prst="rect">
            <a:avLst/>
          </a:prstGeom>
        </p:spPr>
      </p:pic>
    </p:spTree>
    <p:extLst>
      <p:ext uri="{BB962C8B-B14F-4D97-AF65-F5344CB8AC3E}">
        <p14:creationId xmlns:p14="http://schemas.microsoft.com/office/powerpoint/2010/main" val="1038429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End of Heat 23 August </a:t>
            </a:r>
            <a:endParaRPr lang="en-GB" dirty="0"/>
          </a:p>
        </p:txBody>
      </p:sp>
      <p:sp>
        <p:nvSpPr>
          <p:cNvPr id="3" name="Content Placeholder 2"/>
          <p:cNvSpPr>
            <a:spLocks noGrp="1"/>
          </p:cNvSpPr>
          <p:nvPr>
            <p:ph idx="1"/>
          </p:nvPr>
        </p:nvSpPr>
        <p:spPr>
          <a:xfrm>
            <a:off x="1371600" y="2275115"/>
            <a:ext cx="6400800" cy="3048001"/>
          </a:xfrm>
        </p:spPr>
        <p:txBody>
          <a:bodyPr/>
          <a:lstStyle/>
          <a:p>
            <a:r>
              <a:rPr lang="en-US" dirty="0" smtClean="0"/>
              <a:t>Lily Duck </a:t>
            </a:r>
            <a:endParaRPr lang="en-GB" dirty="0"/>
          </a:p>
        </p:txBody>
      </p:sp>
      <p:sp>
        <p:nvSpPr>
          <p:cNvPr id="4" name="AutoShape 2" descr="“处暑 food”的图片搜索结果"/>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9496" y="2133601"/>
            <a:ext cx="3331030" cy="333103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4316" y="3048000"/>
            <a:ext cx="3567939" cy="2558145"/>
          </a:xfrm>
          <a:prstGeom prst="rect">
            <a:avLst/>
          </a:prstGeom>
        </p:spPr>
      </p:pic>
    </p:spTree>
    <p:extLst>
      <p:ext uri="{BB962C8B-B14F-4D97-AF65-F5344CB8AC3E}">
        <p14:creationId xmlns:p14="http://schemas.microsoft.com/office/powerpoint/2010/main" val="2420508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White Dew 7-8 </a:t>
            </a:r>
            <a:r>
              <a:rPr lang="en-US" dirty="0" err="1" smtClean="0"/>
              <a:t>Septembe</a:t>
            </a:r>
            <a:r>
              <a:rPr lang="en-US" dirty="0" smtClean="0"/>
              <a:t> </a:t>
            </a:r>
            <a:endParaRPr lang="en-GB" dirty="0"/>
          </a:p>
        </p:txBody>
      </p:sp>
      <p:sp>
        <p:nvSpPr>
          <p:cNvPr id="3" name="Content Placeholder 2"/>
          <p:cNvSpPr>
            <a:spLocks noGrp="1"/>
          </p:cNvSpPr>
          <p:nvPr>
            <p:ph idx="1"/>
          </p:nvPr>
        </p:nvSpPr>
        <p:spPr/>
        <p:txBody>
          <a:bodyPr/>
          <a:lstStyle/>
          <a:p>
            <a:r>
              <a:rPr lang="en-US" dirty="0" smtClean="0"/>
              <a:t>Rice wine (Cheng Jiu is the best of this kind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86400" y="2819400"/>
            <a:ext cx="3257550" cy="325755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3048000"/>
            <a:ext cx="2857500" cy="3153104"/>
          </a:xfrm>
          <a:prstGeom prst="rect">
            <a:avLst/>
          </a:prstGeom>
        </p:spPr>
      </p:pic>
    </p:spTree>
    <p:extLst>
      <p:ext uri="{BB962C8B-B14F-4D97-AF65-F5344CB8AC3E}">
        <p14:creationId xmlns:p14="http://schemas.microsoft.com/office/powerpoint/2010/main" val="24604548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smtClean="0"/>
              <a:t>Autumn Equinox 23 September </a:t>
            </a:r>
            <a:endParaRPr lang="en-GB" sz="2400" dirty="0"/>
          </a:p>
        </p:txBody>
      </p:sp>
      <p:sp>
        <p:nvSpPr>
          <p:cNvPr id="3" name="Content Placeholder 2"/>
          <p:cNvSpPr>
            <a:spLocks noGrp="1"/>
          </p:cNvSpPr>
          <p:nvPr>
            <p:ph idx="1"/>
          </p:nvPr>
        </p:nvSpPr>
        <p:spPr>
          <a:xfrm>
            <a:off x="1371600" y="2209800"/>
            <a:ext cx="6400800" cy="3276601"/>
          </a:xfrm>
        </p:spPr>
        <p:txBody>
          <a:bodyPr/>
          <a:lstStyle/>
          <a:p>
            <a:r>
              <a:rPr lang="en-US" dirty="0" smtClean="0"/>
              <a:t>Crabs</a:t>
            </a:r>
          </a:p>
          <a:p>
            <a:r>
              <a:rPr lang="en-US" dirty="0" smtClean="0"/>
              <a: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93771" y="2220686"/>
            <a:ext cx="3873019" cy="23717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210" y="3411311"/>
            <a:ext cx="3549753" cy="2362199"/>
          </a:xfrm>
          <a:prstGeom prst="rect">
            <a:avLst/>
          </a:prstGeom>
        </p:spPr>
      </p:pic>
    </p:spTree>
    <p:extLst>
      <p:ext uri="{BB962C8B-B14F-4D97-AF65-F5344CB8AC3E}">
        <p14:creationId xmlns:p14="http://schemas.microsoft.com/office/powerpoint/2010/main" val="17404403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Cold Dew 8 October </a:t>
            </a:r>
            <a:endParaRPr lang="en-GB" dirty="0"/>
          </a:p>
        </p:txBody>
      </p:sp>
      <p:sp>
        <p:nvSpPr>
          <p:cNvPr id="3" name="Content Placeholder 2"/>
          <p:cNvSpPr>
            <a:spLocks noGrp="1"/>
          </p:cNvSpPr>
          <p:nvPr>
            <p:ph idx="1"/>
          </p:nvPr>
        </p:nvSpPr>
        <p:spPr>
          <a:xfrm>
            <a:off x="1371600" y="2133600"/>
            <a:ext cx="6400800" cy="3352801"/>
          </a:xfrm>
        </p:spPr>
        <p:txBody>
          <a:bodyPr/>
          <a:lstStyle/>
          <a:p>
            <a:r>
              <a:rPr lang="en-US" dirty="0" smtClean="0"/>
              <a:t>Things good for lungs: sesame </a:t>
            </a:r>
          </a:p>
          <a:p>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800" y="2824844"/>
            <a:ext cx="4406900" cy="27813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62600" y="1971675"/>
            <a:ext cx="2143125" cy="2143125"/>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62600" y="4267200"/>
            <a:ext cx="2600325" cy="1752600"/>
          </a:xfrm>
          <a:prstGeom prst="rect">
            <a:avLst/>
          </a:prstGeom>
        </p:spPr>
      </p:pic>
    </p:spTree>
    <p:extLst>
      <p:ext uri="{BB962C8B-B14F-4D97-AF65-F5344CB8AC3E}">
        <p14:creationId xmlns:p14="http://schemas.microsoft.com/office/powerpoint/2010/main" val="9605263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smtClean="0"/>
              <a:t>Frost’s descent 23-24 October </a:t>
            </a:r>
            <a:endParaRPr lang="en-GB" sz="2400" dirty="0"/>
          </a:p>
        </p:txBody>
      </p:sp>
      <p:sp>
        <p:nvSpPr>
          <p:cNvPr id="3" name="Content Placeholder 2"/>
          <p:cNvSpPr>
            <a:spLocks noGrp="1"/>
          </p:cNvSpPr>
          <p:nvPr>
            <p:ph idx="1"/>
          </p:nvPr>
        </p:nvSpPr>
        <p:spPr>
          <a:xfrm>
            <a:off x="1371600" y="2209800"/>
            <a:ext cx="6400800" cy="3276601"/>
          </a:xfrm>
        </p:spPr>
        <p:txBody>
          <a:bodyPr/>
          <a:lstStyle/>
          <a:p>
            <a:r>
              <a:rPr lang="en-US" dirty="0" smtClean="0"/>
              <a:t>Stew radish and Beef </a:t>
            </a:r>
            <a:endParaRPr lang="en-GB" dirty="0"/>
          </a:p>
        </p:txBody>
      </p:sp>
      <p:sp>
        <p:nvSpPr>
          <p:cNvPr id="4" name="Rectangle 1"/>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smtClean="0">
                <a:ln>
                  <a:noFill/>
                </a:ln>
                <a:solidFill>
                  <a:schemeClr val="tx1"/>
                </a:solidFill>
                <a:effectLst/>
                <a:latin typeface="Arial Unicode MS" panose="020B0604020202020204" pitchFamily="34" charset="-128"/>
              </a:rPr>
              <a:t>radish</a:t>
            </a:r>
            <a:endParaRPr kumimoji="0" lang="en-US" altLang="en-US" sz="1800" b="0" i="0" u="none" strike="noStrike" cap="none" normalizeH="0" baseline="0" smtClean="0">
              <a:ln>
                <a:noFill/>
              </a:ln>
              <a:solidFill>
                <a:schemeClr val="tx1"/>
              </a:solidFill>
              <a:effectLst/>
              <a:latin typeface="Arial" panose="020B0604020202020204" pitchFamily="34" charset="0"/>
            </a:endParaRP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38600" y="2365325"/>
            <a:ext cx="4686300" cy="3121076"/>
          </a:xfrm>
          <a:prstGeom prst="rect">
            <a:avLst/>
          </a:prstGeom>
        </p:spPr>
      </p:pic>
      <p:sp>
        <p:nvSpPr>
          <p:cNvPr id="7" name="AutoShape 3" descr="“霜降 food”的图片搜索结果"/>
          <p:cNvSpPr>
            <a:spLocks noChangeAspect="1" noChangeArrowheads="1"/>
          </p:cNvSpPr>
          <p:nvPr/>
        </p:nvSpPr>
        <p:spPr bwMode="auto">
          <a:xfrm>
            <a:off x="-3175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5" descr="“霜降 food”的图片搜索结果"/>
          <p:cNvSpPr>
            <a:spLocks noChangeAspect="1" noChangeArrowheads="1"/>
          </p:cNvSpPr>
          <p:nvPr/>
        </p:nvSpPr>
        <p:spPr bwMode="auto">
          <a:xfrm>
            <a:off x="120650" y="1587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2971800"/>
            <a:ext cx="2143125" cy="2133600"/>
          </a:xfrm>
          <a:prstGeom prst="rect">
            <a:avLst/>
          </a:prstGeom>
        </p:spPr>
      </p:pic>
    </p:spTree>
    <p:extLst>
      <p:ext uri="{BB962C8B-B14F-4D97-AF65-F5344CB8AC3E}">
        <p14:creationId xmlns:p14="http://schemas.microsoft.com/office/powerpoint/2010/main" val="35767791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Start of the winter </a:t>
            </a:r>
            <a:endParaRPr lang="en-GB" dirty="0"/>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67000" y="2133600"/>
            <a:ext cx="4267200" cy="4267200"/>
          </a:xfrm>
        </p:spPr>
      </p:pic>
    </p:spTree>
    <p:extLst>
      <p:ext uri="{BB962C8B-B14F-4D97-AF65-F5344CB8AC3E}">
        <p14:creationId xmlns:p14="http://schemas.microsoft.com/office/powerpoint/2010/main" val="20040831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Minor snow 22-23 November </a:t>
            </a:r>
            <a:endParaRPr lang="en-GB" sz="2400" dirty="0"/>
          </a:p>
        </p:txBody>
      </p:sp>
      <p:sp>
        <p:nvSpPr>
          <p:cNvPr id="3" name="Content Placeholder 2"/>
          <p:cNvSpPr>
            <a:spLocks noGrp="1"/>
          </p:cNvSpPr>
          <p:nvPr>
            <p:ph idx="1"/>
          </p:nvPr>
        </p:nvSpPr>
        <p:spPr>
          <a:xfrm>
            <a:off x="1371600" y="2286000"/>
            <a:ext cx="6400800" cy="3200401"/>
          </a:xfrm>
        </p:spPr>
        <p:txBody>
          <a:bodyPr/>
          <a:lstStyle/>
          <a:p>
            <a:r>
              <a:rPr lang="en-US" dirty="0" smtClean="0"/>
              <a:t>Ciba is a food make sticky rice flours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67000" y="2999695"/>
            <a:ext cx="4531425" cy="2824163"/>
          </a:xfrm>
          <a:prstGeom prst="rect">
            <a:avLst/>
          </a:prstGeom>
        </p:spPr>
      </p:pic>
    </p:spTree>
    <p:extLst>
      <p:ext uri="{BB962C8B-B14F-4D97-AF65-F5344CB8AC3E}">
        <p14:creationId xmlns:p14="http://schemas.microsoft.com/office/powerpoint/2010/main" val="6793505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Major Snow 7-8 December </a:t>
            </a:r>
            <a:endParaRPr lang="en-GB" sz="2400" dirty="0"/>
          </a:p>
        </p:txBody>
      </p:sp>
      <p:sp>
        <p:nvSpPr>
          <p:cNvPr id="3" name="Content Placeholder 2"/>
          <p:cNvSpPr>
            <a:spLocks noGrp="1"/>
          </p:cNvSpPr>
          <p:nvPr>
            <p:ph idx="1"/>
          </p:nvPr>
        </p:nvSpPr>
        <p:spPr/>
        <p:txBody>
          <a:bodyPr/>
          <a:lstStyle/>
          <a:p>
            <a:r>
              <a:rPr lang="en-US" dirty="0" smtClean="0"/>
              <a:t>Meat Preserved in salt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24400" y="2286000"/>
            <a:ext cx="3505200" cy="35052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800" y="3331029"/>
            <a:ext cx="3758639" cy="2438400"/>
          </a:xfrm>
          <a:prstGeom prst="rect">
            <a:avLst/>
          </a:prstGeom>
        </p:spPr>
      </p:pic>
    </p:spTree>
    <p:extLst>
      <p:ext uri="{BB962C8B-B14F-4D97-AF65-F5344CB8AC3E}">
        <p14:creationId xmlns:p14="http://schemas.microsoft.com/office/powerpoint/2010/main" val="23594540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Winter Solstice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38800" y="2667000"/>
            <a:ext cx="2428875" cy="1885950"/>
          </a:xfrm>
          <a:prstGeom prst="rect">
            <a:avLst/>
          </a:prstGeom>
        </p:spPr>
      </p:pic>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9200" y="2438400"/>
            <a:ext cx="4064000" cy="3048000"/>
          </a:xfrm>
          <a:prstGeom prst="rect">
            <a:avLst/>
          </a:prstGeom>
        </p:spPr>
      </p:pic>
    </p:spTree>
    <p:extLst>
      <p:ext uri="{BB962C8B-B14F-4D97-AF65-F5344CB8AC3E}">
        <p14:creationId xmlns:p14="http://schemas.microsoft.com/office/powerpoint/2010/main" val="13799296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Minor cold</a:t>
            </a:r>
            <a:endParaRPr lang="en-GB" dirty="0"/>
          </a:p>
        </p:txBody>
      </p:sp>
      <p:sp>
        <p:nvSpPr>
          <p:cNvPr id="3" name="Content Placeholder 2"/>
          <p:cNvSpPr>
            <a:spLocks noGrp="1"/>
          </p:cNvSpPr>
          <p:nvPr>
            <p:ph idx="1"/>
          </p:nvPr>
        </p:nvSpPr>
        <p:spPr/>
        <p:txBody>
          <a:bodyPr/>
          <a:lstStyle/>
          <a:p>
            <a:r>
              <a:rPr lang="en-US" dirty="0" smtClean="0"/>
              <a:t>Vegetable Rice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0600" y="2681287"/>
            <a:ext cx="3048000" cy="256222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4514" y="2971800"/>
            <a:ext cx="2971801" cy="2971801"/>
          </a:xfrm>
          <a:prstGeom prst="rect">
            <a:avLst/>
          </a:prstGeom>
        </p:spPr>
      </p:pic>
    </p:spTree>
    <p:extLst>
      <p:ext uri="{BB962C8B-B14F-4D97-AF65-F5344CB8AC3E}">
        <p14:creationId xmlns:p14="http://schemas.microsoft.com/office/powerpoint/2010/main" val="13178504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Major Cold </a:t>
            </a:r>
            <a:endParaRPr lang="en-GB" dirty="0"/>
          </a:p>
        </p:txBody>
      </p:sp>
      <p:sp>
        <p:nvSpPr>
          <p:cNvPr id="3" name="Content Placeholder 2"/>
          <p:cNvSpPr>
            <a:spLocks noGrp="1"/>
          </p:cNvSpPr>
          <p:nvPr>
            <p:ph idx="1"/>
          </p:nvPr>
        </p:nvSpPr>
        <p:spPr/>
        <p:txBody>
          <a:bodyPr/>
          <a:lstStyle/>
          <a:p>
            <a:r>
              <a:rPr lang="en-US" dirty="0" smtClean="0"/>
              <a:t>Eight Treasure Rice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1752600"/>
            <a:ext cx="4076700" cy="4076700"/>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0200" y="3352800"/>
            <a:ext cx="2505075" cy="1828800"/>
          </a:xfrm>
          <a:prstGeom prst="rect">
            <a:avLst/>
          </a:prstGeom>
        </p:spPr>
      </p:pic>
    </p:spTree>
    <p:extLst>
      <p:ext uri="{BB962C8B-B14F-4D97-AF65-F5344CB8AC3E}">
        <p14:creationId xmlns:p14="http://schemas.microsoft.com/office/powerpoint/2010/main" val="36387357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uture">
  <a:themeElements>
    <a:clrScheme name="Couture">
      <a:dk1>
        <a:sysClr val="windowText" lastClr="000000"/>
      </a:dk1>
      <a:lt1>
        <a:sysClr val="window" lastClr="FFFFFF"/>
      </a:lt1>
      <a:dk2>
        <a:srgbClr val="37302A"/>
      </a:dk2>
      <a:lt2>
        <a:srgbClr val="D0CCB9"/>
      </a:lt2>
      <a:accent1>
        <a:srgbClr val="9E8E5C"/>
      </a:accent1>
      <a:accent2>
        <a:srgbClr val="A09781"/>
      </a:accent2>
      <a:accent3>
        <a:srgbClr val="85776D"/>
      </a:accent3>
      <a:accent4>
        <a:srgbClr val="AEAFA9"/>
      </a:accent4>
      <a:accent5>
        <a:srgbClr val="8D878B"/>
      </a:accent5>
      <a:accent6>
        <a:srgbClr val="6B6149"/>
      </a:accent6>
      <a:hlink>
        <a:srgbClr val="B6A272"/>
      </a:hlink>
      <a:folHlink>
        <a:srgbClr val="8A784F"/>
      </a:folHlink>
    </a:clrScheme>
    <a:fontScheme name="Black Tie">
      <a:maj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aramond"/>
        <a:ea typeface=""/>
        <a:cs typeface=""/>
        <a:font script="Grek" typeface="Constantia"/>
        <a:font script="Cyrl" typeface="Constantia"/>
        <a:font script="Jpan" typeface="ＭＳ Ｐ明朝"/>
        <a:font script="Hang" typeface="궁서"/>
        <a:font script="Hans" typeface="仿宋"/>
        <a:font script="Hant" typeface="標楷體"/>
        <a:font script="Arab" typeface="Times New Roman"/>
        <a:font script="Hebr" typeface="Times New Roman"/>
        <a:font script="Thai" typeface="Angsan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70000"/>
              </a:schemeClr>
            </a:gs>
            <a:gs pos="100000">
              <a:schemeClr val="phClr">
                <a:shade val="80000"/>
              </a:schemeClr>
            </a:gs>
          </a:gsLst>
          <a:path path="circle">
            <a:fillToRect l="50000" t="100000" r="100000" b="100000"/>
          </a:path>
        </a:gradFill>
        <a:blipFill rotWithShape="1">
          <a:blip xmlns:r="http://schemas.openxmlformats.org/officeDocument/2006/relationships" r:embed="rId1">
            <a:duotone>
              <a:schemeClr val="phClr">
                <a:shade val="30000"/>
                <a:satMod val="200000"/>
              </a:schemeClr>
              <a:schemeClr val="phClr">
                <a:tint val="2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Couture</Template>
  <TotalTime>8999</TotalTime>
  <Words>1249</Words>
  <Application>Microsoft Office PowerPoint</Application>
  <PresentationFormat>On-screen Show (4:3)</PresentationFormat>
  <Paragraphs>136</Paragraphs>
  <Slides>34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 Unicode MS</vt:lpstr>
      <vt:lpstr>仿宋</vt:lpstr>
      <vt:lpstr>Arial</vt:lpstr>
      <vt:lpstr>Calibri</vt:lpstr>
      <vt:lpstr>Garamond</vt:lpstr>
      <vt:lpstr>Wingdings</vt:lpstr>
      <vt:lpstr>Couture</vt:lpstr>
      <vt:lpstr>Foods in  Chinese  24 Seasonal Festivals </vt:lpstr>
      <vt:lpstr>24 Solar Terms</vt:lpstr>
      <vt:lpstr>Description of The Twenty –Four Solar Terms in UNESCO List Recording   </vt:lpstr>
      <vt:lpstr>24 Seasonal Division points/ segments </vt:lpstr>
      <vt:lpstr>PowerPoint Presentation</vt:lpstr>
      <vt:lpstr>24 Seasonal Segments 二十四节气</vt:lpstr>
      <vt:lpstr>Chinese Festival Poem </vt:lpstr>
      <vt:lpstr>Chinese Festival and Astronomy</vt:lpstr>
      <vt:lpstr>Special food for each of the 24 points day</vt:lpstr>
      <vt:lpstr>Beginning of Spring立春</vt:lpstr>
      <vt:lpstr>Start of spring (3-4 February )</vt:lpstr>
      <vt:lpstr>Rain water  (18-19 Feb)</vt:lpstr>
      <vt:lpstr>Awakening of insects (5-6 March)</vt:lpstr>
      <vt:lpstr>Spring Equinox(20-21 March)</vt:lpstr>
      <vt:lpstr>Clear and Bright (5th May)</vt:lpstr>
      <vt:lpstr>Grain rain(19-20 April)</vt:lpstr>
      <vt:lpstr>Start of Summer (5-6May)</vt:lpstr>
      <vt:lpstr>Grain buds  (AROUND 21ST mAY)</vt:lpstr>
      <vt:lpstr>Grain in Ear 5th or 6th June</vt:lpstr>
      <vt:lpstr>Summer solstice 21-22 June </vt:lpstr>
      <vt:lpstr>Minor Heat 7-8July </vt:lpstr>
      <vt:lpstr>Major heat 22-23 July </vt:lpstr>
      <vt:lpstr>Start of Autumn 8 August </vt:lpstr>
      <vt:lpstr>End of Heat 23 August </vt:lpstr>
      <vt:lpstr>White Dew 7-8 Septembe </vt:lpstr>
      <vt:lpstr>Autumn Equinox 23 September </vt:lpstr>
      <vt:lpstr>Cold Dew 8 October </vt:lpstr>
      <vt:lpstr>Frost’s descent 23-24 October </vt:lpstr>
      <vt:lpstr>Start of the winter </vt:lpstr>
      <vt:lpstr>Minor snow 22-23 November </vt:lpstr>
      <vt:lpstr>Major Snow 7-8 December </vt:lpstr>
      <vt:lpstr>Winter Solstice </vt:lpstr>
      <vt:lpstr>Minor cold</vt:lpstr>
      <vt:lpstr>Major Cold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Village- Global Village – City –Urbanism: Ancient China</dc:title>
  <dc:creator>Yanxia Zhao</dc:creator>
  <cp:lastModifiedBy>Yiying Jiao</cp:lastModifiedBy>
  <cp:revision>75</cp:revision>
  <dcterms:created xsi:type="dcterms:W3CDTF">2006-08-16T00:00:00Z</dcterms:created>
  <dcterms:modified xsi:type="dcterms:W3CDTF">2019-05-14T12:31:30Z</dcterms:modified>
</cp:coreProperties>
</file>