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4"/>
  </p:notesMasterIdLst>
  <p:sldIdLst>
    <p:sldId id="271"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6" r:id="rId18"/>
    <p:sldId id="279" r:id="rId19"/>
    <p:sldId id="277" r:id="rId20"/>
    <p:sldId id="280" r:id="rId21"/>
    <p:sldId id="278" r:id="rId22"/>
    <p:sldId id="28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A54AF6-54F0-4D1B-8468-ECF138566655}" v="291" dt="2023-01-02T17:22:44.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845" autoAdjust="0"/>
    <p:restoredTop sz="83401" autoAdjust="0"/>
  </p:normalViewPr>
  <p:slideViewPr>
    <p:cSldViewPr snapToGrid="0">
      <p:cViewPr>
        <p:scale>
          <a:sx n="49" d="100"/>
          <a:sy n="49" d="100"/>
        </p:scale>
        <p:origin x="1380" y="1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31T07:58:12.337"/>
    </inkml:context>
    <inkml:brush xml:id="br0">
      <inkml:brushProperty name="width" value="0.05" units="cm"/>
      <inkml:brushProperty name="height" value="0.05" units="cm"/>
    </inkml:brush>
  </inkml:definitions>
  <inkml:trace contextRef="#ctx0" brushRef="#br0">0 1 24575,'0'0'0,"0"0"0,0 0 0,0 0 0,0 0 0,0 0 0,0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31T07:59:14.492"/>
    </inkml:context>
    <inkml:brush xml:id="br0">
      <inkml:brushProperty name="width" value="0.05" units="cm"/>
      <inkml:brushProperty name="height" value="0.05" units="cm"/>
    </inkml:brush>
  </inkml:definitions>
  <inkml:trace contextRef="#ctx0" brushRef="#br0">0 0 24575,'0'0'0,"0"0"0,0 0 0,0 0 0,0 0 0,0 0 0,0 0 0,0 0 0,0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31T08:00:45.290"/>
    </inkml:context>
    <inkml:brush xml:id="br0">
      <inkml:brushProperty name="width" value="0.05" units="cm"/>
      <inkml:brushProperty name="height" value="0.05" units="cm"/>
    </inkml:brush>
  </inkml:definitions>
  <inkml:trace contextRef="#ctx0" brushRef="#br0">0 0 24575,'0'0'-1365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88E305-0F9E-4EEE-AC06-10613D328DBA}" type="datetimeFigureOut">
              <a:rPr lang="en-GB" smtClean="0"/>
              <a:t>01/01/2023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070C05-B119-40B3-9543-76FCE5F7FB7A}" type="slidenum">
              <a:rPr lang="en-GB" smtClean="0"/>
              <a:t>‹#›</a:t>
            </a:fld>
            <a:endParaRPr lang="en-GB"/>
          </a:p>
        </p:txBody>
      </p:sp>
    </p:spTree>
    <p:extLst>
      <p:ext uri="{BB962C8B-B14F-4D97-AF65-F5344CB8AC3E}">
        <p14:creationId xmlns:p14="http://schemas.microsoft.com/office/powerpoint/2010/main" val="3660828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been working as a singing teacher at a performing arts college since 2016, and this is where the research project was carried out.</a:t>
            </a:r>
          </a:p>
          <a:p>
            <a:endParaRPr lang="en-GB" dirty="0"/>
          </a:p>
          <a:p>
            <a:r>
              <a:rPr lang="en-GB" dirty="0"/>
              <a:t>Vocal experience of the student intake varies; the college has historically been renowned for excellence in dance, so this has perhaps affected the artistic focus of the auditionees.</a:t>
            </a:r>
          </a:p>
        </p:txBody>
      </p:sp>
      <p:sp>
        <p:nvSpPr>
          <p:cNvPr id="4" name="Slide Number Placeholder 3"/>
          <p:cNvSpPr>
            <a:spLocks noGrp="1"/>
          </p:cNvSpPr>
          <p:nvPr>
            <p:ph type="sldNum" sz="quarter" idx="5"/>
          </p:nvPr>
        </p:nvSpPr>
        <p:spPr/>
        <p:txBody>
          <a:bodyPr/>
          <a:lstStyle/>
          <a:p>
            <a:fld id="{D3070C05-B119-40B3-9543-76FCE5F7FB7A}" type="slidenum">
              <a:rPr lang="en-GB" smtClean="0"/>
              <a:t>1</a:t>
            </a:fld>
            <a:endParaRPr lang="en-GB" dirty="0"/>
          </a:p>
        </p:txBody>
      </p:sp>
    </p:spTree>
    <p:extLst>
      <p:ext uri="{BB962C8B-B14F-4D97-AF65-F5344CB8AC3E}">
        <p14:creationId xmlns:p14="http://schemas.microsoft.com/office/powerpoint/2010/main" val="35792358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of the male students seem to have tuning difficulties to the extent that they cannot pitch-match; that is they cannot sing back a note played on a piano or sung by the teacher. One should not, however, be hasty in one’s analysis. It is easy to focus on a few instances, magnify issues, and make a faulty generalisation (Bassey, 2001) which leads to misapprehension. Maybe tuning is not the problem but rather, teaching inadequacies (Schoenfeld, 1988)? Insufficient explanations, lack of instructional clarity or a weak rapport could be causing student anxiety (Hashemi, 2011; </a:t>
            </a:r>
            <a:r>
              <a:rPr lang="en-GB" dirty="0" err="1"/>
              <a:t>Estepp</a:t>
            </a:r>
            <a:r>
              <a:rPr lang="en-GB" dirty="0"/>
              <a:t> and Ross, 2015).</a:t>
            </a:r>
          </a:p>
        </p:txBody>
      </p:sp>
      <p:sp>
        <p:nvSpPr>
          <p:cNvPr id="4" name="Slide Number Placeholder 3"/>
          <p:cNvSpPr>
            <a:spLocks noGrp="1"/>
          </p:cNvSpPr>
          <p:nvPr>
            <p:ph type="sldNum" sz="quarter" idx="5"/>
          </p:nvPr>
        </p:nvSpPr>
        <p:spPr/>
        <p:txBody>
          <a:bodyPr/>
          <a:lstStyle/>
          <a:p>
            <a:fld id="{D3070C05-B119-40B3-9543-76FCE5F7FB7A}" type="slidenum">
              <a:rPr lang="en-GB" smtClean="0"/>
              <a:t>2</a:t>
            </a:fld>
            <a:endParaRPr lang="en-GB"/>
          </a:p>
        </p:txBody>
      </p:sp>
    </p:spTree>
    <p:extLst>
      <p:ext uri="{BB962C8B-B14F-4D97-AF65-F5344CB8AC3E}">
        <p14:creationId xmlns:p14="http://schemas.microsoft.com/office/powerpoint/2010/main" val="1527214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have used Driscoll’s reflective model here, to clarify my research aims.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D3070C05-B119-40B3-9543-76FCE5F7FB7A}" type="slidenum">
              <a:rPr lang="en-GB" smtClean="0"/>
              <a:t>3</a:t>
            </a:fld>
            <a:endParaRPr lang="en-GB"/>
          </a:p>
        </p:txBody>
      </p:sp>
    </p:spTree>
    <p:extLst>
      <p:ext uri="{BB962C8B-B14F-4D97-AF65-F5344CB8AC3E}">
        <p14:creationId xmlns:p14="http://schemas.microsoft.com/office/powerpoint/2010/main" val="1597447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wanted to find out the extent of the perceived tuning problem. I decided to test the first year intake of male students on the degree course. I could have tested equal numbers of male and female students. This would have verified my assumptions of gender disparity in this regard, but on reflection I settled on the method of a focus group. </a:t>
            </a:r>
          </a:p>
        </p:txBody>
      </p:sp>
      <p:sp>
        <p:nvSpPr>
          <p:cNvPr id="4" name="Slide Number Placeholder 3"/>
          <p:cNvSpPr>
            <a:spLocks noGrp="1"/>
          </p:cNvSpPr>
          <p:nvPr>
            <p:ph type="sldNum" sz="quarter" idx="5"/>
          </p:nvPr>
        </p:nvSpPr>
        <p:spPr/>
        <p:txBody>
          <a:bodyPr/>
          <a:lstStyle/>
          <a:p>
            <a:fld id="{D3070C05-B119-40B3-9543-76FCE5F7FB7A}" type="slidenum">
              <a:rPr lang="en-GB" smtClean="0"/>
              <a:t>4</a:t>
            </a:fld>
            <a:endParaRPr lang="en-GB"/>
          </a:p>
        </p:txBody>
      </p:sp>
    </p:spTree>
    <p:extLst>
      <p:ext uri="{BB962C8B-B14F-4D97-AF65-F5344CB8AC3E}">
        <p14:creationId xmlns:p14="http://schemas.microsoft.com/office/powerpoint/2010/main" val="483548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first aim, was to find out if other singing teachers had noticed that male students found pitch-matching a challenge. Secondly, were a disproportionate amount of male to female students struggling to pitch-match? I specifically selected practitioners who had experience of working with boys pre, post and during voice-change. It was important that they had also worked with college aged students as my study centred around this cohort. The focus group findings were that adolescent males did have pitching problems and a greater number were affected by this than were female students. This matched the literature that I had found on the subject (</a:t>
            </a:r>
            <a:r>
              <a:rPr lang="en-GB" dirty="0" err="1"/>
              <a:t>Granot</a:t>
            </a:r>
            <a:r>
              <a:rPr lang="en-GB" dirty="0"/>
              <a:t>, et al., 2013; Willis and Kenny, 2008; Beavers and Olson, 2021).</a:t>
            </a:r>
          </a:p>
        </p:txBody>
      </p:sp>
      <p:sp>
        <p:nvSpPr>
          <p:cNvPr id="4" name="Slide Number Placeholder 3"/>
          <p:cNvSpPr>
            <a:spLocks noGrp="1"/>
          </p:cNvSpPr>
          <p:nvPr>
            <p:ph type="sldNum" sz="quarter" idx="5"/>
          </p:nvPr>
        </p:nvSpPr>
        <p:spPr/>
        <p:txBody>
          <a:bodyPr/>
          <a:lstStyle/>
          <a:p>
            <a:fld id="{D3070C05-B119-40B3-9543-76FCE5F7FB7A}" type="slidenum">
              <a:rPr lang="en-GB" smtClean="0"/>
              <a:t>5</a:t>
            </a:fld>
            <a:endParaRPr lang="en-GB"/>
          </a:p>
        </p:txBody>
      </p:sp>
    </p:spTree>
    <p:extLst>
      <p:ext uri="{BB962C8B-B14F-4D97-AF65-F5344CB8AC3E}">
        <p14:creationId xmlns:p14="http://schemas.microsoft.com/office/powerpoint/2010/main" val="2323646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practitioner, I have seen that an inability to pitch-match interrupts the progress of a lesson. Vocal exercises are used to ‘warm up’ the voice and to develop range, flexibility and projection. A starting note is sounded by the teacher and matched by the student, from which point the exercise continues. Failure to reproduce an accurate starting pitch by the student results in the lesson stalling.</a:t>
            </a:r>
          </a:p>
        </p:txBody>
      </p:sp>
      <p:sp>
        <p:nvSpPr>
          <p:cNvPr id="4" name="Slide Number Placeholder 3"/>
          <p:cNvSpPr>
            <a:spLocks noGrp="1"/>
          </p:cNvSpPr>
          <p:nvPr>
            <p:ph type="sldNum" sz="quarter" idx="5"/>
          </p:nvPr>
        </p:nvSpPr>
        <p:spPr/>
        <p:txBody>
          <a:bodyPr/>
          <a:lstStyle/>
          <a:p>
            <a:fld id="{D3070C05-B119-40B3-9543-76FCE5F7FB7A}" type="slidenum">
              <a:rPr lang="en-GB" smtClean="0"/>
              <a:t>6</a:t>
            </a:fld>
            <a:endParaRPr lang="en-GB"/>
          </a:p>
        </p:txBody>
      </p:sp>
    </p:spTree>
    <p:extLst>
      <p:ext uri="{BB962C8B-B14F-4D97-AF65-F5344CB8AC3E}">
        <p14:creationId xmlns:p14="http://schemas.microsoft.com/office/powerpoint/2010/main" val="1346249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wanted to hear what the students had to say so I conducted semi-structured interviews. It is tempting to impose your view of a situation but I followed the Deweyan constructivist approach which prioritises the reality of the student (</a:t>
            </a:r>
            <a:r>
              <a:rPr lang="en-GB" dirty="0" err="1"/>
              <a:t>Brau</a:t>
            </a:r>
            <a:r>
              <a:rPr lang="en-GB" dirty="0"/>
              <a:t>, 2018; </a:t>
            </a:r>
            <a:r>
              <a:rPr lang="en-GB" dirty="0" err="1"/>
              <a:t>Dusek</a:t>
            </a:r>
            <a:r>
              <a:rPr lang="en-GB" dirty="0"/>
              <a:t>, 1975).</a:t>
            </a:r>
          </a:p>
          <a:p>
            <a:r>
              <a:rPr lang="en-GB" dirty="0"/>
              <a:t>A reflective diary was kept to note the answers to the interview questions and to record what happened during the lessons:</a:t>
            </a:r>
          </a:p>
          <a:p>
            <a:pPr marL="171450" indent="-171450">
              <a:buFont typeface="Arial" panose="020B0604020202020204" pitchFamily="34" charset="0"/>
              <a:buChar char="•"/>
            </a:pPr>
            <a:r>
              <a:rPr lang="en-GB" dirty="0"/>
              <a:t>How students coped</a:t>
            </a:r>
          </a:p>
          <a:p>
            <a:pPr marL="171450" indent="-171450">
              <a:buFont typeface="Arial" panose="020B0604020202020204" pitchFamily="34" charset="0"/>
              <a:buChar char="•"/>
            </a:pPr>
            <a:r>
              <a:rPr lang="en-GB" dirty="0"/>
              <a:t>What they did</a:t>
            </a:r>
          </a:p>
          <a:p>
            <a:pPr marL="171450" indent="-171450">
              <a:buFont typeface="Arial" panose="020B0604020202020204" pitchFamily="34" charset="0"/>
              <a:buChar char="•"/>
            </a:pPr>
            <a:r>
              <a:rPr lang="en-GB" dirty="0"/>
              <a:t>Their mood and confidence levels.</a:t>
            </a:r>
          </a:p>
          <a:p>
            <a:pPr marL="171450" indent="-171450">
              <a:buFont typeface="Arial" panose="020B0604020202020204" pitchFamily="34" charset="0"/>
              <a:buChar char="•"/>
            </a:pPr>
            <a:r>
              <a:rPr lang="en-GB" dirty="0"/>
              <a:t>Did student self perception match ability</a:t>
            </a:r>
          </a:p>
          <a:p>
            <a:pPr marL="0" indent="0">
              <a:buFont typeface="Arial" panose="020B0604020202020204" pitchFamily="34" charset="0"/>
              <a:buNone/>
            </a:pPr>
            <a:r>
              <a:rPr lang="en-GB" dirty="0"/>
              <a:t>In a lesson, self perception may be temporarily side-lined as student focus is shifted to learning; a subsequent reappraisal of abilities due to cognitive dissonance may result (Fishbein, 2016). </a:t>
            </a:r>
          </a:p>
          <a:p>
            <a:pPr marL="0" indent="0">
              <a:buFont typeface="Arial" panose="020B0604020202020204" pitchFamily="34" charset="0"/>
              <a:buNone/>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3070C05-B119-40B3-9543-76FCE5F7FB7A}" type="slidenum">
              <a:rPr lang="en-GB" smtClean="0"/>
              <a:t>7</a:t>
            </a:fld>
            <a:endParaRPr lang="en-GB"/>
          </a:p>
        </p:txBody>
      </p:sp>
    </p:spTree>
    <p:extLst>
      <p:ext uri="{BB962C8B-B14F-4D97-AF65-F5344CB8AC3E}">
        <p14:creationId xmlns:p14="http://schemas.microsoft.com/office/powerpoint/2010/main" val="38365704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hypothesised that the difference between tonal colour (timbre), of a piano to voice might be important (Karpinski, 2000; Beaver and Olsen, 2021). According to the </a:t>
            </a:r>
            <a:r>
              <a:rPr lang="en-GB" dirty="0" err="1"/>
              <a:t>Encyclopedia</a:t>
            </a:r>
            <a:r>
              <a:rPr lang="en-GB" dirty="0"/>
              <a:t> of Human Communication Sciences and Disorders, (2019) notes of the same pitch from different instruments would have the same fundamental frequency, that is cycles per second, but the shape of the sound wave differs accounting for the difference in timbre.  </a:t>
            </a:r>
          </a:p>
          <a:p>
            <a:endParaRPr lang="en-GB" dirty="0"/>
          </a:p>
          <a:p>
            <a:r>
              <a:rPr lang="en-GB" dirty="0"/>
              <a:t>Humans evolved a distinct region of the brain to process song (Tierney, et al., 2013) which is not used to decode other sound waves.</a:t>
            </a:r>
          </a:p>
          <a:p>
            <a:r>
              <a:rPr lang="en-GB" dirty="0"/>
              <a:t>All but one of the student participants said that they found it easier to pitch-match a human voice.</a:t>
            </a:r>
          </a:p>
          <a:p>
            <a:endParaRPr lang="en-GB" dirty="0"/>
          </a:p>
          <a:p>
            <a:r>
              <a:rPr lang="en-GB" dirty="0"/>
              <a:t>A study by </a:t>
            </a:r>
            <a:r>
              <a:rPr lang="en-GB" dirty="0" err="1"/>
              <a:t>Granot</a:t>
            </a:r>
            <a:r>
              <a:rPr lang="en-GB" dirty="0"/>
              <a:t> et al., (2013) found that pitch-matching was easier if the sample note was produced by a live singer rather thana recording. Another study (Leveque, Giovanni and Schon, 2011) considered the role of the human mirror neurone system to be important. The focus group agreed saying that as teachers, they could feel how students should adjust their technique and likewise  students responded well to live demonstrations by the teacher. </a:t>
            </a:r>
          </a:p>
        </p:txBody>
      </p:sp>
      <p:sp>
        <p:nvSpPr>
          <p:cNvPr id="4" name="Slide Number Placeholder 3"/>
          <p:cNvSpPr>
            <a:spLocks noGrp="1"/>
          </p:cNvSpPr>
          <p:nvPr>
            <p:ph type="sldNum" sz="quarter" idx="5"/>
          </p:nvPr>
        </p:nvSpPr>
        <p:spPr/>
        <p:txBody>
          <a:bodyPr/>
          <a:lstStyle/>
          <a:p>
            <a:fld id="{D3070C05-B119-40B3-9543-76FCE5F7FB7A}" type="slidenum">
              <a:rPr lang="en-GB" smtClean="0"/>
              <a:t>8</a:t>
            </a:fld>
            <a:endParaRPr lang="en-GB"/>
          </a:p>
        </p:txBody>
      </p:sp>
    </p:spTree>
    <p:extLst>
      <p:ext uri="{BB962C8B-B14F-4D97-AF65-F5344CB8AC3E}">
        <p14:creationId xmlns:p14="http://schemas.microsoft.com/office/powerpoint/2010/main" val="3783028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that only three of the ten student participants could pitch-match, it seemed that my assumption regarding adolescent male tuning accuracy was correct. </a:t>
            </a:r>
          </a:p>
          <a:p>
            <a:endParaRPr lang="en-GB" dirty="0"/>
          </a:p>
          <a:p>
            <a:r>
              <a:rPr lang="en-GB" dirty="0"/>
              <a:t>Why could some students sing in tune and others not? The literature (</a:t>
            </a:r>
            <a:r>
              <a:rPr lang="en-GB" dirty="0" err="1"/>
              <a:t>Pfordresher</a:t>
            </a:r>
            <a:r>
              <a:rPr lang="en-GB" dirty="0"/>
              <a:t> and Demorest, 2015) found that vocal experience prior to voice change was a significant predictor of pitch-matching accuracy in adolescence. The focus group concurred and rated practitioner support through voice change as critical. All except one of the student participants had had some training in singing. Two students who had attended stage school prior to puberty and had had lessons through voice-change were the most confident and accurate. </a:t>
            </a:r>
          </a:p>
          <a:p>
            <a:endParaRPr lang="en-GB" dirty="0"/>
          </a:p>
        </p:txBody>
      </p:sp>
      <p:sp>
        <p:nvSpPr>
          <p:cNvPr id="4" name="Slide Number Placeholder 3"/>
          <p:cNvSpPr>
            <a:spLocks noGrp="1"/>
          </p:cNvSpPr>
          <p:nvPr>
            <p:ph type="sldNum" sz="quarter" idx="5"/>
          </p:nvPr>
        </p:nvSpPr>
        <p:spPr/>
        <p:txBody>
          <a:bodyPr/>
          <a:lstStyle/>
          <a:p>
            <a:fld id="{D3070C05-B119-40B3-9543-76FCE5F7FB7A}" type="slidenum">
              <a:rPr lang="en-GB" smtClean="0"/>
              <a:t>9</a:t>
            </a:fld>
            <a:endParaRPr lang="en-GB"/>
          </a:p>
        </p:txBody>
      </p:sp>
    </p:spTree>
    <p:extLst>
      <p:ext uri="{BB962C8B-B14F-4D97-AF65-F5344CB8AC3E}">
        <p14:creationId xmlns:p14="http://schemas.microsoft.com/office/powerpoint/2010/main" val="48576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other student who was confident of his accuracy had had only limited vocal training. So why the anomaly? Was there a problem with the data that connected experience to tuning accuracy? </a:t>
            </a:r>
          </a:p>
          <a:p>
            <a:endParaRPr lang="en-GB" dirty="0"/>
          </a:p>
          <a:p>
            <a:r>
              <a:rPr lang="en-GB" dirty="0"/>
              <a:t>This specific student reported frequent vocal fatigue, loss of voice and lack of projection. His speaking voice was breathy, quiet and light in timbre. During his interview he confessed that although he was confident with regards to intonation, he had suffered extreme anxiety historically. </a:t>
            </a:r>
          </a:p>
        </p:txBody>
      </p:sp>
      <p:sp>
        <p:nvSpPr>
          <p:cNvPr id="4" name="Slide Number Placeholder 3"/>
          <p:cNvSpPr>
            <a:spLocks noGrp="1"/>
          </p:cNvSpPr>
          <p:nvPr>
            <p:ph type="sldNum" sz="quarter" idx="5"/>
          </p:nvPr>
        </p:nvSpPr>
        <p:spPr/>
        <p:txBody>
          <a:bodyPr/>
          <a:lstStyle/>
          <a:p>
            <a:fld id="{D3070C05-B119-40B3-9543-76FCE5F7FB7A}" type="slidenum">
              <a:rPr lang="en-GB" smtClean="0"/>
              <a:t>10</a:t>
            </a:fld>
            <a:endParaRPr lang="en-GB"/>
          </a:p>
        </p:txBody>
      </p:sp>
    </p:spTree>
    <p:extLst>
      <p:ext uri="{BB962C8B-B14F-4D97-AF65-F5344CB8AC3E}">
        <p14:creationId xmlns:p14="http://schemas.microsoft.com/office/powerpoint/2010/main" val="22638339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 had not had a formal diagnosis from a professional, yet had come to the conclusion that he was autistic. </a:t>
            </a:r>
          </a:p>
          <a:p>
            <a:r>
              <a:rPr lang="en-GB" dirty="0"/>
              <a:t>When questioned about voice change, he said that his voice had remained high and only “came out”, in drama lessons when he was acting. Given the student’s vocal pathology and self identified autism, I decided to investigate links between </a:t>
            </a:r>
            <a:r>
              <a:rPr lang="en-GB" dirty="0" err="1"/>
              <a:t>puberphonia</a:t>
            </a:r>
            <a:r>
              <a:rPr lang="en-GB" dirty="0"/>
              <a:t> and </a:t>
            </a:r>
            <a:r>
              <a:rPr lang="en-GB" dirty="0" err="1"/>
              <a:t>aspergers</a:t>
            </a:r>
            <a:r>
              <a:rPr lang="en-GB" dirty="0"/>
              <a:t> syndrome (AS). Much of what I found was anecdotal evidence posted online by the autistic community but there was a medical report concerning a patient who had AS and </a:t>
            </a:r>
            <a:r>
              <a:rPr lang="en-GB" dirty="0" err="1"/>
              <a:t>puberphonia</a:t>
            </a:r>
            <a:r>
              <a:rPr lang="en-GB" dirty="0"/>
              <a:t> (</a:t>
            </a:r>
            <a:r>
              <a:rPr lang="en-GB" dirty="0" err="1"/>
              <a:t>Steiger</a:t>
            </a:r>
            <a:r>
              <a:rPr lang="en-GB" dirty="0"/>
              <a:t> and </a:t>
            </a:r>
            <a:r>
              <a:rPr lang="en-GB" dirty="0" err="1"/>
              <a:t>Ruhlin</a:t>
            </a:r>
            <a:r>
              <a:rPr lang="en-GB" dirty="0"/>
              <a:t>, 2014). Another study (Wang, et al., 2021) found that autistic people often have higher function in terms of tuning and pitch memory. </a:t>
            </a:r>
          </a:p>
          <a:p>
            <a:r>
              <a:rPr lang="en-GB" dirty="0"/>
              <a:t>So if the student was autistic this might explain his pitch accuracy. </a:t>
            </a:r>
          </a:p>
          <a:p>
            <a:endParaRPr lang="en-GB" dirty="0"/>
          </a:p>
        </p:txBody>
      </p:sp>
      <p:sp>
        <p:nvSpPr>
          <p:cNvPr id="4" name="Slide Number Placeholder 3"/>
          <p:cNvSpPr>
            <a:spLocks noGrp="1"/>
          </p:cNvSpPr>
          <p:nvPr>
            <p:ph type="sldNum" sz="quarter" idx="5"/>
          </p:nvPr>
        </p:nvSpPr>
        <p:spPr/>
        <p:txBody>
          <a:bodyPr/>
          <a:lstStyle/>
          <a:p>
            <a:fld id="{D3070C05-B119-40B3-9543-76FCE5F7FB7A}" type="slidenum">
              <a:rPr lang="en-GB" smtClean="0"/>
              <a:t>11</a:t>
            </a:fld>
            <a:endParaRPr lang="en-GB"/>
          </a:p>
        </p:txBody>
      </p:sp>
    </p:spTree>
    <p:extLst>
      <p:ext uri="{BB962C8B-B14F-4D97-AF65-F5344CB8AC3E}">
        <p14:creationId xmlns:p14="http://schemas.microsoft.com/office/powerpoint/2010/main" val="28555343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 with the least experience had never had any form of vocal training yet was not the worst at pitch-matching. He did, however, still report tuning issues. I found that when notes were comfortably in his range he was accurate. When the pitch was higher than speech range, he sang a note that perfectly harmonised with the source note. He explained that from an early age he had listened to a wide variety of music. He had five versions of an Irving Berlin song stored on his phone for example. A study by </a:t>
            </a:r>
            <a:r>
              <a:rPr lang="en-GB" dirty="0" err="1"/>
              <a:t>Pfordresher</a:t>
            </a:r>
            <a:r>
              <a:rPr lang="en-GB" dirty="0"/>
              <a:t> and Demorest (2020) linked extensive music exposure to pitch accuracy, a factor identified by the student. </a:t>
            </a:r>
          </a:p>
          <a:p>
            <a:endParaRPr lang="en-GB" dirty="0"/>
          </a:p>
          <a:p>
            <a:r>
              <a:rPr lang="en-GB" dirty="0"/>
              <a:t>The student’s tuning inaccuracies were due to an underdeveloped vocal technique and range.</a:t>
            </a:r>
          </a:p>
        </p:txBody>
      </p:sp>
      <p:sp>
        <p:nvSpPr>
          <p:cNvPr id="4" name="Slide Number Placeholder 3"/>
          <p:cNvSpPr>
            <a:spLocks noGrp="1"/>
          </p:cNvSpPr>
          <p:nvPr>
            <p:ph type="sldNum" sz="quarter" idx="5"/>
          </p:nvPr>
        </p:nvSpPr>
        <p:spPr/>
        <p:txBody>
          <a:bodyPr/>
          <a:lstStyle/>
          <a:p>
            <a:fld id="{D3070C05-B119-40B3-9543-76FCE5F7FB7A}" type="slidenum">
              <a:rPr lang="en-GB" smtClean="0"/>
              <a:t>12</a:t>
            </a:fld>
            <a:endParaRPr lang="en-GB"/>
          </a:p>
        </p:txBody>
      </p:sp>
    </p:spTree>
    <p:extLst>
      <p:ext uri="{BB962C8B-B14F-4D97-AF65-F5344CB8AC3E}">
        <p14:creationId xmlns:p14="http://schemas.microsoft.com/office/powerpoint/2010/main" val="9914494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remainder of the student cohort had had some training but were still uncertain singers. I hypothesised that if voice-change was a factor then the length of time since puberty might be important. </a:t>
            </a:r>
          </a:p>
          <a:p>
            <a:r>
              <a:rPr lang="en-GB" dirty="0"/>
              <a:t>The majority of the students reported that voice-change had occurred between the ages of 15 and 17, which is later than averaged by Cooksey (1992) Cooksey also found that voice change typically takes up to thirteen months and this was corroborated by the focus group.</a:t>
            </a:r>
          </a:p>
          <a:p>
            <a:r>
              <a:rPr lang="en-GB" dirty="0"/>
              <a:t>The student cohort were aged between 18 and 21 years old , so voice change does not appear to be a major factor of their pitch inaccuracy. </a:t>
            </a:r>
          </a:p>
        </p:txBody>
      </p:sp>
      <p:sp>
        <p:nvSpPr>
          <p:cNvPr id="4" name="Slide Number Placeholder 3"/>
          <p:cNvSpPr>
            <a:spLocks noGrp="1"/>
          </p:cNvSpPr>
          <p:nvPr>
            <p:ph type="sldNum" sz="quarter" idx="5"/>
          </p:nvPr>
        </p:nvSpPr>
        <p:spPr/>
        <p:txBody>
          <a:bodyPr/>
          <a:lstStyle/>
          <a:p>
            <a:fld id="{D3070C05-B119-40B3-9543-76FCE5F7FB7A}" type="slidenum">
              <a:rPr lang="en-GB" smtClean="0"/>
              <a:t>13</a:t>
            </a:fld>
            <a:endParaRPr lang="en-GB"/>
          </a:p>
        </p:txBody>
      </p:sp>
    </p:spTree>
    <p:extLst>
      <p:ext uri="{BB962C8B-B14F-4D97-AF65-F5344CB8AC3E}">
        <p14:creationId xmlns:p14="http://schemas.microsoft.com/office/powerpoint/2010/main" val="40310010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self concept of the pitch uncertain students was that they were not singers and could not sing. Their perspective was that there was a gender skills divide; girls had better voices and sang well, whilst boys could not and did not sing (Green, 1997). </a:t>
            </a:r>
          </a:p>
          <a:p>
            <a:r>
              <a:rPr lang="en-GB" dirty="0"/>
              <a:t>They were acutely aware that accurate singing was expected of them as a prerequisite to future employment. This understanding  provoked anxiety which further exacerbated their tuning problems. </a:t>
            </a:r>
          </a:p>
        </p:txBody>
      </p:sp>
      <p:sp>
        <p:nvSpPr>
          <p:cNvPr id="4" name="Slide Number Placeholder 3"/>
          <p:cNvSpPr>
            <a:spLocks noGrp="1"/>
          </p:cNvSpPr>
          <p:nvPr>
            <p:ph type="sldNum" sz="quarter" idx="5"/>
          </p:nvPr>
        </p:nvSpPr>
        <p:spPr/>
        <p:txBody>
          <a:bodyPr/>
          <a:lstStyle/>
          <a:p>
            <a:fld id="{D3070C05-B119-40B3-9543-76FCE5F7FB7A}" type="slidenum">
              <a:rPr lang="en-GB" smtClean="0"/>
              <a:t>14</a:t>
            </a:fld>
            <a:endParaRPr lang="en-GB"/>
          </a:p>
        </p:txBody>
      </p:sp>
    </p:spTree>
    <p:extLst>
      <p:ext uri="{BB962C8B-B14F-4D97-AF65-F5344CB8AC3E}">
        <p14:creationId xmlns:p14="http://schemas.microsoft.com/office/powerpoint/2010/main" val="17140539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this study has found that pitch-matching, although challenging for male college students, can be facilitated by teacher support through and post voice change. This project has confirmed the researcher’s belief that the majority of male MT students have had limited individual training prior to college, and have mostly been taught in mixed gendered groups. A minority are confident singers due a thorough training over several years prior to college. The rest are uncertain singers, whose pitch wavers . They do not identify as singers and worry about peer criticism. </a:t>
            </a:r>
          </a:p>
        </p:txBody>
      </p:sp>
      <p:sp>
        <p:nvSpPr>
          <p:cNvPr id="4" name="Slide Number Placeholder 3"/>
          <p:cNvSpPr>
            <a:spLocks noGrp="1"/>
          </p:cNvSpPr>
          <p:nvPr>
            <p:ph type="sldNum" sz="quarter" idx="5"/>
          </p:nvPr>
        </p:nvSpPr>
        <p:spPr/>
        <p:txBody>
          <a:bodyPr/>
          <a:lstStyle/>
          <a:p>
            <a:fld id="{D3070C05-B119-40B3-9543-76FCE5F7FB7A}" type="slidenum">
              <a:rPr lang="en-GB" smtClean="0"/>
              <a:t>15</a:t>
            </a:fld>
            <a:endParaRPr lang="en-GB"/>
          </a:p>
        </p:txBody>
      </p:sp>
    </p:spTree>
    <p:extLst>
      <p:ext uri="{BB962C8B-B14F-4D97-AF65-F5344CB8AC3E}">
        <p14:creationId xmlns:p14="http://schemas.microsoft.com/office/powerpoint/2010/main" val="2476337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remedy the effects of inadequate training prior to college, the researcher recommends that first year students are sent a questionnaire regarding vocal experience before the start of term. Any individuals with limited experience should be given a pitch matching test and interviewed in their first weeks of term. Extra individual lessons should then be assigned to the most needy until they are competent. </a:t>
            </a:r>
          </a:p>
          <a:p>
            <a:endParaRPr lang="en-GB" dirty="0"/>
          </a:p>
          <a:p>
            <a:r>
              <a:rPr lang="en-GB" dirty="0"/>
              <a:t>Whilst engaged on this research project I have learnt that by taking time to talk to one’s students, important insights can be gained and this ultimately facilitates progress. Time constraints have meant that practitioner focus has been largely technical. </a:t>
            </a:r>
          </a:p>
          <a:p>
            <a:r>
              <a:rPr lang="en-GB" dirty="0"/>
              <a:t>More fundamental and beneficial changes can occur however, from thoroughly understanding the students’ perspectives. </a:t>
            </a:r>
          </a:p>
        </p:txBody>
      </p:sp>
      <p:sp>
        <p:nvSpPr>
          <p:cNvPr id="4" name="Slide Number Placeholder 3"/>
          <p:cNvSpPr>
            <a:spLocks noGrp="1"/>
          </p:cNvSpPr>
          <p:nvPr>
            <p:ph type="sldNum" sz="quarter" idx="5"/>
          </p:nvPr>
        </p:nvSpPr>
        <p:spPr/>
        <p:txBody>
          <a:bodyPr/>
          <a:lstStyle/>
          <a:p>
            <a:fld id="{D3070C05-B119-40B3-9543-76FCE5F7FB7A}" type="slidenum">
              <a:rPr lang="en-GB" smtClean="0"/>
              <a:t>16</a:t>
            </a:fld>
            <a:endParaRPr lang="en-GB"/>
          </a:p>
        </p:txBody>
      </p:sp>
    </p:spTree>
    <p:extLst>
      <p:ext uri="{BB962C8B-B14F-4D97-AF65-F5344CB8AC3E}">
        <p14:creationId xmlns:p14="http://schemas.microsoft.com/office/powerpoint/2010/main" val="28084736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070C05-B119-40B3-9543-76FCE5F7FB7A}" type="slidenum">
              <a:rPr lang="en-GB" smtClean="0"/>
              <a:t>21</a:t>
            </a:fld>
            <a:endParaRPr lang="en-GB"/>
          </a:p>
        </p:txBody>
      </p:sp>
    </p:spTree>
    <p:extLst>
      <p:ext uri="{BB962C8B-B14F-4D97-AF65-F5344CB8AC3E}">
        <p14:creationId xmlns:p14="http://schemas.microsoft.com/office/powerpoint/2010/main" val="25171752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070C05-B119-40B3-9543-76FCE5F7FB7A}" type="slidenum">
              <a:rPr lang="en-GB" smtClean="0"/>
              <a:t>22</a:t>
            </a:fld>
            <a:endParaRPr lang="en-GB"/>
          </a:p>
        </p:txBody>
      </p:sp>
    </p:spTree>
    <p:extLst>
      <p:ext uri="{BB962C8B-B14F-4D97-AF65-F5344CB8AC3E}">
        <p14:creationId xmlns:p14="http://schemas.microsoft.com/office/powerpoint/2010/main" val="3414254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BE9E7-1EA6-34A4-ECF0-8B01EE0772E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5900B0-556C-C9D2-436F-1B9222DEAC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629A686-4D6C-FBEE-D121-080F2A186D77}"/>
              </a:ext>
            </a:extLst>
          </p:cNvPr>
          <p:cNvSpPr>
            <a:spLocks noGrp="1"/>
          </p:cNvSpPr>
          <p:nvPr>
            <p:ph type="dt" sz="half" idx="10"/>
          </p:nvPr>
        </p:nvSpPr>
        <p:spPr/>
        <p:txBody>
          <a:bodyPr/>
          <a:lstStyle/>
          <a:p>
            <a:fld id="{0E321171-AE91-498D-97F2-42023A11730A}" type="datetimeFigureOut">
              <a:rPr lang="en-GB" smtClean="0"/>
              <a:t>01/01/2023</a:t>
            </a:fld>
            <a:endParaRPr lang="en-GB"/>
          </a:p>
        </p:txBody>
      </p:sp>
      <p:sp>
        <p:nvSpPr>
          <p:cNvPr id="5" name="Footer Placeholder 4">
            <a:extLst>
              <a:ext uri="{FF2B5EF4-FFF2-40B4-BE49-F238E27FC236}">
                <a16:creationId xmlns:a16="http://schemas.microsoft.com/office/drawing/2014/main" id="{04F92CB1-92EF-908F-7579-858A4F5094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13D36B-9D37-DD77-516B-DAE129087F3F}"/>
              </a:ext>
            </a:extLst>
          </p:cNvPr>
          <p:cNvSpPr>
            <a:spLocks noGrp="1"/>
          </p:cNvSpPr>
          <p:nvPr>
            <p:ph type="sldNum" sz="quarter" idx="12"/>
          </p:nvPr>
        </p:nvSpPr>
        <p:spPr/>
        <p:txBody>
          <a:bodyPr/>
          <a:lstStyle/>
          <a:p>
            <a:fld id="{3E5B3682-827D-4A8A-B3C1-08D7CD7064C9}" type="slidenum">
              <a:rPr lang="en-GB" smtClean="0"/>
              <a:t>‹#›</a:t>
            </a:fld>
            <a:endParaRPr lang="en-GB"/>
          </a:p>
        </p:txBody>
      </p:sp>
    </p:spTree>
    <p:extLst>
      <p:ext uri="{BB962C8B-B14F-4D97-AF65-F5344CB8AC3E}">
        <p14:creationId xmlns:p14="http://schemas.microsoft.com/office/powerpoint/2010/main" val="3018184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C7AD3-EFCC-D112-EE80-CBDF2A17F5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07BF89-13C2-FFD5-A580-5EF2A8EC67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1EC13A-0535-8396-C0C2-BD255DC98D88}"/>
              </a:ext>
            </a:extLst>
          </p:cNvPr>
          <p:cNvSpPr>
            <a:spLocks noGrp="1"/>
          </p:cNvSpPr>
          <p:nvPr>
            <p:ph type="dt" sz="half" idx="10"/>
          </p:nvPr>
        </p:nvSpPr>
        <p:spPr/>
        <p:txBody>
          <a:bodyPr/>
          <a:lstStyle/>
          <a:p>
            <a:fld id="{0E321171-AE91-498D-97F2-42023A11730A}" type="datetimeFigureOut">
              <a:rPr lang="en-GB" smtClean="0"/>
              <a:t>01/01/2023</a:t>
            </a:fld>
            <a:endParaRPr lang="en-GB"/>
          </a:p>
        </p:txBody>
      </p:sp>
      <p:sp>
        <p:nvSpPr>
          <p:cNvPr id="5" name="Footer Placeholder 4">
            <a:extLst>
              <a:ext uri="{FF2B5EF4-FFF2-40B4-BE49-F238E27FC236}">
                <a16:creationId xmlns:a16="http://schemas.microsoft.com/office/drawing/2014/main" id="{B8CB4B4E-AD02-0B03-93B1-A10475C7BA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22B6A2-32D1-70CD-48BC-6A33CC431D35}"/>
              </a:ext>
            </a:extLst>
          </p:cNvPr>
          <p:cNvSpPr>
            <a:spLocks noGrp="1"/>
          </p:cNvSpPr>
          <p:nvPr>
            <p:ph type="sldNum" sz="quarter" idx="12"/>
          </p:nvPr>
        </p:nvSpPr>
        <p:spPr/>
        <p:txBody>
          <a:bodyPr/>
          <a:lstStyle/>
          <a:p>
            <a:fld id="{3E5B3682-827D-4A8A-B3C1-08D7CD7064C9}" type="slidenum">
              <a:rPr lang="en-GB" smtClean="0"/>
              <a:t>‹#›</a:t>
            </a:fld>
            <a:endParaRPr lang="en-GB"/>
          </a:p>
        </p:txBody>
      </p:sp>
    </p:spTree>
    <p:extLst>
      <p:ext uri="{BB962C8B-B14F-4D97-AF65-F5344CB8AC3E}">
        <p14:creationId xmlns:p14="http://schemas.microsoft.com/office/powerpoint/2010/main" val="2567305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C9D55-EB81-DD75-D683-A5E6FEA09E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A27-EBEB-7544-D322-B6BB0F3D810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12161B-01BA-C504-9F07-5F9E3974FE4A}"/>
              </a:ext>
            </a:extLst>
          </p:cNvPr>
          <p:cNvSpPr>
            <a:spLocks noGrp="1"/>
          </p:cNvSpPr>
          <p:nvPr>
            <p:ph type="dt" sz="half" idx="10"/>
          </p:nvPr>
        </p:nvSpPr>
        <p:spPr/>
        <p:txBody>
          <a:bodyPr/>
          <a:lstStyle/>
          <a:p>
            <a:fld id="{0E321171-AE91-498D-97F2-42023A11730A}" type="datetimeFigureOut">
              <a:rPr lang="en-GB" smtClean="0"/>
              <a:t>01/01/2023</a:t>
            </a:fld>
            <a:endParaRPr lang="en-GB"/>
          </a:p>
        </p:txBody>
      </p:sp>
      <p:sp>
        <p:nvSpPr>
          <p:cNvPr id="5" name="Footer Placeholder 4">
            <a:extLst>
              <a:ext uri="{FF2B5EF4-FFF2-40B4-BE49-F238E27FC236}">
                <a16:creationId xmlns:a16="http://schemas.microsoft.com/office/drawing/2014/main" id="{A050D42A-79F0-8C87-28D7-57C8EB97AC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C25A27-F931-CCFE-DF6A-ECBAA827BF31}"/>
              </a:ext>
            </a:extLst>
          </p:cNvPr>
          <p:cNvSpPr>
            <a:spLocks noGrp="1"/>
          </p:cNvSpPr>
          <p:nvPr>
            <p:ph type="sldNum" sz="quarter" idx="12"/>
          </p:nvPr>
        </p:nvSpPr>
        <p:spPr/>
        <p:txBody>
          <a:bodyPr/>
          <a:lstStyle/>
          <a:p>
            <a:fld id="{3E5B3682-827D-4A8A-B3C1-08D7CD7064C9}" type="slidenum">
              <a:rPr lang="en-GB" smtClean="0"/>
              <a:t>‹#›</a:t>
            </a:fld>
            <a:endParaRPr lang="en-GB"/>
          </a:p>
        </p:txBody>
      </p:sp>
    </p:spTree>
    <p:extLst>
      <p:ext uri="{BB962C8B-B14F-4D97-AF65-F5344CB8AC3E}">
        <p14:creationId xmlns:p14="http://schemas.microsoft.com/office/powerpoint/2010/main" val="1502580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76AC6-25A7-B5B4-7E01-4332876106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E49FA9-B222-81CB-3A86-7FBB3A359BD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00A9FC-A839-D700-A5FB-D1D3622028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B4401D-8D21-6960-60E8-5C508B811537}"/>
              </a:ext>
            </a:extLst>
          </p:cNvPr>
          <p:cNvSpPr>
            <a:spLocks noGrp="1"/>
          </p:cNvSpPr>
          <p:nvPr>
            <p:ph type="dt" sz="half" idx="10"/>
          </p:nvPr>
        </p:nvSpPr>
        <p:spPr/>
        <p:txBody>
          <a:bodyPr/>
          <a:lstStyle/>
          <a:p>
            <a:fld id="{0E321171-AE91-498D-97F2-42023A11730A}" type="datetimeFigureOut">
              <a:rPr lang="en-GB" smtClean="0"/>
              <a:t>01/01/2023</a:t>
            </a:fld>
            <a:endParaRPr lang="en-GB"/>
          </a:p>
        </p:txBody>
      </p:sp>
      <p:sp>
        <p:nvSpPr>
          <p:cNvPr id="6" name="Footer Placeholder 5">
            <a:extLst>
              <a:ext uri="{FF2B5EF4-FFF2-40B4-BE49-F238E27FC236}">
                <a16:creationId xmlns:a16="http://schemas.microsoft.com/office/drawing/2014/main" id="{E6F82C11-8B0A-E9C8-B655-A7C28AA571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C5F574-E1B1-0F70-FEDA-D685244FC6A2}"/>
              </a:ext>
            </a:extLst>
          </p:cNvPr>
          <p:cNvSpPr>
            <a:spLocks noGrp="1"/>
          </p:cNvSpPr>
          <p:nvPr>
            <p:ph type="sldNum" sz="quarter" idx="12"/>
          </p:nvPr>
        </p:nvSpPr>
        <p:spPr/>
        <p:txBody>
          <a:bodyPr/>
          <a:lstStyle/>
          <a:p>
            <a:fld id="{3E5B3682-827D-4A8A-B3C1-08D7CD7064C9}" type="slidenum">
              <a:rPr lang="en-GB" smtClean="0"/>
              <a:t>‹#›</a:t>
            </a:fld>
            <a:endParaRPr lang="en-GB"/>
          </a:p>
        </p:txBody>
      </p:sp>
    </p:spTree>
    <p:extLst>
      <p:ext uri="{BB962C8B-B14F-4D97-AF65-F5344CB8AC3E}">
        <p14:creationId xmlns:p14="http://schemas.microsoft.com/office/powerpoint/2010/main" val="52607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FF75B-D63A-7DD1-7A93-EEB66F61EF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54BBDD-B200-8030-91BE-FB6C262B65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3C959C-B0E6-8893-AF68-96C07ACFF3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5F1A733-40C3-16C1-F858-20C0DDF465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CCA8EA-F144-7EA0-1BB7-D38ECBD922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0166B8-024A-C43F-E978-426F68A14B4A}"/>
              </a:ext>
            </a:extLst>
          </p:cNvPr>
          <p:cNvSpPr>
            <a:spLocks noGrp="1"/>
          </p:cNvSpPr>
          <p:nvPr>
            <p:ph type="dt" sz="half" idx="10"/>
          </p:nvPr>
        </p:nvSpPr>
        <p:spPr/>
        <p:txBody>
          <a:bodyPr/>
          <a:lstStyle/>
          <a:p>
            <a:fld id="{0E321171-AE91-498D-97F2-42023A11730A}" type="datetimeFigureOut">
              <a:rPr lang="en-GB" smtClean="0"/>
              <a:t>01/01/2023</a:t>
            </a:fld>
            <a:endParaRPr lang="en-GB"/>
          </a:p>
        </p:txBody>
      </p:sp>
      <p:sp>
        <p:nvSpPr>
          <p:cNvPr id="8" name="Footer Placeholder 7">
            <a:extLst>
              <a:ext uri="{FF2B5EF4-FFF2-40B4-BE49-F238E27FC236}">
                <a16:creationId xmlns:a16="http://schemas.microsoft.com/office/drawing/2014/main" id="{7877D323-D011-558A-0C8F-EB93254BBA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49690B5-BF99-460F-F66F-85B0B9E7A713}"/>
              </a:ext>
            </a:extLst>
          </p:cNvPr>
          <p:cNvSpPr>
            <a:spLocks noGrp="1"/>
          </p:cNvSpPr>
          <p:nvPr>
            <p:ph type="sldNum" sz="quarter" idx="12"/>
          </p:nvPr>
        </p:nvSpPr>
        <p:spPr/>
        <p:txBody>
          <a:bodyPr/>
          <a:lstStyle/>
          <a:p>
            <a:fld id="{3E5B3682-827D-4A8A-B3C1-08D7CD7064C9}" type="slidenum">
              <a:rPr lang="en-GB" smtClean="0"/>
              <a:t>‹#›</a:t>
            </a:fld>
            <a:endParaRPr lang="en-GB"/>
          </a:p>
        </p:txBody>
      </p:sp>
    </p:spTree>
    <p:extLst>
      <p:ext uri="{BB962C8B-B14F-4D97-AF65-F5344CB8AC3E}">
        <p14:creationId xmlns:p14="http://schemas.microsoft.com/office/powerpoint/2010/main" val="3493355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75AAE-ABBC-6D60-F321-4CACAA5F54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497CC0-3A93-FE45-BA4B-10C5944BAE7F}"/>
              </a:ext>
            </a:extLst>
          </p:cNvPr>
          <p:cNvSpPr>
            <a:spLocks noGrp="1"/>
          </p:cNvSpPr>
          <p:nvPr>
            <p:ph type="dt" sz="half" idx="10"/>
          </p:nvPr>
        </p:nvSpPr>
        <p:spPr/>
        <p:txBody>
          <a:bodyPr/>
          <a:lstStyle/>
          <a:p>
            <a:fld id="{0E321171-AE91-498D-97F2-42023A11730A}" type="datetimeFigureOut">
              <a:rPr lang="en-GB" smtClean="0"/>
              <a:t>01/01/2023</a:t>
            </a:fld>
            <a:endParaRPr lang="en-GB"/>
          </a:p>
        </p:txBody>
      </p:sp>
      <p:sp>
        <p:nvSpPr>
          <p:cNvPr id="4" name="Footer Placeholder 3">
            <a:extLst>
              <a:ext uri="{FF2B5EF4-FFF2-40B4-BE49-F238E27FC236}">
                <a16:creationId xmlns:a16="http://schemas.microsoft.com/office/drawing/2014/main" id="{0EE6CC02-BAA4-3DFF-E9BA-78BB82623AC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D4BB99-8BB9-4C71-CF24-9867E604493F}"/>
              </a:ext>
            </a:extLst>
          </p:cNvPr>
          <p:cNvSpPr>
            <a:spLocks noGrp="1"/>
          </p:cNvSpPr>
          <p:nvPr>
            <p:ph type="sldNum" sz="quarter" idx="12"/>
          </p:nvPr>
        </p:nvSpPr>
        <p:spPr/>
        <p:txBody>
          <a:bodyPr/>
          <a:lstStyle/>
          <a:p>
            <a:fld id="{3E5B3682-827D-4A8A-B3C1-08D7CD7064C9}" type="slidenum">
              <a:rPr lang="en-GB" smtClean="0"/>
              <a:t>‹#›</a:t>
            </a:fld>
            <a:endParaRPr lang="en-GB"/>
          </a:p>
        </p:txBody>
      </p:sp>
    </p:spTree>
    <p:extLst>
      <p:ext uri="{BB962C8B-B14F-4D97-AF65-F5344CB8AC3E}">
        <p14:creationId xmlns:p14="http://schemas.microsoft.com/office/powerpoint/2010/main" val="717656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ABF181-AA9C-7D32-31A3-AA3026E919D7}"/>
              </a:ext>
            </a:extLst>
          </p:cNvPr>
          <p:cNvSpPr>
            <a:spLocks noGrp="1"/>
          </p:cNvSpPr>
          <p:nvPr>
            <p:ph type="dt" sz="half" idx="10"/>
          </p:nvPr>
        </p:nvSpPr>
        <p:spPr/>
        <p:txBody>
          <a:bodyPr/>
          <a:lstStyle/>
          <a:p>
            <a:fld id="{0E321171-AE91-498D-97F2-42023A11730A}" type="datetimeFigureOut">
              <a:rPr lang="en-GB" smtClean="0"/>
              <a:t>01/01/2023</a:t>
            </a:fld>
            <a:endParaRPr lang="en-GB"/>
          </a:p>
        </p:txBody>
      </p:sp>
      <p:sp>
        <p:nvSpPr>
          <p:cNvPr id="3" name="Footer Placeholder 2">
            <a:extLst>
              <a:ext uri="{FF2B5EF4-FFF2-40B4-BE49-F238E27FC236}">
                <a16:creationId xmlns:a16="http://schemas.microsoft.com/office/drawing/2014/main" id="{2A0DED9A-03BE-3A8D-AB27-71909EA86C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F180FC-F412-8205-20BA-FFB2CC7B0766}"/>
              </a:ext>
            </a:extLst>
          </p:cNvPr>
          <p:cNvSpPr>
            <a:spLocks noGrp="1"/>
          </p:cNvSpPr>
          <p:nvPr>
            <p:ph type="sldNum" sz="quarter" idx="12"/>
          </p:nvPr>
        </p:nvSpPr>
        <p:spPr/>
        <p:txBody>
          <a:bodyPr/>
          <a:lstStyle/>
          <a:p>
            <a:fld id="{3E5B3682-827D-4A8A-B3C1-08D7CD7064C9}" type="slidenum">
              <a:rPr lang="en-GB" smtClean="0"/>
              <a:t>‹#›</a:t>
            </a:fld>
            <a:endParaRPr lang="en-GB"/>
          </a:p>
        </p:txBody>
      </p:sp>
    </p:spTree>
    <p:extLst>
      <p:ext uri="{BB962C8B-B14F-4D97-AF65-F5344CB8AC3E}">
        <p14:creationId xmlns:p14="http://schemas.microsoft.com/office/powerpoint/2010/main" val="2847836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C5CD8-4A11-D0F2-12DF-B72EDB85B2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FCF3C9-EA5F-2402-2113-76F8B8487E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B90257-E132-BA10-42E1-03D7413A01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D747EA-94CA-6D9C-D024-E26D9FB939C7}"/>
              </a:ext>
            </a:extLst>
          </p:cNvPr>
          <p:cNvSpPr>
            <a:spLocks noGrp="1"/>
          </p:cNvSpPr>
          <p:nvPr>
            <p:ph type="dt" sz="half" idx="10"/>
          </p:nvPr>
        </p:nvSpPr>
        <p:spPr/>
        <p:txBody>
          <a:bodyPr/>
          <a:lstStyle/>
          <a:p>
            <a:fld id="{0E321171-AE91-498D-97F2-42023A11730A}" type="datetimeFigureOut">
              <a:rPr lang="en-GB" smtClean="0"/>
              <a:t>01/01/2023</a:t>
            </a:fld>
            <a:endParaRPr lang="en-GB"/>
          </a:p>
        </p:txBody>
      </p:sp>
      <p:sp>
        <p:nvSpPr>
          <p:cNvPr id="6" name="Footer Placeholder 5">
            <a:extLst>
              <a:ext uri="{FF2B5EF4-FFF2-40B4-BE49-F238E27FC236}">
                <a16:creationId xmlns:a16="http://schemas.microsoft.com/office/drawing/2014/main" id="{E12515C1-8CEB-0B53-A828-BFA5894B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44CDB2-9B6D-16C2-9513-FAC378A42E9D}"/>
              </a:ext>
            </a:extLst>
          </p:cNvPr>
          <p:cNvSpPr>
            <a:spLocks noGrp="1"/>
          </p:cNvSpPr>
          <p:nvPr>
            <p:ph type="sldNum" sz="quarter" idx="12"/>
          </p:nvPr>
        </p:nvSpPr>
        <p:spPr/>
        <p:txBody>
          <a:bodyPr/>
          <a:lstStyle/>
          <a:p>
            <a:fld id="{3E5B3682-827D-4A8A-B3C1-08D7CD7064C9}" type="slidenum">
              <a:rPr lang="en-GB" smtClean="0"/>
              <a:t>‹#›</a:t>
            </a:fld>
            <a:endParaRPr lang="en-GB"/>
          </a:p>
        </p:txBody>
      </p:sp>
    </p:spTree>
    <p:extLst>
      <p:ext uri="{BB962C8B-B14F-4D97-AF65-F5344CB8AC3E}">
        <p14:creationId xmlns:p14="http://schemas.microsoft.com/office/powerpoint/2010/main" val="3738885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30FD1-A7F3-F518-E221-D277ECBB66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DD0D05B-8469-01C2-4CF1-F6E2FB383E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E00A7F-4E76-3788-7973-96874C07C6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E5C5A6-D006-3AF4-D410-FEF46314065B}"/>
              </a:ext>
            </a:extLst>
          </p:cNvPr>
          <p:cNvSpPr>
            <a:spLocks noGrp="1"/>
          </p:cNvSpPr>
          <p:nvPr>
            <p:ph type="dt" sz="half" idx="10"/>
          </p:nvPr>
        </p:nvSpPr>
        <p:spPr/>
        <p:txBody>
          <a:bodyPr/>
          <a:lstStyle/>
          <a:p>
            <a:fld id="{0E321171-AE91-498D-97F2-42023A11730A}" type="datetimeFigureOut">
              <a:rPr lang="en-GB" smtClean="0"/>
              <a:t>01/01/2023</a:t>
            </a:fld>
            <a:endParaRPr lang="en-GB"/>
          </a:p>
        </p:txBody>
      </p:sp>
      <p:sp>
        <p:nvSpPr>
          <p:cNvPr id="6" name="Footer Placeholder 5">
            <a:extLst>
              <a:ext uri="{FF2B5EF4-FFF2-40B4-BE49-F238E27FC236}">
                <a16:creationId xmlns:a16="http://schemas.microsoft.com/office/drawing/2014/main" id="{25CE6D6C-0CEF-7BBC-6180-1695CEB51F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465294-837B-5E18-6320-B44363128E6B}"/>
              </a:ext>
            </a:extLst>
          </p:cNvPr>
          <p:cNvSpPr>
            <a:spLocks noGrp="1"/>
          </p:cNvSpPr>
          <p:nvPr>
            <p:ph type="sldNum" sz="quarter" idx="12"/>
          </p:nvPr>
        </p:nvSpPr>
        <p:spPr/>
        <p:txBody>
          <a:bodyPr/>
          <a:lstStyle/>
          <a:p>
            <a:fld id="{3E5B3682-827D-4A8A-B3C1-08D7CD7064C9}" type="slidenum">
              <a:rPr lang="en-GB" smtClean="0"/>
              <a:t>‹#›</a:t>
            </a:fld>
            <a:endParaRPr lang="en-GB"/>
          </a:p>
        </p:txBody>
      </p:sp>
    </p:spTree>
    <p:extLst>
      <p:ext uri="{BB962C8B-B14F-4D97-AF65-F5344CB8AC3E}">
        <p14:creationId xmlns:p14="http://schemas.microsoft.com/office/powerpoint/2010/main" val="2008949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B61DC-765C-A9CF-2DEC-9371ADE9DF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C6706D-7523-B364-516B-91DC880A44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3393CB-BC3D-E167-0E55-5F05333046DB}"/>
              </a:ext>
            </a:extLst>
          </p:cNvPr>
          <p:cNvSpPr>
            <a:spLocks noGrp="1"/>
          </p:cNvSpPr>
          <p:nvPr>
            <p:ph type="dt" sz="half" idx="10"/>
          </p:nvPr>
        </p:nvSpPr>
        <p:spPr/>
        <p:txBody>
          <a:bodyPr/>
          <a:lstStyle/>
          <a:p>
            <a:fld id="{0E321171-AE91-498D-97F2-42023A11730A}" type="datetimeFigureOut">
              <a:rPr lang="en-GB" smtClean="0"/>
              <a:t>01/01/2023</a:t>
            </a:fld>
            <a:endParaRPr lang="en-GB"/>
          </a:p>
        </p:txBody>
      </p:sp>
      <p:sp>
        <p:nvSpPr>
          <p:cNvPr id="5" name="Footer Placeholder 4">
            <a:extLst>
              <a:ext uri="{FF2B5EF4-FFF2-40B4-BE49-F238E27FC236}">
                <a16:creationId xmlns:a16="http://schemas.microsoft.com/office/drawing/2014/main" id="{85238E71-FB28-064C-852A-3BF6B27DDA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CEBDEE-1165-9093-F664-EDE854ABFB4D}"/>
              </a:ext>
            </a:extLst>
          </p:cNvPr>
          <p:cNvSpPr>
            <a:spLocks noGrp="1"/>
          </p:cNvSpPr>
          <p:nvPr>
            <p:ph type="sldNum" sz="quarter" idx="12"/>
          </p:nvPr>
        </p:nvSpPr>
        <p:spPr/>
        <p:txBody>
          <a:bodyPr/>
          <a:lstStyle/>
          <a:p>
            <a:fld id="{3E5B3682-827D-4A8A-B3C1-08D7CD7064C9}" type="slidenum">
              <a:rPr lang="en-GB" smtClean="0"/>
              <a:t>‹#›</a:t>
            </a:fld>
            <a:endParaRPr lang="en-GB"/>
          </a:p>
        </p:txBody>
      </p:sp>
    </p:spTree>
    <p:extLst>
      <p:ext uri="{BB962C8B-B14F-4D97-AF65-F5344CB8AC3E}">
        <p14:creationId xmlns:p14="http://schemas.microsoft.com/office/powerpoint/2010/main" val="4211294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8D807C-59A7-F1CC-698C-29B06C2527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4F651F-7CAC-C996-E120-A059BE704D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E27117-69A2-503F-F54D-D4E8E292366C}"/>
              </a:ext>
            </a:extLst>
          </p:cNvPr>
          <p:cNvSpPr>
            <a:spLocks noGrp="1"/>
          </p:cNvSpPr>
          <p:nvPr>
            <p:ph type="dt" sz="half" idx="10"/>
          </p:nvPr>
        </p:nvSpPr>
        <p:spPr/>
        <p:txBody>
          <a:bodyPr/>
          <a:lstStyle/>
          <a:p>
            <a:fld id="{0E321171-AE91-498D-97F2-42023A11730A}" type="datetimeFigureOut">
              <a:rPr lang="en-GB" smtClean="0"/>
              <a:t>01/01/2023</a:t>
            </a:fld>
            <a:endParaRPr lang="en-GB"/>
          </a:p>
        </p:txBody>
      </p:sp>
      <p:sp>
        <p:nvSpPr>
          <p:cNvPr id="5" name="Footer Placeholder 4">
            <a:extLst>
              <a:ext uri="{FF2B5EF4-FFF2-40B4-BE49-F238E27FC236}">
                <a16:creationId xmlns:a16="http://schemas.microsoft.com/office/drawing/2014/main" id="{EF732E81-A6E5-5298-4F37-C86F3D8119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E4D85C-9E19-E3A7-5A91-A97BF34B34D8}"/>
              </a:ext>
            </a:extLst>
          </p:cNvPr>
          <p:cNvSpPr>
            <a:spLocks noGrp="1"/>
          </p:cNvSpPr>
          <p:nvPr>
            <p:ph type="sldNum" sz="quarter" idx="12"/>
          </p:nvPr>
        </p:nvSpPr>
        <p:spPr/>
        <p:txBody>
          <a:bodyPr/>
          <a:lstStyle/>
          <a:p>
            <a:fld id="{3E5B3682-827D-4A8A-B3C1-08D7CD7064C9}" type="slidenum">
              <a:rPr lang="en-GB" smtClean="0"/>
              <a:t>‹#›</a:t>
            </a:fld>
            <a:endParaRPr lang="en-GB"/>
          </a:p>
        </p:txBody>
      </p:sp>
    </p:spTree>
    <p:extLst>
      <p:ext uri="{BB962C8B-B14F-4D97-AF65-F5344CB8AC3E}">
        <p14:creationId xmlns:p14="http://schemas.microsoft.com/office/powerpoint/2010/main" val="2653735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B86CDB-6B28-1151-08BE-9B97AB8EF8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FA2F3F-5EF9-E0FC-85EA-520EE677BE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DD215E-E548-A1A1-37B6-A4DBA31EB4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321171-AE91-498D-97F2-42023A11730A}" type="datetimeFigureOut">
              <a:rPr lang="en-GB" smtClean="0"/>
              <a:t>01/01/2023</a:t>
            </a:fld>
            <a:endParaRPr lang="en-GB"/>
          </a:p>
        </p:txBody>
      </p:sp>
      <p:sp>
        <p:nvSpPr>
          <p:cNvPr id="5" name="Footer Placeholder 4">
            <a:extLst>
              <a:ext uri="{FF2B5EF4-FFF2-40B4-BE49-F238E27FC236}">
                <a16:creationId xmlns:a16="http://schemas.microsoft.com/office/drawing/2014/main" id="{824E0DE5-271C-72F2-DD4B-DC5262DB8F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68ABFFE-66B4-3110-CE4C-5818A2FE56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5B3682-827D-4A8A-B3C1-08D7CD7064C9}" type="slidenum">
              <a:rPr lang="en-GB" smtClean="0"/>
              <a:t>‹#›</a:t>
            </a:fld>
            <a:endParaRPr lang="en-GB"/>
          </a:p>
        </p:txBody>
      </p:sp>
    </p:spTree>
    <p:extLst>
      <p:ext uri="{BB962C8B-B14F-4D97-AF65-F5344CB8AC3E}">
        <p14:creationId xmlns:p14="http://schemas.microsoft.com/office/powerpoint/2010/main" val="308033735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2.sv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4.svg"/></Relationships>
</file>

<file path=ppt/slides/_rels/slide10.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15.png"/><Relationship Id="rId7" Type="http://schemas.openxmlformats.org/officeDocument/2006/relationships/customXml" Target="../ink/ink2.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17.png"/><Relationship Id="rId5" Type="http://schemas.openxmlformats.org/officeDocument/2006/relationships/customXml" Target="../ink/ink1.xml"/><Relationship Id="rId4" Type="http://schemas.openxmlformats.org/officeDocument/2006/relationships/image" Target="../media/image16.sv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19.sv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6.sv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16.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medium.com/zero-infinity/cognitive-dissonance-3e6f63c36a" TargetMode="External"/><Relationship Id="rId2" Type="http://schemas.openxmlformats.org/officeDocument/2006/relationships/hyperlink" Target="https://www.nactateachers.org/attachments/article/2283/15%20Estess.pdf"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www.researchgate.net/publication/284994269_The_five_best_warm-up_exercises" TargetMode="External"/><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A726818-7C27-4C25-E219-BBD3E8D1049E}"/>
              </a:ext>
            </a:extLst>
          </p:cNvPr>
          <p:cNvSpPr/>
          <p:nvPr/>
        </p:nvSpPr>
        <p:spPr>
          <a:xfrm>
            <a:off x="428051" y="4322015"/>
            <a:ext cx="11335898" cy="1991639"/>
          </a:xfrm>
          <a:prstGeom prst="roundRect">
            <a:avLst/>
          </a:prstGeom>
          <a:solidFill>
            <a:schemeClr val="accent6">
              <a:lumMod val="60000"/>
              <a:lumOff val="4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latin typeface="+mj-lt"/>
              </a:rPr>
              <a:t>Yvette Cummings     </a:t>
            </a:r>
          </a:p>
          <a:p>
            <a:pPr algn="ctr"/>
            <a:r>
              <a:rPr lang="en-GB" sz="3600" dirty="0">
                <a:solidFill>
                  <a:schemeClr val="tx1"/>
                </a:solidFill>
                <a:latin typeface="+mj-lt"/>
              </a:rPr>
              <a:t>Module 3: Work-based learning project  BMPF7008   January 2023</a:t>
            </a:r>
          </a:p>
        </p:txBody>
      </p:sp>
      <p:sp>
        <p:nvSpPr>
          <p:cNvPr id="29" name="Rectangle: Rounded Corners 28">
            <a:extLst>
              <a:ext uri="{FF2B5EF4-FFF2-40B4-BE49-F238E27FC236}">
                <a16:creationId xmlns:a16="http://schemas.microsoft.com/office/drawing/2014/main" id="{78E0D29A-BD0B-08FA-A272-570ACAC7B34A}"/>
              </a:ext>
            </a:extLst>
          </p:cNvPr>
          <p:cNvSpPr/>
          <p:nvPr/>
        </p:nvSpPr>
        <p:spPr>
          <a:xfrm>
            <a:off x="428050" y="649921"/>
            <a:ext cx="11335897" cy="3256767"/>
          </a:xfrm>
          <a:prstGeom prst="roundRect">
            <a:avLst/>
          </a:prstGeom>
          <a:solidFill>
            <a:schemeClr val="accent6">
              <a:lumMod val="60000"/>
              <a:lumOff val="4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solidFill>
                  <a:schemeClr val="tx1"/>
                </a:solidFill>
                <a:latin typeface="+mj-lt"/>
              </a:rPr>
              <a:t>What is the extent and impact of pitch-matching difficulties of first year male MT students on a degree course? </a:t>
            </a:r>
          </a:p>
        </p:txBody>
      </p:sp>
    </p:spTree>
    <p:extLst>
      <p:ext uri="{BB962C8B-B14F-4D97-AF65-F5344CB8AC3E}">
        <p14:creationId xmlns:p14="http://schemas.microsoft.com/office/powerpoint/2010/main" val="7369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Music notes with solid fill">
            <a:extLst>
              <a:ext uri="{FF2B5EF4-FFF2-40B4-BE49-F238E27FC236}">
                <a16:creationId xmlns:a16="http://schemas.microsoft.com/office/drawing/2014/main" id="{F657787B-5A42-8F5A-FBA2-115A4B75604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78731" y="1980527"/>
            <a:ext cx="2712433" cy="2416847"/>
          </a:xfrm>
          <a:prstGeom prst="rect">
            <a:avLst/>
          </a:prstGeom>
        </p:spPr>
      </p:pic>
      <p:pic>
        <p:nvPicPr>
          <p:cNvPr id="7" name="Graphic 6" descr="A scared face">
            <a:extLst>
              <a:ext uri="{FF2B5EF4-FFF2-40B4-BE49-F238E27FC236}">
                <a16:creationId xmlns:a16="http://schemas.microsoft.com/office/drawing/2014/main" id="{125CC470-4BC6-00D3-FDE5-4186632399A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10528133" flipH="1" flipV="1">
            <a:off x="2608559" y="2107057"/>
            <a:ext cx="3348076" cy="3660672"/>
          </a:xfrm>
          <a:prstGeom prst="rect">
            <a:avLst/>
          </a:prstGeom>
        </p:spPr>
      </p:pic>
      <p:sp>
        <p:nvSpPr>
          <p:cNvPr id="2" name="Rectangle: Rounded Corners 1">
            <a:extLst>
              <a:ext uri="{FF2B5EF4-FFF2-40B4-BE49-F238E27FC236}">
                <a16:creationId xmlns:a16="http://schemas.microsoft.com/office/drawing/2014/main" id="{0EFBB13E-A117-CB64-1646-C213D31A8CAB}"/>
              </a:ext>
            </a:extLst>
          </p:cNvPr>
          <p:cNvSpPr/>
          <p:nvPr/>
        </p:nvSpPr>
        <p:spPr>
          <a:xfrm>
            <a:off x="9225280" y="5078628"/>
            <a:ext cx="2644345" cy="1519881"/>
          </a:xfrm>
          <a:prstGeom prst="roundRect">
            <a:avLst/>
          </a:prstGeom>
          <a:solidFill>
            <a:schemeClr val="accent5">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800" dirty="0">
                <a:solidFill>
                  <a:schemeClr val="tx1"/>
                </a:solidFill>
              </a:rPr>
              <a:t>(Bassey, 2001) </a:t>
            </a:r>
          </a:p>
          <a:p>
            <a:r>
              <a:rPr lang="en-US" sz="1800" kern="1200" dirty="0">
                <a:solidFill>
                  <a:schemeClr val="tx1"/>
                </a:solidFill>
                <a:latin typeface="+mn-lt"/>
                <a:ea typeface="+mn-ea"/>
                <a:cs typeface="+mn-cs"/>
              </a:rPr>
              <a:t>(Schoenfeld, 1988)</a:t>
            </a:r>
          </a:p>
          <a:p>
            <a:r>
              <a:rPr lang="en-US" sz="1800" dirty="0">
                <a:solidFill>
                  <a:schemeClr val="tx1"/>
                </a:solidFill>
              </a:rPr>
              <a:t>(Hashemi, 2011) </a:t>
            </a:r>
          </a:p>
          <a:p>
            <a:r>
              <a:rPr lang="en-US" sz="1800" kern="1200" dirty="0">
                <a:solidFill>
                  <a:schemeClr val="tx1"/>
                </a:solidFill>
                <a:latin typeface="+mn-lt"/>
                <a:ea typeface="+mn-ea"/>
                <a:cs typeface="+mn-cs"/>
              </a:rPr>
              <a:t>(</a:t>
            </a:r>
            <a:r>
              <a:rPr lang="en-US" sz="1800" kern="1200" dirty="0" err="1">
                <a:solidFill>
                  <a:schemeClr val="tx1"/>
                </a:solidFill>
                <a:latin typeface="+mn-lt"/>
                <a:ea typeface="+mn-ea"/>
                <a:cs typeface="+mn-cs"/>
              </a:rPr>
              <a:t>Estepp</a:t>
            </a:r>
            <a:r>
              <a:rPr lang="en-US" sz="1800" kern="1200" dirty="0">
                <a:solidFill>
                  <a:schemeClr val="tx1"/>
                </a:solidFill>
                <a:latin typeface="+mn-lt"/>
                <a:ea typeface="+mn-ea"/>
                <a:cs typeface="+mn-cs"/>
              </a:rPr>
              <a:t> and Ross, 2015)</a:t>
            </a:r>
          </a:p>
        </p:txBody>
      </p:sp>
      <p:sp>
        <p:nvSpPr>
          <p:cNvPr id="3" name="Rectangle: Rounded Corners 2">
            <a:extLst>
              <a:ext uri="{FF2B5EF4-FFF2-40B4-BE49-F238E27FC236}">
                <a16:creationId xmlns:a16="http://schemas.microsoft.com/office/drawing/2014/main" id="{A2DFB49E-62C8-8C06-17AD-D34E02C8E3B1}"/>
              </a:ext>
            </a:extLst>
          </p:cNvPr>
          <p:cNvSpPr/>
          <p:nvPr/>
        </p:nvSpPr>
        <p:spPr>
          <a:xfrm>
            <a:off x="626458" y="782877"/>
            <a:ext cx="10939084" cy="630196"/>
          </a:xfrm>
          <a:prstGeom prst="roundRect">
            <a:avLst/>
          </a:prstGeom>
          <a:solidFill>
            <a:schemeClr val="accent5">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What is the problem?</a:t>
            </a:r>
          </a:p>
        </p:txBody>
      </p:sp>
    </p:spTree>
    <p:extLst>
      <p:ext uri="{BB962C8B-B14F-4D97-AF65-F5344CB8AC3E}">
        <p14:creationId xmlns:p14="http://schemas.microsoft.com/office/powerpoint/2010/main" val="278488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335FDCC-FE82-ECD0-ECB2-39B44A16A85C}"/>
              </a:ext>
            </a:extLst>
          </p:cNvPr>
          <p:cNvSpPr/>
          <p:nvPr/>
        </p:nvSpPr>
        <p:spPr>
          <a:xfrm>
            <a:off x="715767" y="1859623"/>
            <a:ext cx="6671352" cy="4130211"/>
          </a:xfrm>
          <a:prstGeom prst="roundRect">
            <a:avLst/>
          </a:prstGeom>
          <a:solidFill>
            <a:schemeClr val="accent4">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kern="1200" dirty="0">
                <a:solidFill>
                  <a:schemeClr val="tx1"/>
                </a:solidFill>
                <a:latin typeface="+mj-lt"/>
                <a:ea typeface="+mj-ea"/>
                <a:cs typeface="+mj-cs"/>
              </a:rPr>
              <a:t>What?</a:t>
            </a:r>
            <a:br>
              <a:rPr lang="en-US" sz="2400" b="1" kern="1200" dirty="0">
                <a:solidFill>
                  <a:schemeClr val="tx1"/>
                </a:solidFill>
                <a:latin typeface="+mj-lt"/>
                <a:ea typeface="+mj-ea"/>
                <a:cs typeface="+mj-cs"/>
              </a:rPr>
            </a:br>
            <a:r>
              <a:rPr lang="en-US" sz="2400" b="1" kern="1200" dirty="0">
                <a:solidFill>
                  <a:schemeClr val="tx1"/>
                </a:solidFill>
                <a:latin typeface="+mj-lt"/>
                <a:ea typeface="+mj-ea"/>
                <a:cs typeface="+mj-cs"/>
              </a:rPr>
              <a:t>	Can they sing in tune or not?</a:t>
            </a:r>
            <a:br>
              <a:rPr lang="en-US" sz="2400" b="1" kern="1200" dirty="0">
                <a:solidFill>
                  <a:schemeClr val="tx1"/>
                </a:solidFill>
                <a:latin typeface="+mj-lt"/>
                <a:ea typeface="+mj-ea"/>
                <a:cs typeface="+mj-cs"/>
              </a:rPr>
            </a:br>
            <a:r>
              <a:rPr lang="en-US" sz="2400" b="1" kern="1200" dirty="0">
                <a:solidFill>
                  <a:schemeClr val="tx1"/>
                </a:solidFill>
                <a:latin typeface="+mj-lt"/>
                <a:ea typeface="+mj-ea"/>
                <a:cs typeface="+mj-cs"/>
              </a:rPr>
              <a:t>	What are others finding?</a:t>
            </a:r>
            <a:br>
              <a:rPr lang="en-US" sz="2400" b="1" kern="1200" dirty="0">
                <a:solidFill>
                  <a:schemeClr val="tx1"/>
                </a:solidFill>
                <a:latin typeface="+mj-lt"/>
                <a:ea typeface="+mj-ea"/>
                <a:cs typeface="+mj-cs"/>
              </a:rPr>
            </a:br>
            <a:br>
              <a:rPr lang="en-US" sz="2400" b="1" kern="1200" dirty="0">
                <a:solidFill>
                  <a:schemeClr val="tx1"/>
                </a:solidFill>
                <a:latin typeface="+mj-lt"/>
                <a:ea typeface="+mj-ea"/>
                <a:cs typeface="+mj-cs"/>
              </a:rPr>
            </a:br>
            <a:r>
              <a:rPr lang="en-US" sz="2400" b="1" kern="1200" dirty="0">
                <a:solidFill>
                  <a:schemeClr val="tx1"/>
                </a:solidFill>
                <a:latin typeface="+mj-lt"/>
                <a:ea typeface="+mj-ea"/>
                <a:cs typeface="+mj-cs"/>
              </a:rPr>
              <a:t>So what?  </a:t>
            </a:r>
            <a:br>
              <a:rPr lang="en-US" sz="2400" b="1" kern="1200" dirty="0">
                <a:solidFill>
                  <a:schemeClr val="tx1"/>
                </a:solidFill>
                <a:latin typeface="+mj-lt"/>
                <a:ea typeface="+mj-ea"/>
                <a:cs typeface="+mj-cs"/>
              </a:rPr>
            </a:br>
            <a:r>
              <a:rPr lang="en-US" sz="2400" b="1" kern="1200" dirty="0">
                <a:solidFill>
                  <a:schemeClr val="tx1"/>
                </a:solidFill>
                <a:latin typeface="+mj-lt"/>
                <a:ea typeface="+mj-ea"/>
                <a:cs typeface="+mj-cs"/>
              </a:rPr>
              <a:t>	What happens if they can’t pitch?</a:t>
            </a:r>
            <a:br>
              <a:rPr lang="en-US" sz="2400" b="1" kern="1200" dirty="0">
                <a:solidFill>
                  <a:schemeClr val="tx1"/>
                </a:solidFill>
                <a:latin typeface="+mj-lt"/>
                <a:ea typeface="+mj-ea"/>
                <a:cs typeface="+mj-cs"/>
              </a:rPr>
            </a:br>
            <a:r>
              <a:rPr lang="en-US" sz="2400" b="1" kern="1200" dirty="0">
                <a:solidFill>
                  <a:schemeClr val="tx1"/>
                </a:solidFill>
                <a:latin typeface="+mj-lt"/>
                <a:ea typeface="+mj-ea"/>
                <a:cs typeface="+mj-cs"/>
              </a:rPr>
              <a:t>	What is the cause?</a:t>
            </a:r>
            <a:br>
              <a:rPr lang="en-US" sz="2400" b="1" kern="1200" dirty="0">
                <a:solidFill>
                  <a:schemeClr val="tx1"/>
                </a:solidFill>
                <a:latin typeface="+mj-lt"/>
                <a:ea typeface="+mj-ea"/>
                <a:cs typeface="+mj-cs"/>
              </a:rPr>
            </a:br>
            <a:br>
              <a:rPr lang="en-US" sz="2400" b="1" kern="1200" dirty="0">
                <a:solidFill>
                  <a:schemeClr val="tx1"/>
                </a:solidFill>
                <a:latin typeface="+mj-lt"/>
                <a:ea typeface="+mj-ea"/>
                <a:cs typeface="+mj-cs"/>
              </a:rPr>
            </a:br>
            <a:r>
              <a:rPr lang="en-US" sz="2400" b="1" kern="1200" dirty="0">
                <a:solidFill>
                  <a:schemeClr val="tx1"/>
                </a:solidFill>
                <a:latin typeface="+mj-lt"/>
                <a:ea typeface="+mj-ea"/>
                <a:cs typeface="+mj-cs"/>
              </a:rPr>
              <a:t>Now what? </a:t>
            </a:r>
            <a:br>
              <a:rPr lang="en-US" sz="2400" b="1" kern="1200" dirty="0">
                <a:solidFill>
                  <a:schemeClr val="tx1"/>
                </a:solidFill>
                <a:latin typeface="+mj-lt"/>
                <a:ea typeface="+mj-ea"/>
                <a:cs typeface="+mj-cs"/>
              </a:rPr>
            </a:br>
            <a:r>
              <a:rPr lang="en-US" sz="2400" b="1" kern="1200" dirty="0">
                <a:solidFill>
                  <a:schemeClr val="tx1"/>
                </a:solidFill>
                <a:latin typeface="+mj-lt"/>
                <a:ea typeface="+mj-ea"/>
                <a:cs typeface="+mj-cs"/>
              </a:rPr>
              <a:t>	How can we help them?	</a:t>
            </a:r>
            <a:endParaRPr lang="en-GB" sz="2400" dirty="0"/>
          </a:p>
        </p:txBody>
      </p:sp>
      <p:sp>
        <p:nvSpPr>
          <p:cNvPr id="11" name="Rectangle: Rounded Corners 10">
            <a:extLst>
              <a:ext uri="{FF2B5EF4-FFF2-40B4-BE49-F238E27FC236}">
                <a16:creationId xmlns:a16="http://schemas.microsoft.com/office/drawing/2014/main" id="{69A55E86-F666-D29B-1768-51FFC95A7591}"/>
              </a:ext>
            </a:extLst>
          </p:cNvPr>
          <p:cNvSpPr/>
          <p:nvPr/>
        </p:nvSpPr>
        <p:spPr>
          <a:xfrm>
            <a:off x="9954330" y="5862679"/>
            <a:ext cx="1945227" cy="630196"/>
          </a:xfrm>
          <a:prstGeom prst="roundRect">
            <a:avLst/>
          </a:prstGeom>
          <a:solidFill>
            <a:schemeClr val="accent4">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800" kern="1200" dirty="0">
                <a:solidFill>
                  <a:schemeClr val="tx1"/>
                </a:solidFill>
                <a:ea typeface="+mj-ea"/>
                <a:cs typeface="+mj-cs"/>
              </a:rPr>
              <a:t> (Driscoll, 2006)</a:t>
            </a:r>
            <a:endParaRPr lang="en-GB" sz="1800" dirty="0"/>
          </a:p>
        </p:txBody>
      </p:sp>
      <p:sp>
        <p:nvSpPr>
          <p:cNvPr id="12" name="Rectangle: Rounded Corners 11">
            <a:extLst>
              <a:ext uri="{FF2B5EF4-FFF2-40B4-BE49-F238E27FC236}">
                <a16:creationId xmlns:a16="http://schemas.microsoft.com/office/drawing/2014/main" id="{24B7616C-0851-3875-9001-A4D237B138C8}"/>
              </a:ext>
            </a:extLst>
          </p:cNvPr>
          <p:cNvSpPr/>
          <p:nvPr/>
        </p:nvSpPr>
        <p:spPr>
          <a:xfrm>
            <a:off x="626458" y="782877"/>
            <a:ext cx="10939084" cy="630196"/>
          </a:xfrm>
          <a:prstGeom prst="roundRect">
            <a:avLst/>
          </a:prstGeom>
          <a:solidFill>
            <a:schemeClr val="accent4">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Research aims viewed within Driscoll’s cycle</a:t>
            </a:r>
          </a:p>
        </p:txBody>
      </p:sp>
    </p:spTree>
    <p:extLst>
      <p:ext uri="{BB962C8B-B14F-4D97-AF65-F5344CB8AC3E}">
        <p14:creationId xmlns:p14="http://schemas.microsoft.com/office/powerpoint/2010/main" val="3469753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descr="A bored face">
            <a:extLst>
              <a:ext uri="{FF2B5EF4-FFF2-40B4-BE49-F238E27FC236}">
                <a16:creationId xmlns:a16="http://schemas.microsoft.com/office/drawing/2014/main" id="{CCA9D927-980A-D345-4BF5-ABC77A1E1B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628421" flipH="1" flipV="1">
            <a:off x="2404887" y="2203206"/>
            <a:ext cx="3733748" cy="3503598"/>
          </a:xfrm>
          <a:prstGeom prst="rect">
            <a:avLst/>
          </a:prstGeom>
        </p:spPr>
      </p:pic>
      <p:pic>
        <p:nvPicPr>
          <p:cNvPr id="6" name="Graphic 5" descr="Music notes with solid fill">
            <a:extLst>
              <a:ext uri="{FF2B5EF4-FFF2-40B4-BE49-F238E27FC236}">
                <a16:creationId xmlns:a16="http://schemas.microsoft.com/office/drawing/2014/main" id="{0771C572-3E1B-6D8F-C2B7-AA5BDDCF50B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238281">
            <a:off x="7407972" y="2660974"/>
            <a:ext cx="1965960" cy="2085394"/>
          </a:xfrm>
          <a:prstGeom prst="rect">
            <a:avLst/>
          </a:prstGeom>
        </p:spPr>
      </p:pic>
      <p:sp>
        <p:nvSpPr>
          <p:cNvPr id="3" name="Rectangle: Rounded Corners 2">
            <a:extLst>
              <a:ext uri="{FF2B5EF4-FFF2-40B4-BE49-F238E27FC236}">
                <a16:creationId xmlns:a16="http://schemas.microsoft.com/office/drawing/2014/main" id="{AF46BA86-780A-A41B-B8D0-537A34F60CA0}"/>
              </a:ext>
            </a:extLst>
          </p:cNvPr>
          <p:cNvSpPr/>
          <p:nvPr/>
        </p:nvSpPr>
        <p:spPr>
          <a:xfrm>
            <a:off x="626458" y="782877"/>
            <a:ext cx="10939084" cy="630196"/>
          </a:xfrm>
          <a:prstGeom prst="roundRect">
            <a:avLst/>
          </a:prstGeom>
          <a:solidFill>
            <a:schemeClr val="accent2">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Can they sing in tune or not?</a:t>
            </a:r>
          </a:p>
        </p:txBody>
      </p:sp>
    </p:spTree>
    <p:extLst>
      <p:ext uri="{BB962C8B-B14F-4D97-AF65-F5344CB8AC3E}">
        <p14:creationId xmlns:p14="http://schemas.microsoft.com/office/powerpoint/2010/main" val="3359327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Graphic 5" descr="Customer review with solid fill">
            <a:extLst>
              <a:ext uri="{FF2B5EF4-FFF2-40B4-BE49-F238E27FC236}">
                <a16:creationId xmlns:a16="http://schemas.microsoft.com/office/drawing/2014/main" id="{A9CEDFD5-8612-B190-F2C8-217901D504A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318662" y="1651662"/>
            <a:ext cx="3554676" cy="3554676"/>
          </a:xfrm>
          <a:prstGeom prst="rect">
            <a:avLst/>
          </a:prstGeom>
          <a:effectLst/>
        </p:spPr>
      </p:pic>
      <p:sp>
        <p:nvSpPr>
          <p:cNvPr id="3" name="Rectangle: Rounded Corners 2">
            <a:extLst>
              <a:ext uri="{FF2B5EF4-FFF2-40B4-BE49-F238E27FC236}">
                <a16:creationId xmlns:a16="http://schemas.microsoft.com/office/drawing/2014/main" id="{EE9F637A-32D0-0019-0CC5-A9463ECA7F09}"/>
              </a:ext>
            </a:extLst>
          </p:cNvPr>
          <p:cNvSpPr/>
          <p:nvPr/>
        </p:nvSpPr>
        <p:spPr>
          <a:xfrm>
            <a:off x="626458" y="782877"/>
            <a:ext cx="10939084" cy="630196"/>
          </a:xfrm>
          <a:prstGeom prst="roundRect">
            <a:avLst/>
          </a:prstGeom>
          <a:solidFill>
            <a:schemeClr val="accent5"/>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400" kern="1200" dirty="0">
                <a:solidFill>
                  <a:schemeClr val="tx1"/>
                </a:solidFill>
                <a:latin typeface="+mj-lt"/>
                <a:ea typeface="+mj-ea"/>
                <a:cs typeface="+mj-cs"/>
              </a:rPr>
              <a:t>What do other teachers think?</a:t>
            </a:r>
            <a:endParaRPr lang="en-GB" sz="4400" dirty="0">
              <a:solidFill>
                <a:schemeClr val="tx1"/>
              </a:solidFill>
              <a:latin typeface="+mj-lt"/>
            </a:endParaRPr>
          </a:p>
        </p:txBody>
      </p:sp>
      <p:sp>
        <p:nvSpPr>
          <p:cNvPr id="7" name="Rectangle: Rounded Corners 6">
            <a:extLst>
              <a:ext uri="{FF2B5EF4-FFF2-40B4-BE49-F238E27FC236}">
                <a16:creationId xmlns:a16="http://schemas.microsoft.com/office/drawing/2014/main" id="{9A306D9C-0071-579B-362D-EC4ED9D1D9EE}"/>
              </a:ext>
            </a:extLst>
          </p:cNvPr>
          <p:cNvSpPr/>
          <p:nvPr/>
        </p:nvSpPr>
        <p:spPr>
          <a:xfrm>
            <a:off x="8451669" y="5206338"/>
            <a:ext cx="3266272" cy="1207526"/>
          </a:xfrm>
          <a:prstGeom prst="roundRect">
            <a:avLst/>
          </a:prstGeom>
          <a:solidFill>
            <a:schemeClr val="accent5"/>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solidFill>
                  <a:schemeClr val="tx1"/>
                </a:solidFill>
                <a:latin typeface="+mj-lt"/>
                <a:ea typeface="+mj-ea"/>
                <a:cs typeface="+mj-cs"/>
              </a:rPr>
              <a:t>(</a:t>
            </a:r>
            <a:r>
              <a:rPr lang="en-US" sz="2000" dirty="0" err="1">
                <a:solidFill>
                  <a:schemeClr val="tx1"/>
                </a:solidFill>
                <a:latin typeface="+mj-lt"/>
                <a:ea typeface="+mj-ea"/>
                <a:cs typeface="+mj-cs"/>
              </a:rPr>
              <a:t>Granot</a:t>
            </a:r>
            <a:r>
              <a:rPr lang="en-US" sz="2000" dirty="0">
                <a:solidFill>
                  <a:schemeClr val="tx1"/>
                </a:solidFill>
                <a:latin typeface="+mj-lt"/>
                <a:ea typeface="+mj-ea"/>
                <a:cs typeface="+mj-cs"/>
              </a:rPr>
              <a:t> et al. 2013)</a:t>
            </a:r>
          </a:p>
          <a:p>
            <a:r>
              <a:rPr lang="en-GB" sz="2000" dirty="0">
                <a:solidFill>
                  <a:schemeClr val="tx1"/>
                </a:solidFill>
                <a:latin typeface="+mj-lt"/>
              </a:rPr>
              <a:t>(Willis and Kenny, 2008)</a:t>
            </a:r>
          </a:p>
          <a:p>
            <a:r>
              <a:rPr lang="en-GB" sz="2000" dirty="0">
                <a:solidFill>
                  <a:schemeClr val="tx1"/>
                </a:solidFill>
                <a:latin typeface="+mj-lt"/>
              </a:rPr>
              <a:t>(Beavers and Olson, 2021)</a:t>
            </a:r>
          </a:p>
        </p:txBody>
      </p:sp>
    </p:spTree>
    <p:extLst>
      <p:ext uri="{BB962C8B-B14F-4D97-AF65-F5344CB8AC3E}">
        <p14:creationId xmlns:p14="http://schemas.microsoft.com/office/powerpoint/2010/main" val="3952492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descr="An eye rolling face">
            <a:extLst>
              <a:ext uri="{FF2B5EF4-FFF2-40B4-BE49-F238E27FC236}">
                <a16:creationId xmlns:a16="http://schemas.microsoft.com/office/drawing/2014/main" id="{9DFF3258-75A9-DD55-B2C8-63FA644EF07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318363" y="1803896"/>
            <a:ext cx="3555273" cy="3250207"/>
          </a:xfrm>
          <a:prstGeom prst="rect">
            <a:avLst/>
          </a:prstGeom>
        </p:spPr>
      </p:pic>
      <p:sp>
        <p:nvSpPr>
          <p:cNvPr id="7" name="Rectangle: Rounded Corners 6">
            <a:extLst>
              <a:ext uri="{FF2B5EF4-FFF2-40B4-BE49-F238E27FC236}">
                <a16:creationId xmlns:a16="http://schemas.microsoft.com/office/drawing/2014/main" id="{03553E76-BE16-AABB-63C4-EF6EC477DB5C}"/>
              </a:ext>
            </a:extLst>
          </p:cNvPr>
          <p:cNvSpPr/>
          <p:nvPr/>
        </p:nvSpPr>
        <p:spPr>
          <a:xfrm>
            <a:off x="9954330" y="5862679"/>
            <a:ext cx="1945227" cy="630196"/>
          </a:xfrm>
          <a:prstGeom prst="roundRect">
            <a:avLst/>
          </a:prstGeom>
          <a:solidFill>
            <a:schemeClr val="accent6">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800" dirty="0">
                <a:solidFill>
                  <a:schemeClr val="tx1"/>
                </a:solidFill>
              </a:rPr>
              <a:t>(</a:t>
            </a:r>
            <a:r>
              <a:rPr lang="en-US" sz="1800" dirty="0" err="1">
                <a:solidFill>
                  <a:schemeClr val="tx1"/>
                </a:solidFill>
              </a:rPr>
              <a:t>Titze</a:t>
            </a:r>
            <a:r>
              <a:rPr lang="en-US" sz="1800" dirty="0">
                <a:solidFill>
                  <a:schemeClr val="tx1"/>
                </a:solidFill>
              </a:rPr>
              <a:t>, 2001) </a:t>
            </a:r>
            <a:endParaRPr lang="en-US" sz="1800" kern="1200" dirty="0">
              <a:solidFill>
                <a:schemeClr val="tx1"/>
              </a:solidFill>
              <a:latin typeface="+mn-lt"/>
              <a:ea typeface="+mn-ea"/>
              <a:cs typeface="+mn-cs"/>
            </a:endParaRPr>
          </a:p>
        </p:txBody>
      </p:sp>
      <p:sp>
        <p:nvSpPr>
          <p:cNvPr id="8" name="Rectangle: Rounded Corners 7">
            <a:extLst>
              <a:ext uri="{FF2B5EF4-FFF2-40B4-BE49-F238E27FC236}">
                <a16:creationId xmlns:a16="http://schemas.microsoft.com/office/drawing/2014/main" id="{97658F4E-C085-699C-29C5-4C1D04F79F64}"/>
              </a:ext>
            </a:extLst>
          </p:cNvPr>
          <p:cNvSpPr/>
          <p:nvPr/>
        </p:nvSpPr>
        <p:spPr>
          <a:xfrm>
            <a:off x="626458" y="782877"/>
            <a:ext cx="10939084" cy="630196"/>
          </a:xfrm>
          <a:prstGeom prst="roundRect">
            <a:avLst/>
          </a:prstGeom>
          <a:solidFill>
            <a:schemeClr val="accent6">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‘So what’ happens if they can’t pitch-match?</a:t>
            </a:r>
          </a:p>
        </p:txBody>
      </p:sp>
    </p:spTree>
    <p:extLst>
      <p:ext uri="{BB962C8B-B14F-4D97-AF65-F5344CB8AC3E}">
        <p14:creationId xmlns:p14="http://schemas.microsoft.com/office/powerpoint/2010/main" val="567215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AAF79BD-606C-9A13-5A31-7FA368614A0B}"/>
              </a:ext>
            </a:extLst>
          </p:cNvPr>
          <p:cNvSpPr/>
          <p:nvPr/>
        </p:nvSpPr>
        <p:spPr>
          <a:xfrm>
            <a:off x="456123" y="1664339"/>
            <a:ext cx="6671352" cy="4130211"/>
          </a:xfrm>
          <a:prstGeom prst="roundRect">
            <a:avLst/>
          </a:prstGeom>
          <a:solidFill>
            <a:schemeClr val="accent5">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br>
              <a:rPr lang="en-US" sz="2400" b="1" dirty="0">
                <a:solidFill>
                  <a:schemeClr val="tx1"/>
                </a:solidFill>
                <a:latin typeface="+mj-lt"/>
              </a:rPr>
            </a:br>
            <a:r>
              <a:rPr lang="en-US" sz="2400" b="1" dirty="0">
                <a:solidFill>
                  <a:schemeClr val="tx1"/>
                </a:solidFill>
                <a:latin typeface="+mj-lt"/>
              </a:rPr>
              <a:t>How is inaccuracy affecting them?</a:t>
            </a:r>
            <a:br>
              <a:rPr lang="en-US" sz="2400" b="1" dirty="0">
                <a:solidFill>
                  <a:schemeClr val="tx1"/>
                </a:solidFill>
                <a:latin typeface="+mj-lt"/>
              </a:rPr>
            </a:br>
            <a:br>
              <a:rPr lang="en-US" sz="2400" b="1" dirty="0">
                <a:solidFill>
                  <a:schemeClr val="tx1"/>
                </a:solidFill>
                <a:latin typeface="+mj-lt"/>
              </a:rPr>
            </a:br>
            <a:br>
              <a:rPr lang="en-US" sz="2400" b="1" dirty="0">
                <a:solidFill>
                  <a:schemeClr val="tx1"/>
                </a:solidFill>
                <a:latin typeface="+mj-lt"/>
              </a:rPr>
            </a:br>
            <a:r>
              <a:rPr lang="en-US" sz="2400" b="1" dirty="0">
                <a:solidFill>
                  <a:schemeClr val="tx1"/>
                </a:solidFill>
                <a:latin typeface="+mj-lt"/>
              </a:rPr>
              <a:t>I don’t see myself as a </a:t>
            </a:r>
            <a:r>
              <a:rPr lang="en-US" sz="2400" b="1" dirty="0" err="1">
                <a:solidFill>
                  <a:schemeClr val="tx1"/>
                </a:solidFill>
                <a:latin typeface="+mj-lt"/>
              </a:rPr>
              <a:t>singer..therefore</a:t>
            </a:r>
            <a:r>
              <a:rPr lang="en-US" sz="2400" b="1" dirty="0">
                <a:solidFill>
                  <a:schemeClr val="tx1"/>
                </a:solidFill>
                <a:latin typeface="+mj-lt"/>
              </a:rPr>
              <a:t> I can’t sing!</a:t>
            </a:r>
            <a:br>
              <a:rPr lang="en-US" sz="2400" b="1" dirty="0">
                <a:solidFill>
                  <a:schemeClr val="tx1"/>
                </a:solidFill>
                <a:latin typeface="+mj-lt"/>
              </a:rPr>
            </a:br>
            <a:br>
              <a:rPr lang="en-US" sz="2400" b="1" dirty="0">
                <a:solidFill>
                  <a:schemeClr val="tx1"/>
                </a:solidFill>
                <a:latin typeface="+mj-lt"/>
              </a:rPr>
            </a:br>
            <a:br>
              <a:rPr lang="en-US" sz="2400" b="1" dirty="0">
                <a:solidFill>
                  <a:schemeClr val="tx1"/>
                </a:solidFill>
                <a:latin typeface="+mj-lt"/>
              </a:rPr>
            </a:br>
            <a:r>
              <a:rPr lang="en-US" sz="2400" b="1" dirty="0">
                <a:solidFill>
                  <a:schemeClr val="tx1"/>
                </a:solidFill>
                <a:latin typeface="+mj-lt"/>
              </a:rPr>
              <a:t>A singer with little experience can discover they are talented. </a:t>
            </a:r>
            <a:endParaRPr lang="en-GB" sz="2400" dirty="0">
              <a:solidFill>
                <a:schemeClr val="tx1"/>
              </a:solidFill>
              <a:latin typeface="+mj-lt"/>
            </a:endParaRPr>
          </a:p>
        </p:txBody>
      </p:sp>
      <p:sp>
        <p:nvSpPr>
          <p:cNvPr id="7" name="Rectangle: Rounded Corners 6">
            <a:extLst>
              <a:ext uri="{FF2B5EF4-FFF2-40B4-BE49-F238E27FC236}">
                <a16:creationId xmlns:a16="http://schemas.microsoft.com/office/drawing/2014/main" id="{33FB9AC0-E99B-FB24-F502-484EEF9CA1D0}"/>
              </a:ext>
            </a:extLst>
          </p:cNvPr>
          <p:cNvSpPr/>
          <p:nvPr/>
        </p:nvSpPr>
        <p:spPr>
          <a:xfrm>
            <a:off x="9483633" y="5301464"/>
            <a:ext cx="2033697" cy="1256089"/>
          </a:xfrm>
          <a:prstGeom prst="roundRect">
            <a:avLst/>
          </a:prstGeom>
          <a:solidFill>
            <a:schemeClr val="accent5">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a:lnSpc>
                <a:spcPct val="90000"/>
              </a:lnSpc>
              <a:spcAft>
                <a:spcPts val="600"/>
              </a:spcAft>
            </a:pPr>
            <a:r>
              <a:rPr lang="en-US" sz="1800" dirty="0">
                <a:solidFill>
                  <a:schemeClr val="tx1"/>
                </a:solidFill>
              </a:rPr>
              <a:t>(</a:t>
            </a:r>
            <a:r>
              <a:rPr lang="en-US" sz="1800" dirty="0" err="1">
                <a:solidFill>
                  <a:schemeClr val="tx1"/>
                </a:solidFill>
              </a:rPr>
              <a:t>Bem</a:t>
            </a:r>
            <a:r>
              <a:rPr lang="en-US" sz="1800" dirty="0">
                <a:solidFill>
                  <a:schemeClr val="tx1"/>
                </a:solidFill>
              </a:rPr>
              <a:t>, 1972)</a:t>
            </a:r>
          </a:p>
          <a:p>
            <a:pPr defTabSz="914400">
              <a:lnSpc>
                <a:spcPct val="90000"/>
              </a:lnSpc>
              <a:spcAft>
                <a:spcPts val="600"/>
              </a:spcAft>
            </a:pPr>
            <a:r>
              <a:rPr lang="en-US" sz="1800" dirty="0">
                <a:solidFill>
                  <a:schemeClr val="tx1"/>
                </a:solidFill>
              </a:rPr>
              <a:t>(</a:t>
            </a:r>
            <a:r>
              <a:rPr lang="en-US" sz="1800" dirty="0" err="1">
                <a:solidFill>
                  <a:schemeClr val="tx1"/>
                </a:solidFill>
              </a:rPr>
              <a:t>Dusek</a:t>
            </a:r>
            <a:r>
              <a:rPr lang="en-US" sz="1800" dirty="0">
                <a:solidFill>
                  <a:schemeClr val="tx1"/>
                </a:solidFill>
              </a:rPr>
              <a:t>, 1975)</a:t>
            </a:r>
          </a:p>
          <a:p>
            <a:pPr defTabSz="914400">
              <a:lnSpc>
                <a:spcPct val="90000"/>
              </a:lnSpc>
              <a:spcAft>
                <a:spcPts val="600"/>
              </a:spcAft>
            </a:pPr>
            <a:r>
              <a:rPr lang="en-US" dirty="0">
                <a:solidFill>
                  <a:schemeClr val="tx1"/>
                </a:solidFill>
              </a:rPr>
              <a:t>(Fishbein, 2016)</a:t>
            </a:r>
            <a:endParaRPr lang="en-US" sz="1800" dirty="0">
              <a:solidFill>
                <a:schemeClr val="tx1"/>
              </a:solidFill>
            </a:endParaRPr>
          </a:p>
        </p:txBody>
      </p:sp>
      <p:sp>
        <p:nvSpPr>
          <p:cNvPr id="8" name="Rectangle: Rounded Corners 7">
            <a:extLst>
              <a:ext uri="{FF2B5EF4-FFF2-40B4-BE49-F238E27FC236}">
                <a16:creationId xmlns:a16="http://schemas.microsoft.com/office/drawing/2014/main" id="{5C1655BD-F9DE-C0DB-9153-E7FBA58CF8E7}"/>
              </a:ext>
            </a:extLst>
          </p:cNvPr>
          <p:cNvSpPr/>
          <p:nvPr/>
        </p:nvSpPr>
        <p:spPr>
          <a:xfrm>
            <a:off x="626458" y="782877"/>
            <a:ext cx="10939084" cy="630196"/>
          </a:xfrm>
          <a:prstGeom prst="roundRect">
            <a:avLst/>
          </a:prstGeom>
          <a:solidFill>
            <a:schemeClr val="accent5">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400" b="1" dirty="0">
                <a:solidFill>
                  <a:schemeClr val="tx1"/>
                </a:solidFill>
                <a:latin typeface="+mj-lt"/>
              </a:rPr>
              <a:t>Is tuning considered import to students?</a:t>
            </a:r>
            <a:endParaRPr lang="en-GB" sz="4400" b="1" dirty="0">
              <a:solidFill>
                <a:schemeClr val="tx1"/>
              </a:solidFill>
              <a:latin typeface="+mj-lt"/>
            </a:endParaRPr>
          </a:p>
        </p:txBody>
      </p:sp>
    </p:spTree>
    <p:extLst>
      <p:ext uri="{BB962C8B-B14F-4D97-AF65-F5344CB8AC3E}">
        <p14:creationId xmlns:p14="http://schemas.microsoft.com/office/powerpoint/2010/main" val="1346112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5F6FB-1975-BD44-2569-6DCFA0E54E83}"/>
              </a:ext>
            </a:extLst>
          </p:cNvPr>
          <p:cNvSpPr>
            <a:spLocks noGrp="1"/>
          </p:cNvSpPr>
          <p:nvPr>
            <p:ph type="title"/>
          </p:nvPr>
        </p:nvSpPr>
        <p:spPr>
          <a:noFill/>
        </p:spPr>
        <p:txBody>
          <a:bodyPr/>
          <a:lstStyle/>
          <a:p>
            <a:r>
              <a:rPr lang="en-GB" b="1" dirty="0"/>
              <a:t>What is causing pitch-matching problem?</a:t>
            </a:r>
          </a:p>
        </p:txBody>
      </p:sp>
      <p:pic>
        <p:nvPicPr>
          <p:cNvPr id="4" name="Graphic 3" descr="Brain in head with solid fill">
            <a:extLst>
              <a:ext uri="{FF2B5EF4-FFF2-40B4-BE49-F238E27FC236}">
                <a16:creationId xmlns:a16="http://schemas.microsoft.com/office/drawing/2014/main" id="{8278F9BA-1A21-F108-688E-6BBA4BCB7C9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45623" y="2438399"/>
            <a:ext cx="3631474" cy="3675017"/>
          </a:xfrm>
          <a:prstGeom prst="rect">
            <a:avLst/>
          </a:prstGeom>
        </p:spPr>
      </p:pic>
      <p:pic>
        <p:nvPicPr>
          <p:cNvPr id="6" name="Graphic 5" descr="Music notes with solid fill">
            <a:extLst>
              <a:ext uri="{FF2B5EF4-FFF2-40B4-BE49-F238E27FC236}">
                <a16:creationId xmlns:a16="http://schemas.microsoft.com/office/drawing/2014/main" id="{D6E7B532-F4A9-740A-2AA0-F784A9A3B37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638800" y="2971800"/>
            <a:ext cx="1613848" cy="1613848"/>
          </a:xfrm>
          <a:prstGeom prst="rect">
            <a:avLst/>
          </a:prstGeom>
        </p:spPr>
      </p:pic>
      <p:sp>
        <p:nvSpPr>
          <p:cNvPr id="7" name="TextBox 6">
            <a:extLst>
              <a:ext uri="{FF2B5EF4-FFF2-40B4-BE49-F238E27FC236}">
                <a16:creationId xmlns:a16="http://schemas.microsoft.com/office/drawing/2014/main" id="{57FBE75F-62AC-0754-4382-6F87E876DE06}"/>
              </a:ext>
            </a:extLst>
          </p:cNvPr>
          <p:cNvSpPr txBox="1"/>
          <p:nvPr/>
        </p:nvSpPr>
        <p:spPr>
          <a:xfrm rot="10800000" flipV="1">
            <a:off x="8325292" y="3081302"/>
            <a:ext cx="3466374" cy="1569660"/>
          </a:xfrm>
          <a:prstGeom prst="rect">
            <a:avLst/>
          </a:prstGeom>
          <a:noFill/>
        </p:spPr>
        <p:txBody>
          <a:bodyPr wrap="square" rtlCol="0">
            <a:spAutoFit/>
          </a:bodyPr>
          <a:lstStyle/>
          <a:p>
            <a:r>
              <a:rPr lang="en-US" sz="9600" b="1" dirty="0"/>
              <a:t>    ?</a:t>
            </a:r>
            <a:endParaRPr lang="en-US" sz="9600" b="1" kern="1200" dirty="0">
              <a:solidFill>
                <a:schemeClr val="tx1"/>
              </a:solidFill>
              <a:latin typeface="+mn-lt"/>
              <a:ea typeface="+mn-ea"/>
              <a:cs typeface="+mn-cs"/>
            </a:endParaRPr>
          </a:p>
        </p:txBody>
      </p:sp>
      <p:sp>
        <p:nvSpPr>
          <p:cNvPr id="3" name="Rectangle: Rounded Corners 2">
            <a:extLst>
              <a:ext uri="{FF2B5EF4-FFF2-40B4-BE49-F238E27FC236}">
                <a16:creationId xmlns:a16="http://schemas.microsoft.com/office/drawing/2014/main" id="{0FB0C99D-53EA-6F88-470A-645F9791A2A2}"/>
              </a:ext>
            </a:extLst>
          </p:cNvPr>
          <p:cNvSpPr/>
          <p:nvPr/>
        </p:nvSpPr>
        <p:spPr>
          <a:xfrm>
            <a:off x="626458" y="782876"/>
            <a:ext cx="10935065" cy="1325563"/>
          </a:xfrm>
          <a:prstGeom prst="roundRect">
            <a:avLst/>
          </a:prstGeom>
          <a:solidFill>
            <a:schemeClr val="accent4">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‘So what’ are the causes of pitch-matching problems?</a:t>
            </a:r>
          </a:p>
        </p:txBody>
      </p:sp>
      <p:sp>
        <p:nvSpPr>
          <p:cNvPr id="5" name="Rectangle: Rounded Corners 4">
            <a:extLst>
              <a:ext uri="{FF2B5EF4-FFF2-40B4-BE49-F238E27FC236}">
                <a16:creationId xmlns:a16="http://schemas.microsoft.com/office/drawing/2014/main" id="{F5043F3E-608B-1566-7CBE-10D9CC84135F}"/>
              </a:ext>
            </a:extLst>
          </p:cNvPr>
          <p:cNvSpPr/>
          <p:nvPr/>
        </p:nvSpPr>
        <p:spPr>
          <a:xfrm>
            <a:off x="8082448" y="4749561"/>
            <a:ext cx="3631474" cy="1569661"/>
          </a:xfrm>
          <a:prstGeom prst="roundRect">
            <a:avLst/>
          </a:prstGeom>
          <a:solidFill>
            <a:schemeClr val="accent4">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mj-lt"/>
              </a:rPr>
              <a:t>(Karpinski, 2000) (Leveque, et al., 2011)</a:t>
            </a:r>
          </a:p>
          <a:p>
            <a:r>
              <a:rPr lang="en-GB" dirty="0">
                <a:solidFill>
                  <a:schemeClr val="tx1"/>
                </a:solidFill>
                <a:latin typeface="+mj-lt"/>
              </a:rPr>
              <a:t>(Beavers and Olsen, 2021) </a:t>
            </a:r>
          </a:p>
          <a:p>
            <a:r>
              <a:rPr lang="en-GB" dirty="0">
                <a:solidFill>
                  <a:schemeClr val="tx1"/>
                </a:solidFill>
                <a:latin typeface="+mj-lt"/>
              </a:rPr>
              <a:t>(Damico and Ball 2019)</a:t>
            </a:r>
          </a:p>
          <a:p>
            <a:r>
              <a:rPr lang="en-GB" dirty="0">
                <a:solidFill>
                  <a:schemeClr val="tx1"/>
                </a:solidFill>
                <a:latin typeface="+mj-lt"/>
              </a:rPr>
              <a:t>(Tierney, 2013) (</a:t>
            </a:r>
            <a:r>
              <a:rPr lang="en-GB" dirty="0" err="1">
                <a:solidFill>
                  <a:schemeClr val="tx1"/>
                </a:solidFill>
                <a:latin typeface="+mj-lt"/>
              </a:rPr>
              <a:t>Granot</a:t>
            </a:r>
            <a:r>
              <a:rPr lang="en-GB" dirty="0">
                <a:solidFill>
                  <a:schemeClr val="tx1"/>
                </a:solidFill>
                <a:latin typeface="+mj-lt"/>
              </a:rPr>
              <a:t> et al.,2013)</a:t>
            </a:r>
          </a:p>
        </p:txBody>
      </p:sp>
    </p:spTree>
    <p:extLst>
      <p:ext uri="{BB962C8B-B14F-4D97-AF65-F5344CB8AC3E}">
        <p14:creationId xmlns:p14="http://schemas.microsoft.com/office/powerpoint/2010/main" val="638962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00DC8-A7C1-0A33-BD2D-8744D1A471D4}"/>
              </a:ext>
            </a:extLst>
          </p:cNvPr>
          <p:cNvSpPr>
            <a:spLocks noGrp="1"/>
          </p:cNvSpPr>
          <p:nvPr>
            <p:ph type="title"/>
          </p:nvPr>
        </p:nvSpPr>
        <p:spPr/>
        <p:txBody>
          <a:bodyPr>
            <a:normAutofit/>
          </a:bodyPr>
          <a:lstStyle/>
          <a:p>
            <a:r>
              <a:rPr lang="en-GB" b="1"/>
              <a:t>Could previous vocal experience be a factor?</a:t>
            </a:r>
            <a:endParaRPr lang="en-GB" b="1" dirty="0"/>
          </a:p>
        </p:txBody>
      </p:sp>
      <p:pic>
        <p:nvPicPr>
          <p:cNvPr id="4" name="Graphic 3" descr="Conductor male with solid fill">
            <a:extLst>
              <a:ext uri="{FF2B5EF4-FFF2-40B4-BE49-F238E27FC236}">
                <a16:creationId xmlns:a16="http://schemas.microsoft.com/office/drawing/2014/main" id="{FA2584FC-63F5-45E8-E882-F7E2D28E196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235196" y="2149222"/>
            <a:ext cx="3721608" cy="3721608"/>
          </a:xfrm>
          <a:prstGeom prst="rect">
            <a:avLst/>
          </a:prstGeom>
          <a:effectLst/>
        </p:spPr>
      </p:pic>
      <p:sp>
        <p:nvSpPr>
          <p:cNvPr id="3" name="Rectangle: Rounded Corners 2">
            <a:extLst>
              <a:ext uri="{FF2B5EF4-FFF2-40B4-BE49-F238E27FC236}">
                <a16:creationId xmlns:a16="http://schemas.microsoft.com/office/drawing/2014/main" id="{8D5F8A24-9CE2-34BA-2DCD-D8BDBCE7C715}"/>
              </a:ext>
            </a:extLst>
          </p:cNvPr>
          <p:cNvSpPr/>
          <p:nvPr/>
        </p:nvSpPr>
        <p:spPr>
          <a:xfrm>
            <a:off x="626458" y="782877"/>
            <a:ext cx="10939084" cy="630196"/>
          </a:xfrm>
          <a:prstGeom prst="roundRect">
            <a:avLst/>
          </a:prstGeom>
          <a:solidFill>
            <a:schemeClr val="accent2">
              <a:lumMod val="7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Could previous vocal experience be a factor?</a:t>
            </a:r>
          </a:p>
        </p:txBody>
      </p:sp>
      <p:sp>
        <p:nvSpPr>
          <p:cNvPr id="5" name="Rectangle: Rounded Corners 4">
            <a:extLst>
              <a:ext uri="{FF2B5EF4-FFF2-40B4-BE49-F238E27FC236}">
                <a16:creationId xmlns:a16="http://schemas.microsoft.com/office/drawing/2014/main" id="{AAD23A7A-6C78-D09D-E7D9-8E664DCCC46F}"/>
              </a:ext>
            </a:extLst>
          </p:cNvPr>
          <p:cNvSpPr/>
          <p:nvPr/>
        </p:nvSpPr>
        <p:spPr>
          <a:xfrm>
            <a:off x="8138401" y="5870829"/>
            <a:ext cx="3579782" cy="862771"/>
          </a:xfrm>
          <a:prstGeom prst="roundRect">
            <a:avLst/>
          </a:prstGeom>
          <a:solidFill>
            <a:schemeClr val="accent2">
              <a:lumMod val="7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mj-lt"/>
              </a:rPr>
              <a:t>(</a:t>
            </a:r>
            <a:r>
              <a:rPr lang="en-GB" dirty="0" err="1">
                <a:solidFill>
                  <a:schemeClr val="tx1"/>
                </a:solidFill>
                <a:latin typeface="+mj-lt"/>
              </a:rPr>
              <a:t>Pfordresher</a:t>
            </a:r>
            <a:r>
              <a:rPr lang="en-GB" dirty="0">
                <a:solidFill>
                  <a:schemeClr val="tx1"/>
                </a:solidFill>
                <a:latin typeface="+mj-lt"/>
              </a:rPr>
              <a:t> and Demorest, 2015)</a:t>
            </a:r>
          </a:p>
        </p:txBody>
      </p:sp>
    </p:spTree>
    <p:extLst>
      <p:ext uri="{BB962C8B-B14F-4D97-AF65-F5344CB8AC3E}">
        <p14:creationId xmlns:p14="http://schemas.microsoft.com/office/powerpoint/2010/main" val="4222501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Graphic 3" descr="Oblong speech bubble">
            <a:extLst>
              <a:ext uri="{FF2B5EF4-FFF2-40B4-BE49-F238E27FC236}">
                <a16:creationId xmlns:a16="http://schemas.microsoft.com/office/drawing/2014/main" id="{F8273C47-6E34-FDB5-6F33-2B0462B1D18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16634" y="2040384"/>
            <a:ext cx="6383043" cy="3941686"/>
          </a:xfrm>
          <a:prstGeom prst="rect">
            <a:avLst/>
          </a:prstGeom>
        </p:spPr>
      </p:pic>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7A2089C7-F012-EE36-EC9A-1B86CDC42F52}"/>
                  </a:ext>
                </a:extLst>
              </p14:cNvPr>
              <p14:cNvContentPartPr/>
              <p14:nvPr/>
            </p14:nvContentPartPr>
            <p14:xfrm>
              <a:off x="3220720" y="3476040"/>
              <a:ext cx="360" cy="360"/>
            </p14:xfrm>
          </p:contentPart>
        </mc:Choice>
        <mc:Fallback xmlns="">
          <p:pic>
            <p:nvPicPr>
              <p:cNvPr id="6" name="Ink 5">
                <a:extLst>
                  <a:ext uri="{FF2B5EF4-FFF2-40B4-BE49-F238E27FC236}">
                    <a16:creationId xmlns:a16="http://schemas.microsoft.com/office/drawing/2014/main" id="{7A2089C7-F012-EE36-EC9A-1B86CDC42F52}"/>
                  </a:ext>
                </a:extLst>
              </p:cNvPr>
              <p:cNvPicPr/>
              <p:nvPr/>
            </p:nvPicPr>
            <p:blipFill>
              <a:blip r:embed="rId6"/>
              <a:stretch>
                <a:fillRect/>
              </a:stretch>
            </p:blipFill>
            <p:spPr>
              <a:xfrm>
                <a:off x="3211720" y="346740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DAA94E4F-013F-CD8A-15EF-E32D9A6B7336}"/>
                  </a:ext>
                </a:extLst>
              </p14:cNvPr>
              <p14:cNvContentPartPr/>
              <p14:nvPr/>
            </p14:nvContentPartPr>
            <p14:xfrm>
              <a:off x="3974560" y="3508080"/>
              <a:ext cx="360" cy="360"/>
            </p14:xfrm>
          </p:contentPart>
        </mc:Choice>
        <mc:Fallback xmlns="">
          <p:pic>
            <p:nvPicPr>
              <p:cNvPr id="7" name="Ink 6">
                <a:extLst>
                  <a:ext uri="{FF2B5EF4-FFF2-40B4-BE49-F238E27FC236}">
                    <a16:creationId xmlns:a16="http://schemas.microsoft.com/office/drawing/2014/main" id="{DAA94E4F-013F-CD8A-15EF-E32D9A6B7336}"/>
                  </a:ext>
                </a:extLst>
              </p:cNvPr>
              <p:cNvPicPr/>
              <p:nvPr/>
            </p:nvPicPr>
            <p:blipFill>
              <a:blip r:embed="rId6"/>
              <a:stretch>
                <a:fillRect/>
              </a:stretch>
            </p:blipFill>
            <p:spPr>
              <a:xfrm>
                <a:off x="3965560" y="349908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E1102C3D-A0CC-F7E9-1C5B-CD9F58FD477F}"/>
                  </a:ext>
                </a:extLst>
              </p14:cNvPr>
              <p14:cNvContentPartPr/>
              <p14:nvPr/>
            </p14:nvContentPartPr>
            <p14:xfrm>
              <a:off x="4386400" y="4221960"/>
              <a:ext cx="360" cy="360"/>
            </p14:xfrm>
          </p:contentPart>
        </mc:Choice>
        <mc:Fallback xmlns="">
          <p:pic>
            <p:nvPicPr>
              <p:cNvPr id="9" name="Ink 8">
                <a:extLst>
                  <a:ext uri="{FF2B5EF4-FFF2-40B4-BE49-F238E27FC236}">
                    <a16:creationId xmlns:a16="http://schemas.microsoft.com/office/drawing/2014/main" id="{E1102C3D-A0CC-F7E9-1C5B-CD9F58FD477F}"/>
                  </a:ext>
                </a:extLst>
              </p:cNvPr>
              <p:cNvPicPr/>
              <p:nvPr/>
            </p:nvPicPr>
            <p:blipFill>
              <a:blip r:embed="rId6"/>
              <a:stretch>
                <a:fillRect/>
              </a:stretch>
            </p:blipFill>
            <p:spPr>
              <a:xfrm>
                <a:off x="4377400" y="4212960"/>
                <a:ext cx="18000" cy="18000"/>
              </a:xfrm>
              <a:prstGeom prst="rect">
                <a:avLst/>
              </a:prstGeom>
            </p:spPr>
          </p:pic>
        </mc:Fallback>
      </mc:AlternateContent>
      <p:sp>
        <p:nvSpPr>
          <p:cNvPr id="10" name="TextBox 9">
            <a:extLst>
              <a:ext uri="{FF2B5EF4-FFF2-40B4-BE49-F238E27FC236}">
                <a16:creationId xmlns:a16="http://schemas.microsoft.com/office/drawing/2014/main" id="{2FE82D46-E953-53E0-B6AE-009DC9B5D22E}"/>
              </a:ext>
            </a:extLst>
          </p:cNvPr>
          <p:cNvSpPr txBox="1"/>
          <p:nvPr/>
        </p:nvSpPr>
        <p:spPr>
          <a:xfrm rot="10800000" flipV="1">
            <a:off x="3220720" y="3167105"/>
            <a:ext cx="3870960" cy="1938992"/>
          </a:xfrm>
          <a:prstGeom prst="rect">
            <a:avLst/>
          </a:prstGeom>
          <a:noFill/>
        </p:spPr>
        <p:txBody>
          <a:bodyPr wrap="square" rtlCol="0">
            <a:spAutoFit/>
          </a:bodyPr>
          <a:lstStyle/>
          <a:p>
            <a:r>
              <a:rPr lang="en-US" sz="2400" b="1" kern="1200" dirty="0">
                <a:solidFill>
                  <a:schemeClr val="tx1"/>
                </a:solidFill>
                <a:latin typeface="Cavolini" panose="020B0502040204020203" pitchFamily="66" charset="0"/>
                <a:cs typeface="Cavolini" panose="020B0502040204020203" pitchFamily="66" charset="0"/>
              </a:rPr>
              <a:t>We sang church </a:t>
            </a:r>
          </a:p>
          <a:p>
            <a:r>
              <a:rPr lang="en-US" sz="2400" b="1" dirty="0">
                <a:latin typeface="Cavolini" panose="020B0502040204020203" pitchFamily="66" charset="0"/>
                <a:cs typeface="Cavolini" panose="020B0502040204020203" pitchFamily="66" charset="0"/>
              </a:rPr>
              <a:t>Songs and went up and down scales. </a:t>
            </a:r>
          </a:p>
          <a:p>
            <a:r>
              <a:rPr lang="en-US" sz="2400" b="1" dirty="0">
                <a:latin typeface="Cavolini" panose="020B0502040204020203" pitchFamily="66" charset="0"/>
                <a:cs typeface="Cavolini" panose="020B0502040204020203" pitchFamily="66" charset="0"/>
              </a:rPr>
              <a:t>It was a college for commercial dancers.</a:t>
            </a:r>
            <a:endParaRPr lang="en-US" sz="2400" b="1" kern="1200" dirty="0">
              <a:solidFill>
                <a:schemeClr val="tx1"/>
              </a:solidFill>
              <a:latin typeface="Cavolini" panose="020B0502040204020203" pitchFamily="66" charset="0"/>
              <a:cs typeface="Cavolini" panose="020B0502040204020203" pitchFamily="66" charset="0"/>
            </a:endParaRPr>
          </a:p>
        </p:txBody>
      </p:sp>
      <p:sp>
        <p:nvSpPr>
          <p:cNvPr id="3" name="Rectangle: Rounded Corners 2">
            <a:extLst>
              <a:ext uri="{FF2B5EF4-FFF2-40B4-BE49-F238E27FC236}">
                <a16:creationId xmlns:a16="http://schemas.microsoft.com/office/drawing/2014/main" id="{33644CD4-6F77-B5A3-1F8C-EC871D5AB6F0}"/>
              </a:ext>
            </a:extLst>
          </p:cNvPr>
          <p:cNvSpPr/>
          <p:nvPr/>
        </p:nvSpPr>
        <p:spPr>
          <a:xfrm>
            <a:off x="626458" y="782877"/>
            <a:ext cx="10939084" cy="630196"/>
          </a:xfrm>
          <a:prstGeom prst="roundRect">
            <a:avLst/>
          </a:prstGeom>
          <a:solidFill>
            <a:schemeClr val="accent6">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A possible anomaly </a:t>
            </a:r>
          </a:p>
        </p:txBody>
      </p:sp>
    </p:spTree>
    <p:extLst>
      <p:ext uri="{BB962C8B-B14F-4D97-AF65-F5344CB8AC3E}">
        <p14:creationId xmlns:p14="http://schemas.microsoft.com/office/powerpoint/2010/main" val="1933884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alpha val="73000"/>
          </a:schemeClr>
        </a:solidFill>
        <a:effectLst/>
      </p:bgPr>
    </p:bg>
    <p:spTree>
      <p:nvGrpSpPr>
        <p:cNvPr id="1" name=""/>
        <p:cNvGrpSpPr/>
        <p:nvPr/>
      </p:nvGrpSpPr>
      <p:grpSpPr>
        <a:xfrm>
          <a:off x="0" y="0"/>
          <a:ext cx="0" cy="0"/>
          <a:chOff x="0" y="0"/>
          <a:chExt cx="0" cy="0"/>
        </a:xfrm>
      </p:grpSpPr>
      <p:pic>
        <p:nvPicPr>
          <p:cNvPr id="4" name="Graphic 3" descr="Elongated speech bubble">
            <a:extLst>
              <a:ext uri="{FF2B5EF4-FFF2-40B4-BE49-F238E27FC236}">
                <a16:creationId xmlns:a16="http://schemas.microsoft.com/office/drawing/2014/main" id="{25442E0C-B2E2-3425-71C8-6C8B66A47CF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a:off x="1264254" y="1749287"/>
            <a:ext cx="7521935" cy="4163357"/>
          </a:xfrm>
          <a:prstGeom prst="rect">
            <a:avLst/>
          </a:prstGeom>
        </p:spPr>
      </p:pic>
      <p:sp>
        <p:nvSpPr>
          <p:cNvPr id="5" name="TextBox 4">
            <a:extLst>
              <a:ext uri="{FF2B5EF4-FFF2-40B4-BE49-F238E27FC236}">
                <a16:creationId xmlns:a16="http://schemas.microsoft.com/office/drawing/2014/main" id="{E57F54AA-B27E-F805-B886-7FA0E1C50A28}"/>
              </a:ext>
            </a:extLst>
          </p:cNvPr>
          <p:cNvSpPr txBox="1"/>
          <p:nvPr/>
        </p:nvSpPr>
        <p:spPr>
          <a:xfrm>
            <a:off x="2687541" y="2512612"/>
            <a:ext cx="4321534" cy="1815882"/>
          </a:xfrm>
          <a:prstGeom prst="rect">
            <a:avLst/>
          </a:prstGeom>
          <a:noFill/>
        </p:spPr>
        <p:txBody>
          <a:bodyPr wrap="square" rtlCol="0">
            <a:spAutoFit/>
          </a:bodyPr>
          <a:lstStyle/>
          <a:p>
            <a:r>
              <a:rPr lang="en-US" sz="2800" b="1" dirty="0">
                <a:latin typeface="Cavolini" panose="03000502040302020204" pitchFamily="66" charset="0"/>
                <a:cs typeface="Cavolini" panose="03000502040302020204" pitchFamily="66" charset="0"/>
              </a:rPr>
              <a:t>My leg used to shake, and I cried…..</a:t>
            </a:r>
          </a:p>
          <a:p>
            <a:endParaRPr lang="en-US" sz="2800" b="1" kern="1200" dirty="0">
              <a:solidFill>
                <a:schemeClr val="tx1"/>
              </a:solidFill>
              <a:latin typeface="Cavolini" panose="03000502040302020204" pitchFamily="66" charset="0"/>
              <a:cs typeface="Cavolini" panose="03000502040302020204" pitchFamily="66" charset="0"/>
            </a:endParaRPr>
          </a:p>
          <a:p>
            <a:r>
              <a:rPr lang="en-US" sz="2800" b="1" dirty="0">
                <a:latin typeface="Cavolini" panose="03000502040302020204" pitchFamily="66" charset="0"/>
                <a:cs typeface="Cavolini" panose="03000502040302020204" pitchFamily="66" charset="0"/>
              </a:rPr>
              <a:t>They called me a girl</a:t>
            </a:r>
            <a:endParaRPr lang="en-US" sz="2800" b="1" kern="1200" dirty="0">
              <a:solidFill>
                <a:schemeClr val="tx1"/>
              </a:solidFill>
              <a:latin typeface="Cavolini" panose="03000502040302020204" pitchFamily="66" charset="0"/>
              <a:cs typeface="Cavolini" panose="03000502040302020204" pitchFamily="66" charset="0"/>
            </a:endParaRPr>
          </a:p>
        </p:txBody>
      </p:sp>
      <p:sp>
        <p:nvSpPr>
          <p:cNvPr id="2" name="Rectangle: Rounded Corners 1">
            <a:extLst>
              <a:ext uri="{FF2B5EF4-FFF2-40B4-BE49-F238E27FC236}">
                <a16:creationId xmlns:a16="http://schemas.microsoft.com/office/drawing/2014/main" id="{20F53C68-F3CF-3AB4-8A67-8022D409AD36}"/>
              </a:ext>
            </a:extLst>
          </p:cNvPr>
          <p:cNvSpPr/>
          <p:nvPr/>
        </p:nvSpPr>
        <p:spPr>
          <a:xfrm>
            <a:off x="626458" y="782877"/>
            <a:ext cx="10939084" cy="630196"/>
          </a:xfrm>
          <a:prstGeom prst="roundRect">
            <a:avLst/>
          </a:prstGeom>
          <a:solidFill>
            <a:schemeClr val="accent5">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Hidden factors</a:t>
            </a:r>
          </a:p>
        </p:txBody>
      </p:sp>
      <p:sp>
        <p:nvSpPr>
          <p:cNvPr id="3" name="Rectangle: Rounded Corners 2">
            <a:extLst>
              <a:ext uri="{FF2B5EF4-FFF2-40B4-BE49-F238E27FC236}">
                <a16:creationId xmlns:a16="http://schemas.microsoft.com/office/drawing/2014/main" id="{34708E81-E5BF-567F-4C6A-23EAD3578B49}"/>
              </a:ext>
            </a:extLst>
          </p:cNvPr>
          <p:cNvSpPr/>
          <p:nvPr/>
        </p:nvSpPr>
        <p:spPr>
          <a:xfrm>
            <a:off x="9026434" y="5669280"/>
            <a:ext cx="2782389" cy="953589"/>
          </a:xfrm>
          <a:prstGeom prst="roundRect">
            <a:avLst/>
          </a:prstGeom>
          <a:solidFill>
            <a:schemeClr val="accent5">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mj-lt"/>
              </a:rPr>
              <a:t>(</a:t>
            </a:r>
            <a:r>
              <a:rPr lang="en-GB" dirty="0" err="1">
                <a:solidFill>
                  <a:schemeClr val="tx1"/>
                </a:solidFill>
                <a:latin typeface="+mj-lt"/>
              </a:rPr>
              <a:t>Steiger</a:t>
            </a:r>
            <a:r>
              <a:rPr lang="en-GB" dirty="0">
                <a:solidFill>
                  <a:schemeClr val="tx1"/>
                </a:solidFill>
                <a:latin typeface="+mj-lt"/>
              </a:rPr>
              <a:t> and </a:t>
            </a:r>
            <a:r>
              <a:rPr lang="en-GB" dirty="0" err="1">
                <a:solidFill>
                  <a:schemeClr val="tx1"/>
                </a:solidFill>
                <a:latin typeface="+mj-lt"/>
              </a:rPr>
              <a:t>Ruhlin</a:t>
            </a:r>
            <a:r>
              <a:rPr lang="en-GB" dirty="0">
                <a:solidFill>
                  <a:schemeClr val="tx1"/>
                </a:solidFill>
                <a:latin typeface="+mj-lt"/>
              </a:rPr>
              <a:t>, 2014)</a:t>
            </a:r>
          </a:p>
          <a:p>
            <a:r>
              <a:rPr lang="en-GB" dirty="0">
                <a:solidFill>
                  <a:schemeClr val="tx1"/>
                </a:solidFill>
                <a:latin typeface="+mj-lt"/>
              </a:rPr>
              <a:t>(Wang, et al., 2021)</a:t>
            </a:r>
          </a:p>
        </p:txBody>
      </p:sp>
    </p:spTree>
    <p:extLst>
      <p:ext uri="{BB962C8B-B14F-4D97-AF65-F5344CB8AC3E}">
        <p14:creationId xmlns:p14="http://schemas.microsoft.com/office/powerpoint/2010/main" val="1522057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Graphic 3" descr="Oblong speech bubble">
            <a:extLst>
              <a:ext uri="{FF2B5EF4-FFF2-40B4-BE49-F238E27FC236}">
                <a16:creationId xmlns:a16="http://schemas.microsoft.com/office/drawing/2014/main" id="{07ADDF5D-009B-0DC4-3B02-D60FF576135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5440" y="2133599"/>
            <a:ext cx="5692466" cy="4464191"/>
          </a:xfrm>
          <a:prstGeom prst="rect">
            <a:avLst/>
          </a:prstGeom>
        </p:spPr>
      </p:pic>
      <p:pic>
        <p:nvPicPr>
          <p:cNvPr id="6" name="Graphic 5" descr="Elongated speech bubble">
            <a:extLst>
              <a:ext uri="{FF2B5EF4-FFF2-40B4-BE49-F238E27FC236}">
                <a16:creationId xmlns:a16="http://schemas.microsoft.com/office/drawing/2014/main" id="{5229A010-1E03-7D5E-356E-927003F36B4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01694" y="1564640"/>
            <a:ext cx="5692466" cy="3833636"/>
          </a:xfrm>
          <a:prstGeom prst="rect">
            <a:avLst/>
          </a:prstGeom>
        </p:spPr>
      </p:pic>
      <p:sp>
        <p:nvSpPr>
          <p:cNvPr id="7" name="TextBox 6">
            <a:extLst>
              <a:ext uri="{FF2B5EF4-FFF2-40B4-BE49-F238E27FC236}">
                <a16:creationId xmlns:a16="http://schemas.microsoft.com/office/drawing/2014/main" id="{251428BD-8788-08B2-FBFE-B42F5B01CC92}"/>
              </a:ext>
            </a:extLst>
          </p:cNvPr>
          <p:cNvSpPr txBox="1"/>
          <p:nvPr/>
        </p:nvSpPr>
        <p:spPr>
          <a:xfrm>
            <a:off x="1422400" y="2514600"/>
            <a:ext cx="3367964" cy="3046988"/>
          </a:xfrm>
          <a:prstGeom prst="rect">
            <a:avLst/>
          </a:prstGeom>
          <a:noFill/>
        </p:spPr>
        <p:txBody>
          <a:bodyPr wrap="square" rtlCol="0">
            <a:spAutoFit/>
          </a:bodyPr>
          <a:lstStyle/>
          <a:p>
            <a:endParaRPr lang="en-US" sz="3200" dirty="0">
              <a:latin typeface="Cavolini" panose="03000502040302020204" pitchFamily="66" charset="0"/>
              <a:cs typeface="Cavolini" panose="03000502040302020204" pitchFamily="66" charset="0"/>
            </a:endParaRPr>
          </a:p>
          <a:p>
            <a:r>
              <a:rPr lang="en-US" sz="3200" b="1" kern="1200" dirty="0">
                <a:solidFill>
                  <a:schemeClr val="tx1"/>
                </a:solidFill>
                <a:latin typeface="Cavolini" panose="03000502040302020204" pitchFamily="66" charset="0"/>
                <a:cs typeface="Cavolini" panose="03000502040302020204" pitchFamily="66" charset="0"/>
              </a:rPr>
              <a:t>I listen to music all the time…that’s how I can sing in tune.</a:t>
            </a:r>
          </a:p>
        </p:txBody>
      </p:sp>
      <p:sp>
        <p:nvSpPr>
          <p:cNvPr id="8" name="TextBox 7">
            <a:extLst>
              <a:ext uri="{FF2B5EF4-FFF2-40B4-BE49-F238E27FC236}">
                <a16:creationId xmlns:a16="http://schemas.microsoft.com/office/drawing/2014/main" id="{42C08D1D-BB30-DE9E-945C-F1841919DCBE}"/>
              </a:ext>
            </a:extLst>
          </p:cNvPr>
          <p:cNvSpPr txBox="1"/>
          <p:nvPr/>
        </p:nvSpPr>
        <p:spPr>
          <a:xfrm>
            <a:off x="7114866" y="2204720"/>
            <a:ext cx="4086534" cy="1815882"/>
          </a:xfrm>
          <a:prstGeom prst="rect">
            <a:avLst/>
          </a:prstGeom>
          <a:noFill/>
        </p:spPr>
        <p:txBody>
          <a:bodyPr wrap="square" rtlCol="0">
            <a:spAutoFit/>
          </a:bodyPr>
          <a:lstStyle/>
          <a:p>
            <a:r>
              <a:rPr lang="en-US" sz="2800" b="1" kern="1200" dirty="0">
                <a:solidFill>
                  <a:schemeClr val="tx1"/>
                </a:solidFill>
                <a:latin typeface="Cavolini" panose="03000502040302020204" pitchFamily="66" charset="0"/>
                <a:cs typeface="Cavolini" panose="03000502040302020204" pitchFamily="66" charset="0"/>
              </a:rPr>
              <a:t>I chose a song with lots of words so </a:t>
            </a:r>
            <a:r>
              <a:rPr lang="en-US" sz="2800" b="1" dirty="0">
                <a:latin typeface="Cavolini" panose="03000502040302020204" pitchFamily="66" charset="0"/>
                <a:cs typeface="Cavolini" panose="03000502040302020204" pitchFamily="66" charset="0"/>
              </a:rPr>
              <a:t>I could talk my way through it</a:t>
            </a:r>
            <a:endParaRPr lang="en-US" sz="2800" b="1" kern="1200" dirty="0">
              <a:solidFill>
                <a:schemeClr val="tx1"/>
              </a:solidFill>
              <a:latin typeface="Cavolini" panose="03000502040302020204" pitchFamily="66" charset="0"/>
              <a:cs typeface="Cavolini" panose="03000502040302020204" pitchFamily="66" charset="0"/>
            </a:endParaRPr>
          </a:p>
        </p:txBody>
      </p:sp>
      <p:sp>
        <p:nvSpPr>
          <p:cNvPr id="2" name="Rectangle: Rounded Corners 1">
            <a:extLst>
              <a:ext uri="{FF2B5EF4-FFF2-40B4-BE49-F238E27FC236}">
                <a16:creationId xmlns:a16="http://schemas.microsoft.com/office/drawing/2014/main" id="{3A839CDB-A68E-E490-7B05-97E112F573A4}"/>
              </a:ext>
            </a:extLst>
          </p:cNvPr>
          <p:cNvSpPr/>
          <p:nvPr/>
        </p:nvSpPr>
        <p:spPr>
          <a:xfrm>
            <a:off x="626458" y="782877"/>
            <a:ext cx="10939084" cy="630196"/>
          </a:xfrm>
          <a:prstGeom prst="roundRect">
            <a:avLst/>
          </a:prstGeom>
          <a:solidFill>
            <a:schemeClr val="accent4">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The influence of music</a:t>
            </a:r>
          </a:p>
        </p:txBody>
      </p:sp>
      <p:sp>
        <p:nvSpPr>
          <p:cNvPr id="3" name="Rectangle: Rounded Corners 2">
            <a:extLst>
              <a:ext uri="{FF2B5EF4-FFF2-40B4-BE49-F238E27FC236}">
                <a16:creationId xmlns:a16="http://schemas.microsoft.com/office/drawing/2014/main" id="{EE5811FC-B154-1CCC-3A95-DFEDE77E1564}"/>
              </a:ext>
            </a:extLst>
          </p:cNvPr>
          <p:cNvSpPr/>
          <p:nvPr/>
        </p:nvSpPr>
        <p:spPr>
          <a:xfrm>
            <a:off x="8112034" y="5773783"/>
            <a:ext cx="3605908" cy="824006"/>
          </a:xfrm>
          <a:prstGeom prst="roundRect">
            <a:avLst/>
          </a:prstGeom>
          <a:solidFill>
            <a:schemeClr val="accent4">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mj-lt"/>
              </a:rPr>
              <a:t>(</a:t>
            </a:r>
            <a:r>
              <a:rPr lang="en-GB" dirty="0" err="1">
                <a:solidFill>
                  <a:schemeClr val="tx1"/>
                </a:solidFill>
                <a:latin typeface="+mj-lt"/>
              </a:rPr>
              <a:t>Pfordresher</a:t>
            </a:r>
            <a:r>
              <a:rPr lang="en-GB" dirty="0">
                <a:solidFill>
                  <a:schemeClr val="tx1"/>
                </a:solidFill>
                <a:latin typeface="+mj-lt"/>
              </a:rPr>
              <a:t> and Demorest, 2020)</a:t>
            </a:r>
          </a:p>
        </p:txBody>
      </p:sp>
    </p:spTree>
    <p:extLst>
      <p:ext uri="{BB962C8B-B14F-4D97-AF65-F5344CB8AC3E}">
        <p14:creationId xmlns:p14="http://schemas.microsoft.com/office/powerpoint/2010/main" val="3073928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phic 7" descr="Man wearing a jacket">
            <a:extLst>
              <a:ext uri="{FF2B5EF4-FFF2-40B4-BE49-F238E27FC236}">
                <a16:creationId xmlns:a16="http://schemas.microsoft.com/office/drawing/2014/main" id="{5929588F-A18E-8B06-A7FC-460DDC1255A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8948" y="2767903"/>
            <a:ext cx="3337228" cy="3664994"/>
          </a:xfrm>
          <a:prstGeom prst="rect">
            <a:avLst/>
          </a:prstGeom>
        </p:spPr>
      </p:pic>
      <p:pic>
        <p:nvPicPr>
          <p:cNvPr id="14" name="Graphic 13" descr="Man in glasses wearing turtleneck">
            <a:extLst>
              <a:ext uri="{FF2B5EF4-FFF2-40B4-BE49-F238E27FC236}">
                <a16:creationId xmlns:a16="http://schemas.microsoft.com/office/drawing/2014/main" id="{CBBFBB5D-00F2-7DF3-D62B-C84F6F26496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915700" y="1473958"/>
            <a:ext cx="3357351" cy="4558352"/>
          </a:xfrm>
          <a:prstGeom prst="rect">
            <a:avLst/>
          </a:prstGeom>
        </p:spPr>
      </p:pic>
      <p:sp>
        <p:nvSpPr>
          <p:cNvPr id="16" name="TextBox 15">
            <a:extLst>
              <a:ext uri="{FF2B5EF4-FFF2-40B4-BE49-F238E27FC236}">
                <a16:creationId xmlns:a16="http://schemas.microsoft.com/office/drawing/2014/main" id="{747752B6-2A86-768F-7D90-52F935764120}"/>
              </a:ext>
            </a:extLst>
          </p:cNvPr>
          <p:cNvSpPr txBox="1"/>
          <p:nvPr/>
        </p:nvSpPr>
        <p:spPr>
          <a:xfrm>
            <a:off x="4462817" y="2518012"/>
            <a:ext cx="4299045" cy="707886"/>
          </a:xfrm>
          <a:prstGeom prst="rect">
            <a:avLst/>
          </a:prstGeom>
          <a:noFill/>
        </p:spPr>
        <p:txBody>
          <a:bodyPr wrap="square" rtlCol="0">
            <a:spAutoFit/>
          </a:bodyPr>
          <a:lstStyle/>
          <a:p>
            <a:r>
              <a:rPr lang="en-US" sz="4000" b="1" kern="1200" dirty="0">
                <a:solidFill>
                  <a:schemeClr val="tx1"/>
                </a:solidFill>
                <a:ea typeface="+mn-ea"/>
                <a:cs typeface="+mn-cs"/>
              </a:rPr>
              <a:t>13 months</a:t>
            </a:r>
          </a:p>
        </p:txBody>
      </p:sp>
      <p:sp>
        <p:nvSpPr>
          <p:cNvPr id="2" name="Rectangle: Rounded Corners 1">
            <a:extLst>
              <a:ext uri="{FF2B5EF4-FFF2-40B4-BE49-F238E27FC236}">
                <a16:creationId xmlns:a16="http://schemas.microsoft.com/office/drawing/2014/main" id="{56A42358-297B-0344-5EB6-BA1A4C4CEFE6}"/>
              </a:ext>
            </a:extLst>
          </p:cNvPr>
          <p:cNvSpPr/>
          <p:nvPr/>
        </p:nvSpPr>
        <p:spPr>
          <a:xfrm>
            <a:off x="626458" y="782877"/>
            <a:ext cx="10939084" cy="630196"/>
          </a:xfrm>
          <a:prstGeom prst="roundRect">
            <a:avLst>
              <a:gd name="adj" fmla="val 6729"/>
            </a:avLst>
          </a:prstGeom>
          <a:solidFill>
            <a:schemeClr val="accent2">
              <a:lumMod val="7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What about the others?</a:t>
            </a:r>
          </a:p>
        </p:txBody>
      </p:sp>
      <p:sp>
        <p:nvSpPr>
          <p:cNvPr id="3" name="Rectangle: Rounded Corners 2">
            <a:extLst>
              <a:ext uri="{FF2B5EF4-FFF2-40B4-BE49-F238E27FC236}">
                <a16:creationId xmlns:a16="http://schemas.microsoft.com/office/drawing/2014/main" id="{1642C081-E9C4-F0C7-9314-37265B53DE7F}"/>
              </a:ext>
            </a:extLst>
          </p:cNvPr>
          <p:cNvSpPr/>
          <p:nvPr/>
        </p:nvSpPr>
        <p:spPr>
          <a:xfrm>
            <a:off x="9744890" y="5930908"/>
            <a:ext cx="2024744" cy="630196"/>
          </a:xfrm>
          <a:prstGeom prst="roundRect">
            <a:avLst>
              <a:gd name="adj" fmla="val 6729"/>
            </a:avLst>
          </a:prstGeom>
          <a:solidFill>
            <a:schemeClr val="accent2">
              <a:lumMod val="75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solidFill>
                  <a:schemeClr val="tx1"/>
                </a:solidFill>
                <a:latin typeface="+mj-lt"/>
              </a:rPr>
              <a:t>(Cooksey, 1992)</a:t>
            </a:r>
          </a:p>
        </p:txBody>
      </p:sp>
    </p:spTree>
    <p:extLst>
      <p:ext uri="{BB962C8B-B14F-4D97-AF65-F5344CB8AC3E}">
        <p14:creationId xmlns:p14="http://schemas.microsoft.com/office/powerpoint/2010/main" val="42435566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descr="Oblong speech bubble">
            <a:extLst>
              <a:ext uri="{FF2B5EF4-FFF2-40B4-BE49-F238E27FC236}">
                <a16:creationId xmlns:a16="http://schemas.microsoft.com/office/drawing/2014/main" id="{A6D32A40-537A-A973-1F96-4DB8E403316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86603" y="2347415"/>
            <a:ext cx="5090615" cy="3780430"/>
          </a:xfrm>
          <a:prstGeom prst="rect">
            <a:avLst/>
          </a:prstGeom>
        </p:spPr>
      </p:pic>
      <p:pic>
        <p:nvPicPr>
          <p:cNvPr id="8" name="Graphic 7" descr="Round speech bubble">
            <a:extLst>
              <a:ext uri="{FF2B5EF4-FFF2-40B4-BE49-F238E27FC236}">
                <a16:creationId xmlns:a16="http://schemas.microsoft.com/office/drawing/2014/main" id="{219A18A9-D5FF-DF7B-B893-EF13A35079A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513142">
            <a:off x="5790354" y="2157174"/>
            <a:ext cx="6534362" cy="3992192"/>
          </a:xfrm>
          <a:prstGeom prst="rect">
            <a:avLst/>
          </a:prstGeom>
        </p:spPr>
      </p:pic>
      <p:sp>
        <p:nvSpPr>
          <p:cNvPr id="9" name="TextBox 8">
            <a:extLst>
              <a:ext uri="{FF2B5EF4-FFF2-40B4-BE49-F238E27FC236}">
                <a16:creationId xmlns:a16="http://schemas.microsoft.com/office/drawing/2014/main" id="{FB092BA9-5D46-59EF-0643-1ACCBD6BB654}"/>
              </a:ext>
            </a:extLst>
          </p:cNvPr>
          <p:cNvSpPr txBox="1"/>
          <p:nvPr/>
        </p:nvSpPr>
        <p:spPr>
          <a:xfrm>
            <a:off x="1023581" y="3318975"/>
            <a:ext cx="3521123" cy="1938992"/>
          </a:xfrm>
          <a:prstGeom prst="rect">
            <a:avLst/>
          </a:prstGeom>
          <a:noFill/>
        </p:spPr>
        <p:txBody>
          <a:bodyPr wrap="square" rtlCol="0">
            <a:spAutoFit/>
          </a:bodyPr>
          <a:lstStyle/>
          <a:p>
            <a:r>
              <a:rPr lang="en-US" sz="2400" b="1" dirty="0">
                <a:latin typeface="Cavolini" panose="03000502040302020204" pitchFamily="66" charset="0"/>
                <a:cs typeface="Cavolini" panose="03000502040302020204" pitchFamily="66" charset="0"/>
              </a:rPr>
              <a:t>Boys are rubbish! Well, the ones I’ve heard they can’t really sing. Girls voices sound nicer.</a:t>
            </a:r>
            <a:endParaRPr lang="en-US" sz="2400" b="1" kern="1200" dirty="0">
              <a:solidFill>
                <a:schemeClr val="tx1"/>
              </a:solidFill>
              <a:latin typeface="Cavolini" panose="03000502040302020204" pitchFamily="66" charset="0"/>
              <a:cs typeface="Cavolini" panose="03000502040302020204" pitchFamily="66" charset="0"/>
            </a:endParaRPr>
          </a:p>
        </p:txBody>
      </p:sp>
      <p:sp>
        <p:nvSpPr>
          <p:cNvPr id="10" name="TextBox 9">
            <a:extLst>
              <a:ext uri="{FF2B5EF4-FFF2-40B4-BE49-F238E27FC236}">
                <a16:creationId xmlns:a16="http://schemas.microsoft.com/office/drawing/2014/main" id="{B17B85F8-5F8D-DA2D-1DB3-8E6F98CC757D}"/>
              </a:ext>
            </a:extLst>
          </p:cNvPr>
          <p:cNvSpPr txBox="1"/>
          <p:nvPr/>
        </p:nvSpPr>
        <p:spPr>
          <a:xfrm rot="11400153" flipV="1">
            <a:off x="7019069" y="3413131"/>
            <a:ext cx="4250805" cy="1569660"/>
          </a:xfrm>
          <a:prstGeom prst="rect">
            <a:avLst/>
          </a:prstGeom>
          <a:noFill/>
        </p:spPr>
        <p:txBody>
          <a:bodyPr wrap="square" rtlCol="0">
            <a:spAutoFit/>
          </a:bodyPr>
          <a:lstStyle/>
          <a:p>
            <a:r>
              <a:rPr lang="en-US" sz="2400" b="1" kern="1200" dirty="0">
                <a:solidFill>
                  <a:schemeClr val="tx1"/>
                </a:solidFill>
                <a:latin typeface="Cavolini" panose="03000502040302020204" pitchFamily="66" charset="0"/>
                <a:cs typeface="Cavolini" panose="03000502040302020204" pitchFamily="66" charset="0"/>
              </a:rPr>
              <a:t>I’ve never met a girl who didn’t have a nice voice.</a:t>
            </a:r>
          </a:p>
          <a:p>
            <a:r>
              <a:rPr lang="en-US" sz="2400" b="1" dirty="0">
                <a:latin typeface="Cavolini" panose="03000502040302020204" pitchFamily="66" charset="0"/>
                <a:cs typeface="Cavolini" panose="03000502040302020204" pitchFamily="66" charset="0"/>
              </a:rPr>
              <a:t>Boys sound awful!</a:t>
            </a:r>
            <a:endParaRPr lang="en-US" sz="2400" b="1" kern="1200" dirty="0">
              <a:solidFill>
                <a:schemeClr val="tx1"/>
              </a:solidFill>
              <a:latin typeface="Cavolini" panose="03000502040302020204" pitchFamily="66" charset="0"/>
              <a:cs typeface="Cavolini" panose="03000502040302020204" pitchFamily="66" charset="0"/>
            </a:endParaRPr>
          </a:p>
        </p:txBody>
      </p:sp>
      <p:sp>
        <p:nvSpPr>
          <p:cNvPr id="3" name="Rectangle: Rounded Corners 2">
            <a:extLst>
              <a:ext uri="{FF2B5EF4-FFF2-40B4-BE49-F238E27FC236}">
                <a16:creationId xmlns:a16="http://schemas.microsoft.com/office/drawing/2014/main" id="{F4D9EC9B-AD2A-5972-5CA0-0EC84F9C10A2}"/>
              </a:ext>
            </a:extLst>
          </p:cNvPr>
          <p:cNvSpPr/>
          <p:nvPr/>
        </p:nvSpPr>
        <p:spPr>
          <a:xfrm>
            <a:off x="626459" y="450937"/>
            <a:ext cx="10727341" cy="1720368"/>
          </a:xfrm>
          <a:prstGeom prst="roundRect">
            <a:avLst/>
          </a:prstGeom>
          <a:solidFill>
            <a:schemeClr val="accent6">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a:t>
            </a:r>
            <a:r>
              <a:rPr lang="en-GB" sz="4000" dirty="0">
                <a:solidFill>
                  <a:schemeClr val="tx1"/>
                </a:solidFill>
                <a:latin typeface="+mj-lt"/>
              </a:rPr>
              <a:t>So what’ is the impact of the poor pitch-matching of these singers? </a:t>
            </a:r>
          </a:p>
        </p:txBody>
      </p:sp>
      <p:sp>
        <p:nvSpPr>
          <p:cNvPr id="7" name="Rectangle: Rounded Corners 6">
            <a:extLst>
              <a:ext uri="{FF2B5EF4-FFF2-40B4-BE49-F238E27FC236}">
                <a16:creationId xmlns:a16="http://schemas.microsoft.com/office/drawing/2014/main" id="{B051A7B1-9EFD-BEC6-EE32-0119A82C5B50}"/>
              </a:ext>
            </a:extLst>
          </p:cNvPr>
          <p:cNvSpPr/>
          <p:nvPr/>
        </p:nvSpPr>
        <p:spPr>
          <a:xfrm>
            <a:off x="9548946" y="5603965"/>
            <a:ext cx="1957249" cy="1058091"/>
          </a:xfrm>
          <a:prstGeom prst="roundRect">
            <a:avLst>
              <a:gd name="adj" fmla="val 33579"/>
            </a:avLst>
          </a:prstGeom>
          <a:solidFill>
            <a:schemeClr val="accent6">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mj-lt"/>
              </a:rPr>
              <a:t>(Green, 1997)</a:t>
            </a:r>
          </a:p>
        </p:txBody>
      </p:sp>
    </p:spTree>
    <p:extLst>
      <p:ext uri="{BB962C8B-B14F-4D97-AF65-F5344CB8AC3E}">
        <p14:creationId xmlns:p14="http://schemas.microsoft.com/office/powerpoint/2010/main" val="3001609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Callout: Right Arrow 18">
            <a:extLst>
              <a:ext uri="{FF2B5EF4-FFF2-40B4-BE49-F238E27FC236}">
                <a16:creationId xmlns:a16="http://schemas.microsoft.com/office/drawing/2014/main" id="{C49ED55F-F2B9-5167-9D15-BE1957A4D101}"/>
              </a:ext>
            </a:extLst>
          </p:cNvPr>
          <p:cNvSpPr/>
          <p:nvPr/>
        </p:nvSpPr>
        <p:spPr>
          <a:xfrm>
            <a:off x="395785" y="2518012"/>
            <a:ext cx="2634018" cy="1685498"/>
          </a:xfrm>
          <a:prstGeom prst="rightArrowCallout">
            <a:avLst>
              <a:gd name="adj1" fmla="val 25000"/>
              <a:gd name="adj2" fmla="val 43657"/>
              <a:gd name="adj3" fmla="val 25000"/>
              <a:gd name="adj4" fmla="val 78449"/>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2" name="Callout: Right Arrow 21">
            <a:extLst>
              <a:ext uri="{FF2B5EF4-FFF2-40B4-BE49-F238E27FC236}">
                <a16:creationId xmlns:a16="http://schemas.microsoft.com/office/drawing/2014/main" id="{1F6AAAE0-E861-0696-7F5A-DD81BC40FD2B}"/>
              </a:ext>
            </a:extLst>
          </p:cNvPr>
          <p:cNvSpPr/>
          <p:nvPr/>
        </p:nvSpPr>
        <p:spPr>
          <a:xfrm>
            <a:off x="3248167" y="2518012"/>
            <a:ext cx="2361063" cy="1821976"/>
          </a:xfrm>
          <a:prstGeom prst="rightArrowCallout">
            <a:avLst>
              <a:gd name="adj1" fmla="val 23502"/>
              <a:gd name="adj2" fmla="val 50000"/>
              <a:gd name="adj3" fmla="val 22004"/>
              <a:gd name="adj4" fmla="val 71335"/>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5" name="Callout: Right Arrow 24">
            <a:extLst>
              <a:ext uri="{FF2B5EF4-FFF2-40B4-BE49-F238E27FC236}">
                <a16:creationId xmlns:a16="http://schemas.microsoft.com/office/drawing/2014/main" id="{9F36BDE2-A2F5-0749-CB73-0A15AAB07D17}"/>
              </a:ext>
            </a:extLst>
          </p:cNvPr>
          <p:cNvSpPr/>
          <p:nvPr/>
        </p:nvSpPr>
        <p:spPr>
          <a:xfrm rot="10800000" flipH="1">
            <a:off x="5936776" y="2518006"/>
            <a:ext cx="3043452" cy="2053993"/>
          </a:xfrm>
          <a:prstGeom prst="rightArrowCallout">
            <a:avLst>
              <a:gd name="adj1" fmla="val 23576"/>
              <a:gd name="adj2" fmla="val 43657"/>
              <a:gd name="adj3" fmla="val 28558"/>
              <a:gd name="adj4" fmla="val 72183"/>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DF7F48A3-C851-92E8-C240-1CC1A0126CC2}"/>
              </a:ext>
            </a:extLst>
          </p:cNvPr>
          <p:cNvSpPr txBox="1"/>
          <p:nvPr/>
        </p:nvSpPr>
        <p:spPr>
          <a:xfrm>
            <a:off x="626458" y="2595995"/>
            <a:ext cx="1528549" cy="1384995"/>
          </a:xfrm>
          <a:prstGeom prst="rect">
            <a:avLst/>
          </a:prstGeom>
          <a:noFill/>
        </p:spPr>
        <p:txBody>
          <a:bodyPr wrap="square" rtlCol="0">
            <a:spAutoFit/>
          </a:bodyPr>
          <a:lstStyle/>
          <a:p>
            <a:r>
              <a:rPr lang="en-US" sz="2800" b="1" kern="1200" dirty="0">
                <a:solidFill>
                  <a:schemeClr val="bg1"/>
                </a:solidFill>
                <a:latin typeface="+mn-lt"/>
                <a:ea typeface="+mn-ea"/>
                <a:cs typeface="+mn-cs"/>
              </a:rPr>
              <a:t>Limited vocal training</a:t>
            </a:r>
          </a:p>
        </p:txBody>
      </p:sp>
      <p:sp>
        <p:nvSpPr>
          <p:cNvPr id="27" name="TextBox 26">
            <a:extLst>
              <a:ext uri="{FF2B5EF4-FFF2-40B4-BE49-F238E27FC236}">
                <a16:creationId xmlns:a16="http://schemas.microsoft.com/office/drawing/2014/main" id="{F030D729-2397-DAEB-FD19-DC086CFDEEE7}"/>
              </a:ext>
            </a:extLst>
          </p:cNvPr>
          <p:cNvSpPr txBox="1"/>
          <p:nvPr/>
        </p:nvSpPr>
        <p:spPr>
          <a:xfrm rot="10800000" flipH="1" flipV="1">
            <a:off x="3227696" y="2951946"/>
            <a:ext cx="1705970" cy="954107"/>
          </a:xfrm>
          <a:prstGeom prst="rect">
            <a:avLst/>
          </a:prstGeom>
          <a:noFill/>
        </p:spPr>
        <p:txBody>
          <a:bodyPr wrap="square" rtlCol="0">
            <a:spAutoFit/>
          </a:bodyPr>
          <a:lstStyle/>
          <a:p>
            <a:r>
              <a:rPr lang="en-US" sz="2800" b="1" kern="1200" dirty="0">
                <a:solidFill>
                  <a:schemeClr val="bg1"/>
                </a:solidFill>
                <a:latin typeface="+mn-lt"/>
                <a:ea typeface="+mn-ea"/>
                <a:cs typeface="+mn-cs"/>
              </a:rPr>
              <a:t>Uncertain tuning</a:t>
            </a:r>
          </a:p>
        </p:txBody>
      </p:sp>
      <p:sp>
        <p:nvSpPr>
          <p:cNvPr id="28" name="TextBox 27">
            <a:extLst>
              <a:ext uri="{FF2B5EF4-FFF2-40B4-BE49-F238E27FC236}">
                <a16:creationId xmlns:a16="http://schemas.microsoft.com/office/drawing/2014/main" id="{9240F994-CC7F-7B29-35F7-2A84B4048801}"/>
              </a:ext>
            </a:extLst>
          </p:cNvPr>
          <p:cNvSpPr txBox="1"/>
          <p:nvPr/>
        </p:nvSpPr>
        <p:spPr>
          <a:xfrm>
            <a:off x="6237027" y="2811440"/>
            <a:ext cx="1787857" cy="1384995"/>
          </a:xfrm>
          <a:prstGeom prst="rect">
            <a:avLst/>
          </a:prstGeom>
          <a:noFill/>
        </p:spPr>
        <p:txBody>
          <a:bodyPr wrap="square" rtlCol="0">
            <a:spAutoFit/>
          </a:bodyPr>
          <a:lstStyle/>
          <a:p>
            <a:r>
              <a:rPr lang="en-US" sz="2800" b="1" dirty="0">
                <a:solidFill>
                  <a:schemeClr val="bg1"/>
                </a:solidFill>
              </a:rPr>
              <a:t>Anxiety and avoidance </a:t>
            </a:r>
            <a:endParaRPr lang="en-US" sz="2800" b="1" kern="1200" dirty="0">
              <a:solidFill>
                <a:schemeClr val="bg1"/>
              </a:solidFill>
              <a:latin typeface="+mn-lt"/>
              <a:ea typeface="+mn-ea"/>
              <a:cs typeface="+mn-cs"/>
            </a:endParaRPr>
          </a:p>
        </p:txBody>
      </p:sp>
      <p:sp>
        <p:nvSpPr>
          <p:cNvPr id="30" name="Callout: Right Arrow 29">
            <a:extLst>
              <a:ext uri="{FF2B5EF4-FFF2-40B4-BE49-F238E27FC236}">
                <a16:creationId xmlns:a16="http://schemas.microsoft.com/office/drawing/2014/main" id="{32B62FBB-95F1-989F-60A0-B09F88EE834B}"/>
              </a:ext>
            </a:extLst>
          </p:cNvPr>
          <p:cNvSpPr/>
          <p:nvPr/>
        </p:nvSpPr>
        <p:spPr>
          <a:xfrm flipV="1">
            <a:off x="9280478" y="2565229"/>
            <a:ext cx="2333767" cy="2053993"/>
          </a:xfrm>
          <a:prstGeom prst="rightArrowCallout">
            <a:avLst>
              <a:gd name="adj1" fmla="val 87314"/>
              <a:gd name="adj2" fmla="val 43657"/>
              <a:gd name="adj3" fmla="val 0"/>
              <a:gd name="adj4" fmla="val 10000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    </a:t>
            </a:r>
          </a:p>
        </p:txBody>
      </p:sp>
      <p:sp>
        <p:nvSpPr>
          <p:cNvPr id="31" name="TextBox 30">
            <a:extLst>
              <a:ext uri="{FF2B5EF4-FFF2-40B4-BE49-F238E27FC236}">
                <a16:creationId xmlns:a16="http://schemas.microsoft.com/office/drawing/2014/main" id="{A5473715-F3BE-3C5E-C33C-1D3BE76D64C9}"/>
              </a:ext>
            </a:extLst>
          </p:cNvPr>
          <p:cNvSpPr txBox="1"/>
          <p:nvPr/>
        </p:nvSpPr>
        <p:spPr>
          <a:xfrm rot="10800000" flipV="1">
            <a:off x="9462448" y="3026883"/>
            <a:ext cx="2333767" cy="954107"/>
          </a:xfrm>
          <a:prstGeom prst="rect">
            <a:avLst/>
          </a:prstGeom>
          <a:noFill/>
        </p:spPr>
        <p:txBody>
          <a:bodyPr wrap="square" rtlCol="0">
            <a:spAutoFit/>
          </a:bodyPr>
          <a:lstStyle/>
          <a:p>
            <a:r>
              <a:rPr lang="en-US" sz="2800" b="1" dirty="0">
                <a:solidFill>
                  <a:schemeClr val="bg1"/>
                </a:solidFill>
              </a:rPr>
              <a:t>Stalled development</a:t>
            </a:r>
          </a:p>
        </p:txBody>
      </p:sp>
      <p:sp>
        <p:nvSpPr>
          <p:cNvPr id="6" name="Rectangle: Rounded Corners 5">
            <a:extLst>
              <a:ext uri="{FF2B5EF4-FFF2-40B4-BE49-F238E27FC236}">
                <a16:creationId xmlns:a16="http://schemas.microsoft.com/office/drawing/2014/main" id="{3E9CC7EC-C118-029D-2847-41FCD729604C}"/>
              </a:ext>
            </a:extLst>
          </p:cNvPr>
          <p:cNvSpPr/>
          <p:nvPr/>
        </p:nvSpPr>
        <p:spPr>
          <a:xfrm>
            <a:off x="626458" y="782877"/>
            <a:ext cx="10939084" cy="630196"/>
          </a:xfrm>
          <a:prstGeom prst="roundRect">
            <a:avLst/>
          </a:prstGeom>
          <a:solidFill>
            <a:schemeClr val="accent5">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‘Now what?’ Conclusion.</a:t>
            </a:r>
          </a:p>
        </p:txBody>
      </p:sp>
    </p:spTree>
    <p:extLst>
      <p:ext uri="{BB962C8B-B14F-4D97-AF65-F5344CB8AC3E}">
        <p14:creationId xmlns:p14="http://schemas.microsoft.com/office/powerpoint/2010/main" val="4141419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061CBA0-1857-1AD8-5954-C01BE11FD624}"/>
              </a:ext>
            </a:extLst>
          </p:cNvPr>
          <p:cNvSpPr/>
          <p:nvPr/>
        </p:nvSpPr>
        <p:spPr>
          <a:xfrm>
            <a:off x="626458" y="782877"/>
            <a:ext cx="10939084" cy="630196"/>
          </a:xfrm>
          <a:prstGeom prst="roundRect">
            <a:avLst/>
          </a:prstGeom>
          <a:solidFill>
            <a:schemeClr val="accent4">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Recommendations</a:t>
            </a:r>
          </a:p>
        </p:txBody>
      </p:sp>
      <p:sp>
        <p:nvSpPr>
          <p:cNvPr id="7" name="Rectangle: Rounded Corners 6">
            <a:extLst>
              <a:ext uri="{FF2B5EF4-FFF2-40B4-BE49-F238E27FC236}">
                <a16:creationId xmlns:a16="http://schemas.microsoft.com/office/drawing/2014/main" id="{88645DCE-C357-A025-5A82-403BB082C139}"/>
              </a:ext>
            </a:extLst>
          </p:cNvPr>
          <p:cNvSpPr/>
          <p:nvPr/>
        </p:nvSpPr>
        <p:spPr>
          <a:xfrm>
            <a:off x="745214" y="2168301"/>
            <a:ext cx="10495001" cy="3979382"/>
          </a:xfrm>
          <a:prstGeom prst="roundRect">
            <a:avLst/>
          </a:prstGeom>
          <a:solidFill>
            <a:schemeClr val="accent4">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71500" indent="-571500">
              <a:buFont typeface="Arial" panose="020B0604020202020204" pitchFamily="34" charset="0"/>
              <a:buChar char="•"/>
            </a:pPr>
            <a:r>
              <a:rPr lang="en-GB" sz="4400" dirty="0">
                <a:solidFill>
                  <a:schemeClr val="tx1"/>
                </a:solidFill>
                <a:latin typeface="+mj-lt"/>
              </a:rPr>
              <a:t>Questionnaires</a:t>
            </a:r>
          </a:p>
          <a:p>
            <a:pPr marL="571500" indent="-571500">
              <a:buFont typeface="Arial" panose="020B0604020202020204" pitchFamily="34" charset="0"/>
              <a:buChar char="•"/>
            </a:pPr>
            <a:r>
              <a:rPr lang="en-GB" sz="4400" dirty="0">
                <a:solidFill>
                  <a:schemeClr val="tx1"/>
                </a:solidFill>
                <a:latin typeface="+mj-lt"/>
              </a:rPr>
              <a:t>Pitch-matching test</a:t>
            </a:r>
          </a:p>
          <a:p>
            <a:pPr marL="571500" indent="-571500">
              <a:buFont typeface="Arial" panose="020B0604020202020204" pitchFamily="34" charset="0"/>
              <a:buChar char="•"/>
            </a:pPr>
            <a:r>
              <a:rPr lang="en-GB" sz="4400" dirty="0">
                <a:solidFill>
                  <a:schemeClr val="tx1"/>
                </a:solidFill>
                <a:latin typeface="+mj-lt"/>
              </a:rPr>
              <a:t>Interview</a:t>
            </a:r>
          </a:p>
          <a:p>
            <a:pPr marL="571500" indent="-571500">
              <a:buFont typeface="Arial" panose="020B0604020202020204" pitchFamily="34" charset="0"/>
              <a:buChar char="•"/>
            </a:pPr>
            <a:r>
              <a:rPr lang="en-GB" sz="4400" dirty="0">
                <a:solidFill>
                  <a:schemeClr val="tx1"/>
                </a:solidFill>
                <a:latin typeface="+mj-lt"/>
              </a:rPr>
              <a:t>Assign extra lessons if required</a:t>
            </a:r>
          </a:p>
          <a:p>
            <a:endParaRPr lang="en-GB" sz="4400" dirty="0">
              <a:solidFill>
                <a:schemeClr val="tx1"/>
              </a:solidFill>
              <a:latin typeface="+mj-lt"/>
            </a:endParaRPr>
          </a:p>
          <a:p>
            <a:pPr marL="571500" indent="-571500">
              <a:buFont typeface="Arial" panose="020B0604020202020204" pitchFamily="34" charset="0"/>
              <a:buChar char="•"/>
            </a:pPr>
            <a:endParaRPr lang="en-GB" sz="4400" dirty="0">
              <a:solidFill>
                <a:schemeClr val="tx1"/>
              </a:solidFill>
              <a:latin typeface="+mj-lt"/>
            </a:endParaRPr>
          </a:p>
        </p:txBody>
      </p:sp>
    </p:spTree>
    <p:extLst>
      <p:ext uri="{BB962C8B-B14F-4D97-AF65-F5344CB8AC3E}">
        <p14:creationId xmlns:p14="http://schemas.microsoft.com/office/powerpoint/2010/main" val="23699128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482111-DCC1-AA77-D4BC-50E1FDF2A31D}"/>
              </a:ext>
            </a:extLst>
          </p:cNvPr>
          <p:cNvSpPr txBox="1"/>
          <p:nvPr/>
        </p:nvSpPr>
        <p:spPr>
          <a:xfrm rot="10800000" flipV="1">
            <a:off x="326566" y="1822379"/>
            <a:ext cx="11560633" cy="4082031"/>
          </a:xfrm>
          <a:prstGeom prst="rect">
            <a:avLst/>
          </a:prstGeom>
          <a:noFill/>
        </p:spPr>
        <p:txBody>
          <a:bodyPr wrap="square" rtlCol="0">
            <a:normAutofit lnSpcReduction="10000"/>
          </a:bodyPr>
          <a:lstStyle/>
          <a:p>
            <a:r>
              <a:rPr lang="en-US" sz="2400" dirty="0">
                <a:solidFill>
                  <a:schemeClr val="tx1"/>
                </a:solidFill>
              </a:rPr>
              <a:t>Bassey, M.,( 2001) A solution to the problem of generalization in education research: fuzzy prediction in: Oxford Review of Education , Vol. 27, no 1 </a:t>
            </a:r>
          </a:p>
          <a:p>
            <a:endParaRPr lang="en-US" sz="2400" dirty="0"/>
          </a:p>
          <a:p>
            <a:r>
              <a:rPr lang="en-US" sz="2400" dirty="0">
                <a:solidFill>
                  <a:schemeClr val="tx1"/>
                </a:solidFill>
              </a:rPr>
              <a:t>Beavers, J. and Olsen, S (2021) Defining Poor Pitch Matching in: Pitch Matching Skills in the Classroom  The Routledge Companion to aural skills 1</a:t>
            </a:r>
            <a:r>
              <a:rPr lang="en-US" sz="2400" baseline="30000" dirty="0">
                <a:solidFill>
                  <a:schemeClr val="tx1"/>
                </a:solidFill>
              </a:rPr>
              <a:t>st</a:t>
            </a:r>
            <a:r>
              <a:rPr lang="en-US" sz="2400" dirty="0">
                <a:solidFill>
                  <a:schemeClr val="tx1"/>
                </a:solidFill>
              </a:rPr>
              <a:t> ed. Routledge.</a:t>
            </a:r>
          </a:p>
          <a:p>
            <a:endParaRPr lang="en-US" sz="2400" dirty="0"/>
          </a:p>
          <a:p>
            <a:r>
              <a:rPr lang="en-US" sz="2400" dirty="0" err="1">
                <a:solidFill>
                  <a:schemeClr val="tx1"/>
                </a:solidFill>
              </a:rPr>
              <a:t>Bem</a:t>
            </a:r>
            <a:r>
              <a:rPr lang="en-US" sz="2400" dirty="0">
                <a:solidFill>
                  <a:schemeClr val="tx1"/>
                </a:solidFill>
              </a:rPr>
              <a:t>, D.J.,(1975) Self-Perception Theory in: Advances in Experimental Social Psychology ed. Berkowitz, L., Academic Press Volume 6</a:t>
            </a:r>
          </a:p>
          <a:p>
            <a:endParaRPr lang="en-US" sz="2400" dirty="0"/>
          </a:p>
          <a:p>
            <a:r>
              <a:rPr lang="en-US" sz="2400" dirty="0">
                <a:solidFill>
                  <a:schemeClr val="tx1"/>
                </a:solidFill>
              </a:rPr>
              <a:t>Cooksey, J., (1992) Working with Adolescent Voi</a:t>
            </a:r>
            <a:r>
              <a:rPr lang="en-US" sz="2400" dirty="0"/>
              <a:t>ce.  Concordia Publishing House St. Louis USA Google Scholar</a:t>
            </a:r>
          </a:p>
        </p:txBody>
      </p:sp>
      <p:sp>
        <p:nvSpPr>
          <p:cNvPr id="6" name="Rectangle: Rounded Corners 5">
            <a:extLst>
              <a:ext uri="{FF2B5EF4-FFF2-40B4-BE49-F238E27FC236}">
                <a16:creationId xmlns:a16="http://schemas.microsoft.com/office/drawing/2014/main" id="{A9D2AE66-7293-8243-004B-DA067B73200B}"/>
              </a:ext>
            </a:extLst>
          </p:cNvPr>
          <p:cNvSpPr/>
          <p:nvPr/>
        </p:nvSpPr>
        <p:spPr>
          <a:xfrm>
            <a:off x="626458" y="782877"/>
            <a:ext cx="10939084" cy="630196"/>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References</a:t>
            </a:r>
          </a:p>
        </p:txBody>
      </p:sp>
    </p:spTree>
    <p:extLst>
      <p:ext uri="{BB962C8B-B14F-4D97-AF65-F5344CB8AC3E}">
        <p14:creationId xmlns:p14="http://schemas.microsoft.com/office/powerpoint/2010/main" val="26330618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482111-DCC1-AA77-D4BC-50E1FDF2A31D}"/>
              </a:ext>
            </a:extLst>
          </p:cNvPr>
          <p:cNvSpPr txBox="1"/>
          <p:nvPr/>
        </p:nvSpPr>
        <p:spPr>
          <a:xfrm rot="10800000" flipV="1">
            <a:off x="418006" y="1974672"/>
            <a:ext cx="11560633" cy="3328849"/>
          </a:xfrm>
          <a:prstGeom prst="rect">
            <a:avLst/>
          </a:prstGeom>
          <a:noFill/>
        </p:spPr>
        <p:txBody>
          <a:bodyPr wrap="square" rtlCol="0">
            <a:normAutofit/>
          </a:bodyPr>
          <a:lstStyle>
            <a:defPPr>
              <a:defRPr lang="en-US"/>
            </a:defPPr>
            <a:lvl1pPr>
              <a:defRPr sz="2400"/>
            </a:lvl1pPr>
          </a:lstStyle>
          <a:p>
            <a:r>
              <a:rPr lang="en-US" dirty="0"/>
              <a:t>Damico. J.S. and Ball, M.J., (2019) Acoustics: Timbre, Waveforms and Spectra in: Sage Encyclopedia of Human Communication Sciences and Disorders p 40 Sage Publishing USA</a:t>
            </a:r>
          </a:p>
          <a:p>
            <a:endParaRPr lang="en-US" dirty="0"/>
          </a:p>
          <a:p>
            <a:r>
              <a:rPr lang="en-US" dirty="0"/>
              <a:t>Demorest, S.M. and </a:t>
            </a:r>
            <a:r>
              <a:rPr lang="en-US" dirty="0" err="1"/>
              <a:t>Pfordresher</a:t>
            </a:r>
            <a:r>
              <a:rPr lang="en-US" dirty="0"/>
              <a:t>, P.Q., (2015) Singing Accuracy Development from K-Adult: A Comparative Study in: Music Perception Volume 32 Issue 3 University of California Press</a:t>
            </a:r>
          </a:p>
          <a:p>
            <a:endParaRPr lang="en-US" dirty="0"/>
          </a:p>
          <a:p>
            <a:r>
              <a:rPr lang="en-US" dirty="0"/>
              <a:t>Driscoll, J., (2006) Practicing Clinical Supervision: A Reflective Approach for Healthcare Professionals 2nd ed. Elsevier Health London</a:t>
            </a:r>
          </a:p>
        </p:txBody>
      </p:sp>
      <p:sp>
        <p:nvSpPr>
          <p:cNvPr id="4" name="Rectangle: Rounded Corners 3">
            <a:extLst>
              <a:ext uri="{FF2B5EF4-FFF2-40B4-BE49-F238E27FC236}">
                <a16:creationId xmlns:a16="http://schemas.microsoft.com/office/drawing/2014/main" id="{CCEB8313-F2E8-78F7-D1E3-35280850A263}"/>
              </a:ext>
            </a:extLst>
          </p:cNvPr>
          <p:cNvSpPr/>
          <p:nvPr/>
        </p:nvSpPr>
        <p:spPr>
          <a:xfrm>
            <a:off x="626458" y="782877"/>
            <a:ext cx="10939084" cy="630196"/>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References</a:t>
            </a:r>
          </a:p>
        </p:txBody>
      </p:sp>
    </p:spTree>
    <p:extLst>
      <p:ext uri="{BB962C8B-B14F-4D97-AF65-F5344CB8AC3E}">
        <p14:creationId xmlns:p14="http://schemas.microsoft.com/office/powerpoint/2010/main" val="13780509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997B090-9BC9-99F2-A58A-596795927DC5}"/>
              </a:ext>
            </a:extLst>
          </p:cNvPr>
          <p:cNvSpPr txBox="1"/>
          <p:nvPr/>
        </p:nvSpPr>
        <p:spPr>
          <a:xfrm>
            <a:off x="300446" y="1554481"/>
            <a:ext cx="11891554" cy="4834151"/>
          </a:xfrm>
          <a:prstGeom prst="rect">
            <a:avLst/>
          </a:prstGeom>
          <a:noFill/>
        </p:spPr>
        <p:txBody>
          <a:bodyPr wrap="square" rtlCol="0">
            <a:normAutofit fontScale="92500"/>
          </a:bodyPr>
          <a:lstStyle>
            <a:defPPr>
              <a:defRPr lang="en-US"/>
            </a:defPPr>
            <a:lvl1pPr>
              <a:defRPr sz="2400"/>
            </a:lvl1pPr>
          </a:lstStyle>
          <a:p>
            <a:endParaRPr lang="en-US" dirty="0"/>
          </a:p>
          <a:p>
            <a:r>
              <a:rPr lang="en-US" dirty="0" err="1"/>
              <a:t>Dusek</a:t>
            </a:r>
            <a:r>
              <a:rPr lang="en-US" dirty="0"/>
              <a:t>, J.B., (1975) Do Teachers Bias Children’s Learning in: Review of Education Research Volume 45 no. 4 pp 661- 684 Sage Journals USA</a:t>
            </a:r>
          </a:p>
          <a:p>
            <a:endParaRPr lang="en-US" dirty="0"/>
          </a:p>
          <a:p>
            <a:r>
              <a:rPr lang="en-US" dirty="0" err="1"/>
              <a:t>Estepp</a:t>
            </a:r>
            <a:r>
              <a:rPr lang="en-US" dirty="0"/>
              <a:t>, C.M., Ross, S. and Roberts, T.J., (2015) Teacher Immediacy and Professor/Student Rapport as predictors of Motivation and Engagement in: North American Colleges and Teachers of Agriculture NACTA </a:t>
            </a:r>
            <a:r>
              <a:rPr lang="en-US" dirty="0">
                <a:hlinkClick r:id="rId2"/>
              </a:rPr>
              <a:t>https://www.nactateachers.org/attachments/article/2283/15%20Estess.pdf</a:t>
            </a:r>
            <a:endParaRPr lang="en-US" dirty="0"/>
          </a:p>
          <a:p>
            <a:endParaRPr lang="en-US" dirty="0"/>
          </a:p>
          <a:p>
            <a:r>
              <a:rPr lang="en-US" dirty="0"/>
              <a:t>Fishbein, M.,(2016) Cognitive Dissonance: What happens when reality trumps perception in: Zero Infinity </a:t>
            </a:r>
            <a:r>
              <a:rPr lang="en-US" dirty="0">
                <a:hlinkClick r:id="rId3"/>
              </a:rPr>
              <a:t>https://medium.com/zero-infinity/cognitive-dissonance-3e6f63c36a</a:t>
            </a:r>
            <a:endParaRPr lang="en-US" dirty="0"/>
          </a:p>
          <a:p>
            <a:endParaRPr lang="en-US" dirty="0"/>
          </a:p>
          <a:p>
            <a:r>
              <a:rPr lang="en-US" dirty="0" err="1"/>
              <a:t>Granot</a:t>
            </a:r>
            <a:r>
              <a:rPr lang="en-US" dirty="0"/>
              <a:t>, R.Y., Israel-</a:t>
            </a:r>
            <a:r>
              <a:rPr lang="en-US" dirty="0" err="1"/>
              <a:t>Kolatt</a:t>
            </a:r>
            <a:r>
              <a:rPr lang="en-US" dirty="0"/>
              <a:t>, R., Gilboa, A., </a:t>
            </a:r>
            <a:r>
              <a:rPr lang="en-US" dirty="0" err="1"/>
              <a:t>Kolatt</a:t>
            </a:r>
            <a:r>
              <a:rPr lang="en-US" dirty="0"/>
              <a:t>, T., (2013) Accuracy of Pitch-Matching Significantly Improved by Live Voice Model in: Journal of Voice Volume 27, Issue 3 </a:t>
            </a:r>
            <a:r>
              <a:rPr lang="en-US" dirty="0" err="1"/>
              <a:t>DOI:https</a:t>
            </a:r>
            <a:r>
              <a:rPr lang="en-US" dirty="0"/>
              <a:t>//doi.org/j.jvoice.2013.01.001</a:t>
            </a:r>
          </a:p>
          <a:p>
            <a:endParaRPr lang="en-US" dirty="0"/>
          </a:p>
          <a:p>
            <a:endParaRPr lang="en-US" dirty="0"/>
          </a:p>
        </p:txBody>
      </p:sp>
      <p:sp>
        <p:nvSpPr>
          <p:cNvPr id="8" name="Rectangle: Rounded Corners 7">
            <a:extLst>
              <a:ext uri="{FF2B5EF4-FFF2-40B4-BE49-F238E27FC236}">
                <a16:creationId xmlns:a16="http://schemas.microsoft.com/office/drawing/2014/main" id="{181D4BC2-E53B-65FC-3E38-499436C601DA}"/>
              </a:ext>
            </a:extLst>
          </p:cNvPr>
          <p:cNvSpPr/>
          <p:nvPr/>
        </p:nvSpPr>
        <p:spPr>
          <a:xfrm>
            <a:off x="626458" y="782877"/>
            <a:ext cx="10939084" cy="630196"/>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References</a:t>
            </a:r>
          </a:p>
        </p:txBody>
      </p:sp>
    </p:spTree>
    <p:extLst>
      <p:ext uri="{BB962C8B-B14F-4D97-AF65-F5344CB8AC3E}">
        <p14:creationId xmlns:p14="http://schemas.microsoft.com/office/powerpoint/2010/main" val="29978387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997B090-9BC9-99F2-A58A-596795927DC5}"/>
              </a:ext>
            </a:extLst>
          </p:cNvPr>
          <p:cNvSpPr txBox="1"/>
          <p:nvPr/>
        </p:nvSpPr>
        <p:spPr>
          <a:xfrm>
            <a:off x="300446" y="1920139"/>
            <a:ext cx="11891554" cy="4154984"/>
          </a:xfrm>
          <a:prstGeom prst="rect">
            <a:avLst/>
          </a:prstGeom>
          <a:noFill/>
        </p:spPr>
        <p:txBody>
          <a:bodyPr wrap="square" rtlCol="0">
            <a:normAutofit/>
          </a:bodyPr>
          <a:lstStyle>
            <a:defPPr>
              <a:defRPr lang="en-US"/>
            </a:defPPr>
            <a:lvl1pPr>
              <a:defRPr sz="2400"/>
            </a:lvl1pPr>
          </a:lstStyle>
          <a:p>
            <a:r>
              <a:rPr lang="en-US" dirty="0"/>
              <a:t>Hashemi, M., (2011) Language, stress and anxiety among English language learners. Proc. Soc. </a:t>
            </a:r>
            <a:r>
              <a:rPr lang="en-US" dirty="0" err="1"/>
              <a:t>Behav</a:t>
            </a:r>
            <a:r>
              <a:rPr lang="en-US" dirty="0"/>
              <a:t>. Sci.30,1811-186. 10.1016/j.sbspro.2011.10.349</a:t>
            </a:r>
          </a:p>
          <a:p>
            <a:endParaRPr lang="en-US" dirty="0"/>
          </a:p>
          <a:p>
            <a:r>
              <a:rPr lang="en-US" dirty="0"/>
              <a:t>Karpinski, G., (2000) Aural Skills Acquisition: The Development of Listening, Reading and Performing Skills in College-Level Musicians Oxford University Press UK</a:t>
            </a:r>
          </a:p>
          <a:p>
            <a:endParaRPr lang="en-US" dirty="0"/>
          </a:p>
          <a:p>
            <a:r>
              <a:rPr lang="en-US" dirty="0"/>
              <a:t>Leveque, Y., Giovanni, A., Schon, D., (2011) Pitch-Matching in Poor Singers: human model advantage  in Journal of Voice Volume 26 Issue 3 pp293-298 https://doi.org/10.1016/j.jvoice.2011.04.001</a:t>
            </a:r>
          </a:p>
          <a:p>
            <a:endParaRPr lang="en-US" dirty="0"/>
          </a:p>
          <a:p>
            <a:endParaRPr lang="en-US" dirty="0"/>
          </a:p>
        </p:txBody>
      </p:sp>
      <p:sp>
        <p:nvSpPr>
          <p:cNvPr id="2" name="Rectangle: Rounded Corners 1">
            <a:extLst>
              <a:ext uri="{FF2B5EF4-FFF2-40B4-BE49-F238E27FC236}">
                <a16:creationId xmlns:a16="http://schemas.microsoft.com/office/drawing/2014/main" id="{D1AAD4D5-2B7B-52CC-E6A1-539ECB450AE6}"/>
              </a:ext>
            </a:extLst>
          </p:cNvPr>
          <p:cNvSpPr/>
          <p:nvPr/>
        </p:nvSpPr>
        <p:spPr>
          <a:xfrm>
            <a:off x="626458" y="782877"/>
            <a:ext cx="10939084" cy="630196"/>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References</a:t>
            </a:r>
          </a:p>
        </p:txBody>
      </p:sp>
    </p:spTree>
    <p:extLst>
      <p:ext uri="{BB962C8B-B14F-4D97-AF65-F5344CB8AC3E}">
        <p14:creationId xmlns:p14="http://schemas.microsoft.com/office/powerpoint/2010/main" val="20103226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06DD82-EE74-E47B-CBF2-43F09D71D824}"/>
              </a:ext>
            </a:extLst>
          </p:cNvPr>
          <p:cNvSpPr txBox="1"/>
          <p:nvPr/>
        </p:nvSpPr>
        <p:spPr>
          <a:xfrm rot="10800000" flipV="1">
            <a:off x="357048" y="1676536"/>
            <a:ext cx="11834952" cy="4658950"/>
          </a:xfrm>
          <a:prstGeom prst="rect">
            <a:avLst/>
          </a:prstGeom>
          <a:noFill/>
        </p:spPr>
        <p:txBody>
          <a:bodyPr wrap="square" rtlCol="0">
            <a:normAutofit fontScale="92500"/>
          </a:bodyPr>
          <a:lstStyle>
            <a:defPPr>
              <a:defRPr lang="en-US"/>
            </a:defPPr>
            <a:lvl1pPr>
              <a:defRPr sz="2400"/>
            </a:lvl1pPr>
          </a:lstStyle>
          <a:p>
            <a:r>
              <a:rPr lang="en-US" dirty="0" err="1"/>
              <a:t>Pfordresher</a:t>
            </a:r>
            <a:r>
              <a:rPr lang="en-US" dirty="0"/>
              <a:t>, P.Q., and Demorest, S.M., (2020) The Prevalence and Correlates in: Journal of Research in Music Education DOI:10:1177/002242940951630</a:t>
            </a:r>
          </a:p>
          <a:p>
            <a:endParaRPr lang="en-US" dirty="0"/>
          </a:p>
          <a:p>
            <a:r>
              <a:rPr lang="en-US" dirty="0"/>
              <a:t>Schoenfeld, A., (1988) When Good Teaching Leads to Bad Results: Disasters of ‘Well Taught’ Mathematics Courses, Educational Psychologist, 23:2, 145-166, DOI:1207/s15326985ep2302_5</a:t>
            </a:r>
          </a:p>
          <a:p>
            <a:endParaRPr lang="en-US" dirty="0"/>
          </a:p>
          <a:p>
            <a:r>
              <a:rPr lang="en-US" dirty="0" err="1"/>
              <a:t>Steiger</a:t>
            </a:r>
            <a:r>
              <a:rPr lang="en-US" dirty="0"/>
              <a:t>, J and </a:t>
            </a:r>
            <a:r>
              <a:rPr lang="en-US" dirty="0" err="1"/>
              <a:t>Ruhlin</a:t>
            </a:r>
            <a:r>
              <a:rPr lang="en-US" dirty="0"/>
              <a:t>, S., (2014) Systematic Desensitization of Hyperacusis and Vocal Pitch Disorder Treatment in a Patient with Autism. Internet Journal of Health Sciences and practice. Volume 12 number 1</a:t>
            </a:r>
          </a:p>
          <a:p>
            <a:endParaRPr lang="en-US" dirty="0"/>
          </a:p>
          <a:p>
            <a:r>
              <a:rPr lang="en-US" dirty="0"/>
              <a:t>Tierney, A., Dick, F., Deutsch, D., </a:t>
            </a:r>
            <a:r>
              <a:rPr lang="en-US" dirty="0" err="1"/>
              <a:t>Sererno</a:t>
            </a:r>
            <a:r>
              <a:rPr lang="en-US" dirty="0"/>
              <a:t>, M., (2013) Speech verses Song: Multiple Pitch-Sensitive Areas Revealed by a Naturally Occurring Musical Illusion, Cerebral Cortex Vol. 23 Issue 2 pp249-254</a:t>
            </a:r>
          </a:p>
          <a:p>
            <a:endParaRPr lang="en-US" dirty="0"/>
          </a:p>
          <a:p>
            <a:endParaRPr lang="en-US" dirty="0"/>
          </a:p>
          <a:p>
            <a:endParaRPr lang="en-US" dirty="0"/>
          </a:p>
          <a:p>
            <a:endParaRPr lang="en-US" dirty="0"/>
          </a:p>
          <a:p>
            <a:endParaRPr lang="en-US" dirty="0"/>
          </a:p>
          <a:p>
            <a:endParaRPr lang="en-US" dirty="0"/>
          </a:p>
        </p:txBody>
      </p:sp>
      <p:sp>
        <p:nvSpPr>
          <p:cNvPr id="4" name="Rectangle: Rounded Corners 3">
            <a:extLst>
              <a:ext uri="{FF2B5EF4-FFF2-40B4-BE49-F238E27FC236}">
                <a16:creationId xmlns:a16="http://schemas.microsoft.com/office/drawing/2014/main" id="{7DC9E4D8-502D-D13F-E13D-CD7DD92D2C70}"/>
              </a:ext>
            </a:extLst>
          </p:cNvPr>
          <p:cNvSpPr/>
          <p:nvPr/>
        </p:nvSpPr>
        <p:spPr>
          <a:xfrm>
            <a:off x="626458" y="782877"/>
            <a:ext cx="10939084" cy="630196"/>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References</a:t>
            </a:r>
          </a:p>
        </p:txBody>
      </p:sp>
    </p:spTree>
    <p:extLst>
      <p:ext uri="{BB962C8B-B14F-4D97-AF65-F5344CB8AC3E}">
        <p14:creationId xmlns:p14="http://schemas.microsoft.com/office/powerpoint/2010/main" val="3398017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06DD82-EE74-E47B-CBF2-43F09D71D824}"/>
              </a:ext>
            </a:extLst>
          </p:cNvPr>
          <p:cNvSpPr txBox="1"/>
          <p:nvPr/>
        </p:nvSpPr>
        <p:spPr>
          <a:xfrm rot="10800000" flipV="1">
            <a:off x="357048" y="1982613"/>
            <a:ext cx="11834952" cy="3960987"/>
          </a:xfrm>
          <a:prstGeom prst="rect">
            <a:avLst/>
          </a:prstGeom>
          <a:noFill/>
        </p:spPr>
        <p:txBody>
          <a:bodyPr wrap="square" rtlCol="0">
            <a:normAutofit/>
          </a:bodyPr>
          <a:lstStyle>
            <a:defPPr>
              <a:defRPr lang="en-US"/>
            </a:defPPr>
            <a:lvl1pPr>
              <a:defRPr sz="2400"/>
            </a:lvl1pPr>
          </a:lstStyle>
          <a:p>
            <a:r>
              <a:rPr lang="en-US" dirty="0" err="1"/>
              <a:t>Titze</a:t>
            </a:r>
            <a:r>
              <a:rPr lang="en-US" dirty="0"/>
              <a:t>, I., (2001) The five best warm-up exercises National Teachers of Singing , Inc 2800 </a:t>
            </a:r>
            <a:r>
              <a:rPr lang="en-US" dirty="0">
                <a:hlinkClick r:id="rId3"/>
              </a:rPr>
              <a:t>https://www.researchgate.net/publication/284994269_The_five_best_warm-up_exercises</a:t>
            </a:r>
            <a:endParaRPr lang="en-US" dirty="0"/>
          </a:p>
          <a:p>
            <a:endParaRPr lang="en-US" dirty="0"/>
          </a:p>
          <a:p>
            <a:r>
              <a:rPr lang="en-US" dirty="0"/>
              <a:t>Wang, L., </a:t>
            </a:r>
            <a:r>
              <a:rPr lang="en-US" dirty="0" err="1"/>
              <a:t>Pfordrescher</a:t>
            </a:r>
            <a:r>
              <a:rPr lang="en-US" dirty="0"/>
              <a:t>, P.Q., Jiang, C., Liu, F., (2021) Individuals with autism spectrum disorder are impaired in absolute but not relative pitch and duration matching in speech and </a:t>
            </a:r>
            <a:r>
              <a:rPr lang="en-US" dirty="0" err="1"/>
              <a:t>and</a:t>
            </a:r>
            <a:r>
              <a:rPr lang="en-US" dirty="0"/>
              <a:t> song imitation. Autism Res. Nov;14(11):2355-2372. DOI:10.1002/aur.2569.Epub PMID: 34214243</a:t>
            </a:r>
          </a:p>
          <a:p>
            <a:endParaRPr lang="en-US" dirty="0"/>
          </a:p>
          <a:p>
            <a:r>
              <a:rPr lang="en-US" dirty="0"/>
              <a:t>Willis, E.C., D.T.,(2008) Effect of Voice Change on Singing Pitch Accuracy in Young Male Singers in: Journal of interdisciplinary Music Studies spring/fall volume 2, issue 1 and 2, art.#0821207, pp111-119</a:t>
            </a:r>
          </a:p>
          <a:p>
            <a:endParaRPr lang="en-US" dirty="0"/>
          </a:p>
          <a:p>
            <a:endParaRPr lang="en-US" dirty="0"/>
          </a:p>
          <a:p>
            <a:endParaRPr lang="en-US" dirty="0"/>
          </a:p>
          <a:p>
            <a:endParaRPr lang="en-US" dirty="0"/>
          </a:p>
        </p:txBody>
      </p:sp>
      <p:sp>
        <p:nvSpPr>
          <p:cNvPr id="2" name="Rectangle: Rounded Corners 1">
            <a:extLst>
              <a:ext uri="{FF2B5EF4-FFF2-40B4-BE49-F238E27FC236}">
                <a16:creationId xmlns:a16="http://schemas.microsoft.com/office/drawing/2014/main" id="{C65B7EE5-89D9-53D6-A739-E48A87738C9D}"/>
              </a:ext>
            </a:extLst>
          </p:cNvPr>
          <p:cNvSpPr/>
          <p:nvPr/>
        </p:nvSpPr>
        <p:spPr>
          <a:xfrm>
            <a:off x="626458" y="782877"/>
            <a:ext cx="10939084" cy="630196"/>
          </a:xfrm>
          <a:prstGeom prst="round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dirty="0">
                <a:solidFill>
                  <a:schemeClr val="tx1"/>
                </a:solidFill>
                <a:latin typeface="+mj-lt"/>
              </a:rPr>
              <a:t>References</a:t>
            </a:r>
          </a:p>
        </p:txBody>
      </p:sp>
    </p:spTree>
    <p:extLst>
      <p:ext uri="{BB962C8B-B14F-4D97-AF65-F5344CB8AC3E}">
        <p14:creationId xmlns:p14="http://schemas.microsoft.com/office/powerpoint/2010/main" val="33267610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5436</TotalTime>
  <Words>3018</Words>
  <Application>Microsoft Office PowerPoint</Application>
  <PresentationFormat>Widescreen</PresentationFormat>
  <Paragraphs>179</Paragraphs>
  <Slides>22</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Cavolini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causing pitch-matching problem?</vt:lpstr>
      <vt:lpstr>Could previous vocal experience be a factor?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Yvette Cummings</dc:creator>
  <cp:lastModifiedBy>Yvette Cummings</cp:lastModifiedBy>
  <cp:revision>2</cp:revision>
  <dcterms:created xsi:type="dcterms:W3CDTF">2022-12-31T00:38:41Z</dcterms:created>
  <dcterms:modified xsi:type="dcterms:W3CDTF">2023-01-03T19:23:26Z</dcterms:modified>
</cp:coreProperties>
</file>