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7" r:id="rId10"/>
    <p:sldId id="264" r:id="rId11"/>
    <p:sldId id="265" r:id="rId12"/>
    <p:sldId id="266"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036" autoAdjust="0"/>
  </p:normalViewPr>
  <p:slideViewPr>
    <p:cSldViewPr>
      <p:cViewPr varScale="1">
        <p:scale>
          <a:sx n="65" d="100"/>
          <a:sy n="65" d="100"/>
        </p:scale>
        <p:origin x="-1536"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01T08:59:22.129"/>
    </inkml:context>
    <inkml:brush xml:id="br0">
      <inkml:brushProperty name="width" value="0.05" units="cm"/>
      <inkml:brushProperty name="height" value="0.05" units="cm"/>
    </inkml:brush>
  </inkml:definitions>
  <inkml:trace contextRef="#ctx0" brushRef="#br0">1 0,'0'0,"0"0,0 0,0 0,0 0,0 0,0 0,0 0,0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9D2338-B341-450F-8F16-99D6F37482AD}" type="datetimeFigureOut">
              <a:rPr lang="en-US" smtClean="0"/>
              <a:t>2/8/2023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5A1F468-C007-4A66-A534-E53CC5DDB063}"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Introduction</a:t>
            </a:r>
          </a:p>
          <a:p>
            <a:r>
              <a:rPr lang="en-US" sz="1200" kern="1200" dirty="0">
                <a:solidFill>
                  <a:schemeClr val="tx1"/>
                </a:solidFill>
                <a:latin typeface="+mn-lt"/>
                <a:ea typeface="+mn-ea"/>
                <a:cs typeface="+mn-cs"/>
              </a:rPr>
              <a:t>The presentation below will be discussing the chosen hotel brand which is </a:t>
            </a:r>
            <a:r>
              <a:rPr lang="en-US" sz="1200" b="1" i="1" kern="1200" dirty="0">
                <a:solidFill>
                  <a:schemeClr val="tx1"/>
                </a:solidFill>
                <a:latin typeface="+mn-lt"/>
                <a:ea typeface="+mn-ea"/>
                <a:cs typeface="+mn-cs"/>
              </a:rPr>
              <a:t>Marriott International </a:t>
            </a:r>
            <a:r>
              <a:rPr lang="en-US" sz="1200" kern="1200" dirty="0">
                <a:solidFill>
                  <a:schemeClr val="tx1"/>
                </a:solidFill>
                <a:latin typeface="+mn-lt"/>
                <a:ea typeface="+mn-ea"/>
                <a:cs typeface="+mn-cs"/>
              </a:rPr>
              <a:t>from the brand </a:t>
            </a:r>
            <a:r>
              <a:rPr lang="en-US" sz="1200" b="1" i="1" kern="1200" dirty="0">
                <a:solidFill>
                  <a:schemeClr val="tx1"/>
                </a:solidFill>
                <a:latin typeface="+mn-lt"/>
                <a:ea typeface="+mn-ea"/>
                <a:cs typeface="+mn-cs"/>
              </a:rPr>
              <a:t>Delta Hotels</a:t>
            </a:r>
            <a:r>
              <a:rPr lang="en-US" sz="1200" kern="1200" dirty="0">
                <a:solidFill>
                  <a:schemeClr val="tx1"/>
                </a:solidFill>
                <a:latin typeface="+mn-lt"/>
                <a:ea typeface="+mn-ea"/>
                <a:cs typeface="+mn-cs"/>
              </a:rPr>
              <a:t>. It will be firstly introducing the chosen brand of hotel along with which the identification of hotel brand will be done. Further, the scope, nature and role of the guest facilities and services will also be done by the guests and hotel brand. Moreover, the process of explaining and considering both the function and role of the business will also be done in general. Lastly, along with the overall discussion, the importance of hospitality will also be done under which the process of meeting and exceeding the expectations of guests will be done below. </a:t>
            </a:r>
            <a:endParaRPr lang="en-US" dirty="0"/>
          </a:p>
        </p:txBody>
      </p:sp>
      <p:sp>
        <p:nvSpPr>
          <p:cNvPr id="4" name="Slide Number Placeholder 3"/>
          <p:cNvSpPr>
            <a:spLocks noGrp="1"/>
          </p:cNvSpPr>
          <p:nvPr>
            <p:ph type="sldNum" sz="quarter" idx="10"/>
          </p:nvPr>
        </p:nvSpPr>
        <p:spPr/>
        <p:txBody>
          <a:bodyPr/>
          <a:lstStyle/>
          <a:p>
            <a:fld id="{45A1F468-C007-4A66-A534-E53CC5DDB063}"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“Briefly introduce your chosen hotel brand”</a:t>
            </a:r>
          </a:p>
          <a:p>
            <a:r>
              <a:rPr lang="en-US" sz="1200" b="1" i="1" kern="1200" dirty="0">
                <a:solidFill>
                  <a:schemeClr val="tx1"/>
                </a:solidFill>
                <a:latin typeface="+mn-lt"/>
                <a:ea typeface="+mn-ea"/>
                <a:cs typeface="+mn-cs"/>
              </a:rPr>
              <a:t>Delta Hotels </a:t>
            </a:r>
            <a:r>
              <a:rPr lang="en-US" sz="1200" kern="1200" dirty="0">
                <a:solidFill>
                  <a:schemeClr val="tx1"/>
                </a:solidFill>
                <a:latin typeface="+mn-lt"/>
                <a:ea typeface="+mn-ea"/>
                <a:cs typeface="+mn-cs"/>
              </a:rPr>
              <a:t>by </a:t>
            </a:r>
            <a:r>
              <a:rPr lang="en-US" sz="1200" b="1" i="1" kern="1200" dirty="0">
                <a:solidFill>
                  <a:schemeClr val="tx1"/>
                </a:solidFill>
                <a:latin typeface="+mn-lt"/>
                <a:ea typeface="+mn-ea"/>
                <a:cs typeface="+mn-cs"/>
              </a:rPr>
              <a:t>Marriott </a:t>
            </a:r>
            <a:r>
              <a:rPr lang="en-US" sz="1200" kern="1200" dirty="0">
                <a:solidFill>
                  <a:schemeClr val="tx1"/>
                </a:solidFill>
                <a:latin typeface="+mn-lt"/>
                <a:ea typeface="+mn-ea"/>
                <a:cs typeface="+mn-cs"/>
              </a:rPr>
              <a:t>is known to be one of the seamless and topmost brands providing a high range of travelling experience in more than 100 different locations across Middle East, North America, Central America, Asia, Caribbean and Asia. The brand Delta Hotel majorly focuses on the matter and true detailing of delivering a high range of flawless and streamlined approaches for its guests and their satiation every time (</a:t>
            </a:r>
            <a:r>
              <a:rPr lang="en-US" sz="1200" kern="1200" dirty="0" err="1">
                <a:solidFill>
                  <a:schemeClr val="tx1"/>
                </a:solidFill>
                <a:latin typeface="+mn-lt"/>
                <a:ea typeface="+mn-ea"/>
                <a:cs typeface="+mn-cs"/>
              </a:rPr>
              <a:t>Khalimova</a:t>
            </a:r>
            <a:r>
              <a:rPr lang="en-US" sz="1200" kern="1200" dirty="0">
                <a:solidFill>
                  <a:schemeClr val="tx1"/>
                </a:solidFill>
                <a:latin typeface="+mn-lt"/>
                <a:ea typeface="+mn-ea"/>
                <a:cs typeface="+mn-cs"/>
              </a:rPr>
              <a:t>, 2020). The brand provides an intuitive and simple range of rooms which are designed in an attractive way along with including the services of exclusive Delta pantry for the members of Marriott Bonvoy Elite along with free </a:t>
            </a:r>
            <a:r>
              <a:rPr lang="en-US" sz="1200" kern="1200" dirty="0" err="1">
                <a:solidFill>
                  <a:schemeClr val="tx1"/>
                </a:solidFill>
                <a:latin typeface="+mn-lt"/>
                <a:ea typeface="+mn-ea"/>
                <a:cs typeface="+mn-cs"/>
              </a:rPr>
              <a:t>wifi</a:t>
            </a:r>
            <a:r>
              <a:rPr lang="en-US" sz="1200" kern="1200" dirty="0">
                <a:solidFill>
                  <a:schemeClr val="tx1"/>
                </a:solidFill>
                <a:latin typeface="+mn-lt"/>
                <a:ea typeface="+mn-ea"/>
                <a:cs typeface="+mn-cs"/>
              </a:rPr>
              <a:t> and other convenient options relating with the effortless style and comfort place for it to stay. As per the travel experience it can be seen that Delta Hotels provides Marriott with a high range of experiences for its consumers along with providing flexible spaces for its schedule and needs of experience. Further, Marriott has nearly 100 different locations which will be opening soon. The offerings of hotels further relate with the feature and through a range of experiences under which it delivers authentic food and beverages (EFFENDI, 2020). The brand is also known to be one of the part of the portfolio Marriott Bonvoy under which its 30 extraordinary branches has been launched recently in different cities.</a:t>
            </a:r>
          </a:p>
          <a:p>
            <a:endParaRPr lang="en-US" dirty="0"/>
          </a:p>
        </p:txBody>
      </p:sp>
      <p:sp>
        <p:nvSpPr>
          <p:cNvPr id="4" name="Slide Number Placeholder 3"/>
          <p:cNvSpPr>
            <a:spLocks noGrp="1"/>
          </p:cNvSpPr>
          <p:nvPr>
            <p:ph type="sldNum" sz="quarter" idx="10"/>
          </p:nvPr>
        </p:nvSpPr>
        <p:spPr/>
        <p:txBody>
          <a:bodyPr/>
          <a:lstStyle/>
          <a:p>
            <a:fld id="{45A1F468-C007-4A66-A534-E53CC5DDB063}"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“Identify the hotel brand’s main consumers”</a:t>
            </a:r>
          </a:p>
          <a:p>
            <a:r>
              <a:rPr lang="en-US" sz="1200" kern="1200" dirty="0">
                <a:solidFill>
                  <a:schemeClr val="tx1"/>
                </a:solidFill>
                <a:latin typeface="+mn-lt"/>
                <a:ea typeface="+mn-ea"/>
                <a:cs typeface="+mn-cs"/>
              </a:rPr>
              <a:t>The brand Marriott majorly focuses on the hospitality industry through which it has been fore fronting a range of customers and its marketing strategy. It further also shares a huge range of contribution under which its share and success gets to be developed over years. The hotel also therefore focuses on its strategy under which a range of marketing campaigns and other digital presence of the firm gets done (Gupta, 2020). It focuses on those groups and set of individuals who generally come from different demographic traits and segments. For example, the over road travelers, luxury travelers, targeted range of consumers as per month long accommodation, corporate conducting meetings and lastly travelers who are seeking timeshares shop. It focuses on consumers who tend to seek an opulent and quiet atmosphere during their time period of accommodation along with getting their requirements fulfilled (</a:t>
            </a:r>
            <a:r>
              <a:rPr lang="en-US" sz="1200" kern="1200" dirty="0" err="1">
                <a:solidFill>
                  <a:schemeClr val="tx1"/>
                </a:solidFill>
                <a:latin typeface="+mn-lt"/>
                <a:ea typeface="+mn-ea"/>
                <a:cs typeface="+mn-cs"/>
              </a:rPr>
              <a:t>Ge</a:t>
            </a:r>
            <a:r>
              <a:rPr lang="en-US" sz="1200" kern="1200" dirty="0">
                <a:solidFill>
                  <a:schemeClr val="tx1"/>
                </a:solidFill>
                <a:latin typeface="+mn-lt"/>
                <a:ea typeface="+mn-ea"/>
                <a:cs typeface="+mn-cs"/>
              </a:rPr>
              <a:t>, 2020). Therefore, customers who are more or less sophisticated, self defined and individualistic get linked willingly in the process of spending extra range of money as per their decided business trips. Moreover, one of the most primary objectives of the brand is to reposition itself under high range of category and strategic range of direction through which its brand Delta Hotel gets represented as one of the top notch rating in terms of guest experiences.   </a:t>
            </a:r>
          </a:p>
          <a:p>
            <a:endParaRPr lang="en-US" dirty="0"/>
          </a:p>
        </p:txBody>
      </p:sp>
      <p:sp>
        <p:nvSpPr>
          <p:cNvPr id="4" name="Slide Number Placeholder 3"/>
          <p:cNvSpPr>
            <a:spLocks noGrp="1"/>
          </p:cNvSpPr>
          <p:nvPr>
            <p:ph type="sldNum" sz="quarter" idx="10"/>
          </p:nvPr>
        </p:nvSpPr>
        <p:spPr/>
        <p:txBody>
          <a:bodyPr/>
          <a:lstStyle/>
          <a:p>
            <a:fld id="{45A1F468-C007-4A66-A534-E53CC5DDB063}"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US" sz="1200" b="1" kern="1200" dirty="0">
                <a:solidFill>
                  <a:schemeClr val="tx1"/>
                </a:solidFill>
                <a:latin typeface="+mn-lt"/>
                <a:ea typeface="+mn-ea"/>
                <a:cs typeface="+mn-cs"/>
              </a:rPr>
              <a:t>“Outline the nature, scope and role of the guest services and facilities that are provided to these guests by the hotel brand”</a:t>
            </a:r>
          </a:p>
          <a:p>
            <a:r>
              <a:rPr lang="en-US" sz="1200" kern="1200" dirty="0">
                <a:solidFill>
                  <a:schemeClr val="tx1"/>
                </a:solidFill>
                <a:latin typeface="+mn-lt"/>
                <a:ea typeface="+mn-ea"/>
                <a:cs typeface="+mn-cs"/>
              </a:rPr>
              <a:t>The Delta Hotel brand of Marriott majorly focuses on distributing a sense of leadership and principles to its customers by offering them an improved and developed range of culture in every service. It fundamentally also further links with the core value of developing strategic business decisions and goals along with taking care of its well being and cultural inheritance. It is known to be one of the most leading hospitality companies which operate under more than 60 countries and territories along with 22200 operating units. This brand is further also known to be the leader in delivering high levels of preference in matters of its customer along with excellent profit and growth (</a:t>
            </a:r>
            <a:r>
              <a:rPr lang="en-US" sz="1200" kern="1200" dirty="0" err="1">
                <a:solidFill>
                  <a:schemeClr val="tx1"/>
                </a:solidFill>
                <a:latin typeface="+mn-lt"/>
                <a:ea typeface="+mn-ea"/>
                <a:cs typeface="+mn-cs"/>
              </a:rPr>
              <a:t>Schuckert</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2019). Collectively, the brand provides a unique range of both strengths and weaknesses under which its sense of </a:t>
            </a:r>
            <a:r>
              <a:rPr lang="en-US" sz="1200" kern="1200" dirty="0" err="1">
                <a:solidFill>
                  <a:schemeClr val="tx1"/>
                </a:solidFill>
                <a:latin typeface="+mn-lt"/>
                <a:ea typeface="+mn-ea"/>
                <a:cs typeface="+mn-cs"/>
              </a:rPr>
              <a:t>capitalisation</a:t>
            </a:r>
            <a:r>
              <a:rPr lang="en-US" sz="1200" kern="1200" dirty="0">
                <a:solidFill>
                  <a:schemeClr val="tx1"/>
                </a:solidFill>
                <a:latin typeface="+mn-lt"/>
                <a:ea typeface="+mn-ea"/>
                <a:cs typeface="+mn-cs"/>
              </a:rPr>
              <a:t> and scale gets marked as per its business profits and opportunities. Marriott further also has a wide range of distribution centres under which it ensures a strong presence of its customers and business in the overall global markets. It further also has a strong reputation and integrity of providing its customers with a high range of services and confidence for exploring the overall world. As customers also know regarding what their plans are and how they need it to get developed. </a:t>
            </a:r>
          </a:p>
          <a:p>
            <a:r>
              <a:rPr lang="en-US" sz="1200" kern="1200" dirty="0">
                <a:solidFill>
                  <a:schemeClr val="tx1"/>
                </a:solidFill>
                <a:latin typeface="+mn-lt"/>
                <a:ea typeface="+mn-ea"/>
                <a:cs typeface="+mn-cs"/>
              </a:rPr>
              <a:t>Most importantly, the businesses and brand of the hotel is to provide unique and powered sources of procedures under which the overall associating and customers gets blended and qualified under higher sense. Further, the brand also takes high pride in counting on its unique consistency and recognition linking with the travel brand and which customer will be intended to choose as per their services. The strategy of the hotel is to provide reservation and </a:t>
            </a:r>
            <a:r>
              <a:rPr lang="en-US" sz="1200" kern="1200" dirty="0" err="1">
                <a:solidFill>
                  <a:schemeClr val="tx1"/>
                </a:solidFill>
                <a:latin typeface="+mn-lt"/>
                <a:ea typeface="+mn-ea"/>
                <a:cs typeface="+mn-cs"/>
              </a:rPr>
              <a:t>centralised</a:t>
            </a:r>
            <a:r>
              <a:rPr lang="en-US" sz="1200" kern="1200" dirty="0">
                <a:solidFill>
                  <a:schemeClr val="tx1"/>
                </a:solidFill>
                <a:latin typeface="+mn-lt"/>
                <a:ea typeface="+mn-ea"/>
                <a:cs typeface="+mn-cs"/>
              </a:rPr>
              <a:t> send of system in its customer loyalty along with which the range of its customers would be engaged under higher manners (</a:t>
            </a:r>
            <a:r>
              <a:rPr lang="en-US" sz="1200" kern="1200" dirty="0" err="1">
                <a:solidFill>
                  <a:schemeClr val="tx1"/>
                </a:solidFill>
                <a:latin typeface="+mn-lt"/>
                <a:ea typeface="+mn-ea"/>
                <a:cs typeface="+mn-cs"/>
              </a:rPr>
              <a:t>Alrawadieh</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2020). It therefore focuses on serving the customers and its overall vacation customers with commitment and ownership. It further also offers a huge range of collection to the business under which their term of business and other affordable range of business gets linked in an exotic terms and locations of business. Moreover, it prefers a high sought of hospitality and other excellence range of business which includes worldwide range of distribution and the </a:t>
            </a:r>
            <a:r>
              <a:rPr lang="en-US" sz="1200" kern="1200" dirty="0" err="1">
                <a:solidFill>
                  <a:schemeClr val="tx1"/>
                </a:solidFill>
                <a:latin typeface="+mn-lt"/>
                <a:ea typeface="+mn-ea"/>
                <a:cs typeface="+mn-cs"/>
              </a:rPr>
              <a:t>strengthful</a:t>
            </a:r>
            <a:r>
              <a:rPr lang="en-US" sz="1200" kern="1200" dirty="0">
                <a:solidFill>
                  <a:schemeClr val="tx1"/>
                </a:solidFill>
                <a:latin typeface="+mn-lt"/>
                <a:ea typeface="+mn-ea"/>
                <a:cs typeface="+mn-cs"/>
              </a:rPr>
              <a:t> power and services. Lastly, it also focuses on delivering memorable range of customer service through which the experiences of its customers gets linked with the guest services and business.    </a:t>
            </a:r>
          </a:p>
          <a:p>
            <a:endParaRPr lang="en-US" dirty="0"/>
          </a:p>
        </p:txBody>
      </p:sp>
      <p:sp>
        <p:nvSpPr>
          <p:cNvPr id="4" name="Slide Number Placeholder 3"/>
          <p:cNvSpPr>
            <a:spLocks noGrp="1"/>
          </p:cNvSpPr>
          <p:nvPr>
            <p:ph type="sldNum" sz="quarter" idx="10"/>
          </p:nvPr>
        </p:nvSpPr>
        <p:spPr/>
        <p:txBody>
          <a:bodyPr/>
          <a:lstStyle/>
          <a:p>
            <a:fld id="{45A1F468-C007-4A66-A534-E53CC5DDB063}"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“Explain the need to consider the role and function of guest services in general”</a:t>
            </a:r>
          </a:p>
          <a:p>
            <a:r>
              <a:rPr lang="en-US" sz="1200" kern="1200" dirty="0">
                <a:solidFill>
                  <a:schemeClr val="tx1"/>
                </a:solidFill>
                <a:latin typeface="+mn-lt"/>
                <a:ea typeface="+mn-ea"/>
                <a:cs typeface="+mn-cs"/>
              </a:rPr>
              <a:t>Guest services are one of the most important requirements at hotels through which the experiences of customers get enhanced. It further includes a primary range of responsibilities through which the services of front desk and other processing range of guest payments gets acted under one of the major information sources of business and range of matters. It is therefore necessary for guest services to greet the guests at the time of their arrival along with making them feel warm welcome. The major function and role is to assist and manage the guest along with their check-in and check-out process (Wang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2020). Further, it also delivers a high range of understanding and services which gets adhered under one of the major mission and core values of business in hospitality services. Further, the guest services must focus on the process of offering assistance and a high range of needs to the request and needs of its customers. It also links with the maintaining of guest request and confidentiality through which the attention manner and friendly behavior gets able to attract customers. Also, the maintaining of guest service manage along with fulfilling its overall needs gets responded and managed under one of the most efficient and timely awareness of business.</a:t>
            </a:r>
          </a:p>
          <a:p>
            <a:endParaRPr lang="en-US" dirty="0"/>
          </a:p>
        </p:txBody>
      </p:sp>
      <p:sp>
        <p:nvSpPr>
          <p:cNvPr id="4" name="Slide Number Placeholder 3"/>
          <p:cNvSpPr>
            <a:spLocks noGrp="1"/>
          </p:cNvSpPr>
          <p:nvPr>
            <p:ph type="sldNum" sz="quarter" idx="10"/>
          </p:nvPr>
        </p:nvSpPr>
        <p:spPr/>
        <p:txBody>
          <a:bodyPr/>
          <a:lstStyle/>
          <a:p>
            <a:fld id="{45A1F468-C007-4A66-A534-E53CC5DDB063}"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“Discuss the importance of hospitality and how hotels meet/exceed guest expectations”</a:t>
            </a:r>
          </a:p>
          <a:p>
            <a:r>
              <a:rPr lang="en-US" sz="1200" kern="1200" dirty="0">
                <a:solidFill>
                  <a:schemeClr val="tx1"/>
                </a:solidFill>
                <a:latin typeface="+mn-lt"/>
                <a:ea typeface="+mn-ea"/>
                <a:cs typeface="+mn-cs"/>
              </a:rPr>
              <a:t>In order to meet and exceed the expectation of guests, the hotels must set major realistic expectations among guests and customers along with meeting them fully. It must further anticipate such kind of behavior through which it will be able to expect a consistent range of business experiences and establishment as per its guest and expectations (</a:t>
            </a:r>
            <a:r>
              <a:rPr lang="en-US" sz="1200" kern="1200" dirty="0" err="1">
                <a:solidFill>
                  <a:schemeClr val="tx1"/>
                </a:solidFill>
                <a:latin typeface="+mn-lt"/>
                <a:ea typeface="+mn-ea"/>
                <a:cs typeface="+mn-cs"/>
              </a:rPr>
              <a:t>Filimonau</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2020). The hotel must involve the process of bringing the history of the hotel and its property to its guest which will make it more eager to experience its overall hospitality services. Also, the process of reviewing and showcasing the property to its customer through both online and offline measures gets developed and expected under major waves and settlement of business. The major key toward meeting customer expectations is to understand their relation with customers and their marketing messages (Gonzalez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2019). Also, by understanding the high range of its customer experience, the consumers would be easily able to identify its range of targeted audiences along with a pre-stayed range of communications and permits business and development. It must further also relate the effectiveness of its guests by learning by their core values and principles as per its audiences and needs.</a:t>
            </a:r>
          </a:p>
          <a:p>
            <a:r>
              <a:rPr lang="en-US" sz="1200" kern="1200" dirty="0">
                <a:solidFill>
                  <a:schemeClr val="tx1"/>
                </a:solidFill>
                <a:latin typeface="+mn-lt"/>
                <a:ea typeface="+mn-ea"/>
                <a:cs typeface="+mn-cs"/>
              </a:rPr>
              <a:t>Moreover, as a part of meeting marketing needs, the process of ensuring a high range of realistic expectations across the overall materials gets involved under a high range of business and its clear range of procedures.</a:t>
            </a:r>
          </a:p>
          <a:p>
            <a:endParaRPr lang="en-US" dirty="0"/>
          </a:p>
        </p:txBody>
      </p:sp>
      <p:sp>
        <p:nvSpPr>
          <p:cNvPr id="4" name="Slide Number Placeholder 3"/>
          <p:cNvSpPr>
            <a:spLocks noGrp="1"/>
          </p:cNvSpPr>
          <p:nvPr>
            <p:ph type="sldNum" sz="quarter" idx="10"/>
          </p:nvPr>
        </p:nvSpPr>
        <p:spPr/>
        <p:txBody>
          <a:bodyPr/>
          <a:lstStyle/>
          <a:p>
            <a:fld id="{45A1F468-C007-4A66-A534-E53CC5DDB063}"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Conclusion</a:t>
            </a:r>
          </a:p>
          <a:p>
            <a:r>
              <a:rPr lang="en-US" sz="1200" kern="1200" dirty="0">
                <a:solidFill>
                  <a:schemeClr val="tx1"/>
                </a:solidFill>
                <a:latin typeface="+mn-lt"/>
                <a:ea typeface="+mn-ea"/>
                <a:cs typeface="+mn-cs"/>
              </a:rPr>
              <a:t>In conclusion to the context above, the presentation has briefly discussed the process of introducing the chosen brand along with providing a brief introduction of its customers and its personal identification. It will further also be discussing the scope, nature and role of business functions under which the guest facilities and service has been discussed. Moreover, the need of customers along with its functions and role has also been done in general. Lastly, the importance of hospitality in hotels has also been done through which the exceeding and meeting of customers' needs under expected ways has been discussed above.</a:t>
            </a:r>
          </a:p>
          <a:p>
            <a:endParaRPr lang="en-US" dirty="0"/>
          </a:p>
        </p:txBody>
      </p:sp>
      <p:sp>
        <p:nvSpPr>
          <p:cNvPr id="4" name="Slide Number Placeholder 3"/>
          <p:cNvSpPr>
            <a:spLocks noGrp="1"/>
          </p:cNvSpPr>
          <p:nvPr>
            <p:ph type="sldNum" sz="quarter" idx="10"/>
          </p:nvPr>
        </p:nvSpPr>
        <p:spPr/>
        <p:txBody>
          <a:bodyPr/>
          <a:lstStyle/>
          <a:p>
            <a:fld id="{45A1F468-C007-4A66-A534-E53CC5DDB063}" type="slidenum">
              <a:rPr lang="en-US" smtClean="0"/>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2962403B-D893-4BA0-91CF-9143652EB01A}"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CBB93D-24B6-4249-AE28-043C8AB43DC7}" type="slidenum">
              <a:rPr lang="en-US" smtClean="0"/>
              <a:t>‹#›</a:t>
            </a:fld>
            <a:endParaRPr lang="en-US"/>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962403B-D893-4BA0-91CF-9143652EB01A}"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CBB93D-24B6-4249-AE28-043C8AB43DC7}"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2962403B-D893-4BA0-91CF-9143652EB01A}"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CBB93D-24B6-4249-AE28-043C8AB43DC7}"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962403B-D893-4BA0-91CF-9143652EB01A}"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CBB93D-24B6-4249-AE28-043C8AB43DC7}"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962403B-D893-4BA0-91CF-9143652EB01A}" type="datetimeFigureOut">
              <a:rPr lang="en-US" smtClean="0"/>
              <a:t>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5CBB93D-24B6-4249-AE28-043C8AB43DC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2962403B-D893-4BA0-91CF-9143652EB01A}" type="datetimeFigureOut">
              <a:rPr lang="en-US" smtClean="0"/>
              <a:t>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CBB93D-24B6-4249-AE28-043C8AB43DC7}"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62403B-D893-4BA0-91CF-9143652EB01A}" type="datetimeFigureOut">
              <a:rPr lang="en-US" smtClean="0"/>
              <a:t>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5CBB93D-24B6-4249-AE28-043C8AB43DC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2962403B-D893-4BA0-91CF-9143652EB01A}"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CBB93D-24B6-4249-AE28-043C8AB43DC7}" type="slidenum">
              <a:rPr lang="en-US" smtClean="0"/>
              <a:t>‹#›</a:t>
            </a:fld>
            <a:endParaRPr lang="en-US"/>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2962403B-D893-4BA0-91CF-9143652EB01A}" type="datetimeFigureOut">
              <a:rPr lang="en-US" smtClean="0"/>
              <a:t>2/8/2023</a:t>
            </a:fld>
            <a:endParaRPr lang="en-US"/>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US"/>
          </a:p>
        </p:txBody>
      </p:sp>
      <p:sp>
        <p:nvSpPr>
          <p:cNvPr id="7" name="Slide Number Placeholder 6"/>
          <p:cNvSpPr>
            <a:spLocks noGrp="1"/>
          </p:cNvSpPr>
          <p:nvPr>
            <p:ph type="sldNum" sz="quarter" idx="12"/>
          </p:nvPr>
        </p:nvSpPr>
        <p:spPr>
          <a:xfrm>
            <a:off x="8339328" y="1170432"/>
            <a:ext cx="733864" cy="201168"/>
          </a:xfrm>
        </p:spPr>
        <p:txBody>
          <a:bodyPr/>
          <a:lstStyle/>
          <a:p>
            <a:fld id="{85CBB93D-24B6-4249-AE28-043C8AB43DC7}"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962403B-D893-4BA0-91CF-9143652EB01A}"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CBB93D-24B6-4249-AE28-043C8AB43DC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962403B-D893-4BA0-91CF-9143652EB01A}" type="datetimeFigureOut">
              <a:rPr lang="en-US" smtClean="0"/>
              <a:t>2/8/2023</a:t>
            </a:fld>
            <a:endParaRPr lang="en-US"/>
          </a:p>
        </p:txBody>
      </p:sp>
      <p:sp>
        <p:nvSpPr>
          <p:cNvPr id="5" name="Footer Placeholder 4"/>
          <p:cNvSpPr>
            <a:spLocks noGrp="1"/>
          </p:cNvSpPr>
          <p:nvPr>
            <p:ph type="ftr" sz="quarter" idx="11"/>
          </p:nvPr>
        </p:nvSpPr>
        <p:spPr>
          <a:xfrm>
            <a:off x="2640597" y="6377459"/>
            <a:ext cx="3836404" cy="365125"/>
          </a:xfrm>
        </p:spPr>
        <p:txBody>
          <a:bodyPr/>
          <a:lstStyle/>
          <a:p>
            <a:endParaRPr lang="en-US"/>
          </a:p>
        </p:txBody>
      </p:sp>
      <p:sp>
        <p:nvSpPr>
          <p:cNvPr id="6" name="Slide Number Placeholder 5"/>
          <p:cNvSpPr>
            <a:spLocks noGrp="1"/>
          </p:cNvSpPr>
          <p:nvPr>
            <p:ph type="sldNum" sz="quarter" idx="12"/>
          </p:nvPr>
        </p:nvSpPr>
        <p:spPr/>
        <p:txBody>
          <a:bodyPr/>
          <a:lstStyle/>
          <a:p>
            <a:fld id="{85CBB93D-24B6-4249-AE28-043C8AB43DC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2962403B-D893-4BA0-91CF-9143652EB01A}" type="datetimeFigureOut">
              <a:rPr lang="en-US" smtClean="0"/>
              <a:t>2/8/2023</a:t>
            </a:fld>
            <a:endParaRPr lang="en-US"/>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US"/>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85CBB93D-24B6-4249-AE28-043C8AB43DC7}"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customXml" Target="../ink/ink1.xml" /><Relationship Id="rId2" Type="http://schemas.openxmlformats.org/officeDocument/2006/relationships/image" Target="../media/image9.jpeg" /><Relationship Id="rId1" Type="http://schemas.openxmlformats.org/officeDocument/2006/relationships/slideLayout" Target="../slideLayouts/slideLayout7.xml" /><Relationship Id="rId4" Type="http://schemas.openxmlformats.org/officeDocument/2006/relationships/image" Target="../media/image10.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533400" y="361992"/>
            <a:ext cx="8077200" cy="2069735"/>
          </a:xfrm>
        </p:spPr>
        <p:txBody>
          <a:bodyPr>
            <a:noAutofit/>
          </a:bodyPr>
          <a:lstStyle/>
          <a:p>
            <a:pPr algn="ctr"/>
            <a:r>
              <a:rPr lang="en-GB" sz="3200" b="1" dirty="0">
                <a:latin typeface="Arial" panose="020B0604020202020204" pitchFamily="34" charset="0"/>
                <a:cs typeface="Arial" panose="020B0604020202020204" pitchFamily="34" charset="0"/>
              </a:rPr>
              <a:t>The role and the importance of quality service, hospitality and guest Services, within a hotel industry</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PRESENTATION </a:t>
            </a:r>
            <a:endParaRPr lang="en-US" sz="3200" b="1" dirty="0">
              <a:latin typeface="Arial" panose="020B0604020202020204" pitchFamily="34" charset="0"/>
              <a:cs typeface="Arial" panose="020B0604020202020204" pitchFamily="34" charset="0"/>
            </a:endParaRPr>
          </a:p>
        </p:txBody>
      </p:sp>
      <p:pic>
        <p:nvPicPr>
          <p:cNvPr id="5" name="Picture 4" descr="download (1).png"/>
          <p:cNvPicPr>
            <a:picLocks noChangeAspect="1"/>
          </p:cNvPicPr>
          <p:nvPr/>
        </p:nvPicPr>
        <p:blipFill>
          <a:blip r:embed="rId2"/>
          <a:stretch>
            <a:fillRect/>
          </a:stretch>
        </p:blipFill>
        <p:spPr>
          <a:xfrm>
            <a:off x="0" y="2659820"/>
            <a:ext cx="9144000" cy="419818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IN" sz="4000" b="1" dirty="0">
                <a:latin typeface="Arial" panose="020B0604020202020204" pitchFamily="34" charset="0"/>
                <a:cs typeface="Arial" panose="020B0604020202020204" pitchFamily="34" charset="0"/>
              </a:rPr>
              <a:t>TABLE OF CONTENT</a:t>
            </a:r>
            <a:endParaRPr lang="en-US" sz="4000" b="1" dirty="0">
              <a:latin typeface="Arial" panose="020B0604020202020204" pitchFamily="34" charset="0"/>
              <a:cs typeface="Arial" panose="020B0604020202020204" pitchFamily="34" charset="0"/>
            </a:endParaRPr>
          </a:p>
        </p:txBody>
      </p:sp>
      <p:sp>
        <p:nvSpPr>
          <p:cNvPr id="4" name="Content Placeholder 3"/>
          <p:cNvSpPr>
            <a:spLocks noGrp="1"/>
          </p:cNvSpPr>
          <p:nvPr>
            <p:ph idx="1"/>
          </p:nvPr>
        </p:nvSpPr>
        <p:spPr/>
        <p:txBody>
          <a:bodyPr>
            <a:noAutofit/>
          </a:bodyPr>
          <a:lstStyle/>
          <a:p>
            <a:pPr algn="just"/>
            <a:r>
              <a:rPr lang="en-US" sz="2400" dirty="0">
                <a:latin typeface="Arial" panose="020B0604020202020204" pitchFamily="34" charset="0"/>
                <a:cs typeface="Arial" panose="020B0604020202020204" pitchFamily="34" charset="0"/>
              </a:rPr>
              <a:t>Introduction	</a:t>
            </a:r>
          </a:p>
          <a:p>
            <a:pPr algn="just"/>
            <a:r>
              <a:rPr lang="en-US" sz="2400" dirty="0">
                <a:latin typeface="Arial" panose="020B0604020202020204" pitchFamily="34" charset="0"/>
                <a:cs typeface="Arial" panose="020B0604020202020204" pitchFamily="34" charset="0"/>
              </a:rPr>
              <a:t>“Briefly introduce your chosen hotel brand”	</a:t>
            </a:r>
          </a:p>
          <a:p>
            <a:pPr algn="just"/>
            <a:r>
              <a:rPr lang="en-US" sz="2400" dirty="0">
                <a:latin typeface="Arial" panose="020B0604020202020204" pitchFamily="34" charset="0"/>
                <a:cs typeface="Arial" panose="020B0604020202020204" pitchFamily="34" charset="0"/>
              </a:rPr>
              <a:t>“Identify the hotel brand’s main consumers”	</a:t>
            </a:r>
          </a:p>
          <a:p>
            <a:pPr algn="just"/>
            <a:r>
              <a:rPr lang="en-US" sz="2400" dirty="0">
                <a:latin typeface="Arial" panose="020B0604020202020204" pitchFamily="34" charset="0"/>
                <a:cs typeface="Arial" panose="020B0604020202020204" pitchFamily="34" charset="0"/>
              </a:rPr>
              <a:t>“Outline the nature, scope and role of the guest services and facilities that are provided to these guests by the hotel brand”</a:t>
            </a:r>
          </a:p>
          <a:p>
            <a:pPr algn="just"/>
            <a:r>
              <a:rPr lang="en-US" sz="2400" dirty="0">
                <a:latin typeface="Arial" panose="020B0604020202020204" pitchFamily="34" charset="0"/>
                <a:cs typeface="Arial" panose="020B0604020202020204" pitchFamily="34" charset="0"/>
              </a:rPr>
              <a:t>“Explain the need to consider the role and function of guest services in general”	</a:t>
            </a:r>
          </a:p>
          <a:p>
            <a:pPr algn="just"/>
            <a:r>
              <a:rPr lang="en-US" sz="2400" dirty="0">
                <a:latin typeface="Arial" panose="020B0604020202020204" pitchFamily="34" charset="0"/>
                <a:cs typeface="Arial" panose="020B0604020202020204" pitchFamily="34" charset="0"/>
              </a:rPr>
              <a:t>“Discuss the importance of hospitality and how hotels meet/exceed guest expectations”	</a:t>
            </a:r>
          </a:p>
          <a:p>
            <a:pPr algn="just"/>
            <a:r>
              <a:rPr lang="en-US" sz="2400" dirty="0">
                <a:latin typeface="Arial" panose="020B0604020202020204" pitchFamily="34" charset="0"/>
                <a:cs typeface="Arial" panose="020B0604020202020204" pitchFamily="34" charset="0"/>
              </a:rPr>
              <a:t>Conclusion	</a:t>
            </a:r>
          </a:p>
          <a:p>
            <a:pPr algn="just"/>
            <a:r>
              <a:rPr lang="en-US" sz="2400" dirty="0">
                <a:latin typeface="Arial" panose="020B0604020202020204" pitchFamily="34" charset="0"/>
                <a:cs typeface="Arial" panose="020B0604020202020204" pitchFamily="34" charset="0"/>
              </a:rPr>
              <a:t>References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000" b="1" dirty="0">
                <a:latin typeface="Arial" panose="020B0604020202020204" pitchFamily="34" charset="0"/>
                <a:cs typeface="Arial" panose="020B0604020202020204" pitchFamily="34" charset="0"/>
              </a:rPr>
              <a:t>INTRODUCTION</a:t>
            </a:r>
            <a:endParaRPr lang="en-US"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600200"/>
            <a:ext cx="4257676" cy="4896230"/>
          </a:xfrm>
        </p:spPr>
        <p:txBody>
          <a:bodyPr>
            <a:noAutofit/>
          </a:bodyPr>
          <a:lstStyle/>
          <a:p>
            <a:pPr algn="just"/>
            <a:r>
              <a:rPr lang="en-US" sz="2400" dirty="0">
                <a:latin typeface="Arial" panose="020B0604020202020204" pitchFamily="34" charset="0"/>
                <a:cs typeface="Arial" panose="020B0604020202020204" pitchFamily="34" charset="0"/>
              </a:rPr>
              <a:t>The presentation below will be discussing the chosen hotel brand which is </a:t>
            </a:r>
            <a:r>
              <a:rPr lang="en-US" sz="2400" b="1" i="1" dirty="0">
                <a:latin typeface="Arial" panose="020B0604020202020204" pitchFamily="34" charset="0"/>
                <a:cs typeface="Arial" panose="020B0604020202020204" pitchFamily="34" charset="0"/>
              </a:rPr>
              <a:t>Marriott</a:t>
            </a:r>
            <a:r>
              <a:rPr lang="en-GB" sz="2400" b="1" i="1" dirty="0">
                <a:latin typeface="Arial" panose="020B0604020202020204" pitchFamily="34" charset="0"/>
                <a:cs typeface="Arial" panose="020B0604020202020204" pitchFamily="34" charset="0"/>
              </a:rPr>
              <a:t> International </a:t>
            </a:r>
            <a:r>
              <a:rPr lang="en-GB" sz="2400" dirty="0">
                <a:latin typeface="Arial" panose="020B0604020202020204" pitchFamily="34" charset="0"/>
                <a:cs typeface="Arial" panose="020B0604020202020204" pitchFamily="34" charset="0"/>
              </a:rPr>
              <a:t>from the brand </a:t>
            </a:r>
            <a:r>
              <a:rPr lang="en-GB" sz="2400" b="1" i="1">
                <a:latin typeface="Arial" panose="020B0604020202020204" pitchFamily="34" charset="0"/>
                <a:cs typeface="Arial" panose="020B0604020202020204" pitchFamily="34" charset="0"/>
              </a:rPr>
              <a:t>Delta Hotels </a:t>
            </a:r>
            <a:endParaRPr lang="en-US" sz="2400" dirty="0">
              <a:latin typeface="Arial" panose="020B0604020202020204" pitchFamily="34" charset="0"/>
              <a:cs typeface="Arial" panose="020B0604020202020204" pitchFamily="34" charset="0"/>
            </a:endParaRPr>
          </a:p>
          <a:p>
            <a:pPr algn="just"/>
            <a:r>
              <a:rPr lang="en-US" sz="2400" dirty="0">
                <a:latin typeface="Arial" panose="020B0604020202020204" pitchFamily="34" charset="0"/>
                <a:cs typeface="Arial" panose="020B0604020202020204" pitchFamily="34" charset="0"/>
              </a:rPr>
              <a:t>It will be firstly introducing the chosen brand of hotel.</a:t>
            </a:r>
          </a:p>
          <a:p>
            <a:pPr algn="just"/>
            <a:r>
              <a:rPr lang="en-US" sz="2400" dirty="0">
                <a:latin typeface="Arial" panose="020B0604020202020204" pitchFamily="34" charset="0"/>
                <a:cs typeface="Arial" panose="020B0604020202020204" pitchFamily="34" charset="0"/>
              </a:rPr>
              <a:t>Moreover, the process of explaining and considering both the function and role of the business will also be done in general. </a:t>
            </a:r>
            <a:r>
              <a:rPr lang="en-US" sz="2400" b="1" i="1" dirty="0">
                <a:latin typeface="Arial" panose="020B0604020202020204" pitchFamily="34" charset="0"/>
                <a:cs typeface="Arial" panose="020B0604020202020204" pitchFamily="34" charset="0"/>
              </a:rPr>
              <a:t> </a:t>
            </a:r>
            <a:endParaRPr lang="en-US" sz="2400" dirty="0">
              <a:latin typeface="Arial" panose="020B0604020202020204" pitchFamily="34" charset="0"/>
              <a:cs typeface="Arial" panose="020B0604020202020204" pitchFamily="34" charset="0"/>
            </a:endParaRPr>
          </a:p>
        </p:txBody>
      </p:sp>
      <p:pic>
        <p:nvPicPr>
          <p:cNvPr id="4" name="Picture 3" descr="download (1).jfif"/>
          <p:cNvPicPr>
            <a:picLocks noChangeAspect="1"/>
          </p:cNvPicPr>
          <p:nvPr/>
        </p:nvPicPr>
        <p:blipFill>
          <a:blip r:embed="rId3"/>
          <a:stretch>
            <a:fillRect/>
          </a:stretch>
        </p:blipFill>
        <p:spPr>
          <a:xfrm>
            <a:off x="5214942" y="2714620"/>
            <a:ext cx="3190879" cy="22860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IN" sz="4000" b="1" dirty="0">
                <a:latin typeface="Arial" panose="020B0604020202020204" pitchFamily="34" charset="0"/>
                <a:cs typeface="Arial" panose="020B0604020202020204" pitchFamily="34" charset="0"/>
              </a:rPr>
              <a:t>BRIEFLY INTRODUCE YOUR CHOSEN HOTEL BRAND</a:t>
            </a:r>
            <a:endParaRPr lang="en-US"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02749" y="1625543"/>
            <a:ext cx="4756164" cy="5545029"/>
          </a:xfrm>
        </p:spPr>
        <p:txBody>
          <a:bodyPr>
            <a:noAutofit/>
          </a:bodyPr>
          <a:lstStyle/>
          <a:p>
            <a:pPr algn="just"/>
            <a:r>
              <a:rPr lang="en-US" sz="2000" b="1" i="1" dirty="0">
                <a:latin typeface="Arial" panose="020B0604020202020204" pitchFamily="34" charset="0"/>
                <a:cs typeface="Arial" panose="020B0604020202020204" pitchFamily="34" charset="0"/>
              </a:rPr>
              <a:t>Delta Hotels </a:t>
            </a:r>
            <a:r>
              <a:rPr lang="en-US" sz="2000" dirty="0">
                <a:latin typeface="Arial" panose="020B0604020202020204" pitchFamily="34" charset="0"/>
                <a:cs typeface="Arial" panose="020B0604020202020204" pitchFamily="34" charset="0"/>
              </a:rPr>
              <a:t>by </a:t>
            </a:r>
            <a:r>
              <a:rPr lang="en-US" sz="2000" b="1" i="1" dirty="0">
                <a:latin typeface="Arial" panose="020B0604020202020204" pitchFamily="34" charset="0"/>
                <a:cs typeface="Arial" panose="020B0604020202020204" pitchFamily="34" charset="0"/>
              </a:rPr>
              <a:t>Marriott </a:t>
            </a:r>
            <a:r>
              <a:rPr lang="en-US" sz="2000" dirty="0">
                <a:latin typeface="Arial" panose="020B0604020202020204" pitchFamily="34" charset="0"/>
                <a:cs typeface="Arial" panose="020B0604020202020204" pitchFamily="34" charset="0"/>
              </a:rPr>
              <a:t>is known to be one of the seamless and topmost brands providing a high range of travelling experience</a:t>
            </a:r>
            <a:r>
              <a:rPr lang="en-GB" sz="2000" dirty="0">
                <a:latin typeface="Arial" panose="020B0604020202020204" pitchFamily="34" charset="0"/>
                <a:cs typeface="Arial" panose="020B0604020202020204" pitchFamily="34" charset="0"/>
              </a:rPr>
              <a:t> in more than 100 different locations. </a:t>
            </a:r>
            <a:endParaRPr lang="en-US" sz="2000" dirty="0">
              <a:latin typeface="Arial" panose="020B0604020202020204" pitchFamily="34" charset="0"/>
              <a:cs typeface="Arial" panose="020B0604020202020204" pitchFamily="34" charset="0"/>
            </a:endParaRPr>
          </a:p>
          <a:p>
            <a:pPr algn="just"/>
            <a:r>
              <a:rPr lang="en-US" sz="2000" dirty="0">
                <a:latin typeface="Arial" panose="020B0604020202020204" pitchFamily="34" charset="0"/>
                <a:cs typeface="Arial" panose="020B0604020202020204" pitchFamily="34" charset="0"/>
              </a:rPr>
              <a:t>The brand provides an intuitive and simple range of rooms which are designed in an attractive way</a:t>
            </a:r>
            <a:r>
              <a:rPr lang="en-GB" sz="2000" dirty="0">
                <a:latin typeface="Arial" panose="020B0604020202020204" pitchFamily="34" charset="0"/>
                <a:cs typeface="Arial" panose="020B0604020202020204" pitchFamily="34" charset="0"/>
              </a:rPr>
              <a:t> and free WiFi, spa industry, sport facilities and event venues</a:t>
            </a:r>
            <a:endParaRPr lang="en-US" sz="2000" dirty="0">
              <a:latin typeface="Arial" panose="020B0604020202020204" pitchFamily="34" charset="0"/>
              <a:cs typeface="Arial" panose="020B0604020202020204" pitchFamily="34" charset="0"/>
            </a:endParaRPr>
          </a:p>
          <a:p>
            <a:pPr algn="just"/>
            <a:r>
              <a:rPr lang="en-US" sz="2000" dirty="0">
                <a:latin typeface="Arial" panose="020B0604020202020204" pitchFamily="34" charset="0"/>
                <a:cs typeface="Arial" panose="020B0604020202020204" pitchFamily="34" charset="0"/>
              </a:rPr>
              <a:t>The offerings of hotels further relate with the feature and through a range of experiences under which it delivers authentic food and beverages.  </a:t>
            </a:r>
          </a:p>
        </p:txBody>
      </p:sp>
      <p:pic>
        <p:nvPicPr>
          <p:cNvPr id="4" name="Picture 3" descr="download.jfif"/>
          <p:cNvPicPr>
            <a:picLocks noChangeAspect="1"/>
          </p:cNvPicPr>
          <p:nvPr/>
        </p:nvPicPr>
        <p:blipFill>
          <a:blip r:embed="rId3"/>
          <a:stretch>
            <a:fillRect/>
          </a:stretch>
        </p:blipFill>
        <p:spPr>
          <a:xfrm>
            <a:off x="5143504" y="2786058"/>
            <a:ext cx="3419479" cy="20717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IN" sz="4000" b="1" dirty="0">
                <a:latin typeface="Arial" panose="020B0604020202020204" pitchFamily="34" charset="0"/>
                <a:cs typeface="Arial" panose="020B0604020202020204" pitchFamily="34" charset="0"/>
              </a:rPr>
              <a:t>IDENTIFY THE HOTEL BRAND’S MAIN CONSUMERS</a:t>
            </a:r>
            <a:endParaRPr lang="en-US"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38929" y="1408176"/>
            <a:ext cx="4900618" cy="5294376"/>
          </a:xfrm>
        </p:spPr>
        <p:txBody>
          <a:bodyPr>
            <a:noAutofit/>
          </a:bodyPr>
          <a:lstStyle/>
          <a:p>
            <a:pPr algn="just"/>
            <a:r>
              <a:rPr lang="en-US" sz="2000" dirty="0">
                <a:latin typeface="Arial" panose="020B0604020202020204" pitchFamily="34" charset="0"/>
                <a:cs typeface="Arial" panose="020B0604020202020204" pitchFamily="34" charset="0"/>
              </a:rPr>
              <a:t>The brand Marriott majorly focuses on the hospitality industry through which it has been fore fronting a range of customers and its marketing strategy. </a:t>
            </a:r>
          </a:p>
          <a:p>
            <a:pPr algn="just"/>
            <a:r>
              <a:rPr lang="en-US" sz="2000" dirty="0">
                <a:latin typeface="Arial" panose="020B0604020202020204" pitchFamily="34" charset="0"/>
                <a:cs typeface="Arial" panose="020B0604020202020204" pitchFamily="34" charset="0"/>
              </a:rPr>
              <a:t>The hotel also therefore focuses on its strategy under which a range of marketing campaigns and other digital presence of the firm get done.</a:t>
            </a:r>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It focuses on the groups who generally come from different demographic place. Example road </a:t>
            </a:r>
            <a:r>
              <a:rPr lang="en-GB" sz="2000" dirty="0" err="1">
                <a:latin typeface="Arial" panose="020B0604020202020204" pitchFamily="34" charset="0"/>
                <a:cs typeface="Arial" panose="020B0604020202020204" pitchFamily="34" charset="0"/>
              </a:rPr>
              <a:t>travelers</a:t>
            </a:r>
            <a:r>
              <a:rPr lang="en-GB" sz="2000" dirty="0">
                <a:latin typeface="Arial" panose="020B0604020202020204" pitchFamily="34" charset="0"/>
                <a:cs typeface="Arial" panose="020B0604020202020204" pitchFamily="34" charset="0"/>
              </a:rPr>
              <a:t>, luxury </a:t>
            </a:r>
            <a:r>
              <a:rPr lang="en-GB" sz="2000" dirty="0" err="1">
                <a:latin typeface="Arial" panose="020B0604020202020204" pitchFamily="34" charset="0"/>
                <a:cs typeface="Arial" panose="020B0604020202020204" pitchFamily="34" charset="0"/>
              </a:rPr>
              <a:t>travelers</a:t>
            </a:r>
            <a:r>
              <a:rPr lang="en-GB" sz="2000" dirty="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a:p>
            <a:pPr algn="just"/>
            <a:r>
              <a:rPr lang="en-US" sz="2000" dirty="0">
                <a:latin typeface="Arial" panose="020B0604020202020204" pitchFamily="34" charset="0"/>
                <a:cs typeface="Arial" panose="020B0604020202020204" pitchFamily="34" charset="0"/>
              </a:rPr>
              <a:t>It focuses on consumers who tend to seek an opulent and quiet atmosphere</a:t>
            </a:r>
            <a:r>
              <a:rPr lang="en-GB" sz="2000" dirty="0">
                <a:latin typeface="Arial" panose="020B0604020202020204" pitchFamily="34" charset="0"/>
                <a:cs typeface="Arial" panose="020B0604020202020204" pitchFamily="34" charset="0"/>
              </a:rPr>
              <a:t>, who are more or less sophisticated, self defined and individualistic.</a:t>
            </a:r>
            <a:endParaRPr lang="en-US" sz="2000" dirty="0">
              <a:latin typeface="Arial" panose="020B0604020202020204" pitchFamily="34" charset="0"/>
              <a:cs typeface="Arial" panose="020B0604020202020204" pitchFamily="34" charset="0"/>
            </a:endParaRPr>
          </a:p>
        </p:txBody>
      </p:sp>
      <p:pic>
        <p:nvPicPr>
          <p:cNvPr id="4" name="Picture 3" descr="download.png"/>
          <p:cNvPicPr>
            <a:picLocks noChangeAspect="1"/>
          </p:cNvPicPr>
          <p:nvPr/>
        </p:nvPicPr>
        <p:blipFill>
          <a:blip r:embed="rId3"/>
          <a:stretch>
            <a:fillRect/>
          </a:stretch>
        </p:blipFill>
        <p:spPr>
          <a:xfrm>
            <a:off x="5357818" y="2714620"/>
            <a:ext cx="3124205" cy="22860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IN" sz="2400" b="1" dirty="0">
                <a:latin typeface="Arial" panose="020B0604020202020204" pitchFamily="34" charset="0"/>
                <a:cs typeface="Arial" panose="020B0604020202020204" pitchFamily="34" charset="0"/>
              </a:rPr>
              <a:t>OUTLINE THE NATURE, SCOPE AND ROLE OF THE GUEST SERVICES AND FACILITIES THAT ARE PROVIDED TO THESE GUESTS BY THE HOTEL BRAND</a:t>
            </a:r>
            <a:endParaRPr lang="en-US"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600200"/>
            <a:ext cx="4257676" cy="5102351"/>
          </a:xfrm>
        </p:spPr>
        <p:txBody>
          <a:bodyPr>
            <a:noAutofit/>
          </a:bodyPr>
          <a:lstStyle/>
          <a:p>
            <a:pPr algn="just"/>
            <a:r>
              <a:rPr lang="en-US" sz="2000" dirty="0">
                <a:latin typeface="Arial" panose="020B0604020202020204" pitchFamily="34" charset="0"/>
                <a:cs typeface="Arial" panose="020B0604020202020204" pitchFamily="34" charset="0"/>
              </a:rPr>
              <a:t>The Delta Hotel brand of Marriott majorly focuses on distributing a sense of leadership and principles to its customers.</a:t>
            </a:r>
          </a:p>
          <a:p>
            <a:pPr algn="just"/>
            <a:r>
              <a:rPr lang="en-US" sz="2000" dirty="0">
                <a:latin typeface="Arial" panose="020B0604020202020204" pitchFamily="34" charset="0"/>
                <a:cs typeface="Arial" panose="020B0604020202020204" pitchFamily="34" charset="0"/>
              </a:rPr>
              <a:t>This brand is further also known to be the leader in delivering high levels of preference.</a:t>
            </a:r>
          </a:p>
          <a:p>
            <a:pPr algn="just"/>
            <a:r>
              <a:rPr lang="en-US" sz="2000" dirty="0">
                <a:latin typeface="Arial" panose="020B0604020202020204" pitchFamily="34" charset="0"/>
                <a:cs typeface="Arial" panose="020B0604020202020204" pitchFamily="34" charset="0"/>
              </a:rPr>
              <a:t>Marriott further also has a wide range of distribution centres under which it ensures a strong presence of its customers.  </a:t>
            </a:r>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Lastly, it also focuses on delivering memorable range of customers services. </a:t>
            </a:r>
            <a:endParaRPr lang="en-US" sz="2000" dirty="0">
              <a:latin typeface="Arial" panose="020B0604020202020204" pitchFamily="34" charset="0"/>
              <a:cs typeface="Arial" panose="020B0604020202020204" pitchFamily="34" charset="0"/>
            </a:endParaRPr>
          </a:p>
        </p:txBody>
      </p:sp>
      <p:pic>
        <p:nvPicPr>
          <p:cNvPr id="4" name="Picture 3" descr="images.jfif"/>
          <p:cNvPicPr>
            <a:picLocks noChangeAspect="1"/>
          </p:cNvPicPr>
          <p:nvPr/>
        </p:nvPicPr>
        <p:blipFill>
          <a:blip r:embed="rId3"/>
          <a:stretch>
            <a:fillRect/>
          </a:stretch>
        </p:blipFill>
        <p:spPr>
          <a:xfrm>
            <a:off x="5286380" y="2643182"/>
            <a:ext cx="3333755" cy="235745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IN" sz="2400" b="1" dirty="0">
                <a:latin typeface="Arial" panose="020B0604020202020204" pitchFamily="34" charset="0"/>
                <a:cs typeface="Arial" panose="020B0604020202020204" pitchFamily="34" charset="0"/>
              </a:rPr>
              <a:t>EXPLAIN THE NEED TO CONSIDER THE ROLE AND FUNCTION OF GUEST SERVICES IN GENERAL</a:t>
            </a:r>
            <a:endParaRPr lang="en-US"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88242" y="1600200"/>
            <a:ext cx="4628432" cy="5257800"/>
          </a:xfrm>
        </p:spPr>
        <p:txBody>
          <a:bodyPr>
            <a:noAutofit/>
          </a:bodyPr>
          <a:lstStyle/>
          <a:p>
            <a:pPr algn="just"/>
            <a:r>
              <a:rPr lang="en-US" sz="2000" dirty="0">
                <a:latin typeface="Arial" panose="020B0604020202020204" pitchFamily="34" charset="0"/>
                <a:cs typeface="Arial" panose="020B0604020202020204" pitchFamily="34" charset="0"/>
              </a:rPr>
              <a:t>Guest services are one of the most important requirements at hotels through which the experiences of customers get enhanced. </a:t>
            </a:r>
          </a:p>
          <a:p>
            <a:pPr algn="just"/>
            <a:r>
              <a:rPr lang="en-US" sz="2000" dirty="0">
                <a:latin typeface="Arial" panose="020B0604020202020204" pitchFamily="34" charset="0"/>
                <a:cs typeface="Arial" panose="020B0604020202020204" pitchFamily="34" charset="0"/>
              </a:rPr>
              <a:t>It is therefore necessary for guest services to greet the guests at the time of their arrival.</a:t>
            </a:r>
          </a:p>
          <a:p>
            <a:pPr algn="just"/>
            <a:r>
              <a:rPr lang="en-US" sz="2000" dirty="0">
                <a:latin typeface="Arial" panose="020B0604020202020204" pitchFamily="34" charset="0"/>
                <a:cs typeface="Arial" panose="020B0604020202020204" pitchFamily="34" charset="0"/>
              </a:rPr>
              <a:t>Further, it also delivers a high range of understanding and services which gets adhered less than one of the major mission</a:t>
            </a:r>
            <a:r>
              <a:rPr lang="en-GB" sz="2000" dirty="0">
                <a:latin typeface="Arial" panose="020B0604020202020204" pitchFamily="34" charset="0"/>
                <a:cs typeface="Arial" panose="020B0604020202020204" pitchFamily="34" charset="0"/>
              </a:rPr>
              <a:t> and care value of business in hospitality services. </a:t>
            </a:r>
          </a:p>
          <a:p>
            <a:pPr algn="just"/>
            <a:r>
              <a:rPr lang="en-GB" sz="2000" dirty="0">
                <a:latin typeface="Arial" panose="020B0604020202020204" pitchFamily="34" charset="0"/>
                <a:cs typeface="Arial" panose="020B0604020202020204" pitchFamily="34" charset="0"/>
              </a:rPr>
              <a:t>It also links with the maintaining the guest requests and confidentiality get able to attract customers. </a:t>
            </a:r>
            <a:endParaRPr lang="en-US" sz="2000" dirty="0">
              <a:latin typeface="Arial" panose="020B0604020202020204" pitchFamily="34" charset="0"/>
              <a:cs typeface="Arial" panose="020B0604020202020204" pitchFamily="34" charset="0"/>
            </a:endParaRPr>
          </a:p>
        </p:txBody>
      </p:sp>
      <p:pic>
        <p:nvPicPr>
          <p:cNvPr id="4" name="Picture 3" descr="images.png"/>
          <p:cNvPicPr>
            <a:picLocks noChangeAspect="1"/>
          </p:cNvPicPr>
          <p:nvPr/>
        </p:nvPicPr>
        <p:blipFill>
          <a:blip r:embed="rId3"/>
          <a:stretch>
            <a:fillRect/>
          </a:stretch>
        </p:blipFill>
        <p:spPr>
          <a:xfrm>
            <a:off x="5500694" y="2357430"/>
            <a:ext cx="2762256" cy="25717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2400" b="1" dirty="0">
                <a:latin typeface="Arial" panose="020B0604020202020204" pitchFamily="34" charset="0"/>
                <a:cs typeface="Arial" panose="020B0604020202020204" pitchFamily="34" charset="0"/>
              </a:rPr>
              <a:t>DISCUSS THE IMPORTANCE OF HOSPITALITY AND HOW HOTELS MEET/EXCEED GUEST EXPECTATIONS</a:t>
            </a:r>
            <a:endParaRPr lang="en-US"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66741" y="-257164"/>
            <a:ext cx="4352355" cy="5257800"/>
          </a:xfrm>
        </p:spPr>
        <p:txBody>
          <a:bodyPr>
            <a:normAutofit lnSpcReduction="10000"/>
          </a:bodyPr>
          <a:lstStyle/>
          <a:p>
            <a:pPr algn="just"/>
            <a:r>
              <a:rPr lang="en-US" sz="2000" dirty="0">
                <a:latin typeface="Arial" panose="020B0604020202020204" pitchFamily="34" charset="0"/>
                <a:cs typeface="Arial" panose="020B0604020202020204" pitchFamily="34" charset="0"/>
              </a:rPr>
              <a:t>In order to meet and exceed the expectation of guests, the hotels must set major realistic expectations.</a:t>
            </a:r>
          </a:p>
          <a:p>
            <a:pPr algn="just"/>
            <a:r>
              <a:rPr lang="en-US" sz="2000" dirty="0">
                <a:latin typeface="Arial" panose="020B0604020202020204" pitchFamily="34" charset="0"/>
                <a:cs typeface="Arial" panose="020B0604020202020204" pitchFamily="34" charset="0"/>
              </a:rPr>
              <a:t>The hotel must involve the process of bringing the history of the hotel and its property to its guest.</a:t>
            </a:r>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major key toward meeting customer expectations is to understand their relation with customers and their marketing messages.</a:t>
            </a:r>
            <a:endParaRPr lang="en-US" sz="2000" dirty="0">
              <a:latin typeface="Arial" panose="020B0604020202020204" pitchFamily="34" charset="0"/>
              <a:cs typeface="Arial" panose="020B0604020202020204" pitchFamily="34" charset="0"/>
            </a:endParaRPr>
          </a:p>
          <a:p>
            <a:pPr algn="just"/>
            <a:r>
              <a:rPr lang="en-US" sz="2000" dirty="0">
                <a:latin typeface="Arial" panose="020B0604020202020204" pitchFamily="34" charset="0"/>
                <a:cs typeface="Arial" panose="020B0604020202020204" pitchFamily="34" charset="0"/>
              </a:rPr>
              <a:t>Also, by understanding the high range of its customer experience, the consumers would be easily able to identify its range of targeted audiences.  </a:t>
            </a:r>
          </a:p>
        </p:txBody>
      </p:sp>
      <p:pic>
        <p:nvPicPr>
          <p:cNvPr id="4" name="Picture 3" descr="images.jfif"/>
          <p:cNvPicPr>
            <a:picLocks noChangeAspect="1"/>
          </p:cNvPicPr>
          <p:nvPr/>
        </p:nvPicPr>
        <p:blipFill>
          <a:blip r:embed="rId3"/>
          <a:stretch>
            <a:fillRect/>
          </a:stretch>
        </p:blipFill>
        <p:spPr>
          <a:xfrm>
            <a:off x="5143504" y="2714620"/>
            <a:ext cx="3333755" cy="22860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1A3EE-A97F-9B39-C6F9-C0550E005F21}"/>
              </a:ext>
            </a:extLst>
          </p:cNvPr>
          <p:cNvSpPr>
            <a:spLocks noGrp="1"/>
          </p:cNvSpPr>
          <p:nvPr>
            <p:ph type="title"/>
          </p:nvPr>
        </p:nvSpPr>
        <p:spPr/>
        <p:txBody>
          <a:bodyPr>
            <a:noAutofit/>
          </a:bodyPr>
          <a:lstStyle/>
          <a:p>
            <a:r>
              <a:rPr lang="en-GB" sz="3600" dirty="0">
                <a:latin typeface="Arial" panose="020B0604020202020204" pitchFamily="34" charset="0"/>
                <a:cs typeface="Arial" panose="020B0604020202020204" pitchFamily="34" charset="0"/>
              </a:rPr>
              <a:t>The heart of Hospitality-Wow factor</a:t>
            </a:r>
            <a:endParaRPr lang="en-US"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CA6E0BD-C8FD-AD6D-EA71-C0FEABF30F12}"/>
              </a:ext>
            </a:extLst>
          </p:cNvPr>
          <p:cNvSpPr>
            <a:spLocks noGrp="1"/>
          </p:cNvSpPr>
          <p:nvPr>
            <p:ph idx="1"/>
          </p:nvPr>
        </p:nvSpPr>
        <p:spPr>
          <a:xfrm>
            <a:off x="524783" y="2131018"/>
            <a:ext cx="8229600" cy="4002154"/>
          </a:xfrm>
        </p:spPr>
        <p:txBody>
          <a:bodyPr>
            <a:normAutofit/>
          </a:bodyPr>
          <a:lstStyle/>
          <a:p>
            <a:pPr marL="0" marR="0" lvl="0" indent="0" algn="ctr" defTabSz="914400" rtl="0" eaLnBrk="1" fontAlgn="auto" latinLnBrk="0" hangingPunct="1">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spcBef>
                <a:spcPct val="20000"/>
              </a:spcBef>
              <a:spcAft>
                <a:spcPts val="0"/>
              </a:spcAft>
              <a:buClrTx/>
              <a:buSzTx/>
              <a:buFont typeface="Arial" pitchFamily="34" charset="0"/>
              <a:buNone/>
              <a:tabLst/>
              <a:defRPr/>
            </a:pPr>
            <a:r>
              <a:rPr kumimoji="0" lang="en-GB" sz="2800" b="1" i="0" u="none" strike="noStrike" kern="1200" cap="none" spc="0" normalizeH="0" baseline="0" noProof="0" dirty="0">
                <a:ln>
                  <a:noFill/>
                </a:ln>
                <a:effectLst>
                  <a:outerShdw blurRad="38100" dist="38100" dir="2700000" algn="tl">
                    <a:srgbClr val="000000">
                      <a:alpha val="43137"/>
                    </a:srgbClr>
                  </a:outerShdw>
                </a:effectLst>
                <a:uLnTx/>
                <a:uFillTx/>
                <a:latin typeface="Arial" panose="020B0604020202020204" pitchFamily="34" charset="0"/>
                <a:cs typeface="Arial" panose="020B0604020202020204" pitchFamily="34" charset="0"/>
              </a:rPr>
              <a:t>‘</a:t>
            </a:r>
            <a:r>
              <a:rPr kumimoji="0" lang="en-GB" sz="2800" b="1" i="1" u="none" strike="noStrike" kern="1200" cap="none" spc="0" normalizeH="0" baseline="0" noProof="0" dirty="0">
                <a:ln>
                  <a:noFill/>
                </a:ln>
                <a:effectLst>
                  <a:outerShdw blurRad="38100" dist="38100" dir="2700000" algn="tl">
                    <a:srgbClr val="000000">
                      <a:alpha val="43137"/>
                    </a:srgbClr>
                  </a:outerShdw>
                </a:effectLst>
                <a:uLnTx/>
                <a:uFillTx/>
                <a:latin typeface="Arial" panose="020B0604020202020204" pitchFamily="34" charset="0"/>
                <a:cs typeface="Arial" panose="020B0604020202020204" pitchFamily="34" charset="0"/>
              </a:rPr>
              <a:t>The Hospitality Industry transforms essentials like a bed, a room, a meal into an experience that is warm, comforting, memorable and even magical’</a:t>
            </a:r>
          </a:p>
          <a:p>
            <a:pPr marL="118872" indent="0">
              <a:buNone/>
            </a:pPr>
            <a:r>
              <a:rPr kumimoji="0" lang="en-GB" sz="2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Solomon (2019) </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85861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000" b="1" dirty="0">
                <a:latin typeface="Arial" panose="020B0604020202020204" pitchFamily="34" charset="0"/>
                <a:cs typeface="Arial" panose="020B0604020202020204" pitchFamily="34" charset="0"/>
              </a:rPr>
              <a:t>CONCLUSION</a:t>
            </a:r>
            <a:endParaRPr lang="en-US"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600200"/>
            <a:ext cx="4114800" cy="4525963"/>
          </a:xfrm>
        </p:spPr>
        <p:txBody>
          <a:bodyPr>
            <a:normAutofit/>
          </a:bodyPr>
          <a:lstStyle/>
          <a:p>
            <a:pPr algn="just"/>
            <a:r>
              <a:rPr lang="en-US" sz="2400" dirty="0">
                <a:latin typeface="Arial" panose="020B0604020202020204" pitchFamily="34" charset="0"/>
                <a:cs typeface="Arial" panose="020B0604020202020204" pitchFamily="34" charset="0"/>
              </a:rPr>
              <a:t>In conclusion to the context above, the presentation has briefly discussed the chosen brand.</a:t>
            </a:r>
          </a:p>
          <a:p>
            <a:pPr algn="just"/>
            <a:r>
              <a:rPr lang="en-IN" sz="2400" dirty="0">
                <a:latin typeface="Arial" panose="020B0604020202020204" pitchFamily="34" charset="0"/>
                <a:cs typeface="Arial" panose="020B0604020202020204" pitchFamily="34" charset="0"/>
              </a:rPr>
              <a:t>It has also discussed the nature, role and scope of business.</a:t>
            </a:r>
          </a:p>
          <a:p>
            <a:pPr algn="just"/>
            <a:r>
              <a:rPr lang="en-IN" sz="2400" dirty="0">
                <a:latin typeface="Arial" panose="020B0604020202020204" pitchFamily="34" charset="0"/>
                <a:cs typeface="Arial" panose="020B0604020202020204" pitchFamily="34" charset="0"/>
              </a:rPr>
              <a:t>The importance of hospitality has also been discussed.</a:t>
            </a:r>
            <a:endParaRPr lang="en-US" sz="2400" dirty="0">
              <a:latin typeface="Arial" panose="020B0604020202020204" pitchFamily="34" charset="0"/>
              <a:cs typeface="Arial" panose="020B0604020202020204" pitchFamily="34" charset="0"/>
            </a:endParaRPr>
          </a:p>
        </p:txBody>
      </p:sp>
      <p:pic>
        <p:nvPicPr>
          <p:cNvPr id="4" name="Picture 3" descr="images (2).jfif"/>
          <p:cNvPicPr>
            <a:picLocks noChangeAspect="1"/>
          </p:cNvPicPr>
          <p:nvPr/>
        </p:nvPicPr>
        <p:blipFill>
          <a:blip r:embed="rId3"/>
          <a:stretch>
            <a:fillRect/>
          </a:stretch>
        </p:blipFill>
        <p:spPr>
          <a:xfrm>
            <a:off x="5357818" y="2786058"/>
            <a:ext cx="3190879" cy="20717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000" b="1" dirty="0">
                <a:latin typeface="Arial" panose="020B0604020202020204" pitchFamily="34" charset="0"/>
                <a:cs typeface="Arial" panose="020B0604020202020204" pitchFamily="34" charset="0"/>
              </a:rPr>
              <a:t>REFERENCES</a:t>
            </a:r>
            <a:endParaRPr lang="en-US"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71347" y="1408176"/>
            <a:ext cx="8229600" cy="5595128"/>
          </a:xfrm>
        </p:spPr>
        <p:txBody>
          <a:bodyPr>
            <a:noAutofit/>
          </a:bodyPr>
          <a:lstStyle/>
          <a:p>
            <a:pPr algn="just"/>
            <a:r>
              <a:rPr lang="en-US" sz="1600" dirty="0" err="1">
                <a:latin typeface="Times New Roman" pitchFamily="18" charset="0"/>
                <a:cs typeface="Times New Roman" pitchFamily="18" charset="0"/>
              </a:rPr>
              <a:t>Alrawadieh</a:t>
            </a:r>
            <a:r>
              <a:rPr lang="en-US" sz="1600" dirty="0">
                <a:latin typeface="Times New Roman" pitchFamily="18" charset="0"/>
                <a:cs typeface="Times New Roman" pitchFamily="18" charset="0"/>
              </a:rPr>
              <a:t>, Z., </a:t>
            </a:r>
            <a:r>
              <a:rPr lang="en-US" sz="1600" dirty="0" err="1">
                <a:latin typeface="Times New Roman" pitchFamily="18" charset="0"/>
                <a:cs typeface="Times New Roman" pitchFamily="18" charset="0"/>
              </a:rPr>
              <a:t>Guttentag</a:t>
            </a:r>
            <a:r>
              <a:rPr lang="en-US" sz="1600" dirty="0">
                <a:latin typeface="Times New Roman" pitchFamily="18" charset="0"/>
                <a:cs typeface="Times New Roman" pitchFamily="18" charset="0"/>
              </a:rPr>
              <a:t>, D., </a:t>
            </a:r>
            <a:r>
              <a:rPr lang="en-US" sz="1600" dirty="0" err="1">
                <a:latin typeface="Times New Roman" pitchFamily="18" charset="0"/>
                <a:cs typeface="Times New Roman" pitchFamily="18" charset="0"/>
              </a:rPr>
              <a:t>Cifci</a:t>
            </a:r>
            <a:r>
              <a:rPr lang="en-US" sz="1600" dirty="0">
                <a:latin typeface="Times New Roman" pitchFamily="18" charset="0"/>
                <a:cs typeface="Times New Roman" pitchFamily="18" charset="0"/>
              </a:rPr>
              <a:t>, M.A. and Cetin, G., 2020. Budget and midrange hotel managers’ perceptions of and responses to </a:t>
            </a:r>
            <a:r>
              <a:rPr lang="en-US" sz="1600" dirty="0" err="1">
                <a:latin typeface="Times New Roman" pitchFamily="18" charset="0"/>
                <a:cs typeface="Times New Roman" pitchFamily="18" charset="0"/>
              </a:rPr>
              <a:t>Airbnb</a:t>
            </a:r>
            <a:r>
              <a:rPr lang="en-US" sz="1600" dirty="0">
                <a:latin typeface="Times New Roman" pitchFamily="18" charset="0"/>
                <a:cs typeface="Times New Roman" pitchFamily="18" charset="0"/>
              </a:rPr>
              <a:t>: evidence from Istanbul. </a:t>
            </a:r>
            <a:r>
              <a:rPr lang="en-US" sz="1600" i="1" dirty="0">
                <a:latin typeface="Times New Roman" pitchFamily="18" charset="0"/>
                <a:cs typeface="Times New Roman" pitchFamily="18" charset="0"/>
              </a:rPr>
              <a:t>International Journal of Contemporary Hospitality Management</a:t>
            </a:r>
            <a:r>
              <a:rPr lang="en-US" sz="1600" dirty="0">
                <a:latin typeface="Times New Roman" pitchFamily="18" charset="0"/>
                <a:cs typeface="Times New Roman" pitchFamily="18" charset="0"/>
              </a:rPr>
              <a:t>.</a:t>
            </a:r>
          </a:p>
          <a:p>
            <a:pPr algn="just"/>
            <a:r>
              <a:rPr lang="en-US" sz="1600" dirty="0">
                <a:latin typeface="Times New Roman" pitchFamily="18" charset="0"/>
                <a:cs typeface="Times New Roman" pitchFamily="18" charset="0"/>
              </a:rPr>
              <a:t>EFFENDI, K., 2020. INTERNSHIP REPORT JW MARRIOTT HOTEL SURABAYA.</a:t>
            </a:r>
          </a:p>
          <a:p>
            <a:pPr algn="just"/>
            <a:r>
              <a:rPr lang="en-US" sz="1600" dirty="0" err="1">
                <a:latin typeface="Times New Roman" pitchFamily="18" charset="0"/>
                <a:cs typeface="Times New Roman" pitchFamily="18" charset="0"/>
              </a:rPr>
              <a:t>Filimonau</a:t>
            </a:r>
            <a:r>
              <a:rPr lang="en-US" sz="1600" dirty="0">
                <a:latin typeface="Times New Roman" pitchFamily="18" charset="0"/>
                <a:cs typeface="Times New Roman" pitchFamily="18" charset="0"/>
              </a:rPr>
              <a:t>, V., </a:t>
            </a:r>
            <a:r>
              <a:rPr lang="en-US" sz="1600" dirty="0" err="1">
                <a:latin typeface="Times New Roman" pitchFamily="18" charset="0"/>
                <a:cs typeface="Times New Roman" pitchFamily="18" charset="0"/>
              </a:rPr>
              <a:t>Derqui</a:t>
            </a:r>
            <a:r>
              <a:rPr lang="en-US" sz="1600" dirty="0">
                <a:latin typeface="Times New Roman" pitchFamily="18" charset="0"/>
                <a:cs typeface="Times New Roman" pitchFamily="18" charset="0"/>
              </a:rPr>
              <a:t>, B. and </a:t>
            </a:r>
            <a:r>
              <a:rPr lang="en-US" sz="1600" dirty="0" err="1">
                <a:latin typeface="Times New Roman" pitchFamily="18" charset="0"/>
                <a:cs typeface="Times New Roman" pitchFamily="18" charset="0"/>
              </a:rPr>
              <a:t>Matute</a:t>
            </a:r>
            <a:r>
              <a:rPr lang="en-US" sz="1600" dirty="0">
                <a:latin typeface="Times New Roman" pitchFamily="18" charset="0"/>
                <a:cs typeface="Times New Roman" pitchFamily="18" charset="0"/>
              </a:rPr>
              <a:t>, J., 2020. The COVID-19 pandemic and </a:t>
            </a:r>
            <a:r>
              <a:rPr lang="en-US" sz="1600" dirty="0" err="1">
                <a:latin typeface="Times New Roman" pitchFamily="18" charset="0"/>
                <a:cs typeface="Times New Roman" pitchFamily="18" charset="0"/>
              </a:rPr>
              <a:t>organisational</a:t>
            </a:r>
            <a:r>
              <a:rPr lang="en-US" sz="1600" dirty="0">
                <a:latin typeface="Times New Roman" pitchFamily="18" charset="0"/>
                <a:cs typeface="Times New Roman" pitchFamily="18" charset="0"/>
              </a:rPr>
              <a:t> commitment of senior hotel managers. </a:t>
            </a:r>
            <a:r>
              <a:rPr lang="en-US" sz="1600" i="1" dirty="0">
                <a:latin typeface="Times New Roman" pitchFamily="18" charset="0"/>
                <a:cs typeface="Times New Roman" pitchFamily="18" charset="0"/>
              </a:rPr>
              <a:t>International Journal of Hospitality Management</a:t>
            </a:r>
            <a:r>
              <a:rPr lang="en-US" sz="1600" dirty="0">
                <a:latin typeface="Times New Roman" pitchFamily="18" charset="0"/>
                <a:cs typeface="Times New Roman" pitchFamily="18" charset="0"/>
              </a:rPr>
              <a:t>, </a:t>
            </a:r>
            <a:r>
              <a:rPr lang="en-US" sz="1600" i="1" dirty="0">
                <a:latin typeface="Times New Roman" pitchFamily="18" charset="0"/>
                <a:cs typeface="Times New Roman" pitchFamily="18" charset="0"/>
              </a:rPr>
              <a:t>91</a:t>
            </a:r>
            <a:r>
              <a:rPr lang="en-US" sz="1600" dirty="0">
                <a:latin typeface="Times New Roman" pitchFamily="18" charset="0"/>
                <a:cs typeface="Times New Roman" pitchFamily="18" charset="0"/>
              </a:rPr>
              <a:t>, p.102659.</a:t>
            </a:r>
          </a:p>
          <a:p>
            <a:pPr algn="just"/>
            <a:r>
              <a:rPr lang="en-US" sz="1600" dirty="0" err="1">
                <a:latin typeface="Times New Roman" pitchFamily="18" charset="0"/>
                <a:cs typeface="Times New Roman" pitchFamily="18" charset="0"/>
              </a:rPr>
              <a:t>Ge</a:t>
            </a:r>
            <a:r>
              <a:rPr lang="en-US" sz="1600" dirty="0">
                <a:latin typeface="Times New Roman" pitchFamily="18" charset="0"/>
                <a:cs typeface="Times New Roman" pitchFamily="18" charset="0"/>
              </a:rPr>
              <a:t>, X., 2020. </a:t>
            </a:r>
            <a:r>
              <a:rPr lang="en-US" sz="1600" i="1" dirty="0">
                <a:latin typeface="Times New Roman" pitchFamily="18" charset="0"/>
                <a:cs typeface="Times New Roman" pitchFamily="18" charset="0"/>
              </a:rPr>
              <a:t>Exploring factors of corporate social responsibility in luxury hotels: The case of Marriott Hotel</a:t>
            </a:r>
            <a:r>
              <a:rPr lang="en-US" sz="1600" dirty="0">
                <a:latin typeface="Times New Roman" pitchFamily="18" charset="0"/>
                <a:cs typeface="Times New Roman" pitchFamily="18" charset="0"/>
              </a:rPr>
              <a:t> (Doctoral dissertation).</a:t>
            </a:r>
          </a:p>
          <a:p>
            <a:pPr algn="just"/>
            <a:r>
              <a:rPr lang="en-US" sz="1600" dirty="0">
                <a:latin typeface="Times New Roman" pitchFamily="18" charset="0"/>
                <a:cs typeface="Times New Roman" pitchFamily="18" charset="0"/>
              </a:rPr>
              <a:t>Gonzalez, R., </a:t>
            </a:r>
            <a:r>
              <a:rPr lang="en-US" sz="1600" dirty="0" err="1">
                <a:latin typeface="Times New Roman" pitchFamily="18" charset="0"/>
                <a:cs typeface="Times New Roman" pitchFamily="18" charset="0"/>
              </a:rPr>
              <a:t>Gasco</a:t>
            </a:r>
            <a:r>
              <a:rPr lang="en-US" sz="1600" dirty="0">
                <a:latin typeface="Times New Roman" pitchFamily="18" charset="0"/>
                <a:cs typeface="Times New Roman" pitchFamily="18" charset="0"/>
              </a:rPr>
              <a:t>, J. and </a:t>
            </a:r>
            <a:r>
              <a:rPr lang="en-US" sz="1600" dirty="0" err="1">
                <a:latin typeface="Times New Roman" pitchFamily="18" charset="0"/>
                <a:cs typeface="Times New Roman" pitchFamily="18" charset="0"/>
              </a:rPr>
              <a:t>Llopis</a:t>
            </a:r>
            <a:r>
              <a:rPr lang="en-US" sz="1600" dirty="0">
                <a:latin typeface="Times New Roman" pitchFamily="18" charset="0"/>
                <a:cs typeface="Times New Roman" pitchFamily="18" charset="0"/>
              </a:rPr>
              <a:t>, J., 2019. ICTs in hotel management: a research review. </a:t>
            </a:r>
            <a:r>
              <a:rPr lang="en-US" sz="1600" i="1" dirty="0">
                <a:latin typeface="Times New Roman" pitchFamily="18" charset="0"/>
                <a:cs typeface="Times New Roman" pitchFamily="18" charset="0"/>
              </a:rPr>
              <a:t>International Journal of Contemporary Hospitality Management</a:t>
            </a:r>
            <a:r>
              <a:rPr lang="en-US" sz="1600" dirty="0">
                <a:latin typeface="Times New Roman" pitchFamily="18" charset="0"/>
                <a:cs typeface="Times New Roman" pitchFamily="18" charset="0"/>
              </a:rPr>
              <a:t>.</a:t>
            </a:r>
          </a:p>
          <a:p>
            <a:pPr algn="just"/>
            <a:r>
              <a:rPr lang="en-US" sz="1600" dirty="0">
                <a:latin typeface="Times New Roman" pitchFamily="18" charset="0"/>
                <a:cs typeface="Times New Roman" pitchFamily="18" charset="0"/>
              </a:rPr>
              <a:t>Gupta, N., 2020. A Study of Customer Satisfaction Towards Marriott Hotel, </a:t>
            </a:r>
            <a:r>
              <a:rPr lang="en-US" sz="1600" dirty="0" err="1">
                <a:latin typeface="Times New Roman" pitchFamily="18" charset="0"/>
                <a:cs typeface="Times New Roman" pitchFamily="18" charset="0"/>
              </a:rPr>
              <a:t>Jaipur</a:t>
            </a:r>
            <a:r>
              <a:rPr lang="en-US" sz="1600" dirty="0">
                <a:latin typeface="Times New Roman" pitchFamily="18" charset="0"/>
                <a:cs typeface="Times New Roman" pitchFamily="18" charset="0"/>
              </a:rPr>
              <a:t>. </a:t>
            </a:r>
            <a:r>
              <a:rPr lang="en-US" sz="1600" i="1" dirty="0">
                <a:latin typeface="Times New Roman" pitchFamily="18" charset="0"/>
                <a:cs typeface="Times New Roman" pitchFamily="18" charset="0"/>
              </a:rPr>
              <a:t>International Journal of Management</a:t>
            </a:r>
            <a:r>
              <a:rPr lang="en-US" sz="1600" dirty="0">
                <a:latin typeface="Times New Roman" pitchFamily="18" charset="0"/>
                <a:cs typeface="Times New Roman" pitchFamily="18" charset="0"/>
              </a:rPr>
              <a:t>, </a:t>
            </a:r>
            <a:r>
              <a:rPr lang="en-US" sz="1600" i="1" dirty="0">
                <a:latin typeface="Times New Roman" pitchFamily="18" charset="0"/>
                <a:cs typeface="Times New Roman" pitchFamily="18" charset="0"/>
              </a:rPr>
              <a:t>11</a:t>
            </a:r>
            <a:r>
              <a:rPr lang="en-US" sz="1600" dirty="0">
                <a:latin typeface="Times New Roman" pitchFamily="18" charset="0"/>
                <a:cs typeface="Times New Roman" pitchFamily="18" charset="0"/>
              </a:rPr>
              <a:t>(9).</a:t>
            </a:r>
          </a:p>
          <a:p>
            <a:pPr algn="just"/>
            <a:r>
              <a:rPr lang="en-US" sz="1600" dirty="0" err="1">
                <a:latin typeface="Times New Roman" pitchFamily="18" charset="0"/>
                <a:cs typeface="Times New Roman" pitchFamily="18" charset="0"/>
              </a:rPr>
              <a:t>Khalimova</a:t>
            </a:r>
            <a:r>
              <a:rPr lang="en-US" sz="1600" dirty="0">
                <a:latin typeface="Times New Roman" pitchFamily="18" charset="0"/>
                <a:cs typeface="Times New Roman" pitchFamily="18" charset="0"/>
              </a:rPr>
              <a:t>, N.J., 2020. Analysis of foreign experience in hotel career enhancement programs. </a:t>
            </a:r>
            <a:r>
              <a:rPr lang="en-US" sz="1600" i="1" dirty="0">
                <a:latin typeface="Times New Roman" pitchFamily="18" charset="0"/>
                <a:cs typeface="Times New Roman" pitchFamily="18" charset="0"/>
              </a:rPr>
              <a:t>Central Asian Problems of Modern Science and Education</a:t>
            </a:r>
            <a:r>
              <a:rPr lang="en-US" sz="1600" dirty="0">
                <a:latin typeface="Times New Roman" pitchFamily="18" charset="0"/>
                <a:cs typeface="Times New Roman" pitchFamily="18" charset="0"/>
              </a:rPr>
              <a:t>, </a:t>
            </a:r>
            <a:r>
              <a:rPr lang="en-US" sz="1600" i="1" dirty="0">
                <a:latin typeface="Times New Roman" pitchFamily="18" charset="0"/>
                <a:cs typeface="Times New Roman" pitchFamily="18" charset="0"/>
              </a:rPr>
              <a:t>2020</a:t>
            </a:r>
            <a:r>
              <a:rPr lang="en-US" sz="1600" dirty="0">
                <a:latin typeface="Times New Roman" pitchFamily="18" charset="0"/>
                <a:cs typeface="Times New Roman" pitchFamily="18" charset="0"/>
              </a:rPr>
              <a:t>(2), pp.3-14.</a:t>
            </a:r>
          </a:p>
          <a:p>
            <a:pPr algn="just"/>
            <a:r>
              <a:rPr lang="en-US" sz="1600" dirty="0" err="1">
                <a:latin typeface="Times New Roman" pitchFamily="18" charset="0"/>
                <a:cs typeface="Times New Roman" pitchFamily="18" charset="0"/>
              </a:rPr>
              <a:t>Schuckert</a:t>
            </a:r>
            <a:r>
              <a:rPr lang="en-US" sz="1600" dirty="0">
                <a:latin typeface="Times New Roman" pitchFamily="18" charset="0"/>
                <a:cs typeface="Times New Roman" pitchFamily="18" charset="0"/>
              </a:rPr>
              <a:t>, M., Liang, S., Law, R. and Sun, W., 2019. How do domestic and international high-end hotel brands receive and manage customer feedback?. </a:t>
            </a:r>
            <a:r>
              <a:rPr lang="en-US" sz="1600" i="1" dirty="0">
                <a:latin typeface="Times New Roman" pitchFamily="18" charset="0"/>
                <a:cs typeface="Times New Roman" pitchFamily="18" charset="0"/>
              </a:rPr>
              <a:t>International Journal of Hospitality Management</a:t>
            </a:r>
            <a:r>
              <a:rPr lang="en-US" sz="1600" dirty="0">
                <a:latin typeface="Times New Roman" pitchFamily="18" charset="0"/>
                <a:cs typeface="Times New Roman" pitchFamily="18" charset="0"/>
              </a:rPr>
              <a:t>, </a:t>
            </a:r>
            <a:r>
              <a:rPr lang="en-US" sz="1600" i="1" dirty="0">
                <a:latin typeface="Times New Roman" pitchFamily="18" charset="0"/>
                <a:cs typeface="Times New Roman" pitchFamily="18" charset="0"/>
              </a:rPr>
              <a:t>77</a:t>
            </a:r>
            <a:r>
              <a:rPr lang="en-US" sz="1600" dirty="0">
                <a:latin typeface="Times New Roman" pitchFamily="18" charset="0"/>
                <a:cs typeface="Times New Roman" pitchFamily="18" charset="0"/>
              </a:rPr>
              <a:t>, pp.528-537.</a:t>
            </a:r>
          </a:p>
          <a:p>
            <a:pPr algn="just"/>
            <a:r>
              <a:rPr lang="en-US" sz="1600" dirty="0">
                <a:latin typeface="Times New Roman" pitchFamily="18" charset="0"/>
                <a:cs typeface="Times New Roman" pitchFamily="18" charset="0"/>
              </a:rPr>
              <a:t>Wang, C., </a:t>
            </a:r>
            <a:r>
              <a:rPr lang="en-US" sz="1600" dirty="0" err="1">
                <a:latin typeface="Times New Roman" pitchFamily="18" charset="0"/>
                <a:cs typeface="Times New Roman" pitchFamily="18" charset="0"/>
              </a:rPr>
              <a:t>Hu</a:t>
            </a:r>
            <a:r>
              <a:rPr lang="en-US" sz="1600" dirty="0">
                <a:latin typeface="Times New Roman" pitchFamily="18" charset="0"/>
                <a:cs typeface="Times New Roman" pitchFamily="18" charset="0"/>
              </a:rPr>
              <a:t>, R. and Zhang, T.C., 2020. Corporate social responsibility in international hotel chains and its effects on local employees: Scale development and empirical testing in China. </a:t>
            </a:r>
            <a:r>
              <a:rPr lang="en-US" sz="1600" i="1" dirty="0">
                <a:latin typeface="Times New Roman" pitchFamily="18" charset="0"/>
                <a:cs typeface="Times New Roman" pitchFamily="18" charset="0"/>
              </a:rPr>
              <a:t>International Journal of Hospitality Management</a:t>
            </a:r>
            <a:r>
              <a:rPr lang="en-US" sz="1600" dirty="0">
                <a:latin typeface="Times New Roman" pitchFamily="18" charset="0"/>
                <a:cs typeface="Times New Roman" pitchFamily="18" charset="0"/>
              </a:rPr>
              <a:t>, </a:t>
            </a:r>
            <a:r>
              <a:rPr lang="en-US" sz="1600" i="1" dirty="0">
                <a:latin typeface="Times New Roman" pitchFamily="18" charset="0"/>
                <a:cs typeface="Times New Roman" pitchFamily="18" charset="0"/>
              </a:rPr>
              <a:t>90</a:t>
            </a:r>
            <a:r>
              <a:rPr lang="en-US" sz="1600" dirty="0">
                <a:latin typeface="Times New Roman" pitchFamily="18" charset="0"/>
                <a:cs typeface="Times New Roman" pitchFamily="18" charset="0"/>
              </a:rPr>
              <a:t>, p.102598.</a:t>
            </a:r>
          </a:p>
          <a:p>
            <a:pPr algn="just"/>
            <a:r>
              <a:rPr lang="en-GB" altLang="en-US" sz="1600" dirty="0">
                <a:latin typeface="Calibri" panose="020F0502020204030204" pitchFamily="34" charset="0"/>
                <a:cs typeface="Calibri" panose="020F0502020204030204" pitchFamily="34" charset="0"/>
              </a:rPr>
              <a:t>Solomon, M. (2019) </a:t>
            </a:r>
            <a:r>
              <a:rPr lang="en-GB" altLang="en-US" sz="1600" i="1" dirty="0">
                <a:latin typeface="Calibri" panose="020F0502020204030204" pitchFamily="34" charset="0"/>
                <a:cs typeface="Calibri" panose="020F0502020204030204" pitchFamily="34" charset="0"/>
              </a:rPr>
              <a:t>Heart of hospitality</a:t>
            </a:r>
            <a:r>
              <a:rPr lang="en-GB" altLang="en-US" sz="1600" dirty="0">
                <a:latin typeface="Calibri" panose="020F0502020204030204" pitchFamily="34" charset="0"/>
                <a:cs typeface="Calibri" panose="020F0502020204030204" pitchFamily="34" charset="0"/>
              </a:rPr>
              <a:t>. New York: SELECT Books INC.</a:t>
            </a:r>
            <a:endParaRPr lang="en-US" sz="1600" dirty="0">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ages (3).jfif"/>
          <p:cNvPicPr>
            <a:picLocks noChangeAspect="1"/>
          </p:cNvPicPr>
          <p:nvPr/>
        </p:nvPicPr>
        <p:blipFill>
          <a:blip r:embed="rId2"/>
          <a:stretch>
            <a:fillRect/>
          </a:stretch>
        </p:blipFill>
        <p:spPr>
          <a:xfrm>
            <a:off x="1493946" y="927800"/>
            <a:ext cx="6784393" cy="379241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AB7B20C8-973F-8493-1EFF-5B7373B228E3}"/>
                  </a:ext>
                </a:extLst>
              </p14:cNvPr>
              <p14:cNvContentPartPr/>
              <p14:nvPr/>
            </p14:nvContentPartPr>
            <p14:xfrm>
              <a:off x="2641681" y="3366952"/>
              <a:ext cx="360" cy="360"/>
            </p14:xfrm>
          </p:contentPart>
        </mc:Choice>
        <mc:Fallback xmlns="">
          <p:pic>
            <p:nvPicPr>
              <p:cNvPr id="3" name="Ink 2">
                <a:extLst>
                  <a:ext uri="{FF2B5EF4-FFF2-40B4-BE49-F238E27FC236}">
                    <a16:creationId xmlns:a16="http://schemas.microsoft.com/office/drawing/2014/main" id="{AB7B20C8-973F-8493-1EFF-5B7373B228E3}"/>
                  </a:ext>
                </a:extLst>
              </p:cNvPr>
              <p:cNvPicPr/>
              <p:nvPr/>
            </p:nvPicPr>
            <p:blipFill>
              <a:blip r:embed="rId4"/>
              <a:stretch>
                <a:fillRect/>
              </a:stretch>
            </p:blipFill>
            <p:spPr>
              <a:xfrm>
                <a:off x="2633041" y="3357952"/>
                <a:ext cx="18000" cy="18000"/>
              </a:xfrm>
              <a:prstGeom prst="rect">
                <a:avLst/>
              </a:prstGeom>
            </p:spPr>
          </p:pic>
        </mc:Fallback>
      </mc:AlternateContent>
      <p:sp>
        <p:nvSpPr>
          <p:cNvPr id="6" name="TextBox 5">
            <a:extLst>
              <a:ext uri="{FF2B5EF4-FFF2-40B4-BE49-F238E27FC236}">
                <a16:creationId xmlns:a16="http://schemas.microsoft.com/office/drawing/2014/main" id="{699B3815-9B7E-3271-30C5-929E33A4AE04}"/>
              </a:ext>
            </a:extLst>
          </p:cNvPr>
          <p:cNvSpPr txBox="1"/>
          <p:nvPr/>
        </p:nvSpPr>
        <p:spPr>
          <a:xfrm>
            <a:off x="3656794" y="2742555"/>
            <a:ext cx="1828800" cy="1828800"/>
          </a:xfrm>
          <a:prstGeom prst="rect">
            <a:avLst/>
          </a:prstGeom>
          <a:noFill/>
        </p:spPr>
        <p:txBody>
          <a:bodyPr wrap="square" rtlCol="0">
            <a:spAutoFit/>
          </a:bodyPr>
          <a:lstStyle/>
          <a:p>
            <a:pPr algn="l"/>
            <a:endParaRPr lang="en-US"/>
          </a:p>
        </p:txBody>
      </p:sp>
      <p:sp>
        <p:nvSpPr>
          <p:cNvPr id="8" name="TextBox 7">
            <a:extLst>
              <a:ext uri="{FF2B5EF4-FFF2-40B4-BE49-F238E27FC236}">
                <a16:creationId xmlns:a16="http://schemas.microsoft.com/office/drawing/2014/main" id="{FAF4E27D-0002-4124-89D3-710FBDEEB3BF}"/>
              </a:ext>
            </a:extLst>
          </p:cNvPr>
          <p:cNvSpPr txBox="1"/>
          <p:nvPr/>
        </p:nvSpPr>
        <p:spPr>
          <a:xfrm>
            <a:off x="3656794" y="2742555"/>
            <a:ext cx="1828800" cy="1828800"/>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A2EAF94B-CEC1-F5A7-190E-0083C3E4BB3F}"/>
              </a:ext>
            </a:extLst>
          </p:cNvPr>
          <p:cNvSpPr txBox="1"/>
          <p:nvPr/>
        </p:nvSpPr>
        <p:spPr>
          <a:xfrm>
            <a:off x="3656794" y="2742555"/>
            <a:ext cx="1828800" cy="1828800"/>
          </a:xfrm>
          <a:prstGeom prst="rect">
            <a:avLst/>
          </a:prstGeom>
          <a:noFill/>
        </p:spPr>
        <p:txBody>
          <a:bodyPr wrap="square" rtlCol="0">
            <a:spAutoFit/>
          </a:bodyPr>
          <a:lstStyle/>
          <a:p>
            <a:pPr algn="l"/>
            <a:endParaRPr lang="en-US"/>
          </a:p>
        </p:txBody>
      </p:sp>
      <p:sp>
        <p:nvSpPr>
          <p:cNvPr id="12" name="TextBox 11">
            <a:extLst>
              <a:ext uri="{FF2B5EF4-FFF2-40B4-BE49-F238E27FC236}">
                <a16:creationId xmlns:a16="http://schemas.microsoft.com/office/drawing/2014/main" id="{00139D08-AE37-2697-99F9-3EF9D4937A1B}"/>
              </a:ext>
            </a:extLst>
          </p:cNvPr>
          <p:cNvSpPr txBox="1"/>
          <p:nvPr/>
        </p:nvSpPr>
        <p:spPr>
          <a:xfrm>
            <a:off x="1941247" y="3813866"/>
            <a:ext cx="5598203" cy="400110"/>
          </a:xfrm>
          <a:prstGeom prst="rect">
            <a:avLst/>
          </a:prstGeom>
          <a:noFill/>
        </p:spPr>
        <p:txBody>
          <a:bodyPr wrap="square" rtlCol="0">
            <a:spAutoFit/>
          </a:bodyPr>
          <a:lstStyle/>
          <a:p>
            <a:pPr algn="l"/>
            <a:r>
              <a:rPr lang="en-GB" sz="2000" b="1" dirty="0">
                <a:solidFill>
                  <a:schemeClr val="accent6">
                    <a:lumMod val="50000"/>
                  </a:schemeClr>
                </a:solidFill>
                <a:latin typeface="Arial" panose="020B0604020202020204" pitchFamily="34" charset="0"/>
                <a:cs typeface="Arial" panose="020B0604020202020204" pitchFamily="34" charset="0"/>
              </a:rPr>
              <a:t>MONICA CLEMENTINA RADU</a:t>
            </a:r>
            <a:endParaRPr lang="en-US" sz="2000" b="1" dirty="0">
              <a:solidFill>
                <a:schemeClr val="accent6">
                  <a:lumMod val="50000"/>
                </a:schemeClr>
              </a:solidFill>
              <a:latin typeface="Arial" panose="020B0604020202020204" pitchFamily="34" charset="0"/>
              <a:cs typeface="Arial" panose="020B0604020202020204"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118</TotalTime>
  <Words>2247</Words>
  <Application>Microsoft Office PowerPoint</Application>
  <PresentationFormat>On-screen Show (4:3)</PresentationFormat>
  <Paragraphs>71</Paragraphs>
  <Slides>12</Slides>
  <Notes>7</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Module</vt:lpstr>
      <vt:lpstr>The role and the importance of quality service, hospitality and guest Services, within a hotel industry PRESENTATION </vt:lpstr>
      <vt:lpstr>TABLE OF CONTENT</vt:lpstr>
      <vt:lpstr>INTRODUCTION</vt:lpstr>
      <vt:lpstr>BRIEFLY INTRODUCE YOUR CHOSEN HOTEL BRAND</vt:lpstr>
      <vt:lpstr>IDENTIFY THE HOTEL BRAND’S MAIN CONSUMERS</vt:lpstr>
      <vt:lpstr>OUTLINE THE NATURE, SCOPE AND ROLE OF THE GUEST SERVICES AND FACILITIES THAT ARE PROVIDED TO THESE GUESTS BY THE HOTEL BRAND</vt:lpstr>
      <vt:lpstr>EXPLAIN THE NEED TO CONSIDER THE ROLE AND FUNCTION OF GUEST SERVICES IN GENERAL</vt:lpstr>
      <vt:lpstr>DISCUSS THE IMPORTANCE OF HOSPITALITY AND HOW HOTELS MEET/EXCEED GUEST EXPECTATIONS</vt:lpstr>
      <vt:lpstr>The heart of Hospitality-Wow factor</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dc:title>
  <dc:creator>userr</dc:creator>
  <cp:lastModifiedBy>Monica Clementina Radu (2209717)</cp:lastModifiedBy>
  <cp:revision>29</cp:revision>
  <dcterms:created xsi:type="dcterms:W3CDTF">2023-01-25T16:25:00Z</dcterms:created>
  <dcterms:modified xsi:type="dcterms:W3CDTF">2023-02-08T16:58:45Z</dcterms:modified>
</cp:coreProperties>
</file>