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34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35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36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35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34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33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32.xml"/>
  <Override ContentType="application/vnd.openxmlformats-officedocument.presentationml.slide+xml" PartName="/ppt/slides/slide1.xml"/>
  <Override ContentType="application/vnd.openxmlformats-officedocument.presentationml.slide+xml" PartName="/ppt/slides/slide28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36.xml"/>
  <Override ContentType="application/vnd.openxmlformats-officedocument.presentationml.slide+xml" PartName="/ppt/slides/slide31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6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</p:sldIdLst>
  <p:sldSz cy="5143500" cx="9144000"/>
  <p:notesSz cx="6858000" cy="9144000"/>
  <p:embeddedFontLst>
    <p:embeddedFont>
      <p:font typeface="Roboto"/>
      <p:regular r:id="rId42"/>
      <p:bold r:id="rId43"/>
      <p:italic r:id="rId44"/>
      <p:boldItalic r:id="rId45"/>
    </p:embeddedFont>
    <p:embeddedFont>
      <p:font typeface="Roboto Light"/>
      <p:regular r:id="rId46"/>
      <p:bold r:id="rId47"/>
      <p:italic r:id="rId48"/>
      <p:boldItalic r:id="rId49"/>
    </p:embeddedFont>
    <p:embeddedFont>
      <p:font typeface="Roboto Mono"/>
      <p:regular r:id="rId50"/>
      <p:bold r:id="rId51"/>
      <p:italic r:id="rId52"/>
      <p:boldItalic r:id="rId53"/>
    </p:embeddedFont>
    <p:embeddedFont>
      <p:font typeface="Karla"/>
      <p:regular r:id="rId54"/>
      <p:bold r:id="rId55"/>
      <p:italic r:id="rId56"/>
      <p:boldItalic r:id="rId57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slide" Target="slides/slide35.xml"/><Relationship Id="rId42" Type="http://schemas.openxmlformats.org/officeDocument/2006/relationships/font" Target="fonts/Roboto-regular.fntdata"/><Relationship Id="rId41" Type="http://schemas.openxmlformats.org/officeDocument/2006/relationships/slide" Target="slides/slide36.xml"/><Relationship Id="rId44" Type="http://schemas.openxmlformats.org/officeDocument/2006/relationships/font" Target="fonts/Roboto-italic.fntdata"/><Relationship Id="rId43" Type="http://schemas.openxmlformats.org/officeDocument/2006/relationships/font" Target="fonts/Roboto-bold.fntdata"/><Relationship Id="rId46" Type="http://schemas.openxmlformats.org/officeDocument/2006/relationships/font" Target="fonts/RobotoLight-regular.fntdata"/><Relationship Id="rId45" Type="http://schemas.openxmlformats.org/officeDocument/2006/relationships/font" Target="fonts/Roboto-boldItalic.fntdata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48" Type="http://schemas.openxmlformats.org/officeDocument/2006/relationships/font" Target="fonts/RobotoLight-italic.fntdata"/><Relationship Id="rId47" Type="http://schemas.openxmlformats.org/officeDocument/2006/relationships/font" Target="fonts/RobotoLight-bold.fntdata"/><Relationship Id="rId49" Type="http://schemas.openxmlformats.org/officeDocument/2006/relationships/font" Target="fonts/RobotoLight-bold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33" Type="http://schemas.openxmlformats.org/officeDocument/2006/relationships/slide" Target="slides/slide28.xml"/><Relationship Id="rId32" Type="http://schemas.openxmlformats.org/officeDocument/2006/relationships/slide" Target="slides/slide27.xml"/><Relationship Id="rId35" Type="http://schemas.openxmlformats.org/officeDocument/2006/relationships/slide" Target="slides/slide30.xml"/><Relationship Id="rId34" Type="http://schemas.openxmlformats.org/officeDocument/2006/relationships/slide" Target="slides/slide29.xml"/><Relationship Id="rId37" Type="http://schemas.openxmlformats.org/officeDocument/2006/relationships/slide" Target="slides/slide32.xml"/><Relationship Id="rId36" Type="http://schemas.openxmlformats.org/officeDocument/2006/relationships/slide" Target="slides/slide31.xml"/><Relationship Id="rId39" Type="http://schemas.openxmlformats.org/officeDocument/2006/relationships/slide" Target="slides/slide34.xml"/><Relationship Id="rId38" Type="http://schemas.openxmlformats.org/officeDocument/2006/relationships/slide" Target="slides/slide33.xml"/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29" Type="http://schemas.openxmlformats.org/officeDocument/2006/relationships/slide" Target="slides/slide24.xml"/><Relationship Id="rId51" Type="http://schemas.openxmlformats.org/officeDocument/2006/relationships/font" Target="fonts/RobotoMono-bold.fntdata"/><Relationship Id="rId50" Type="http://schemas.openxmlformats.org/officeDocument/2006/relationships/font" Target="fonts/RobotoMono-regular.fntdata"/><Relationship Id="rId53" Type="http://schemas.openxmlformats.org/officeDocument/2006/relationships/font" Target="fonts/RobotoMono-boldItalic.fntdata"/><Relationship Id="rId52" Type="http://schemas.openxmlformats.org/officeDocument/2006/relationships/font" Target="fonts/RobotoMono-italic.fntdata"/><Relationship Id="rId11" Type="http://schemas.openxmlformats.org/officeDocument/2006/relationships/slide" Target="slides/slide6.xml"/><Relationship Id="rId55" Type="http://schemas.openxmlformats.org/officeDocument/2006/relationships/font" Target="fonts/Karla-bold.fntdata"/><Relationship Id="rId10" Type="http://schemas.openxmlformats.org/officeDocument/2006/relationships/slide" Target="slides/slide5.xml"/><Relationship Id="rId54" Type="http://schemas.openxmlformats.org/officeDocument/2006/relationships/font" Target="fonts/Karla-regular.fntdata"/><Relationship Id="rId13" Type="http://schemas.openxmlformats.org/officeDocument/2006/relationships/slide" Target="slides/slide8.xml"/><Relationship Id="rId57" Type="http://schemas.openxmlformats.org/officeDocument/2006/relationships/font" Target="fonts/Karla-boldItalic.fntdata"/><Relationship Id="rId12" Type="http://schemas.openxmlformats.org/officeDocument/2006/relationships/slide" Target="slides/slide7.xml"/><Relationship Id="rId56" Type="http://schemas.openxmlformats.org/officeDocument/2006/relationships/font" Target="fonts/Karla-italic.fntdata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g844e922116_0_1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Google Shape;59;g844e922116_0_1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844e922116_0_1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5" name="Google Shape;65;g844e922116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g844e922116_0_20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3" name="Google Shape;73;g844e922116_0_2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8be338b494_0_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9" name="Google Shape;79;g8be338b494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g8be338b494_0_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" name="Google Shape;88;g8be338b494_0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g8be338b494_0_1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4" name="Google Shape;94;g8be338b494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8be338b494_0_2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3" name="Google Shape;103;g8be338b494_0_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g8be338b494_0_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Google Shape;112;g8be338b494_0_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g8be338b494_0_5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5" name="Google Shape;125;g8be338b494_0_5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g8be338b494_0_5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1" name="Google Shape;131;g8be338b494_0_5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8be338b494_0_6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0" name="Google Shape;140;g8be338b494_0_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g8be338b494_0_7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9" name="Google Shape;149;g8be338b494_0_7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8be338b494_0_8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5" name="Google Shape;155;g8be338b494_0_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a line about how objectives will be made. </a:t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g8be338b494_0_1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2" name="Google Shape;182;g8be338b494_0_1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6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g8be338b494_0_11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88" name="Google Shape;188;g8be338b494_0_1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g8be338b494_0_12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97" name="Google Shape;197;g8be338b494_0_1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g8be338b494_0_13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06" name="Google Shape;206;g8be338b494_0_1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3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g8be338b494_0_15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5" name="Google Shape;225;g8be338b494_0_1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9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g8be338b494_0_16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31" name="Google Shape;231;g8be338b494_0_16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8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g8be338b494_0_17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40" name="Google Shape;240;g8be338b494_0_17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7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g8be338b494_0_18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49" name="Google Shape;249;g8be338b494_0_18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6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g8be338b494_0_19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58" name="Google Shape;258;g8be338b494_0_19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5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g8be338b494_0_20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7" name="Google Shape;267;g8be338b494_0_20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g8be338b494_0_20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73" name="Google Shape;273;g8be338b494_0_20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0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g8be338b494_0_21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82" name="Google Shape;282;g8be338b494_0_2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9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g8be338b494_0_22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91" name="Google Shape;291;g8be338b494_0_2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9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g8be338b494_0_2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1" name="Google Shape;301;g8be338b494_0_2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5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g8be338b494_0_24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07" name="Google Shape;307;g8be338b494_0_24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4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Google Shape;315;g8be338b494_0_25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16" name="Google Shape;316;g8be338b494_0_2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3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g8be338b494_0_26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5" name="Google Shape;325;g8be338b494_0_26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9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g8be338b494_0_26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31" name="Google Shape;331;g8be338b494_0_26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8" name="Shape 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Google Shape;339;g8be338b494_0_27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40" name="Google Shape;340;g8be338b494_0_27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7" name="Shape 3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" name="Google Shape;348;g8be338b494_0_28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49" name="Google Shape;349;g8be338b494_0_28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6" name="Shape 3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" name="Google Shape;357;g8be338b494_0_29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8" name="Google Shape;358;g8be338b494_0_29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2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Google Shape;363;g8be338b494_0_305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64" name="Google Shape;364;g8be338b494_0_30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1" name="Shape 3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2" name="Google Shape;372;g844e922116_0_21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73" name="Google Shape;373;g844e922116_0_2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 3">
  <p:cSld name="TITLE_4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 1">
  <p:cSld name="TITLE_2"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 5">
  <p:cSld name="TITLE_6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">
  <p:cSld name="TITLE_7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 2">
  <p:cSld name="TITLE_8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 4">
  <p:cSld name="TITLE_9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 6">
  <p:cSld name="TITLE_10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5.xml"/><Relationship Id="rId19" Type="http://schemas.openxmlformats.org/officeDocument/2006/relationships/theme" Target="../theme/theme2.xml"/><Relationship Id="rId6" Type="http://schemas.openxmlformats.org/officeDocument/2006/relationships/slideLayout" Target="../slideLayouts/slideLayout6.xml"/><Relationship Id="rId18" Type="http://schemas.openxmlformats.org/officeDocument/2006/relationships/slideLayout" Target="../slideLayouts/slideLayout18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8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6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png"/><Relationship Id="rId4" Type="http://schemas.openxmlformats.org/officeDocument/2006/relationships/image" Target="../media/image6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7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8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7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7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2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8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7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7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8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5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8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7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7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7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8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7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7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21.xml"/><Relationship Id="rId3" Type="http://schemas.openxmlformats.org/officeDocument/2006/relationships/hyperlink" Target="https://www.instagram.com/karabo_poppy/" TargetMode="External"/><Relationship Id="rId4" Type="http://schemas.openxmlformats.org/officeDocument/2006/relationships/hyperlink" Target="https://www.youtube.com/watch?v=2zmpofnotH4&amp;feature=youtu.be" TargetMode="External"/><Relationship Id="rId5" Type="http://schemas.openxmlformats.org/officeDocument/2006/relationships/hyperlink" Target="https://www.instagram.com/karabo_poppy/" TargetMode="External"/><Relationship Id="rId6" Type="http://schemas.openxmlformats.org/officeDocument/2006/relationships/hyperlink" Target="https://www.youtube.com/watch?v=VeJCyLPSVVM" TargetMode="External"/><Relationship Id="rId7" Type="http://schemas.openxmlformats.org/officeDocument/2006/relationships/image" Target="../media/image7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22.xml"/><Relationship Id="rId3" Type="http://schemas.openxmlformats.org/officeDocument/2006/relationships/hyperlink" Target="https://www.instagram.com/karabo_poppy/" TargetMode="External"/><Relationship Id="rId4" Type="http://schemas.openxmlformats.org/officeDocument/2006/relationships/image" Target="../media/image7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8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24.xml"/><Relationship Id="rId3" Type="http://schemas.openxmlformats.org/officeDocument/2006/relationships/hyperlink" Target="https://www.instagram.com/karabo_poppy/" TargetMode="External"/><Relationship Id="rId4" Type="http://schemas.openxmlformats.org/officeDocument/2006/relationships/image" Target="../media/image7.pn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7.pn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9.png"/><Relationship Id="rId4" Type="http://schemas.openxmlformats.org/officeDocument/2006/relationships/image" Target="../media/image7.pn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8.pn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28.xml"/><Relationship Id="rId3" Type="http://schemas.openxmlformats.org/officeDocument/2006/relationships/hyperlink" Target="https://www.instagram.com/karabo_poppy/" TargetMode="External"/><Relationship Id="rId4" Type="http://schemas.openxmlformats.org/officeDocument/2006/relationships/image" Target="../media/image7.png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7.png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8.png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31.xml"/><Relationship Id="rId3" Type="http://schemas.openxmlformats.org/officeDocument/2006/relationships/image" Target="../media/image7.png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32.xml"/><Relationship Id="rId3" Type="http://schemas.openxmlformats.org/officeDocument/2006/relationships/image" Target="../media/image7.png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33.xml"/><Relationship Id="rId3" Type="http://schemas.openxmlformats.org/officeDocument/2006/relationships/image" Target="../media/image7.png"/></Relationships>
</file>

<file path=ppt/slides/_rels/slide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34.xml"/><Relationship Id="rId3" Type="http://schemas.openxmlformats.org/officeDocument/2006/relationships/image" Target="../media/image8.png"/></Relationships>
</file>

<file path=ppt/slides/_rels/slide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7.png"/></Relationships>
</file>

<file path=ppt/slides/_rels/slide3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36.xml"/><Relationship Id="rId3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" name="Google Shape;61;p20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62" name="Google Shape;62;p20"/>
          <p:cNvSpPr txBox="1"/>
          <p:nvPr/>
        </p:nvSpPr>
        <p:spPr>
          <a:xfrm>
            <a:off x="609600" y="1887900"/>
            <a:ext cx="46830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latin typeface="Roboto"/>
                <a:ea typeface="Roboto"/>
                <a:cs typeface="Roboto"/>
                <a:sym typeface="Roboto"/>
              </a:rPr>
              <a:t>Session 10</a:t>
            </a:r>
            <a:endParaRPr b="1" sz="24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Marketing pitch presentation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21"/>
          <p:cNvSpPr txBox="1"/>
          <p:nvPr/>
        </p:nvSpPr>
        <p:spPr>
          <a:xfrm>
            <a:off x="150525" y="227125"/>
            <a:ext cx="24267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LEARNING OUTCOME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cxnSp>
        <p:nvCxnSpPr>
          <p:cNvPr id="68" name="Google Shape;68;p21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69" name="Google Shape;69;p21"/>
          <p:cNvSpPr txBox="1"/>
          <p:nvPr/>
        </p:nvSpPr>
        <p:spPr>
          <a:xfrm>
            <a:off x="150525" y="1160550"/>
            <a:ext cx="7738800" cy="2822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24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Pitching a marketing campaign to a potential stakeholder</a:t>
            </a:r>
            <a:endParaRPr sz="24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pic>
        <p:nvPicPr>
          <p:cNvPr id="70" name="Google Shape;70;p21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" name="Google Shape;75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805338" y="110225"/>
            <a:ext cx="5629175" cy="4923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76" name="Google Shape;76;p22"/>
          <p:cNvPicPr preferRelativeResize="0"/>
          <p:nvPr/>
        </p:nvPicPr>
        <p:blipFill rotWithShape="1">
          <a:blip r:embed="rId4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23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SECTIONS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82" name="Google Shape;82;p23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i="0" lang="en-GB" sz="800" u="none" cap="none" strike="noStrike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TABLE OF CONTENTS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83" name="Google Shape;83;p23"/>
          <p:cNvSpPr txBox="1"/>
          <p:nvPr/>
        </p:nvSpPr>
        <p:spPr>
          <a:xfrm>
            <a:off x="323100" y="785100"/>
            <a:ext cx="5543100" cy="3573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i="0" lang="en-GB" sz="1800" u="none" cap="none" strike="noStrike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01	</a:t>
            </a: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THE STORY SO FAR</a:t>
            </a:r>
            <a:endParaRPr i="0" sz="1800" u="none" cap="none" strike="noStrike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GB" sz="1800" u="none" cap="none" strike="noStrike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02	</a:t>
            </a: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GOALS + ACTIONS</a:t>
            </a:r>
            <a:endParaRPr sz="1800"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GB" sz="1800" u="none" cap="none" strike="noStrike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03	</a:t>
            </a: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MARKETING STRATEGY</a:t>
            </a:r>
            <a:endParaRPr i="0" sz="1800" u="none" cap="none" strike="noStrike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i="0" lang="en-GB" sz="1800" u="none" cap="none" strike="noStrike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04	</a:t>
            </a: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CREATIVE CONCEPTS</a:t>
            </a:r>
            <a:endParaRPr i="0" sz="1800" u="none" cap="none" strike="noStrike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i="0" lang="en-GB" sz="1800" u="none" cap="none" strike="noStrike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05 	</a:t>
            </a: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PRESS STRATEGY</a:t>
            </a:r>
            <a:endParaRPr i="0" sz="1800" u="none" cap="none" strike="noStrike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i="0" lang="en-GB" sz="1800" u="none" cap="none" strike="noStrike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06	</a:t>
            </a: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DSP OPPORTUNITIES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07 	TIMELINE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08 	BUDGET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84" name="Google Shape;84;p23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85" name="Google Shape;85;p23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" name="Google Shape;90;p24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91" name="Google Shape;91;p24"/>
          <p:cNvSpPr txBox="1"/>
          <p:nvPr/>
        </p:nvSpPr>
        <p:spPr>
          <a:xfrm>
            <a:off x="609225" y="1890725"/>
            <a:ext cx="34281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THE STORY SO FAR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25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THE STORY SO FAR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97" name="Google Shape;97;p25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PITCH PRESENTATION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98" name="Google Shape;98;p25"/>
          <p:cNvSpPr txBox="1"/>
          <p:nvPr/>
        </p:nvSpPr>
        <p:spPr>
          <a:xfrm>
            <a:off x="226200" y="914125"/>
            <a:ext cx="5770800" cy="3467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Album X is Artist X biggest album to date. 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We felt strongly that this would be the record to achieve new heights with media support, critical acclaim and award nominations.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One of our key challenges was to engage &amp; grow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Artist X’s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core fanbase.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We did this through buzz-worthy fan activations, building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story at press and radio, amplifying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creativity &amp; helping them  to cement herself as a leading voice of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their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generation. 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>
              <a:solidFill>
                <a:srgbClr val="22232B"/>
              </a:solidFill>
            </a:endParaRPr>
          </a:p>
        </p:txBody>
      </p:sp>
      <p:cxnSp>
        <p:nvCxnSpPr>
          <p:cNvPr id="99" name="Google Shape;99;p25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00" name="Google Shape;100;p25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26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album x</a:t>
            </a: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 CAMPAIGN OBJECTIVES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06" name="Google Shape;106;p26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PITCH PRESENTATION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07" name="Google Shape;107;p26"/>
          <p:cNvSpPr txBox="1"/>
          <p:nvPr/>
        </p:nvSpPr>
        <p:spPr>
          <a:xfrm>
            <a:off x="226200" y="564675"/>
            <a:ext cx="5791200" cy="219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Our key stated objectives for the campaign were to: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Broaden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’ mainstream audience, targeting lifestyle &amp; top tier cover opportunities across print &amp; digital press.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Achieve radio playlists across: 6Music, Radio 1 &amp; 1Xtra.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Deliver an album launch concept that engages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’s core fans.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Execute innovative launch ideas that activate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’ global 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audiences &amp; showcase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their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passion and skill for photography.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Ensure a strong, cohesive aesthetic runs through marketing.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Secure revenue from a partnership with Beats By Dre. 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Increase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’s monthly listeners by 240% to 1.5M.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108" name="Google Shape;108;p26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09" name="Google Shape;109;p26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27"/>
          <p:cNvSpPr txBox="1"/>
          <p:nvPr>
            <p:ph idx="4294967295" type="subTitle"/>
          </p:nvPr>
        </p:nvSpPr>
        <p:spPr>
          <a:xfrm>
            <a:off x="110825" y="228325"/>
            <a:ext cx="5906700" cy="42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8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KEY AUDIENCE GROWTH STATS - LAUNCH TO PRESENT</a:t>
            </a:r>
            <a:endParaRPr b="1" sz="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accent2"/>
              </a:solidFill>
              <a:latin typeface="Roboto Light"/>
              <a:ea typeface="Roboto Light"/>
              <a:cs typeface="Roboto Light"/>
              <a:sym typeface="Roboto Light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accent2"/>
              </a:solidFill>
              <a:latin typeface="Roboto Light"/>
              <a:ea typeface="Roboto Light"/>
              <a:cs typeface="Roboto Light"/>
              <a:sym typeface="Roboto Light"/>
            </a:endParaRPr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>
              <a:solidFill>
                <a:schemeClr val="accent2"/>
              </a:solidFill>
              <a:latin typeface="Roboto Light"/>
              <a:ea typeface="Roboto Light"/>
              <a:cs typeface="Roboto Light"/>
              <a:sym typeface="Roboto Light"/>
            </a:endParaRPr>
          </a:p>
        </p:txBody>
      </p:sp>
      <p:sp>
        <p:nvSpPr>
          <p:cNvPr id="115" name="Google Shape;115;p27"/>
          <p:cNvSpPr txBox="1"/>
          <p:nvPr>
            <p:ph idx="4294967295" type="subTitle"/>
          </p:nvPr>
        </p:nvSpPr>
        <p:spPr>
          <a:xfrm>
            <a:off x="6017525" y="227125"/>
            <a:ext cx="2967900" cy="3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PITCH PRESENTATION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rtl="0" algn="r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cxnSp>
        <p:nvCxnSpPr>
          <p:cNvPr id="116" name="Google Shape;116;p27"/>
          <p:cNvCxnSpPr/>
          <p:nvPr/>
        </p:nvCxnSpPr>
        <p:spPr>
          <a:xfrm>
            <a:off x="230100" y="227125"/>
            <a:ext cx="8683800" cy="12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17" name="Google Shape;117;p27"/>
          <p:cNvSpPr txBox="1"/>
          <p:nvPr/>
        </p:nvSpPr>
        <p:spPr>
          <a:xfrm>
            <a:off x="1308775" y="956588"/>
            <a:ext cx="6118800" cy="373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Spotify - 160,265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Growth = 71,063 (</a:t>
            </a:r>
            <a:r>
              <a:rPr b="1" lang="en-GB">
                <a:solidFill>
                  <a:srgbClr val="6AA84F"/>
                </a:solidFill>
                <a:latin typeface="Karla"/>
                <a:ea typeface="Karla"/>
                <a:cs typeface="Karla"/>
                <a:sym typeface="Karla"/>
              </a:rPr>
              <a:t>80%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)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pic>
        <p:nvPicPr>
          <p:cNvPr id="118" name="Google Shape;118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77800" y="637900"/>
            <a:ext cx="3632868" cy="1303950"/>
          </a:xfrm>
          <a:prstGeom prst="rect">
            <a:avLst/>
          </a:prstGeom>
          <a:noFill/>
          <a:ln>
            <a:noFill/>
          </a:ln>
        </p:spPr>
      </p:pic>
      <p:sp>
        <p:nvSpPr>
          <p:cNvPr id="119" name="Google Shape;119;p27"/>
          <p:cNvSpPr txBox="1"/>
          <p:nvPr/>
        </p:nvSpPr>
        <p:spPr>
          <a:xfrm>
            <a:off x="1308775" y="2170600"/>
            <a:ext cx="6118800" cy="373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Instagram - 173,993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Growth = 62,317 (</a:t>
            </a:r>
            <a:r>
              <a:rPr b="1" lang="en-GB">
                <a:solidFill>
                  <a:srgbClr val="6AA84F"/>
                </a:solidFill>
                <a:latin typeface="Karla"/>
                <a:ea typeface="Karla"/>
                <a:cs typeface="Karla"/>
                <a:sym typeface="Karla"/>
              </a:rPr>
              <a:t>56%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)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pic>
        <p:nvPicPr>
          <p:cNvPr id="120" name="Google Shape;120;p2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844150" y="2017525"/>
            <a:ext cx="3766525" cy="1220975"/>
          </a:xfrm>
          <a:prstGeom prst="rect">
            <a:avLst/>
          </a:prstGeom>
          <a:noFill/>
          <a:ln>
            <a:noFill/>
          </a:ln>
        </p:spPr>
      </p:pic>
      <p:sp>
        <p:nvSpPr>
          <p:cNvPr id="121" name="Google Shape;121;p27"/>
          <p:cNvSpPr txBox="1"/>
          <p:nvPr/>
        </p:nvSpPr>
        <p:spPr>
          <a:xfrm>
            <a:off x="1308775" y="3542800"/>
            <a:ext cx="6118800" cy="373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YouTube - 125,915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Growth = 31,674 (</a:t>
            </a:r>
            <a:r>
              <a:rPr b="1" lang="en-GB">
                <a:solidFill>
                  <a:srgbClr val="6AA84F"/>
                </a:solidFill>
                <a:latin typeface="Karla"/>
                <a:ea typeface="Karla"/>
                <a:cs typeface="Karla"/>
                <a:sym typeface="Karla"/>
              </a:rPr>
              <a:t>34%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)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pic>
        <p:nvPicPr>
          <p:cNvPr id="122" name="Google Shape;122;p2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875512" y="3347150"/>
            <a:ext cx="3837449" cy="11410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7" name="Google Shape;127;p28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128" name="Google Shape;128;p28"/>
          <p:cNvSpPr txBox="1"/>
          <p:nvPr/>
        </p:nvSpPr>
        <p:spPr>
          <a:xfrm>
            <a:off x="609225" y="1890725"/>
            <a:ext cx="34281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GOALS + ACTIONS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9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GOALS + ACTIONS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34" name="Google Shape;134;p29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PITCH PRESENTATION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35" name="Google Shape;135;p29"/>
          <p:cNvSpPr txBox="1"/>
          <p:nvPr/>
        </p:nvSpPr>
        <p:spPr>
          <a:xfrm>
            <a:off x="186525" y="572750"/>
            <a:ext cx="7140900" cy="4260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With the recent press accolades, killer global live shows and new acting exposure on Netflix,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deserves to have a spotlight shone on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their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as a cultural figure and to be celebrated as one of the most exciting UK recording artists. 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Our goals &amp; actions from this stage would be: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Ensure that the strong critical acclaim and nominations are clearly represented across the UK with huge statement advertising.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A rejuvenated digital advertising strategy.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Updated imagery/press shots.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Ramp up the press campaign to hit more mainstream UK targets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Increase exposure at more mainstream UK radio stations, including Kiss Fresh, Capital Xtra.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2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sz="12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136" name="Google Shape;136;p29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37" name="Google Shape;137;p29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30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#GOALS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43" name="Google Shape;143;p30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PITCH PRESENTATION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44" name="Google Shape;144;p30"/>
          <p:cNvSpPr txBox="1"/>
          <p:nvPr/>
        </p:nvSpPr>
        <p:spPr>
          <a:xfrm>
            <a:off x="150525" y="779600"/>
            <a:ext cx="6576300" cy="4018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Hit new UK TV targets including Jools Holland, Soccer AM, MTV (Yo Raps), The Lateish show with Mo Gillgham, Newsnight, Channel 4, Politics Live.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Keep building on the momentum with streaming services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Develop YouTube channel growth and continue partnership.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Hire International PR teams to open new markets with a focus on touring territories - including Belgium, Italy and Switzerland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Explore local artist collaborations in key International markets to re-record features for a renewed opportunity at radio in these markets and for a Deluxe edition of the album around Christmas 2019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2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sz="12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145" name="Google Shape;145;p30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46" name="Google Shape;146;p30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" name="Google Shape;151;p31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152" name="Google Shape;152;p31"/>
          <p:cNvSpPr txBox="1"/>
          <p:nvPr/>
        </p:nvSpPr>
        <p:spPr>
          <a:xfrm>
            <a:off x="609225" y="1890725"/>
            <a:ext cx="34281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TIMELINE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32"/>
          <p:cNvSpPr txBox="1"/>
          <p:nvPr>
            <p:ph idx="4294967295" type="subTitle"/>
          </p:nvPr>
        </p:nvSpPr>
        <p:spPr>
          <a:xfrm>
            <a:off x="110825" y="227125"/>
            <a:ext cx="5906700" cy="42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800">
                <a:solidFill>
                  <a:schemeClr val="accent2"/>
                </a:solidFill>
                <a:latin typeface="Roboto"/>
                <a:ea typeface="Roboto"/>
                <a:cs typeface="Roboto"/>
                <a:sym typeface="Roboto"/>
              </a:rPr>
              <a:t>TIMELINE </a:t>
            </a:r>
            <a:endParaRPr b="1" sz="800">
              <a:solidFill>
                <a:schemeClr val="accent2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>
              <a:solidFill>
                <a:schemeClr val="accent2"/>
              </a:solidFill>
              <a:latin typeface="Roboto Light"/>
              <a:ea typeface="Roboto Light"/>
              <a:cs typeface="Roboto Light"/>
              <a:sym typeface="Roboto Light"/>
            </a:endParaRPr>
          </a:p>
        </p:txBody>
      </p:sp>
      <p:sp>
        <p:nvSpPr>
          <p:cNvPr id="158" name="Google Shape;158;p32"/>
          <p:cNvSpPr txBox="1"/>
          <p:nvPr>
            <p:ph idx="4294967295" type="subTitle"/>
          </p:nvPr>
        </p:nvSpPr>
        <p:spPr>
          <a:xfrm>
            <a:off x="6017525" y="227125"/>
            <a:ext cx="2967900" cy="3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PITCH PRESENTATION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rtl="0" algn="r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cxnSp>
        <p:nvCxnSpPr>
          <p:cNvPr id="159" name="Google Shape;159;p32"/>
          <p:cNvCxnSpPr/>
          <p:nvPr/>
        </p:nvCxnSpPr>
        <p:spPr>
          <a:xfrm>
            <a:off x="154125" y="196875"/>
            <a:ext cx="8683800" cy="12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60" name="Google Shape;160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043676" y="4686800"/>
            <a:ext cx="871725" cy="228100"/>
          </a:xfrm>
          <a:prstGeom prst="rect">
            <a:avLst/>
          </a:prstGeom>
          <a:noFill/>
          <a:ln>
            <a:noFill/>
          </a:ln>
        </p:spPr>
      </p:pic>
      <p:sp>
        <p:nvSpPr>
          <p:cNvPr id="161" name="Google Shape;161;p32"/>
          <p:cNvSpPr txBox="1"/>
          <p:nvPr/>
        </p:nvSpPr>
        <p:spPr>
          <a:xfrm>
            <a:off x="0" y="591275"/>
            <a:ext cx="9144000" cy="54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solidFill>
                  <a:srgbClr val="000000"/>
                </a:solidFill>
                <a:highlight>
                  <a:srgbClr val="000000"/>
                </a:highlight>
                <a:latin typeface="Karla"/>
                <a:ea typeface="Karla"/>
                <a:cs typeface="Karla"/>
                <a:sym typeface="Karla"/>
              </a:rPr>
              <a:t>!</a:t>
            </a:r>
            <a:r>
              <a:rPr b="1" lang="en-GB" sz="2400">
                <a:solidFill>
                  <a:srgbClr val="FFFFFF"/>
                </a:solidFill>
                <a:highlight>
                  <a:srgbClr val="000000"/>
                </a:highlight>
                <a:latin typeface="Karla"/>
                <a:ea typeface="Karla"/>
                <a:cs typeface="Karla"/>
                <a:sym typeface="Karla"/>
              </a:rPr>
              <a:t>album x</a:t>
            </a:r>
            <a:r>
              <a:rPr b="1" lang="en-GB" sz="2400">
                <a:solidFill>
                  <a:srgbClr val="FFFFFF"/>
                </a:solidFill>
                <a:highlight>
                  <a:srgbClr val="000000"/>
                </a:highlight>
                <a:latin typeface="Karla"/>
                <a:ea typeface="Karla"/>
                <a:cs typeface="Karla"/>
                <a:sym typeface="Karla"/>
              </a:rPr>
              <a:t>: PHASE 2 TIMELINE</a:t>
            </a:r>
            <a:r>
              <a:rPr b="1" lang="en-GB" sz="2400">
                <a:highlight>
                  <a:srgbClr val="000000"/>
                </a:highlight>
                <a:latin typeface="Karla"/>
                <a:ea typeface="Karla"/>
                <a:cs typeface="Karla"/>
                <a:sym typeface="Karla"/>
              </a:rPr>
              <a:t>!</a:t>
            </a:r>
            <a:endParaRPr b="1" sz="2400">
              <a:solidFill>
                <a:srgbClr val="FFC100"/>
              </a:solidFill>
              <a:highlight>
                <a:srgbClr val="000000"/>
              </a:highlight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162" name="Google Shape;162;p32"/>
          <p:cNvCxnSpPr/>
          <p:nvPr/>
        </p:nvCxnSpPr>
        <p:spPr>
          <a:xfrm>
            <a:off x="287400" y="2190750"/>
            <a:ext cx="8569200" cy="0"/>
          </a:xfrm>
          <a:prstGeom prst="straightConnector1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63" name="Google Shape;163;p32"/>
          <p:cNvCxnSpPr/>
          <p:nvPr/>
        </p:nvCxnSpPr>
        <p:spPr>
          <a:xfrm>
            <a:off x="8761225" y="2190750"/>
            <a:ext cx="134400" cy="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sp>
        <p:nvSpPr>
          <p:cNvPr id="164" name="Google Shape;164;p32"/>
          <p:cNvSpPr/>
          <p:nvPr/>
        </p:nvSpPr>
        <p:spPr>
          <a:xfrm rot="-5400000">
            <a:off x="732000" y="1903425"/>
            <a:ext cx="360000" cy="1249200"/>
          </a:xfrm>
          <a:prstGeom prst="leftBrace">
            <a:avLst>
              <a:gd fmla="val 8333" name="adj1"/>
              <a:gd fmla="val 50000" name="adj2"/>
            </a:avLst>
          </a:prstGeom>
          <a:noFill/>
          <a:ln cap="flat" cmpd="sng" w="28575">
            <a:solidFill>
              <a:srgbClr val="9FC5E8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5" name="Google Shape;165;p32"/>
          <p:cNvSpPr txBox="1"/>
          <p:nvPr/>
        </p:nvSpPr>
        <p:spPr>
          <a:xfrm>
            <a:off x="-17400" y="2789100"/>
            <a:ext cx="1727700" cy="168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Font typeface="Karla"/>
              <a:buChar char="-"/>
            </a:pPr>
            <a:r>
              <a:rPr b="1" lang="en-GB" sz="1100">
                <a:latin typeface="Karla"/>
                <a:ea typeface="Karla"/>
                <a:cs typeface="Karla"/>
                <a:sym typeface="Karla"/>
              </a:rPr>
              <a:t>JULY</a:t>
            </a:r>
            <a:endParaRPr sz="1100"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66" name="Google Shape;166;p32"/>
          <p:cNvSpPr txBox="1"/>
          <p:nvPr/>
        </p:nvSpPr>
        <p:spPr>
          <a:xfrm>
            <a:off x="1456425" y="2789100"/>
            <a:ext cx="1447800" cy="168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Font typeface="Karla"/>
              <a:buChar char="-"/>
            </a:pPr>
            <a:r>
              <a:rPr b="1" lang="en-GB" sz="1100">
                <a:latin typeface="Karla"/>
                <a:ea typeface="Karla"/>
                <a:cs typeface="Karla"/>
                <a:sym typeface="Karla"/>
              </a:rPr>
              <a:t>AUGUST </a:t>
            </a:r>
            <a:endParaRPr b="1" sz="1100">
              <a:latin typeface="Karla"/>
              <a:ea typeface="Karla"/>
              <a:cs typeface="Karla"/>
              <a:sym typeface="Karla"/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Font typeface="Karla"/>
              <a:buChar char="-"/>
            </a:pPr>
            <a:r>
              <a:rPr lang="en-GB" sz="1100">
                <a:latin typeface="Karla"/>
                <a:ea typeface="Karla"/>
                <a:cs typeface="Karla"/>
                <a:sym typeface="Karla"/>
              </a:rPr>
              <a:t>TV: Sunday Brunch, Soccer AM</a:t>
            </a:r>
            <a:endParaRPr sz="1100"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67" name="Google Shape;167;p32"/>
          <p:cNvSpPr/>
          <p:nvPr/>
        </p:nvSpPr>
        <p:spPr>
          <a:xfrm>
            <a:off x="5130450" y="1781538"/>
            <a:ext cx="259200" cy="360000"/>
          </a:xfrm>
          <a:prstGeom prst="downArrow">
            <a:avLst>
              <a:gd fmla="val 50000" name="adj1"/>
              <a:gd fmla="val 50000" name="adj2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8" name="Google Shape;168;p32"/>
          <p:cNvSpPr txBox="1"/>
          <p:nvPr/>
        </p:nvSpPr>
        <p:spPr>
          <a:xfrm>
            <a:off x="4420350" y="1319525"/>
            <a:ext cx="1679400" cy="25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100">
                <a:latin typeface="Karla"/>
                <a:ea typeface="Karla"/>
                <a:cs typeface="Karla"/>
                <a:sym typeface="Karla"/>
              </a:rPr>
              <a:t>UK/EU TOUR</a:t>
            </a:r>
            <a:endParaRPr b="1" sz="1100"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100"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69" name="Google Shape;169;p32"/>
          <p:cNvSpPr txBox="1"/>
          <p:nvPr/>
        </p:nvSpPr>
        <p:spPr>
          <a:xfrm>
            <a:off x="2831975" y="2789100"/>
            <a:ext cx="18444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Karla"/>
              <a:buChar char="-"/>
            </a:pPr>
            <a:r>
              <a:rPr b="1" lang="en-GB" sz="11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SEPTEMBER </a:t>
            </a:r>
            <a:endParaRPr b="1" sz="11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Karla"/>
              <a:buChar char="-"/>
            </a:pPr>
            <a:r>
              <a:rPr lang="en-GB" sz="11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M</a:t>
            </a:r>
            <a:r>
              <a:rPr lang="en-GB" sz="11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edia opps</a:t>
            </a:r>
            <a:endParaRPr sz="11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Karla"/>
              <a:buChar char="-"/>
            </a:pPr>
            <a:r>
              <a:rPr lang="en-GB" sz="11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Advertising: Execute full outdoor &amp; digital advertising strategy</a:t>
            </a:r>
            <a:endParaRPr sz="11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70" name="Google Shape;170;p32"/>
          <p:cNvSpPr txBox="1"/>
          <p:nvPr/>
        </p:nvSpPr>
        <p:spPr>
          <a:xfrm>
            <a:off x="4371575" y="2789100"/>
            <a:ext cx="16794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Karla"/>
              <a:buChar char="-"/>
            </a:pPr>
            <a:r>
              <a:rPr b="1" lang="en-GB" sz="11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OCTOBER</a:t>
            </a:r>
            <a:endParaRPr sz="11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Karla"/>
              <a:buChar char="-"/>
            </a:pPr>
            <a:r>
              <a:rPr lang="en-GB" sz="11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TV: Jools Holland – performance &amp; interview</a:t>
            </a:r>
            <a:endParaRPr sz="11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Karla"/>
              <a:buChar char="-"/>
            </a:pPr>
            <a:r>
              <a:rPr lang="en-GB" sz="11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Advertising: Continue to execute full outdoor &amp; digital advertising strategy</a:t>
            </a:r>
            <a:endParaRPr sz="11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71" name="Google Shape;171;p32"/>
          <p:cNvSpPr/>
          <p:nvPr/>
        </p:nvSpPr>
        <p:spPr>
          <a:xfrm rot="-5400000">
            <a:off x="2179775" y="1903425"/>
            <a:ext cx="360000" cy="1249200"/>
          </a:xfrm>
          <a:prstGeom prst="leftBrace">
            <a:avLst>
              <a:gd fmla="val 8333" name="adj1"/>
              <a:gd fmla="val 50000" name="adj2"/>
            </a:avLst>
          </a:prstGeom>
          <a:noFill/>
          <a:ln cap="flat" cmpd="sng" w="28575">
            <a:solidFill>
              <a:srgbClr val="9FC5E8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2" name="Google Shape;172;p32"/>
          <p:cNvSpPr/>
          <p:nvPr/>
        </p:nvSpPr>
        <p:spPr>
          <a:xfrm rot="-5400000">
            <a:off x="3627538" y="1903413"/>
            <a:ext cx="360000" cy="1249200"/>
          </a:xfrm>
          <a:prstGeom prst="leftBrace">
            <a:avLst>
              <a:gd fmla="val 8333" name="adj1"/>
              <a:gd fmla="val 50000" name="adj2"/>
            </a:avLst>
          </a:prstGeom>
          <a:noFill/>
          <a:ln cap="flat" cmpd="sng" w="28575">
            <a:solidFill>
              <a:srgbClr val="9FC5E8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3" name="Google Shape;173;p32"/>
          <p:cNvSpPr/>
          <p:nvPr/>
        </p:nvSpPr>
        <p:spPr>
          <a:xfrm rot="-5400000">
            <a:off x="5121025" y="1903425"/>
            <a:ext cx="360000" cy="1249200"/>
          </a:xfrm>
          <a:prstGeom prst="leftBrace">
            <a:avLst>
              <a:gd fmla="val 8333" name="adj1"/>
              <a:gd fmla="val 50000" name="adj2"/>
            </a:avLst>
          </a:prstGeom>
          <a:noFill/>
          <a:ln cap="flat" cmpd="sng" w="28575">
            <a:solidFill>
              <a:srgbClr val="9FC5E8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4" name="Google Shape;174;p32"/>
          <p:cNvSpPr/>
          <p:nvPr/>
        </p:nvSpPr>
        <p:spPr>
          <a:xfrm rot="-5400000">
            <a:off x="6505425" y="1903425"/>
            <a:ext cx="360000" cy="1249200"/>
          </a:xfrm>
          <a:prstGeom prst="leftBrace">
            <a:avLst>
              <a:gd fmla="val 8333" name="adj1"/>
              <a:gd fmla="val 50000" name="adj2"/>
            </a:avLst>
          </a:prstGeom>
          <a:noFill/>
          <a:ln cap="flat" cmpd="sng" w="28575">
            <a:solidFill>
              <a:srgbClr val="9FC5E8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5" name="Google Shape;175;p32"/>
          <p:cNvSpPr/>
          <p:nvPr/>
        </p:nvSpPr>
        <p:spPr>
          <a:xfrm rot="-5400000">
            <a:off x="7951325" y="1904788"/>
            <a:ext cx="360000" cy="1249200"/>
          </a:xfrm>
          <a:prstGeom prst="leftBrace">
            <a:avLst>
              <a:gd fmla="val 8333" name="adj1"/>
              <a:gd fmla="val 50000" name="adj2"/>
            </a:avLst>
          </a:prstGeom>
          <a:noFill/>
          <a:ln cap="flat" cmpd="sng" w="28575">
            <a:solidFill>
              <a:srgbClr val="9FC5E8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6" name="Google Shape;176;p32"/>
          <p:cNvSpPr txBox="1"/>
          <p:nvPr/>
        </p:nvSpPr>
        <p:spPr>
          <a:xfrm>
            <a:off x="5798050" y="2785600"/>
            <a:ext cx="16794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Karla"/>
              <a:buChar char="-"/>
            </a:pPr>
            <a:r>
              <a:rPr b="1" lang="en-GB" sz="11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NOVEMBER</a:t>
            </a:r>
            <a:endParaRPr sz="11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Karla"/>
              <a:buChar char="-"/>
            </a:pPr>
            <a:r>
              <a:rPr lang="en-GB" sz="11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Key creative activations such as Fanzine, Festival, &amp; Content pieces. </a:t>
            </a:r>
            <a:endParaRPr sz="11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77" name="Google Shape;177;p32"/>
          <p:cNvSpPr txBox="1"/>
          <p:nvPr/>
        </p:nvSpPr>
        <p:spPr>
          <a:xfrm>
            <a:off x="7177200" y="2789100"/>
            <a:ext cx="16794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Karla"/>
              <a:buChar char="-"/>
            </a:pPr>
            <a:r>
              <a:rPr b="1" lang="en-GB" sz="11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DECEMBER</a:t>
            </a:r>
            <a:endParaRPr sz="11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Karla"/>
              <a:buChar char="-"/>
            </a:pPr>
            <a:r>
              <a:rPr lang="en-GB" sz="11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UK Tour </a:t>
            </a:r>
            <a:endParaRPr sz="11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Karla"/>
              <a:buChar char="-"/>
            </a:pPr>
            <a:r>
              <a:rPr lang="en-GB" sz="11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Radio: Three Wise Women (6Music)</a:t>
            </a:r>
            <a:endParaRPr sz="11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Karla"/>
              <a:buChar char="-"/>
            </a:pPr>
            <a:r>
              <a:rPr lang="en-GB" sz="11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Press: Best of Lists, tour coverage</a:t>
            </a:r>
            <a:endParaRPr sz="11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78" name="Google Shape;178;p32"/>
          <p:cNvSpPr txBox="1"/>
          <p:nvPr/>
        </p:nvSpPr>
        <p:spPr>
          <a:xfrm>
            <a:off x="7291625" y="1368488"/>
            <a:ext cx="1679400" cy="25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100">
                <a:latin typeface="Karla"/>
                <a:ea typeface="Karla"/>
                <a:cs typeface="Karla"/>
                <a:sym typeface="Karla"/>
              </a:rPr>
              <a:t>UK TOUR</a:t>
            </a:r>
            <a:endParaRPr b="1" sz="1100"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100"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79" name="Google Shape;179;p32"/>
          <p:cNvSpPr/>
          <p:nvPr/>
        </p:nvSpPr>
        <p:spPr>
          <a:xfrm>
            <a:off x="8001725" y="1804038"/>
            <a:ext cx="259200" cy="360000"/>
          </a:xfrm>
          <a:prstGeom prst="downArrow">
            <a:avLst>
              <a:gd fmla="val 50000" name="adj1"/>
              <a:gd fmla="val 50000" name="adj2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" name="Google Shape;184;p33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185" name="Google Shape;185;p33"/>
          <p:cNvSpPr txBox="1"/>
          <p:nvPr/>
        </p:nvSpPr>
        <p:spPr>
          <a:xfrm>
            <a:off x="609225" y="1890725"/>
            <a:ext cx="41220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MARKETING STRATEGY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34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STRATEGY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91" name="Google Shape;191;p34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PITCH PRESENTATION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92" name="Google Shape;192;p34"/>
          <p:cNvSpPr txBox="1"/>
          <p:nvPr/>
        </p:nvSpPr>
        <p:spPr>
          <a:xfrm>
            <a:off x="226200" y="593500"/>
            <a:ext cx="5791200" cy="4094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REWORKED TRACKS &amp; REMIXES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For servicing the current album tracks, we’ll need to make the tracks seem ‘new’ and fresh to broaden reach and reinvigorate the campaign.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Suggestions for collabs for a verse on the current tracks include - Steve Lacy, Tierra Whack, Koffee, H.E.R, Rosalia, Vegyn, Vince Staples, Rico Nasty, Snoh Aalegra, Ella Mai, Jorja Smith, Kehlani, Dave, etc…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International suggestions for local collabs on the current tracks include -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  <a:t>Sampa the Great, Kaiit, Thelma Plum, Allday,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Joji, DPR Live,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  <a:t>Namika, Joy Denalane, Max Herre, Nekfeu, Orelsan.</a:t>
            </a:r>
            <a:endParaRPr>
              <a:solidFill>
                <a:srgbClr val="222222"/>
              </a:solidFill>
              <a:highlight>
                <a:srgbClr val="FFFFFF"/>
              </a:highlight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rgbClr val="222222"/>
              </a:solidFill>
              <a:highlight>
                <a:srgbClr val="FFFFFF"/>
              </a:highlight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DELUXE ALBUM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Repackage album to include new songs, remixes/ re-works.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Create a deluxe vinyl product for release ahead of Christmas period with extra content and special packaging (eg. scratch off cover).</a:t>
            </a:r>
            <a:endParaRPr>
              <a:solidFill>
                <a:srgbClr val="222222"/>
              </a:solidFill>
              <a:highlight>
                <a:srgbClr val="FFFFFF"/>
              </a:highlight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>
              <a:solidFill>
                <a:srgbClr val="22232B"/>
              </a:solidFill>
            </a:endParaRPr>
          </a:p>
        </p:txBody>
      </p:sp>
      <p:cxnSp>
        <p:nvCxnSpPr>
          <p:cNvPr id="193" name="Google Shape;193;p34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94" name="Google Shape;194;p34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35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STRATEGY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00" name="Google Shape;200;p35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PITCH PRESENTATION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01" name="Google Shape;201;p35"/>
          <p:cNvSpPr txBox="1"/>
          <p:nvPr/>
        </p:nvSpPr>
        <p:spPr>
          <a:xfrm>
            <a:off x="226200" y="106850"/>
            <a:ext cx="5791200" cy="232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NEW PHOTOS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Work with an upcoming established photographer to release a number of new images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Images to reflect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’ as a powerful independent musician who is not slowing down!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●Update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social properties with new imagery to signal to partners &amp; fans that there is a shift in the campaign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OUTDOOR ADVERTISING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Huge billboard campaign across UK to highlight the critical press accolades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●Mirror outdoor campaign in the US in key territories including LA &amp; NYC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>
              <a:solidFill>
                <a:srgbClr val="22232B"/>
              </a:solidFill>
            </a:endParaRPr>
          </a:p>
        </p:txBody>
      </p:sp>
      <p:cxnSp>
        <p:nvCxnSpPr>
          <p:cNvPr id="202" name="Google Shape;202;p35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203" name="Google Shape;203;p35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36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DIGITAL ADVERTISING PLAN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09" name="Google Shape;209;p36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PITCH PRESENTATION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cxnSp>
        <p:nvCxnSpPr>
          <p:cNvPr id="210" name="Google Shape;210;p36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grpSp>
        <p:nvGrpSpPr>
          <p:cNvPr id="211" name="Google Shape;211;p36"/>
          <p:cNvGrpSpPr/>
          <p:nvPr/>
        </p:nvGrpSpPr>
        <p:grpSpPr>
          <a:xfrm>
            <a:off x="495000" y="638000"/>
            <a:ext cx="5994300" cy="3972600"/>
            <a:chOff x="190200" y="714200"/>
            <a:chExt cx="5994300" cy="3972600"/>
          </a:xfrm>
        </p:grpSpPr>
        <p:sp>
          <p:nvSpPr>
            <p:cNvPr id="212" name="Google Shape;212;p36"/>
            <p:cNvSpPr txBox="1"/>
            <p:nvPr/>
          </p:nvSpPr>
          <p:spPr>
            <a:xfrm>
              <a:off x="230100" y="714200"/>
              <a:ext cx="3000000" cy="3000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>
                <a:solidFill>
                  <a:srgbClr val="000000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  <p:sp>
          <p:nvSpPr>
            <p:cNvPr id="213" name="Google Shape;213;p36"/>
            <p:cNvSpPr/>
            <p:nvPr/>
          </p:nvSpPr>
          <p:spPr>
            <a:xfrm>
              <a:off x="190200" y="1140925"/>
              <a:ext cx="5994300" cy="1223400"/>
            </a:xfrm>
            <a:prstGeom prst="rect">
              <a:avLst/>
            </a:prstGeom>
            <a:noFill/>
            <a:ln cap="flat" cmpd="sng" w="2857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" name="Google Shape;214;p36"/>
            <p:cNvSpPr txBox="1"/>
            <p:nvPr/>
          </p:nvSpPr>
          <p:spPr>
            <a:xfrm>
              <a:off x="2401650" y="1004100"/>
              <a:ext cx="1571400" cy="2280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latin typeface="Karla"/>
                  <a:ea typeface="Karla"/>
                  <a:cs typeface="Karla"/>
                  <a:sym typeface="Karla"/>
                </a:rPr>
                <a:t>PHASE 1</a:t>
              </a:r>
              <a:endParaRPr b="1">
                <a:latin typeface="Karla"/>
                <a:ea typeface="Karla"/>
                <a:cs typeface="Karla"/>
                <a:sym typeface="Karla"/>
              </a:endParaRPr>
            </a:p>
          </p:txBody>
        </p:sp>
        <p:sp>
          <p:nvSpPr>
            <p:cNvPr id="215" name="Google Shape;215;p36"/>
            <p:cNvSpPr/>
            <p:nvPr/>
          </p:nvSpPr>
          <p:spPr>
            <a:xfrm>
              <a:off x="190200" y="2530000"/>
              <a:ext cx="5994300" cy="858900"/>
            </a:xfrm>
            <a:prstGeom prst="rect">
              <a:avLst/>
            </a:prstGeom>
            <a:noFill/>
            <a:ln cap="flat" cmpd="sng" w="2857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" name="Google Shape;216;p36"/>
            <p:cNvSpPr txBox="1"/>
            <p:nvPr/>
          </p:nvSpPr>
          <p:spPr>
            <a:xfrm>
              <a:off x="2441550" y="2381550"/>
              <a:ext cx="1571400" cy="2280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latin typeface="Karla"/>
                  <a:ea typeface="Karla"/>
                  <a:cs typeface="Karla"/>
                  <a:sym typeface="Karla"/>
                </a:rPr>
                <a:t>PHASE 2</a:t>
              </a:r>
              <a:endParaRPr b="1">
                <a:latin typeface="Karla"/>
                <a:ea typeface="Karla"/>
                <a:cs typeface="Karla"/>
                <a:sym typeface="Karla"/>
              </a:endParaRPr>
            </a:p>
          </p:txBody>
        </p:sp>
        <p:sp>
          <p:nvSpPr>
            <p:cNvPr id="217" name="Google Shape;217;p36"/>
            <p:cNvSpPr/>
            <p:nvPr/>
          </p:nvSpPr>
          <p:spPr>
            <a:xfrm>
              <a:off x="190200" y="3627500"/>
              <a:ext cx="5994300" cy="1059300"/>
            </a:xfrm>
            <a:prstGeom prst="rect">
              <a:avLst/>
            </a:prstGeom>
            <a:noFill/>
            <a:ln cap="flat" cmpd="sng" w="28575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" name="Google Shape;218;p36"/>
            <p:cNvSpPr txBox="1"/>
            <p:nvPr/>
          </p:nvSpPr>
          <p:spPr>
            <a:xfrm>
              <a:off x="2441550" y="3486200"/>
              <a:ext cx="1571400" cy="2280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>
                  <a:latin typeface="Karla"/>
                  <a:ea typeface="Karla"/>
                  <a:cs typeface="Karla"/>
                  <a:sym typeface="Karla"/>
                </a:rPr>
                <a:t>PHASE 3</a:t>
              </a:r>
              <a:endParaRPr b="1">
                <a:latin typeface="Karla"/>
                <a:ea typeface="Karla"/>
                <a:cs typeface="Karla"/>
                <a:sym typeface="Karla"/>
              </a:endParaRPr>
            </a:p>
          </p:txBody>
        </p:sp>
      </p:grpSp>
      <p:sp>
        <p:nvSpPr>
          <p:cNvPr id="219" name="Google Shape;219;p36"/>
          <p:cNvSpPr txBox="1"/>
          <p:nvPr/>
        </p:nvSpPr>
        <p:spPr>
          <a:xfrm>
            <a:off x="534900" y="2453425"/>
            <a:ext cx="5906700" cy="164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2100" lvl="0" marL="457200" rtl="0" algn="l">
              <a:spcBef>
                <a:spcPts val="0"/>
              </a:spcBef>
              <a:spcAft>
                <a:spcPts val="0"/>
              </a:spcAft>
              <a:buClr>
                <a:srgbClr val="FF2F38"/>
              </a:buClr>
              <a:buSzPts val="1000"/>
              <a:buFont typeface="Karla"/>
              <a:buChar char="■"/>
            </a:pPr>
            <a:r>
              <a:rPr lang="en-GB">
                <a:latin typeface="Karla"/>
                <a:ea typeface="Karla"/>
                <a:cs typeface="Karla"/>
                <a:sym typeface="Karla"/>
              </a:rPr>
              <a:t>C</a:t>
            </a:r>
            <a:r>
              <a:rPr lang="en-GB">
                <a:solidFill>
                  <a:srgbClr val="000000"/>
                </a:solidFill>
                <a:latin typeface="Karla"/>
                <a:ea typeface="Karla"/>
                <a:cs typeface="Karla"/>
                <a:sym typeface="Karla"/>
              </a:rPr>
              <a:t>ontinue album review campaign. </a:t>
            </a:r>
            <a:endParaRPr>
              <a:solidFill>
                <a:srgbClr val="000000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292100" lvl="0" marL="457200" rtl="0" algn="l">
              <a:spcBef>
                <a:spcPts val="0"/>
              </a:spcBef>
              <a:spcAft>
                <a:spcPts val="0"/>
              </a:spcAft>
              <a:buClr>
                <a:srgbClr val="FF2F38"/>
              </a:buClr>
              <a:buSzPts val="1000"/>
              <a:buFont typeface="Karla"/>
              <a:buChar char="■"/>
            </a:pPr>
            <a:r>
              <a:rPr lang="en-GB">
                <a:latin typeface="Karla"/>
                <a:ea typeface="Karla"/>
                <a:cs typeface="Karla"/>
                <a:sym typeface="Karla"/>
              </a:rPr>
              <a:t>L</a:t>
            </a:r>
            <a:r>
              <a:rPr lang="en-GB">
                <a:solidFill>
                  <a:srgbClr val="000000"/>
                </a:solidFill>
                <a:latin typeface="Karla"/>
                <a:ea typeface="Karla"/>
                <a:cs typeface="Karla"/>
                <a:sym typeface="Karla"/>
              </a:rPr>
              <a:t>aunch a new discovery campaign aimed at bringing fans of the show into </a:t>
            </a:r>
            <a:r>
              <a:rPr lang="en-GB"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solidFill>
                  <a:srgbClr val="000000"/>
                </a:solidFill>
                <a:latin typeface="Karla"/>
                <a:ea typeface="Karla"/>
                <a:cs typeface="Karla"/>
                <a:sym typeface="Karla"/>
              </a:rPr>
              <a:t>’ world. </a:t>
            </a:r>
            <a:endParaRPr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20" name="Google Shape;220;p36"/>
          <p:cNvSpPr txBox="1"/>
          <p:nvPr/>
        </p:nvSpPr>
        <p:spPr>
          <a:xfrm>
            <a:off x="534900" y="1064725"/>
            <a:ext cx="5994300" cy="733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2100" lvl="0" marL="457200" rtl="0" algn="l">
              <a:spcBef>
                <a:spcPts val="0"/>
              </a:spcBef>
              <a:spcAft>
                <a:spcPts val="0"/>
              </a:spcAft>
              <a:buClr>
                <a:srgbClr val="FF2F38"/>
              </a:buClr>
              <a:buSzPts val="1000"/>
              <a:buFont typeface="Karla"/>
              <a:buChar char="■"/>
            </a:pPr>
            <a:r>
              <a:rPr lang="en-GB">
                <a:solidFill>
                  <a:srgbClr val="000000"/>
                </a:solidFill>
                <a:latin typeface="Karla"/>
                <a:ea typeface="Karla"/>
                <a:cs typeface="Karla"/>
                <a:sym typeface="Karla"/>
              </a:rPr>
              <a:t>Launch Spotify ad discovery campaign in emerging markets, Malaysia, Brazil &amp; South Africa.</a:t>
            </a:r>
            <a:endParaRPr>
              <a:solidFill>
                <a:srgbClr val="000000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rgbClr val="000000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21" name="Google Shape;221;p36"/>
          <p:cNvSpPr txBox="1"/>
          <p:nvPr/>
        </p:nvSpPr>
        <p:spPr>
          <a:xfrm>
            <a:off x="534900" y="3638000"/>
            <a:ext cx="5906700" cy="576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2100" lvl="0" marL="457200" rtl="0" algn="l">
              <a:spcBef>
                <a:spcPts val="0"/>
              </a:spcBef>
              <a:spcAft>
                <a:spcPts val="0"/>
              </a:spcAft>
              <a:buClr>
                <a:srgbClr val="FF2F38"/>
              </a:buClr>
              <a:buSzPts val="1000"/>
              <a:buFont typeface="Karla"/>
              <a:buChar char="■"/>
            </a:pPr>
            <a:r>
              <a:rPr lang="en-GB">
                <a:solidFill>
                  <a:srgbClr val="000000"/>
                </a:solidFill>
                <a:latin typeface="Karla"/>
                <a:ea typeface="Karla"/>
                <a:cs typeface="Karla"/>
                <a:sym typeface="Karla"/>
              </a:rPr>
              <a:t>Utilising new content off back of activations &amp; anticipating end of year lists. Launch final digital campaign of the year aimed at reaching a new audience and reminding core fanbase to listen back.</a:t>
            </a:r>
            <a:endParaRPr>
              <a:solidFill>
                <a:srgbClr val="000000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rgbClr val="000000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Karla"/>
              <a:ea typeface="Karla"/>
              <a:cs typeface="Karla"/>
              <a:sym typeface="Karla"/>
            </a:endParaRPr>
          </a:p>
        </p:txBody>
      </p:sp>
      <p:pic>
        <p:nvPicPr>
          <p:cNvPr id="222" name="Google Shape;222;p36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" name="Google Shape;227;p37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228" name="Google Shape;228;p37"/>
          <p:cNvSpPr txBox="1"/>
          <p:nvPr/>
        </p:nvSpPr>
        <p:spPr>
          <a:xfrm>
            <a:off x="609225" y="1890725"/>
            <a:ext cx="34281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CREATIVE CONCEPTS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2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38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CREATIVE CONCEPTS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34" name="Google Shape;234;p38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PITCH PRESENTATION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35" name="Google Shape;235;p38"/>
          <p:cNvSpPr txBox="1"/>
          <p:nvPr/>
        </p:nvSpPr>
        <p:spPr>
          <a:xfrm>
            <a:off x="150525" y="604100"/>
            <a:ext cx="6669600" cy="219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Karla"/>
                <a:ea typeface="Karla"/>
                <a:cs typeface="Karla"/>
                <a:sym typeface="Karla"/>
              </a:rPr>
              <a:t>101 FM PIRATE/COMMUNITY RADIO STATION</a:t>
            </a:r>
            <a:endParaRPr b="1"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Karla"/>
                <a:ea typeface="Karla"/>
                <a:cs typeface="Karla"/>
                <a:sym typeface="Karla"/>
              </a:rPr>
              <a:t>● Create a ‘101FM’ pirate radio station enlisting a freelance radio producer (eg. Nikita, Keturah or Joel from 1Xtra).</a:t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Karla"/>
                <a:ea typeface="Karla"/>
                <a:cs typeface="Karla"/>
                <a:sym typeface="Karla"/>
              </a:rPr>
              <a:t>● We could then solicit a 1 hour radio session to different specialist tastemaker stations across London, Paris, NY, LA… e.g.:</a:t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➔"/>
            </a:pPr>
            <a:r>
              <a:rPr lang="en-GB">
                <a:latin typeface="Karla"/>
                <a:ea typeface="Karla"/>
                <a:cs typeface="Karla"/>
                <a:sym typeface="Karla"/>
              </a:rPr>
              <a:t>London – Reprezent	</a:t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➔"/>
            </a:pPr>
            <a:r>
              <a:rPr lang="en-GB">
                <a:latin typeface="Karla"/>
                <a:ea typeface="Karla"/>
                <a:cs typeface="Karla"/>
                <a:sym typeface="Karla"/>
              </a:rPr>
              <a:t>Paris – Rinse FM</a:t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➔"/>
            </a:pPr>
            <a:r>
              <a:rPr lang="en-GB">
                <a:latin typeface="Karla"/>
                <a:ea typeface="Karla"/>
                <a:cs typeface="Karla"/>
                <a:sym typeface="Karla"/>
              </a:rPr>
              <a:t>Berlin - Deutschlandfunk Nova</a:t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➔"/>
            </a:pPr>
            <a:r>
              <a:rPr lang="en-GB">
                <a:latin typeface="Karla"/>
                <a:ea typeface="Karla"/>
                <a:cs typeface="Karla"/>
                <a:sym typeface="Karla"/>
              </a:rPr>
              <a:t>New York – Balamii </a:t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➔"/>
            </a:pPr>
            <a:r>
              <a:rPr lang="en-GB">
                <a:latin typeface="Karla"/>
                <a:ea typeface="Karla"/>
                <a:cs typeface="Karla"/>
                <a:sym typeface="Karla"/>
              </a:rPr>
              <a:t>LA – NTS</a:t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➔"/>
            </a:pPr>
            <a:r>
              <a:rPr lang="en-GB">
                <a:latin typeface="Karla"/>
                <a:ea typeface="Karla"/>
                <a:cs typeface="Karla"/>
                <a:sym typeface="Karla"/>
              </a:rPr>
              <a:t>Sydney - Triple J or FBi Radio</a:t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Karla"/>
                <a:ea typeface="Karla"/>
                <a:cs typeface="Karla"/>
                <a:sym typeface="Karla"/>
              </a:rPr>
              <a:t>● The show would feature friends/collaborators. Eg. Skepta, Avelino, Jorja etc.</a:t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Karla"/>
                <a:ea typeface="Karla"/>
                <a:cs typeface="Karla"/>
                <a:sym typeface="Karla"/>
              </a:rPr>
              <a:t>● Potential to localise the collaborators for each territory, working with more relevant artists for each station.</a:t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Karla"/>
                <a:ea typeface="Karla"/>
                <a:cs typeface="Karla"/>
                <a:sym typeface="Karla"/>
              </a:rPr>
              <a:t>● ‘101 FM’ would also sit online (Soundcloud collaboration)</a:t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>
              <a:solidFill>
                <a:srgbClr val="22232B"/>
              </a:solidFill>
            </a:endParaRPr>
          </a:p>
        </p:txBody>
      </p:sp>
      <p:cxnSp>
        <p:nvCxnSpPr>
          <p:cNvPr id="236" name="Google Shape;236;p38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237" name="Google Shape;237;p38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39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PITCH PRESENTATION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43" name="Google Shape;243;p39"/>
          <p:cNvSpPr txBox="1"/>
          <p:nvPr/>
        </p:nvSpPr>
        <p:spPr>
          <a:xfrm>
            <a:off x="226200" y="564450"/>
            <a:ext cx="7402800" cy="405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Karla"/>
                <a:ea typeface="Karla"/>
                <a:cs typeface="Karla"/>
                <a:sym typeface="Karla"/>
              </a:rPr>
              <a:t>ALBUM TRAILER MEDLEY</a:t>
            </a:r>
            <a:endParaRPr b="1"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Karla"/>
                <a:ea typeface="Karla"/>
                <a:cs typeface="Karla"/>
                <a:sym typeface="Karla"/>
              </a:rPr>
              <a:t>● Film a straight up album trailer – a medley of 5 tracks filmed in 1 take!</a:t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➔"/>
            </a:pPr>
            <a:r>
              <a:rPr lang="en-GB">
                <a:latin typeface="Karla"/>
                <a:ea typeface="Karla"/>
                <a:cs typeface="Karla"/>
                <a:sym typeface="Karla"/>
              </a:rPr>
              <a:t>Discover tool – use the trailer to introduce </a:t>
            </a:r>
            <a:r>
              <a:rPr lang="en-GB"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latin typeface="Karla"/>
                <a:ea typeface="Karla"/>
                <a:cs typeface="Karla"/>
                <a:sym typeface="Karla"/>
              </a:rPr>
              <a:t> to a new audience</a:t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➔"/>
            </a:pPr>
            <a:r>
              <a:rPr lang="en-GB"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latin typeface="Karla"/>
                <a:ea typeface="Karla"/>
                <a:cs typeface="Karla"/>
                <a:sym typeface="Karla"/>
              </a:rPr>
              <a:t> will be at  the front spitting lyrics with </a:t>
            </a:r>
            <a:r>
              <a:rPr lang="en-GB">
                <a:latin typeface="Karla"/>
                <a:ea typeface="Karla"/>
                <a:cs typeface="Karla"/>
                <a:sym typeface="Karla"/>
              </a:rPr>
              <a:t>their</a:t>
            </a:r>
            <a:r>
              <a:rPr lang="en-GB">
                <a:latin typeface="Karla"/>
                <a:ea typeface="Karla"/>
                <a:cs typeface="Karla"/>
                <a:sym typeface="Karla"/>
              </a:rPr>
              <a:t> band slickly dressed up and playing.</a:t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Karla"/>
              <a:buChar char="➔"/>
            </a:pPr>
            <a:r>
              <a:rPr lang="en-GB">
                <a:latin typeface="Karla"/>
                <a:ea typeface="Karla"/>
                <a:cs typeface="Karla"/>
                <a:sym typeface="Karla"/>
              </a:rPr>
              <a:t>Work with YouTube studios in London (or Apple / Amazon) to create this.</a:t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Karla"/>
                <a:ea typeface="Karla"/>
                <a:cs typeface="Karla"/>
                <a:sym typeface="Karla"/>
              </a:rPr>
              <a:t>FLOWERS LIVE IN THE STUDIO WITH MICHAEL KIWANUKA</a:t>
            </a:r>
            <a:endParaRPr b="1"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Film and record in a cool studio a live take of ‘Flowers’ with Michael Kiwanuka</a:t>
            </a:r>
            <a:endParaRPr b="1"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>
              <a:solidFill>
                <a:srgbClr val="22232B"/>
              </a:solidFill>
            </a:endParaRPr>
          </a:p>
        </p:txBody>
      </p:sp>
      <p:cxnSp>
        <p:nvCxnSpPr>
          <p:cNvPr id="244" name="Google Shape;244;p39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45" name="Google Shape;245;p39"/>
          <p:cNvSpPr txBox="1"/>
          <p:nvPr/>
        </p:nvSpPr>
        <p:spPr>
          <a:xfrm>
            <a:off x="-1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CREATIVE CONCEPTS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pic>
        <p:nvPicPr>
          <p:cNvPr id="246" name="Google Shape;246;p39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0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40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CREATIVE CONCEPTS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52" name="Google Shape;252;p40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PITCH PRESENTATION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53" name="Google Shape;253;p40"/>
          <p:cNvSpPr txBox="1"/>
          <p:nvPr/>
        </p:nvSpPr>
        <p:spPr>
          <a:xfrm>
            <a:off x="226198" y="630450"/>
            <a:ext cx="6565800" cy="219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LOCAL VISUAL ARTIST COLLABS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works with dope visual artists in different territories to create custom merch lines. 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We shoot content with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and the artist giving some background. 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eg. </a:t>
            </a:r>
            <a:r>
              <a:rPr lang="en-GB" u="sng">
                <a:solidFill>
                  <a:schemeClr val="accent5"/>
                </a:solidFill>
                <a:latin typeface="Karla"/>
                <a:ea typeface="Karla"/>
                <a:cs typeface="Karla"/>
                <a:sym typeface="Karla"/>
                <a:hlinkClick r:id="rId3"/>
              </a:rPr>
              <a:t>Karabo Moletsane from South Africa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/  </a:t>
            </a:r>
            <a:r>
              <a:rPr lang="en-GB" u="sng">
                <a:solidFill>
                  <a:schemeClr val="accent5"/>
                </a:solidFill>
                <a:latin typeface="Karla"/>
                <a:ea typeface="Karla"/>
                <a:cs typeface="Karla"/>
                <a:sym typeface="Karla"/>
                <a:hlinkClick r:id="rId4"/>
              </a:rPr>
              <a:t>Example of the content. 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 u="sng">
              <a:solidFill>
                <a:srgbClr val="1155CC"/>
              </a:solidFill>
              <a:hlinkClick r:id="rId5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NORTH LONDON DRIVE PIECE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Content piece where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drives through N. London stopping of at landmarks in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their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life and meeting some North London friends along the way. 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i.e. Michael Kiwanuka, Skepta, Avelino, Wretch 32. / </a:t>
            </a:r>
            <a:r>
              <a:rPr lang="en-GB" u="sng">
                <a:solidFill>
                  <a:schemeClr val="accent5"/>
                </a:solidFill>
                <a:latin typeface="Karla"/>
                <a:ea typeface="Karla"/>
                <a:cs typeface="Karla"/>
                <a:sym typeface="Karla"/>
                <a:hlinkClick r:id="rId6"/>
              </a:rPr>
              <a:t>Example of style. 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DIGITALLY OPTIMIZED </a:t>
            </a: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album x</a:t>
            </a: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FANZINE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creates a fanzine to represent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album x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, collaborating with guest writers &amp; creatives. I.e. Liv Little. 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We add QI codes on certain content to trigger complimentary videos.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album x</a:t>
            </a: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GALLERY - GOES GLOBAL!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Find sponsors to replicate the LA &amp; Somerset House Gallery Events in Sydney and key markets around the Autumn tour including Berlin and Paris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254" name="Google Shape;254;p40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255" name="Google Shape;255;p40"/>
          <p:cNvPicPr preferRelativeResize="0"/>
          <p:nvPr/>
        </p:nvPicPr>
        <p:blipFill rotWithShape="1">
          <a:blip r:embed="rId7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9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p41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CREATIVE CONCEPTS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61" name="Google Shape;261;p41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PITCH PRESENTATION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62" name="Google Shape;262;p41"/>
          <p:cNvSpPr txBox="1"/>
          <p:nvPr/>
        </p:nvSpPr>
        <p:spPr>
          <a:xfrm>
            <a:off x="226197" y="814300"/>
            <a:ext cx="7245000" cy="219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Karla"/>
                <a:ea typeface="Karla"/>
                <a:cs typeface="Karla"/>
                <a:sym typeface="Karla"/>
              </a:rPr>
              <a:t>BARS 4 BARS</a:t>
            </a:r>
            <a:endParaRPr b="1"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Karla"/>
                <a:ea typeface="Karla"/>
                <a:cs typeface="Karla"/>
                <a:sym typeface="Karla"/>
              </a:rPr>
              <a:t>● Content piece where </a:t>
            </a:r>
            <a:r>
              <a:rPr lang="en-GB"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latin typeface="Karla"/>
                <a:ea typeface="Karla"/>
                <a:cs typeface="Karla"/>
                <a:sym typeface="Karla"/>
              </a:rPr>
              <a:t> and another UK wordsmith go back and forth dissecting their favourite bars from the other artist. I.e Kano</a:t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Karla"/>
                <a:ea typeface="Karla"/>
                <a:cs typeface="Karla"/>
                <a:sym typeface="Karla"/>
              </a:rPr>
              <a:t>ON STAGE FAN LOVE</a:t>
            </a:r>
            <a:endParaRPr b="1"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Karla"/>
                <a:ea typeface="Karla"/>
                <a:cs typeface="Karla"/>
                <a:sym typeface="Karla"/>
              </a:rPr>
              <a:t>● </a:t>
            </a:r>
            <a:r>
              <a:rPr lang="en-GB"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latin typeface="Karla"/>
                <a:ea typeface="Karla"/>
                <a:cs typeface="Karla"/>
                <a:sym typeface="Karla"/>
              </a:rPr>
              <a:t> challenges </a:t>
            </a:r>
            <a:r>
              <a:rPr lang="en-GB">
                <a:latin typeface="Karla"/>
                <a:ea typeface="Karla"/>
                <a:cs typeface="Karla"/>
                <a:sym typeface="Karla"/>
              </a:rPr>
              <a:t>their</a:t>
            </a:r>
            <a:r>
              <a:rPr lang="en-GB">
                <a:latin typeface="Karla"/>
                <a:ea typeface="Karla"/>
                <a:cs typeface="Karla"/>
                <a:sym typeface="Karla"/>
              </a:rPr>
              <a:t> fans to post up a video of themselves rapping the hardest part of ‘Venom’, from ‘follow me follow me…’ (or another track) tagging </a:t>
            </a:r>
            <a:r>
              <a:rPr lang="en-GB"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latin typeface="Karla"/>
                <a:ea typeface="Karla"/>
                <a:cs typeface="Karla"/>
                <a:sym typeface="Karla"/>
              </a:rPr>
              <a:t> and their location. </a:t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Karla"/>
                <a:ea typeface="Karla"/>
                <a:cs typeface="Karla"/>
                <a:sym typeface="Karla"/>
              </a:rPr>
              <a:t>● </a:t>
            </a:r>
            <a:r>
              <a:rPr lang="en-GB"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latin typeface="Karla"/>
                <a:ea typeface="Karla"/>
                <a:cs typeface="Karla"/>
                <a:sym typeface="Karla"/>
              </a:rPr>
              <a:t> selects a winner for each show in the UK tour. The winner gets 2 x tickets to the show, a backstage meet and greet and comes out during Venom to rap with </a:t>
            </a:r>
            <a:r>
              <a:rPr lang="en-GB"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latin typeface="Karla"/>
                <a:ea typeface="Karla"/>
                <a:cs typeface="Karla"/>
                <a:sym typeface="Karla"/>
              </a:rPr>
              <a:t>. </a:t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Karla"/>
                <a:ea typeface="Karla"/>
                <a:cs typeface="Karla"/>
                <a:sym typeface="Karla"/>
              </a:rPr>
              <a:t>album x</a:t>
            </a:r>
            <a:r>
              <a:rPr b="1" lang="en-GB">
                <a:latin typeface="Karla"/>
                <a:ea typeface="Karla"/>
                <a:cs typeface="Karla"/>
                <a:sym typeface="Karla"/>
              </a:rPr>
              <a:t> LIGHT BOX</a:t>
            </a:r>
            <a:endParaRPr b="1"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Karla"/>
                <a:ea typeface="Karla"/>
                <a:cs typeface="Karla"/>
                <a:sym typeface="Karla"/>
              </a:rPr>
              <a:t>● The </a:t>
            </a:r>
            <a:r>
              <a:rPr lang="en-GB">
                <a:latin typeface="Karla"/>
                <a:ea typeface="Karla"/>
                <a:cs typeface="Karla"/>
                <a:sym typeface="Karla"/>
              </a:rPr>
              <a:t>album x</a:t>
            </a:r>
            <a:r>
              <a:rPr lang="en-GB">
                <a:latin typeface="Karla"/>
                <a:ea typeface="Karla"/>
                <a:cs typeface="Karla"/>
                <a:sym typeface="Karla"/>
              </a:rPr>
              <a:t> photo booth from the launch event goes on tour. </a:t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 u="sng">
              <a:solidFill>
                <a:srgbClr val="1155CC"/>
              </a:solidFill>
              <a:hlinkClick r:id="rId3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1"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263" name="Google Shape;263;p41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264" name="Google Shape;264;p41"/>
          <p:cNvPicPr preferRelativeResize="0"/>
          <p:nvPr/>
        </p:nvPicPr>
        <p:blipFill rotWithShape="1">
          <a:blip r:embed="rId4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8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9" name="Google Shape;269;p42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270" name="Google Shape;270;p42"/>
          <p:cNvSpPr txBox="1"/>
          <p:nvPr/>
        </p:nvSpPr>
        <p:spPr>
          <a:xfrm>
            <a:off x="609225" y="1890725"/>
            <a:ext cx="34281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PRESS STRATEGY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4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43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UK PRESS STRATEGY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76" name="Google Shape;276;p43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PITCH PRESENTATION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77" name="Google Shape;277;p43"/>
          <p:cNvSpPr txBox="1"/>
          <p:nvPr/>
        </p:nvSpPr>
        <p:spPr>
          <a:xfrm>
            <a:off x="226200" y="498700"/>
            <a:ext cx="6367200" cy="97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The press to date has been incredible, hitting a number of credible key targets that we set out from the start. 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We have so far had coverage across: 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Guardian Film &amp; Music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(shoot + interview), </a:t>
            </a: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London In Stereo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(cover feature), </a:t>
            </a: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Time Out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(big feature),</a:t>
            </a: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DJ Mag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(2 page feature), </a:t>
            </a: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Clash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(shoot + interview), </a:t>
            </a: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Evening Standard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(Q&amp;A), </a:t>
            </a: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DIY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(feature), </a:t>
            </a: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BRICK Magazine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(cover / 10 page feature), </a:t>
            </a: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Elle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(Prada photoshoot/feature), </a:t>
            </a: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V Magazine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(3 page shoot/feature), </a:t>
            </a: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Nataal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(main feature &amp; styled shoot), </a:t>
            </a: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Crack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(feature).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Still to run over the summer we have: 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ES magazine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(cover), </a:t>
            </a: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Riposte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magazine (cover), and </a:t>
            </a: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Lock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magazine (cover).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In this next phase, we want to be more targeted with the key cover features we aim for, We will work to make sure that ‘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album x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’ deservedly tops all the ‘End Of Year’ charts at both press and retail.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 u="sng">
              <a:solidFill>
                <a:srgbClr val="1155CC"/>
              </a:solidFill>
              <a:hlinkClick r:id="rId3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>
              <a:solidFill>
                <a:srgbClr val="22232B"/>
              </a:solidFill>
            </a:endParaRPr>
          </a:p>
        </p:txBody>
      </p:sp>
      <p:cxnSp>
        <p:nvCxnSpPr>
          <p:cNvPr id="278" name="Google Shape;278;p43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279" name="Google Shape;279;p43"/>
          <p:cNvPicPr preferRelativeResize="0"/>
          <p:nvPr/>
        </p:nvPicPr>
        <p:blipFill rotWithShape="1">
          <a:blip r:embed="rId4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3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44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UK PRESS + RADIO STRATEGY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85" name="Google Shape;285;p44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PITCH PRESENTATION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86" name="Google Shape;286;p44"/>
          <p:cNvSpPr txBox="1"/>
          <p:nvPr/>
        </p:nvSpPr>
        <p:spPr>
          <a:xfrm>
            <a:off x="150525" y="382575"/>
            <a:ext cx="7588500" cy="4723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The next targets we would aim for in Q3/Q4 include: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3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Print</a:t>
            </a:r>
            <a:endParaRPr b="1" sz="13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Karla"/>
              <a:buChar char="●"/>
            </a:pPr>
            <a:r>
              <a:rPr b="1" lang="en-GB" sz="13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Metro</a:t>
            </a:r>
            <a:r>
              <a:rPr lang="en-GB" sz="13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- main music feature</a:t>
            </a:r>
            <a:endParaRPr sz="13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Karla"/>
              <a:buChar char="●"/>
            </a:pPr>
            <a:r>
              <a:rPr b="1" lang="en-GB" sz="13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Stylist</a:t>
            </a:r>
            <a:r>
              <a:rPr lang="en-GB" sz="13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- main interview </a:t>
            </a:r>
            <a:endParaRPr sz="13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Karla"/>
              <a:buChar char="●"/>
            </a:pPr>
            <a:r>
              <a:rPr b="1" lang="en-GB" sz="13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Vogue </a:t>
            </a:r>
            <a:r>
              <a:rPr lang="en-GB" sz="13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- feature/ shoot</a:t>
            </a:r>
            <a:endParaRPr sz="13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Karla"/>
              <a:buChar char="●"/>
            </a:pPr>
            <a:r>
              <a:rPr b="1" lang="en-GB" sz="13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Telegraph</a:t>
            </a:r>
            <a:r>
              <a:rPr lang="en-GB" sz="13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- feature in Saturday arts section </a:t>
            </a:r>
            <a:endParaRPr sz="13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Karla"/>
              <a:buChar char="●"/>
            </a:pPr>
            <a:r>
              <a:rPr b="1" lang="en-GB" sz="13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Sunday Times Culture</a:t>
            </a:r>
            <a:r>
              <a:rPr lang="en-GB" sz="13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– aim for cover feature</a:t>
            </a:r>
            <a:endParaRPr sz="13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Karla"/>
              <a:buChar char="●"/>
            </a:pPr>
            <a:r>
              <a:rPr b="1" lang="en-GB" sz="13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The Economist </a:t>
            </a:r>
            <a:r>
              <a:rPr lang="en-GB" sz="13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– main interview</a:t>
            </a:r>
            <a:endParaRPr sz="13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Karla"/>
              <a:buChar char="●"/>
            </a:pPr>
            <a:r>
              <a:rPr b="1" lang="en-GB" sz="13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Wave </a:t>
            </a:r>
            <a:r>
              <a:rPr lang="en-GB" sz="13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- cool/relevant street-skewed publication</a:t>
            </a:r>
            <a:endParaRPr sz="13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Karla"/>
              <a:buChar char="●"/>
            </a:pPr>
            <a:r>
              <a:rPr b="1" lang="en-GB" sz="13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British Airways</a:t>
            </a:r>
            <a:r>
              <a:rPr lang="en-GB" sz="13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- High Life feature</a:t>
            </a:r>
            <a:endParaRPr sz="13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300">
                <a:latin typeface="Karla"/>
                <a:ea typeface="Karla"/>
                <a:cs typeface="Karla"/>
                <a:sym typeface="Karla"/>
              </a:rPr>
              <a:t>Online</a:t>
            </a:r>
            <a:endParaRPr b="1" sz="1300">
              <a:latin typeface="Karla"/>
              <a:ea typeface="Karla"/>
              <a:cs typeface="Karla"/>
              <a:sym typeface="Karla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Font typeface="Karla"/>
              <a:buChar char="●"/>
            </a:pPr>
            <a:r>
              <a:rPr b="1" lang="en-GB" sz="1300"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  <a:t>i-D </a:t>
            </a:r>
            <a:r>
              <a:rPr lang="en-GB" sz="1300"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  <a:t>– In depth online piece</a:t>
            </a:r>
            <a:endParaRPr sz="1300">
              <a:highlight>
                <a:srgbClr val="FFFFFF"/>
              </a:highlight>
              <a:latin typeface="Karla"/>
              <a:ea typeface="Karla"/>
              <a:cs typeface="Karla"/>
              <a:sym typeface="Karla"/>
            </a:endParaRPr>
          </a:p>
          <a:p>
            <a:pPr indent="-3111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300"/>
              <a:buFont typeface="Karla"/>
              <a:buChar char="●"/>
            </a:pPr>
            <a:r>
              <a:rPr b="1" lang="en-GB" sz="1300"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  <a:t>Hunger</a:t>
            </a:r>
            <a:r>
              <a:rPr lang="en-GB" sz="1300"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  <a:t> – shoot and interview</a:t>
            </a:r>
            <a:endParaRPr sz="1300">
              <a:highlight>
                <a:srgbClr val="FFFFFF"/>
              </a:highlight>
              <a:latin typeface="Karla"/>
              <a:ea typeface="Karla"/>
              <a:cs typeface="Karla"/>
              <a:sym typeface="Karla"/>
            </a:endParaRPr>
          </a:p>
          <a:p>
            <a:pPr indent="-3111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300"/>
              <a:buFont typeface="Karla"/>
              <a:buChar char="●"/>
            </a:pPr>
            <a:r>
              <a:rPr b="1" lang="en-GB" sz="1300"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  <a:t>The FACE</a:t>
            </a:r>
            <a:r>
              <a:rPr lang="en-GB" sz="1300"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  <a:t> – Filmed feature</a:t>
            </a:r>
            <a:endParaRPr sz="1300">
              <a:highlight>
                <a:srgbClr val="FFFFFF"/>
              </a:highlight>
              <a:latin typeface="Karla"/>
              <a:ea typeface="Karla"/>
              <a:cs typeface="Karla"/>
              <a:sym typeface="Karla"/>
            </a:endParaRPr>
          </a:p>
          <a:p>
            <a:pPr indent="-3111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300"/>
              <a:buFont typeface="Karla"/>
              <a:buChar char="●"/>
            </a:pPr>
            <a:r>
              <a:rPr b="1" lang="en-GB" sz="1300"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  <a:t>Guardian</a:t>
            </a:r>
            <a:r>
              <a:rPr lang="en-GB" sz="1300"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  <a:t> - online opinion piece, written by </a:t>
            </a:r>
            <a:r>
              <a:rPr lang="en-GB" sz="1300"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 sz="1300"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  <a:t> – subject TBD</a:t>
            </a:r>
            <a:endParaRPr sz="1300">
              <a:highlight>
                <a:srgbClr val="FFFFFF"/>
              </a:highlight>
              <a:latin typeface="Karla"/>
              <a:ea typeface="Karla"/>
              <a:cs typeface="Karla"/>
              <a:sym typeface="Karla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3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Radio</a:t>
            </a:r>
            <a:endParaRPr b="1" sz="13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Karla"/>
              <a:buChar char="●"/>
            </a:pPr>
            <a:r>
              <a:rPr b="1" lang="en-GB" sz="1300">
                <a:solidFill>
                  <a:schemeClr val="dk1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  <a:t>6 Music </a:t>
            </a:r>
            <a:r>
              <a:rPr lang="en-GB" sz="1300">
                <a:solidFill>
                  <a:schemeClr val="dk1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  <a:t>- </a:t>
            </a:r>
            <a:r>
              <a:rPr lang="en-GB" sz="13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  <a:t>Three Wise Women</a:t>
            </a:r>
            <a:endParaRPr sz="1300">
              <a:solidFill>
                <a:schemeClr val="dk1"/>
              </a:solidFill>
              <a:highlight>
                <a:srgbClr val="FFFFFF"/>
              </a:highlight>
              <a:latin typeface="Karla"/>
              <a:ea typeface="Karla"/>
              <a:cs typeface="Karla"/>
              <a:sym typeface="Karla"/>
            </a:endParaRPr>
          </a:p>
          <a:p>
            <a:pPr indent="-3111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Karla"/>
              <a:buChar char="●"/>
            </a:pPr>
            <a:r>
              <a:rPr b="1" lang="en-GB" sz="1300">
                <a:solidFill>
                  <a:schemeClr val="dk1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  <a:t>Radio 1 -</a:t>
            </a:r>
            <a:r>
              <a:rPr lang="en-GB" sz="1300">
                <a:solidFill>
                  <a:schemeClr val="dk1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  <a:t> </a:t>
            </a:r>
            <a:r>
              <a:rPr lang="en-GB" sz="13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  <a:t>Rickie, Melvin &amp; Charlie</a:t>
            </a:r>
            <a:endParaRPr sz="13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287" name="Google Shape;287;p44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288" name="Google Shape;288;p44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2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p45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US PRESS + RADIO STRATEGY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94" name="Google Shape;294;p45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PITCH PRESENTATION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95" name="Google Shape;295;p45"/>
          <p:cNvSpPr txBox="1"/>
          <p:nvPr/>
        </p:nvSpPr>
        <p:spPr>
          <a:xfrm>
            <a:off x="226200" y="458950"/>
            <a:ext cx="8319900" cy="429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222222"/>
                </a:solidFill>
                <a:latin typeface="Karla"/>
                <a:ea typeface="Karla"/>
                <a:cs typeface="Karla"/>
                <a:sym typeface="Karla"/>
              </a:rPr>
              <a:t>Press in the US continues to grow. The US press team (Orienteer) has worked closely with the UK teams to build a comprehensive press strategy. Using </a:t>
            </a:r>
            <a:r>
              <a:rPr lang="en-GB">
                <a:solidFill>
                  <a:srgbClr val="222222"/>
                </a:solidFill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solidFill>
                  <a:srgbClr val="222222"/>
                </a:solidFill>
                <a:latin typeface="Karla"/>
                <a:ea typeface="Karla"/>
                <a:cs typeface="Karla"/>
                <a:sym typeface="Karla"/>
              </a:rPr>
              <a:t>’ artistry, we’ve been able to create a compelling story around the project while strategically building </a:t>
            </a:r>
            <a:r>
              <a:rPr lang="en-GB">
                <a:solidFill>
                  <a:srgbClr val="222222"/>
                </a:solidFill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solidFill>
                  <a:srgbClr val="222222"/>
                </a:solidFill>
                <a:latin typeface="Karla"/>
                <a:ea typeface="Karla"/>
                <a:cs typeface="Karla"/>
                <a:sym typeface="Karla"/>
              </a:rPr>
              <a:t> profile within the American hip-hop community. Confirmed press to date includes looks from </a:t>
            </a:r>
            <a:r>
              <a:rPr i="1" lang="en-GB">
                <a:solidFill>
                  <a:srgbClr val="222222"/>
                </a:solidFill>
                <a:latin typeface="Karla"/>
                <a:ea typeface="Karla"/>
                <a:cs typeface="Karla"/>
                <a:sym typeface="Karla"/>
              </a:rPr>
              <a:t>The Fader, Billboard, Pitchfork, V Magazine, Vogue, XXL</a:t>
            </a:r>
            <a:r>
              <a:rPr lang="en-GB">
                <a:solidFill>
                  <a:srgbClr val="222222"/>
                </a:solidFill>
                <a:latin typeface="Karla"/>
                <a:ea typeface="Karla"/>
                <a:cs typeface="Karla"/>
                <a:sym typeface="Karla"/>
              </a:rPr>
              <a:t> &amp; many others. </a:t>
            </a:r>
            <a:endParaRPr>
              <a:solidFill>
                <a:srgbClr val="222222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222222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222222"/>
                </a:solidFill>
                <a:latin typeface="Karla"/>
                <a:ea typeface="Karla"/>
                <a:cs typeface="Karla"/>
                <a:sym typeface="Karla"/>
              </a:rPr>
              <a:t>Using the momentum of the </a:t>
            </a:r>
            <a:r>
              <a:rPr lang="en-GB">
                <a:solidFill>
                  <a:srgbClr val="222222"/>
                </a:solidFill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solidFill>
                  <a:srgbClr val="222222"/>
                </a:solidFill>
                <a:latin typeface="Karla"/>
                <a:ea typeface="Karla"/>
                <a:cs typeface="Karla"/>
                <a:sym typeface="Karla"/>
              </a:rPr>
              <a:t>’ accolades to date, we’ll use the below strategy to approach the next phase of the press campaign: </a:t>
            </a:r>
            <a:endParaRPr>
              <a:solidFill>
                <a:srgbClr val="222222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222222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1400"/>
              <a:buFont typeface="Karla"/>
              <a:buChar char="●"/>
            </a:pPr>
            <a:r>
              <a:rPr lang="en-GB">
                <a:solidFill>
                  <a:srgbClr val="222222"/>
                </a:solidFill>
                <a:latin typeface="Karla"/>
                <a:ea typeface="Karla"/>
                <a:cs typeface="Karla"/>
                <a:sym typeface="Karla"/>
              </a:rPr>
              <a:t>Secure placement on ‘Best Of/End of Year’ lists </a:t>
            </a:r>
            <a:endParaRPr>
              <a:solidFill>
                <a:srgbClr val="222222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1400"/>
              <a:buFont typeface="Karla"/>
              <a:buChar char="●"/>
            </a:pPr>
            <a:r>
              <a:rPr lang="en-GB">
                <a:solidFill>
                  <a:srgbClr val="222222"/>
                </a:solidFill>
                <a:latin typeface="Karla"/>
                <a:ea typeface="Karla"/>
                <a:cs typeface="Karla"/>
                <a:sym typeface="Karla"/>
              </a:rPr>
              <a:t>Identify opportunities to organically connect </a:t>
            </a:r>
            <a:r>
              <a:rPr lang="en-GB">
                <a:solidFill>
                  <a:srgbClr val="222222"/>
                </a:solidFill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solidFill>
                  <a:srgbClr val="222222"/>
                </a:solidFill>
                <a:latin typeface="Karla"/>
                <a:ea typeface="Karla"/>
                <a:cs typeface="Karla"/>
                <a:sym typeface="Karla"/>
              </a:rPr>
              <a:t> to black American culture (i.e. features/profile in black outlets such as Essence, Ebony, OKAYplayer)</a:t>
            </a:r>
            <a:endParaRPr>
              <a:solidFill>
                <a:srgbClr val="222222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1100"/>
              <a:buFont typeface="Karla"/>
              <a:buChar char="●"/>
            </a:pPr>
            <a:r>
              <a:rPr lang="en-GB">
                <a:solidFill>
                  <a:srgbClr val="222222"/>
                </a:solidFill>
                <a:latin typeface="Karla"/>
                <a:ea typeface="Karla"/>
                <a:cs typeface="Karla"/>
                <a:sym typeface="Karla"/>
              </a:rPr>
              <a:t>Identify record from album (standard or new tracks from the deluxe version) </a:t>
            </a:r>
            <a:endParaRPr>
              <a:solidFill>
                <a:srgbClr val="222222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222222"/>
                </a:solidFill>
                <a:latin typeface="Karla"/>
                <a:ea typeface="Karla"/>
                <a:cs typeface="Karla"/>
                <a:sym typeface="Karla"/>
              </a:rPr>
              <a:t>to initiate/explore rhythmic radio conversations</a:t>
            </a:r>
            <a:br>
              <a:rPr lang="en-GB">
                <a:solidFill>
                  <a:srgbClr val="222222"/>
                </a:solidFill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endParaRPr sz="1800">
              <a:solidFill>
                <a:srgbClr val="222222"/>
              </a:solidFill>
              <a:highlight>
                <a:srgbClr val="FFFFFF"/>
              </a:highlight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b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</a:br>
            <a:endParaRPr sz="1800">
              <a:solidFill>
                <a:srgbClr val="222222"/>
              </a:solidFill>
              <a:highlight>
                <a:srgbClr val="FFFFFF"/>
              </a:highlight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>
              <a:solidFill>
                <a:srgbClr val="22232B"/>
              </a:solidFill>
            </a:endParaRPr>
          </a:p>
        </p:txBody>
      </p:sp>
      <p:cxnSp>
        <p:nvCxnSpPr>
          <p:cNvPr id="296" name="Google Shape;296;p45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297" name="Google Shape;297;p4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8367151" y="4365950"/>
            <a:ext cx="225675" cy="86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98" name="Google Shape;298;p45"/>
          <p:cNvPicPr preferRelativeResize="0"/>
          <p:nvPr/>
        </p:nvPicPr>
        <p:blipFill rotWithShape="1">
          <a:blip r:embed="rId4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2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3" name="Google Shape;303;p46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304" name="Google Shape;304;p46"/>
          <p:cNvSpPr txBox="1"/>
          <p:nvPr/>
        </p:nvSpPr>
        <p:spPr>
          <a:xfrm>
            <a:off x="609225" y="1890725"/>
            <a:ext cx="49137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INTERNATIONAL PRESS STRATEGY 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8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" name="Google Shape;309;p47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INTERNATIONAL PRESS STRATEGY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310" name="Google Shape;310;p47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PITCH PRESENTATION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cxnSp>
        <p:nvCxnSpPr>
          <p:cNvPr id="311" name="Google Shape;311;p47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312" name="Google Shape;312;p47"/>
          <p:cNvSpPr txBox="1"/>
          <p:nvPr/>
        </p:nvSpPr>
        <p:spPr>
          <a:xfrm>
            <a:off x="261775" y="577150"/>
            <a:ext cx="7686600" cy="3721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We’ve had really strong print, online, TV and radio looks for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Internationally so far including the following in some key markets: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●"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Australia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: LNWY, The Big Issue, Junkee, Herald Sun, Rage.tv, The Music, Acclaim, Triple J (LAV &amp; 2 interviews)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●"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France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:  Le Monde, Liberation, Les InRockuptibles, Plugged, Tsugi, Modzik, Grazia, Le Point, Palace, OKLM,  France 2 Basique, Radio Nova - Les Nuits Zebrees, France Inter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●"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Germany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: TAZ, Musikexpress, Die Welt, Juice, Missy Mag, Indie Mag, Fraulein, Jungle World, Chart, Colors, Zeit.de. Laut.de, Spex.de, Berlin Arte, Radio Eins Soundcheck, WDR1 Album of the Week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●"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Japan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: Nylon, Uncanny, I-D Japan, Vogue,  Rolling Stone Japan, Perk, Music Magazine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●"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Latam: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Metro Radio, RMX, Monkeybuzz, Radionica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●"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Nordics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: Kingsize Mag, Popmani, Nojesguiden, P3 Sweden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●"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Spain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: Mondo Sonoro, Rockdelux, Shangay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 u="sng">
              <a:solidFill>
                <a:srgbClr val="1155CC"/>
              </a:solidFill>
              <a:hlinkClick r:id="rId3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>
              <a:solidFill>
                <a:srgbClr val="22232B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313" name="Google Shape;313;p47"/>
          <p:cNvPicPr preferRelativeResize="0"/>
          <p:nvPr/>
        </p:nvPicPr>
        <p:blipFill rotWithShape="1">
          <a:blip r:embed="rId4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7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Google Shape;318;p48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INTERNATIONAL PRESS STRATEGY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319" name="Google Shape;319;p48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PITCH PRESENTATION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cxnSp>
        <p:nvCxnSpPr>
          <p:cNvPr id="320" name="Google Shape;320;p48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321" name="Google Shape;321;p48"/>
          <p:cNvSpPr txBox="1"/>
          <p:nvPr/>
        </p:nvSpPr>
        <p:spPr>
          <a:xfrm>
            <a:off x="226200" y="478125"/>
            <a:ext cx="7669500" cy="387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K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ey PRINT, ONLINE, TV and Radio targets we would aim for in Q3/Q4 and around the European and Latin American Tour include: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</a:t>
            </a: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Australia: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Vogue, Monster Children, Pedestrian, RUSSH, SBS The Feed, Triple J Breakfast Interview, The Project (Channel 10)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</a:t>
            </a: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Benelux: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Grazia, Happinez, Glamour, Harper’s Bazaar, Ballinnn, Puna.nl, Hiphop In Je Smoel, De Standaard, Humo, Vice, 3FM session, Studio Brussels session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</a:t>
            </a: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France: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Yard Mag, A Nous Paris, Air Le Mag, Konbini, Brut, La Blogotheque, Vice, Stylist, Jalouse, Elle, Le Parisien, Vogue, Vanity Fair, Antidote, i-D,  Quotidien TV, Trace TV, Taratata, France Inter show, FIP &amp; Nova interviews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</a:t>
            </a: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Germany: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HipHop.de, Rolling Stone, Interview Mag, Nylon, i-D, Suddeutsche Zeitung, 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Spiegel Online, Highsnobiety, Aspekte, Tracks, TT, Late Night Berlin, Flux FM, Ego FM, 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Radio Eins, 1LIVE sessions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</a:t>
            </a: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Latam: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Rolling Stone, Warp, Indie Rocks, O Globo, Reforma, Vice, Billboard Mag etc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</a:t>
            </a: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Nordics: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Gaffa, Aftonbladet, TT Spektra, VG, Dagbladet, Elle, Politiken, Skavlan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>
              <a:solidFill>
                <a:srgbClr val="22232B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322" name="Google Shape;322;p48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6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" name="Google Shape;327;p49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328" name="Google Shape;328;p49"/>
          <p:cNvSpPr txBox="1"/>
          <p:nvPr/>
        </p:nvSpPr>
        <p:spPr>
          <a:xfrm>
            <a:off x="609225" y="1890725"/>
            <a:ext cx="34281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DSP OPPORTUNITIES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2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p50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DSP OPPORTUNITIES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334" name="Google Shape;334;p50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PITCH PRESENTATION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cxnSp>
        <p:nvCxnSpPr>
          <p:cNvPr id="335" name="Google Shape;335;p50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336" name="Google Shape;336;p50"/>
          <p:cNvSpPr txBox="1"/>
          <p:nvPr/>
        </p:nvSpPr>
        <p:spPr>
          <a:xfrm>
            <a:off x="226200" y="555300"/>
            <a:ext cx="6642300" cy="219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We would use this period of activity as an opportunity to re-approach editorial for support across the main DSPs. Below are the opportunities we locked in, and what we will be targeting in this next phase.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SPOTIFY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i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’ followers grew by 50% in the last year. We gained frontline editorial support and playlist covers, including ‘Butter’, and ‘Galdem - Queens’. </a:t>
            </a:r>
            <a:r>
              <a:rPr i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i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was granted Spotify Canvas access in beta. </a:t>
            </a:r>
            <a:endParaRPr i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Future targets are: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Target </a:t>
            </a: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Who We Be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Live 2019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Engage in Storylines - tell the story of each song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Upload a Spotify Canvas for each track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APPLE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We gained frontline editorial support from Apple Music in the form of Fresh New Hits, Pop Hits, Trending Hits, Alternative Rap, Chill Therapy, BARS, The Wave, The A-List: Alternative, Women of Hip Hop + more</a:t>
            </a:r>
            <a:endParaRPr i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Future targets are: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Exclusive content - filmed Interview piece.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Pitch mini documentary idea about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’ journey to date (Apple funded).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>
              <a:solidFill>
                <a:srgbClr val="22232B"/>
              </a:solidFill>
            </a:endParaRPr>
          </a:p>
        </p:txBody>
      </p:sp>
      <p:pic>
        <p:nvPicPr>
          <p:cNvPr id="337" name="Google Shape;337;p50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51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DSP OPPORTUNITIES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343" name="Google Shape;343;p51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PITCH PRESENTATION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cxnSp>
        <p:nvCxnSpPr>
          <p:cNvPr id="344" name="Google Shape;344;p51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345" name="Google Shape;345;p51"/>
          <p:cNvSpPr txBox="1"/>
          <p:nvPr/>
        </p:nvSpPr>
        <p:spPr>
          <a:xfrm>
            <a:off x="226200" y="492800"/>
            <a:ext cx="6340800" cy="2360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BEATS1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Future targets are: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101FM show on Beats 1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The podcasts could be recreated live and broadcast on Beats 1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Alternatively, we could create a new radio show, similar to Frank Ocean’s blonded Radio show. 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can invite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their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favourite up and coming musicians onto the show for a mixture of music + storytelling.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i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Future targets are: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Amazon Originals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Alexa – Create an Amazon skill – linking to mood based playlist ‘independence’ curated by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Artist X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Cover of UK Rising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Filming of live show at The Forum (December)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Instagram takeover around show at The Forum (December)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>
              <a:solidFill>
                <a:srgbClr val="22232B"/>
              </a:solidFill>
            </a:endParaRPr>
          </a:p>
        </p:txBody>
      </p:sp>
      <p:pic>
        <p:nvPicPr>
          <p:cNvPr id="346" name="Google Shape;346;p51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50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p52"/>
          <p:cNvSpPr txBox="1"/>
          <p:nvPr/>
        </p:nvSpPr>
        <p:spPr>
          <a:xfrm>
            <a:off x="226199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DSP OPPORTUNITIES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352" name="Google Shape;352;p52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PITCH PRESENTATION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cxnSp>
        <p:nvCxnSpPr>
          <p:cNvPr id="353" name="Google Shape;353;p52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354" name="Google Shape;354;p52"/>
          <p:cNvSpPr txBox="1"/>
          <p:nvPr/>
        </p:nvSpPr>
        <p:spPr>
          <a:xfrm>
            <a:off x="226200" y="499100"/>
            <a:ext cx="7157100" cy="4414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YOUTUBE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We partnered with YouTube Music and ‘</a:t>
            </a:r>
            <a:r>
              <a:rPr i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album x</a:t>
            </a:r>
            <a:r>
              <a:rPr i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’, which resulted in YouTube Music funding the ‘</a:t>
            </a:r>
            <a:r>
              <a:rPr i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album x</a:t>
            </a:r>
            <a:r>
              <a:rPr i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’ bus. We also gained huge on platform support on album release in the form of a ‘shelf’.</a:t>
            </a:r>
            <a:endParaRPr i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Future targets are: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Artist channel deep dive - expert advice on how best to run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their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channel.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Black History Month - Women In Hip Hop night (Friday 11th October)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Exclusive content - filmed Interview piece.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DEEZER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We partnered with Deezer providing ‘Track by Track’,  which is presented as an editorial playlist for fans to hear </a:t>
            </a:r>
            <a:r>
              <a:rPr i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Artist X</a:t>
            </a:r>
            <a:r>
              <a:rPr i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audio commentary on each track on her album. Also had playlist takeover on Deezer’s Brand New UK, Sounds of UK Rap &amp; New School of Rap. </a:t>
            </a:r>
            <a:endParaRPr i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Future targets are: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Deezer 100% Playlist Launch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‘What’s Your Flow?’ Filmed series with Deezer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Deezer Meets in-depth interview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Deezer Room feature with 50 super fans 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>
              <a:solidFill>
                <a:srgbClr val="22232B"/>
              </a:solidFill>
            </a:endParaRPr>
          </a:p>
        </p:txBody>
      </p:sp>
      <p:pic>
        <p:nvPicPr>
          <p:cNvPr id="355" name="Google Shape;355;p52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59" name="Shape 3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0" name="Google Shape;360;p53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361" name="Google Shape;361;p53"/>
          <p:cNvSpPr txBox="1"/>
          <p:nvPr/>
        </p:nvSpPr>
        <p:spPr>
          <a:xfrm>
            <a:off x="609225" y="1890725"/>
            <a:ext cx="34281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BUDGET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5" name="Shape 3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6" name="Google Shape;366;p54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BUDGET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367" name="Google Shape;367;p54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PITCH PRESENTATION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368" name="Google Shape;368;p54"/>
          <p:cNvSpPr txBox="1"/>
          <p:nvPr/>
        </p:nvSpPr>
        <p:spPr>
          <a:xfrm>
            <a:off x="275350" y="624400"/>
            <a:ext cx="6243000" cy="420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£5k - UK Digital Advertising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£10K - UK Outdoor Advertising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£15K - UK Promo teams until end of year (Press, Online, Radio, TV)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$10K - US PR until end of year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£3k - New Photoshoot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£10K - Content pieces (eg. album medley video)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£5K - International PR teams - take out PR teams in Italy, Belgium and Switzerland to cover phase 2 and European tour in markets where the budget previously didn’t allow for teams. Extend the Latam PR team to cover the November Chile, Brazil and Mexico dates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£3k - International Digital Advertising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sz="1100">
              <a:solidFill>
                <a:srgbClr val="22232B"/>
              </a:solidFill>
            </a:endParaRPr>
          </a:p>
        </p:txBody>
      </p:sp>
      <p:cxnSp>
        <p:nvCxnSpPr>
          <p:cNvPr id="369" name="Google Shape;369;p54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370" name="Google Shape;370;p54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4" name="Shape 3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5" name="Google Shape;375;p55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  <p:cxnSp>
        <p:nvCxnSpPr>
          <p:cNvPr id="376" name="Google Shape;376;p55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377" name="Google Shape;377;p55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Q&amp;A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378" name="Google Shape;378;p55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379" name="Google Shape;379;p55"/>
          <p:cNvSpPr txBox="1"/>
          <p:nvPr/>
        </p:nvSpPr>
        <p:spPr>
          <a:xfrm>
            <a:off x="226200" y="1589850"/>
            <a:ext cx="5543100" cy="1963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30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Q&amp;A</a:t>
            </a:r>
            <a:endParaRPr b="1" sz="30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KAYODE THOMAS</a:t>
            </a:r>
            <a:endParaRPr b="1"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FOUNDER, TRIBE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DIGITAL CONTENT PRODUCER, AWAL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