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8" r:id="rId3"/>
    <p:sldId id="257" r:id="rId4"/>
    <p:sldId id="277" r:id="rId5"/>
    <p:sldId id="261" r:id="rId6"/>
    <p:sldId id="259" r:id="rId7"/>
    <p:sldId id="260" r:id="rId8"/>
    <p:sldId id="272" r:id="rId9"/>
    <p:sldId id="270" r:id="rId10"/>
    <p:sldId id="263" r:id="rId11"/>
    <p:sldId id="273" r:id="rId12"/>
    <p:sldId id="269" r:id="rId13"/>
    <p:sldId id="264" r:id="rId14"/>
    <p:sldId id="265" r:id="rId15"/>
    <p:sldId id="281" r:id="rId16"/>
    <p:sldId id="280" r:id="rId17"/>
    <p:sldId id="275" r:id="rId18"/>
    <p:sldId id="276" r:id="rId19"/>
    <p:sldId id="274" r:id="rId20"/>
    <p:sldId id="279" r:id="rId21"/>
    <p:sldId id="266" r:id="rId22"/>
    <p:sldId id="267" r:id="rId23"/>
    <p:sldId id="278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默认节" id="{9FA2156E-A85E-4B02-B76C-043D9AA41ADB}">
          <p14:sldIdLst>
            <p14:sldId id="256"/>
            <p14:sldId id="258"/>
            <p14:sldId id="257"/>
            <p14:sldId id="277"/>
          </p14:sldIdLst>
        </p14:section>
        <p14:section name="Internet Promo" id="{C16B1767-D12D-4369-A471-8D392E7A32BB}">
          <p14:sldIdLst>
            <p14:sldId id="261"/>
            <p14:sldId id="259"/>
            <p14:sldId id="260"/>
            <p14:sldId id="272"/>
            <p14:sldId id="270"/>
            <p14:sldId id="263"/>
            <p14:sldId id="273"/>
            <p14:sldId id="269"/>
          </p14:sldIdLst>
        </p14:section>
        <p14:section name="无标题节" id="{0EB06347-D73E-471E-87EE-9CC7A85C2FDA}">
          <p14:sldIdLst>
            <p14:sldId id="264"/>
          </p14:sldIdLst>
        </p14:section>
        <p14:section name="Chinese" id="{CB77E4E4-3D28-4DB8-B7C7-8ACCB7A8FFB3}">
          <p14:sldIdLst>
            <p14:sldId id="265"/>
            <p14:sldId id="281"/>
            <p14:sldId id="280"/>
            <p14:sldId id="275"/>
            <p14:sldId id="276"/>
            <p14:sldId id="274"/>
            <p14:sldId id="279"/>
            <p14:sldId id="266"/>
            <p14:sldId id="267"/>
            <p14:sldId id="278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380E2740-F45C-4AF7-97A4-A6521ACEB2D3}" type="datetimeFigureOut">
              <a:rPr lang="en-GB" smtClean="0"/>
              <a:t>15/12/2019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4CD45664-12A3-4475-A6A9-12C949890FD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54212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E2740-F45C-4AF7-97A4-A6521ACEB2D3}" type="datetimeFigureOut">
              <a:rPr lang="en-GB" smtClean="0"/>
              <a:t>15/12/2019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45664-12A3-4475-A6A9-12C949890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65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E2740-F45C-4AF7-97A4-A6521ACEB2D3}" type="datetimeFigureOut">
              <a:rPr lang="en-GB" smtClean="0"/>
              <a:t>15/12/2019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45664-12A3-4475-A6A9-12C949890FD7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19746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E2740-F45C-4AF7-97A4-A6521ACEB2D3}" type="datetimeFigureOut">
              <a:rPr lang="en-GB" smtClean="0"/>
              <a:t>15/12/2019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45664-12A3-4475-A6A9-12C949890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7627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E2740-F45C-4AF7-97A4-A6521ACEB2D3}" type="datetimeFigureOut">
              <a:rPr lang="en-GB" smtClean="0"/>
              <a:t>15/12/2019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45664-12A3-4475-A6A9-12C949890FD7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80700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E2740-F45C-4AF7-97A4-A6521ACEB2D3}" type="datetimeFigureOut">
              <a:rPr lang="en-GB" smtClean="0"/>
              <a:t>15/12/2019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45664-12A3-4475-A6A9-12C949890FD7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28960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E2740-F45C-4AF7-97A4-A6521ACEB2D3}" type="datetimeFigureOut">
              <a:rPr lang="en-GB" smtClean="0"/>
              <a:t>15/12/2019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45664-12A3-4475-A6A9-12C949890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9070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E2740-F45C-4AF7-97A4-A6521ACEB2D3}" type="datetimeFigureOut">
              <a:rPr lang="en-GB" smtClean="0"/>
              <a:t>15/12/2019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45664-12A3-4475-A6A9-12C949890FD7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75399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E2740-F45C-4AF7-97A4-A6521ACEB2D3}" type="datetimeFigureOut">
              <a:rPr lang="en-GB" smtClean="0"/>
              <a:t>15/12/2019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45664-12A3-4475-A6A9-12C949890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5416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带描述的全景图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E2740-F45C-4AF7-97A4-A6521ACEB2D3}" type="datetimeFigureOut">
              <a:rPr lang="en-GB" smtClean="0"/>
              <a:t>15/12/2019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45664-12A3-4475-A6A9-12C949890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8552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标题和描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E2740-F45C-4AF7-97A4-A6521ACEB2D3}" type="datetimeFigureOut">
              <a:rPr lang="en-GB" smtClean="0"/>
              <a:t>15/12/2019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45664-12A3-4475-A6A9-12C949890FD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30006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带描述的引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E2740-F45C-4AF7-97A4-A6521ACEB2D3}" type="datetimeFigureOut">
              <a:rPr lang="en-GB" smtClean="0"/>
              <a:t>15/12/2019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45664-12A3-4475-A6A9-12C949890FD7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59290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E2740-F45C-4AF7-97A4-A6521ACEB2D3}" type="datetimeFigureOut">
              <a:rPr lang="en-GB" smtClean="0"/>
              <a:t>15/12/2019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45664-12A3-4475-A6A9-12C949890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5909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言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E2740-F45C-4AF7-97A4-A6521ACEB2D3}" type="datetimeFigureOut">
              <a:rPr lang="en-GB" smtClean="0"/>
              <a:t>15/12/2019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45664-12A3-4475-A6A9-12C949890FD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86369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真或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E2740-F45C-4AF7-97A4-A6521ACEB2D3}" type="datetimeFigureOut">
              <a:rPr lang="en-GB" smtClean="0"/>
              <a:t>15/12/2019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45664-12A3-4475-A6A9-12C949890FD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48302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E2740-F45C-4AF7-97A4-A6521ACEB2D3}" type="datetimeFigureOut">
              <a:rPr lang="en-GB" smtClean="0"/>
              <a:t>15/12/2019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45664-12A3-4475-A6A9-12C949890FD7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34218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E2740-F45C-4AF7-97A4-A6521ACEB2D3}" type="datetimeFigureOut">
              <a:rPr lang="en-GB" smtClean="0"/>
              <a:t>15/12/2019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45664-12A3-4475-A6A9-12C949890FD7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24993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80E2740-F45C-4AF7-97A4-A6521ACEB2D3}" type="datetimeFigureOut">
              <a:rPr lang="en-GB" smtClean="0"/>
              <a:t>15/12/2019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CD45664-12A3-4475-A6A9-12C949890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50007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  <p:sldLayoutId id="2147483758" r:id="rId14"/>
    <p:sldLayoutId id="2147483759" r:id="rId15"/>
    <p:sldLayoutId id="2147483760" r:id="rId16"/>
    <p:sldLayoutId id="214748376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samy4.bandzoogle.com/press-kit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astweb.com/student-life/articles/the-best-study-music-what-to-listen-to-while-studyin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www.audioanimals.co.uk/shop/studio-services/mixin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s://spinnup.com/gb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s://www.tunecore.co.uk/" TargetMode="Externa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s://www.radioairplay.com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oundinmusic.com/busk-in-london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chinasia.com/ustr-music-movie-tv-show-piracy-china-2012" TargetMode="External"/><Relationship Id="rId2" Type="http://schemas.openxmlformats.org/officeDocument/2006/relationships/hyperlink" Target="https://soundcharts.com/blog/chinese-recording-market-streami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ifpi.org/downloads/Music-Consumer-Insight-Report-2018.pdf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hyperlink" Target="https://www.bilibili.com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s://wavve.co/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01014BF-AD05-48F9-B5C7-F24254A28D7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 dirty="0"/>
              <a:t>Business Plan</a:t>
            </a:r>
            <a:endParaRPr lang="en-GB" dirty="0"/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0CE62047-093F-4779-BC96-691E00E7152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Chong San </a:t>
            </a:r>
            <a:r>
              <a:rPr lang="en-GB" dirty="0" err="1"/>
              <a:t>Yick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87793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1B6F338-8FA8-4A2C-B1C1-CF8938DEFD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Electronic Press Kit &amp; Album cover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882630B0-6EDE-41D4-BABA-6DC67635FF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https://samy4.bandzoogle.com/press-kit</a:t>
            </a:r>
            <a:endParaRPr lang="en-GB" dirty="0"/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50DDE29D-7E2B-4B84-B411-40E6E44E1B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6387" y="3094607"/>
            <a:ext cx="2781261" cy="2781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22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964F912-7692-4B0F-A5B3-8D24ABE687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Song – Raining in the city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107F612F-3FF0-413A-BE59-E1BFF1F8F7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Genre: </a:t>
            </a:r>
            <a:r>
              <a:rPr lang="en-US" dirty="0"/>
              <a:t>Chili, Soft, </a:t>
            </a:r>
            <a:r>
              <a:rPr lang="en-GB" dirty="0"/>
              <a:t>Soundtrack, Ambient music</a:t>
            </a:r>
          </a:p>
          <a:p>
            <a:endParaRPr lang="en-GB" dirty="0"/>
          </a:p>
          <a:p>
            <a:r>
              <a:rPr lang="en-GB" dirty="0"/>
              <a:t>Target: Students, Teenagers, Café, Video Makers</a:t>
            </a:r>
          </a:p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https://www.fastweb.com/student-life/articles/the-best-study-music-what-to-listen-to-while-studying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03116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06EA1FF-B457-4CDB-8521-812A97E4F4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Mixing and </a:t>
            </a:r>
            <a:r>
              <a:rPr lang="en-GB" dirty="0"/>
              <a:t>Mastering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940A4A1F-6F83-407D-9A22-86CA3E0E3F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Audio Animals</a:t>
            </a:r>
          </a:p>
          <a:p>
            <a:r>
              <a:rPr lang="en-GB" dirty="0">
                <a:hlinkClick r:id="rId2"/>
              </a:rPr>
              <a:t>https://www.audioanimals.co.uk/shop/studio-services/mixing</a:t>
            </a:r>
            <a:endParaRPr lang="en-GB" dirty="0"/>
          </a:p>
          <a:p>
            <a:r>
              <a:rPr lang="en-GB" dirty="0"/>
              <a:t>Budget: £100.00</a:t>
            </a:r>
          </a:p>
          <a:p>
            <a:r>
              <a:rPr lang="en-GB" dirty="0"/>
              <a:t>Podcast Mix and Master</a:t>
            </a:r>
          </a:p>
          <a:p>
            <a:r>
              <a:rPr lang="en-GB" dirty="0"/>
              <a:t>Improve the sound quality.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C94EFB2A-694B-4C54-8808-3A4F067829C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36" t="23719" r="14981" b="28923"/>
          <a:stretch/>
        </p:blipFill>
        <p:spPr>
          <a:xfrm>
            <a:off x="8646851" y="1043699"/>
            <a:ext cx="2385397" cy="1180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062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78EC478-FD46-4AC0-887C-C6A6E41C69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Internet Promotion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2104598E-1C52-4F89-B77A-2566798312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1, Spotify</a:t>
            </a:r>
          </a:p>
          <a:p>
            <a:endParaRPr lang="en-GB" dirty="0"/>
          </a:p>
          <a:p>
            <a:r>
              <a:rPr lang="en-GB" dirty="0"/>
              <a:t>2, YouTube</a:t>
            </a:r>
          </a:p>
          <a:p>
            <a:endParaRPr lang="en-GB" dirty="0"/>
          </a:p>
          <a:p>
            <a:r>
              <a:rPr lang="en-GB" dirty="0"/>
              <a:t>3, SoundCloud</a:t>
            </a:r>
          </a:p>
        </p:txBody>
      </p:sp>
    </p:spTree>
    <p:extLst>
      <p:ext uri="{BB962C8B-B14F-4D97-AF65-F5344CB8AC3E}">
        <p14:creationId xmlns:p14="http://schemas.microsoft.com/office/powerpoint/2010/main" val="33653343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89C0C98-2F7F-43E0-B61B-0B318BC7F0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Spotify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8F0A5995-34BD-4382-B2DB-F820F24AA2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Budget: ~£250 (minimum)</a:t>
            </a:r>
          </a:p>
          <a:p>
            <a:r>
              <a:rPr lang="en-GB" dirty="0"/>
              <a:t>The biggest streaming music company.</a:t>
            </a:r>
          </a:p>
          <a:p>
            <a:r>
              <a:rPr lang="en-GB" dirty="0"/>
              <a:t>248 million monthly active users and 113 million subscribers. (</a:t>
            </a:r>
            <a:r>
              <a:rPr lang="en-GB" u="sng" dirty="0"/>
              <a:t>qz.com)</a:t>
            </a:r>
            <a:endParaRPr lang="en-GB" dirty="0"/>
          </a:p>
          <a:p>
            <a:r>
              <a:rPr lang="en-GB" dirty="0"/>
              <a:t>Spotify Ad Studio</a:t>
            </a:r>
          </a:p>
          <a:p>
            <a:r>
              <a:rPr lang="en-GB" dirty="0"/>
              <a:t>Ads can introduce a song to listeners and then reinforce that song’s presence in their minds. </a:t>
            </a:r>
          </a:p>
          <a:p>
            <a:r>
              <a:rPr lang="en-GB" dirty="0"/>
              <a:t>Grow the audience, spread my music, and create lifelong fans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7" name="图片 6">
            <a:extLst>
              <a:ext uri="{FF2B5EF4-FFF2-40B4-BE49-F238E27FC236}">
                <a16:creationId xmlns:a16="http://schemas.microsoft.com/office/drawing/2014/main" id="{DC22954A-ED2D-4798-A054-E08CAE2B9C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3688" y="1248818"/>
            <a:ext cx="3162839" cy="948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3106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3817BE6-E08B-4455-91F1-7515B23DA4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YouTube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91E9A119-00A6-4782-AB69-6F3E76A1F4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err="1"/>
              <a:t>Tunecore</a:t>
            </a:r>
            <a:endParaRPr lang="en-GB" dirty="0"/>
          </a:p>
          <a:p>
            <a:r>
              <a:rPr lang="en-GB" dirty="0"/>
              <a:t>Budget: £7.99</a:t>
            </a:r>
          </a:p>
          <a:p>
            <a:r>
              <a:rPr lang="en-GB" dirty="0"/>
              <a:t>Register all my songs with YouTube Sound Recording Revenue collection service.</a:t>
            </a:r>
          </a:p>
          <a:p>
            <a:r>
              <a:rPr lang="en-GB" dirty="0"/>
              <a:t>Send the tracks to YouTube's Content ID tracking system.</a:t>
            </a:r>
          </a:p>
          <a:p>
            <a:r>
              <a:rPr lang="en-GB" dirty="0"/>
              <a:t>YouTube searches their catalogue for videos containing my sound recordings and begins monetising them on your behalf.</a:t>
            </a:r>
          </a:p>
          <a:p>
            <a:r>
              <a:rPr lang="en-GB" dirty="0"/>
              <a:t>Collect the money from YouTube.</a:t>
            </a:r>
          </a:p>
          <a:p>
            <a:endParaRPr lang="en-GB" dirty="0"/>
          </a:p>
        </p:txBody>
      </p:sp>
      <p:pic>
        <p:nvPicPr>
          <p:cNvPr id="7" name="图片 6">
            <a:extLst>
              <a:ext uri="{FF2B5EF4-FFF2-40B4-BE49-F238E27FC236}">
                <a16:creationId xmlns:a16="http://schemas.microsoft.com/office/drawing/2014/main" id="{05E575DC-1FB6-493D-AC8D-978D37055B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89902" y="622184"/>
            <a:ext cx="3252325" cy="2023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8341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564F271-E42B-4FD0-A09F-8BEA9070FF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SoundCloud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8118EA3E-79CC-4084-A9C8-5E864506D7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Budget: £7/month (£42/6 months)</a:t>
            </a:r>
          </a:p>
          <a:p>
            <a:r>
              <a:rPr lang="en-GB" dirty="0"/>
              <a:t>Package: Soundcloud Pro Unlimited</a:t>
            </a:r>
          </a:p>
          <a:p>
            <a:r>
              <a:rPr lang="en-GB" dirty="0"/>
              <a:t>Promote the tracks on SoundCloud to reach new fans</a:t>
            </a:r>
          </a:p>
          <a:p>
            <a:endParaRPr lang="en-GB" dirty="0"/>
          </a:p>
          <a:p>
            <a:r>
              <a:rPr lang="en-GB" dirty="0"/>
              <a:t>Next step:</a:t>
            </a:r>
          </a:p>
          <a:p>
            <a:r>
              <a:rPr lang="en-GB" dirty="0"/>
              <a:t>SoundCloud Premier(500 views)</a:t>
            </a:r>
          </a:p>
          <a:p>
            <a:endParaRPr lang="en-GB" dirty="0"/>
          </a:p>
        </p:txBody>
      </p:sp>
      <p:pic>
        <p:nvPicPr>
          <p:cNvPr id="7" name="图片 6">
            <a:extLst>
              <a:ext uri="{FF2B5EF4-FFF2-40B4-BE49-F238E27FC236}">
                <a16:creationId xmlns:a16="http://schemas.microsoft.com/office/drawing/2014/main" id="{D82BD4EE-8645-4580-87D5-5C52FCE44A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51541" y="837737"/>
            <a:ext cx="2372986" cy="1352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03649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7700F82-770A-493F-8C6F-0653D4E3A6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Third party – Marketing companies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A6D8D3B9-7AF3-4017-BE2E-A213A9EFD3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Spinnup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Tunecore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Radioairplay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05700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18C4796-7E45-4194-98E7-6B7F6FF87C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Spinnup</a:t>
            </a:r>
            <a:endParaRPr lang="en-GB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FC54DD91-92B8-4D69-9D6B-DCBB4C8B3D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8283" y="2590073"/>
            <a:ext cx="9538316" cy="3304117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Digital distribution company</a:t>
            </a:r>
          </a:p>
          <a:p>
            <a:r>
              <a:rPr lang="en-GB" dirty="0">
                <a:hlinkClick r:id="rId2"/>
              </a:rPr>
              <a:t>https://spinnup.com/gb/</a:t>
            </a:r>
            <a:endParaRPr lang="en-GB" dirty="0"/>
          </a:p>
          <a:p>
            <a:r>
              <a:rPr lang="en-GB" dirty="0"/>
              <a:t>Budget: £7.99/year (1-2 songs)</a:t>
            </a:r>
          </a:p>
          <a:p>
            <a:r>
              <a:rPr lang="en-GB" dirty="0"/>
              <a:t>44 online stores and services around the world, streaming the track. the song can go live in as little as 24 hours.</a:t>
            </a:r>
          </a:p>
          <a:p>
            <a:r>
              <a:rPr lang="en-GB" dirty="0"/>
              <a:t>A direct connection to Universal Music A&amp;R.</a:t>
            </a:r>
          </a:p>
          <a:p>
            <a:r>
              <a:rPr lang="en-GB" dirty="0"/>
              <a:t>Monthly sales reports, daily trends, social data. All at your fingertips.</a:t>
            </a:r>
          </a:p>
          <a:p>
            <a:r>
              <a:rPr lang="en-GB" dirty="0"/>
              <a:t>Every penny for every track straight to </a:t>
            </a:r>
            <a:r>
              <a:rPr lang="en-GB" dirty="0" err="1"/>
              <a:t>Paypal</a:t>
            </a:r>
            <a:r>
              <a:rPr lang="en-GB" dirty="0"/>
              <a:t>.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7F200ED7-7FE4-43A1-94EF-F556ED3BBBD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1429" y="963810"/>
            <a:ext cx="4016959" cy="1607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18368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CB24DF7-AE57-4419-B877-738ED35FBE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Tunecore</a:t>
            </a:r>
            <a:endParaRPr lang="en-GB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CFD14C1D-82E0-47C0-99EC-877F828C11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hlinkClick r:id="rId2"/>
              </a:rPr>
              <a:t>https://www.tunecore.co.uk/</a:t>
            </a:r>
            <a:endParaRPr lang="en-GB" dirty="0"/>
          </a:p>
          <a:p>
            <a:r>
              <a:rPr lang="en-GB" dirty="0"/>
              <a:t>One of the biggest online music selling company.</a:t>
            </a:r>
          </a:p>
          <a:p>
            <a:r>
              <a:rPr lang="en-GB" dirty="0"/>
              <a:t>Budget: £23.99 per year</a:t>
            </a:r>
          </a:p>
          <a:p>
            <a:r>
              <a:rPr lang="en-GB" dirty="0"/>
              <a:t>Send your music to more than 150 digital stores across 200 countries and territories around the world. </a:t>
            </a:r>
          </a:p>
          <a:p>
            <a:r>
              <a:rPr lang="en-GB" dirty="0"/>
              <a:t>Get daily sales trending for </a:t>
            </a:r>
            <a:r>
              <a:rPr lang="en-GB" b="1" dirty="0"/>
              <a:t>iTunes, Amazon, Apple Music</a:t>
            </a:r>
            <a:r>
              <a:rPr lang="en-GB" dirty="0"/>
              <a:t>, and Spotify, and keep every penny of what I earn from downloads and streams.</a:t>
            </a:r>
          </a:p>
          <a:p>
            <a:r>
              <a:rPr lang="en-GB" dirty="0"/>
              <a:t>15% commission charge</a:t>
            </a:r>
          </a:p>
          <a:p>
            <a:endParaRPr lang="en-GB" dirty="0"/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6388C14A-D374-4C5D-8A6A-1C45BD5A2F3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290" b="88525" l="3261" r="96739">
                        <a14:foregroundMark x1="5435" y1="62295" x2="15942" y2="32240"/>
                        <a14:foregroundMark x1="15942" y1="32240" x2="7609" y2="63388"/>
                        <a14:foregroundMark x1="7609" y1="63388" x2="29710" y2="62842"/>
                        <a14:foregroundMark x1="29710" y1="62842" x2="75362" y2="62842"/>
                        <a14:foregroundMark x1="75362" y1="62842" x2="97464" y2="60109"/>
                        <a14:foregroundMark x1="97464" y1="60109" x2="76449" y2="46448"/>
                        <a14:foregroundMark x1="76449" y1="46448" x2="31522" y2="47541"/>
                        <a14:foregroundMark x1="31522" y1="47541" x2="10870" y2="36612"/>
                        <a14:foregroundMark x1="10870" y1="36612" x2="7246" y2="39891"/>
                        <a14:foregroundMark x1="5797" y1="55738" x2="9420" y2="50273"/>
                        <a14:foregroundMark x1="9058" y1="53552" x2="11957" y2="36066"/>
                        <a14:foregroundMark x1="7246" y1="56284" x2="14130" y2="33880"/>
                        <a14:foregroundMark x1="12319" y1="60109" x2="15580" y2="34973"/>
                        <a14:foregroundMark x1="15942" y1="39891" x2="6884" y2="60109"/>
                        <a14:foregroundMark x1="6522" y1="59016" x2="15580" y2="34973"/>
                        <a14:foregroundMark x1="21377" y1="44262" x2="3261" y2="41530"/>
                        <a14:foregroundMark x1="52174" y1="58470" x2="28986" y2="55191"/>
                        <a14:foregroundMark x1="28986" y1="55191" x2="51449" y2="57923"/>
                        <a14:foregroundMark x1="51449" y1="57923" x2="28623" y2="56831"/>
                        <a14:foregroundMark x1="28623" y1="56831" x2="23188" y2="49180"/>
                        <a14:foregroundMark x1="33333" y1="55191" x2="13043" y2="38798"/>
                        <a14:foregroundMark x1="13043" y1="38798" x2="22464" y2="59016"/>
                        <a14:foregroundMark x1="61957" y1="53005" x2="39855" y2="49180"/>
                        <a14:foregroundMark x1="39855" y1="49180" x2="69203" y2="51366"/>
                        <a14:foregroundMark x1="69203" y1="51366" x2="47826" y2="58470"/>
                        <a14:foregroundMark x1="47826" y1="58470" x2="72464" y2="56284"/>
                        <a14:foregroundMark x1="72464" y1="56284" x2="50362" y2="51366"/>
                        <a14:foregroundMark x1="50362" y1="51366" x2="72826" y2="48087"/>
                        <a14:foregroundMark x1="72826" y1="48087" x2="94565" y2="54098"/>
                        <a14:foregroundMark x1="94565" y1="54098" x2="92391" y2="60109"/>
                        <a14:foregroundMark x1="90942" y1="59016" x2="69203" y2="51366"/>
                        <a14:foregroundMark x1="69203" y1="51366" x2="69203" y2="51366"/>
                        <a14:foregroundMark x1="71014" y1="59016" x2="83333" y2="51366"/>
                        <a14:foregroundMark x1="76812" y1="49727" x2="94928" y2="54098"/>
                        <a14:foregroundMark x1="89130" y1="53005" x2="92754" y2="45902"/>
                        <a14:foregroundMark x1="96739" y1="54098" x2="84420" y2="45355"/>
                        <a14:foregroundMark x1="92754" y1="49180" x2="75725" y2="52459"/>
                        <a14:foregroundMark x1="80797" y1="49727" x2="95290" y2="45355"/>
                        <a14:foregroundMark x1="86957" y1="49727" x2="69928" y2="49180"/>
                        <a14:foregroundMark x1="85145" y1="48634" x2="74638" y2="45902"/>
                        <a14:foregroundMark x1="84420" y1="48087" x2="71014" y2="48634"/>
                        <a14:foregroundMark x1="84058" y1="48087" x2="77536" y2="45355"/>
                        <a14:foregroundMark x1="87681" y1="45355" x2="76812" y2="44809"/>
                        <a14:foregroundMark x1="69203" y1="46448" x2="32609" y2="48634"/>
                        <a14:foregroundMark x1="48188" y1="51366" x2="25725" y2="45355"/>
                        <a14:foregroundMark x1="25725" y1="45355" x2="18841" y2="34426"/>
                        <a14:foregroundMark x1="27536" y1="47541" x2="12319" y2="33333"/>
                        <a14:foregroundMark x1="23551" y1="38251" x2="15942" y2="31694"/>
                        <a14:foregroundMark x1="24275" y1="40437" x2="10145" y2="31694"/>
                        <a14:foregroundMark x1="12681" y1="37705" x2="5072" y2="4972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7879" y="784028"/>
            <a:ext cx="2564044" cy="1700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52838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F9CA194-FAFB-4A52-8BF0-A7057D0052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Radioairplay</a:t>
            </a:r>
            <a:endParaRPr lang="en-GB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CBEF103B-19EA-4F74-A6E3-BC3473B660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>
                <a:hlinkClick r:id="rId2"/>
              </a:rPr>
              <a:t>https://www.radioairplay.com/</a:t>
            </a:r>
            <a:endParaRPr lang="en-GB" dirty="0"/>
          </a:p>
          <a:p>
            <a:r>
              <a:rPr lang="en-GB" dirty="0"/>
              <a:t>Budget: £30 (Gold package)</a:t>
            </a:r>
          </a:p>
          <a:p>
            <a:r>
              <a:rPr lang="en-GB" dirty="0"/>
              <a:t>Monthly plays: 1000</a:t>
            </a:r>
          </a:p>
          <a:p>
            <a:r>
              <a:rPr lang="en-GB" dirty="0"/>
              <a:t>Get played on internet radio and collect fans</a:t>
            </a:r>
          </a:p>
          <a:p>
            <a:r>
              <a:rPr lang="en-GB" dirty="0"/>
              <a:t>My music plays to listeners in stations featuring the popular artists you chose. </a:t>
            </a:r>
          </a:p>
          <a:p>
            <a:r>
              <a:rPr lang="en-GB" dirty="0"/>
              <a:t>Target Listeners: by Musical Taste, Age, Gender, Location</a:t>
            </a:r>
          </a:p>
          <a:p>
            <a:r>
              <a:rPr lang="en-GB" dirty="0"/>
              <a:t>Fan Collection and Management Tools</a:t>
            </a: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5850009B-D5EF-4708-9EF7-811BBB40687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9713" y="726511"/>
            <a:ext cx="1671359" cy="1629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79417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F2D8B44-DF3A-4D8A-8AE3-6406AFF38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Local Live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83EC98A3-9F3C-40D6-B425-EECE96367A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Busk In London</a:t>
            </a:r>
          </a:p>
          <a:p>
            <a:r>
              <a:rPr lang="en-GB" dirty="0">
                <a:hlinkClick r:id="rId2"/>
              </a:rPr>
              <a:t>https://www.foundinmusic.com/busk-in-london/</a:t>
            </a:r>
            <a:endParaRPr lang="en-GB" dirty="0"/>
          </a:p>
          <a:p>
            <a:r>
              <a:rPr lang="en-GB" dirty="0"/>
              <a:t>Play live in the London Underground</a:t>
            </a:r>
          </a:p>
          <a:p>
            <a:r>
              <a:rPr lang="en-GB" dirty="0"/>
              <a:t>With an ever-changing audience of 5 million people every day.</a:t>
            </a:r>
          </a:p>
          <a:p>
            <a:r>
              <a:rPr lang="en-GB" dirty="0"/>
              <a:t>Get more people to know about me</a:t>
            </a:r>
          </a:p>
          <a:p>
            <a:r>
              <a:rPr lang="en-GB" dirty="0"/>
              <a:t>Collet money from performing and selling CDs.</a:t>
            </a:r>
          </a:p>
        </p:txBody>
      </p:sp>
    </p:spTree>
    <p:extLst>
      <p:ext uri="{BB962C8B-B14F-4D97-AF65-F5344CB8AC3E}">
        <p14:creationId xmlns:p14="http://schemas.microsoft.com/office/powerpoint/2010/main" val="28386641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B6B4CDC-6032-448B-8425-D3A690C68F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Chinese Market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790BC86F-DDA5-4EF4-8A1C-7D2CDE3F38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>
                <a:hlinkClick r:id="rId2"/>
              </a:rPr>
              <a:t>https://soundcharts.com/blog/chinese-recording-market-streaming</a:t>
            </a:r>
            <a:endParaRPr lang="en-GB" dirty="0"/>
          </a:p>
          <a:p>
            <a:r>
              <a:rPr lang="en-GB" dirty="0"/>
              <a:t>The total revenues of the Chinese music industry at </a:t>
            </a:r>
            <a:r>
              <a:rPr lang="en-GB" b="1" dirty="0"/>
              <a:t>$1,1 billion</a:t>
            </a:r>
            <a:r>
              <a:rPr lang="en-GB" dirty="0"/>
              <a:t>.</a:t>
            </a:r>
          </a:p>
          <a:p>
            <a:r>
              <a:rPr lang="en-GB" dirty="0"/>
              <a:t>China went from 12th to 7th place in the IFPI global recording market rankings</a:t>
            </a:r>
          </a:p>
          <a:p>
            <a:r>
              <a:rPr lang="en-GB" dirty="0"/>
              <a:t>It said “you won't find such explosive growth elsewhere in the world.”</a:t>
            </a:r>
          </a:p>
          <a:p>
            <a:r>
              <a:rPr lang="en-GB" dirty="0"/>
              <a:t>In 2011, </a:t>
            </a:r>
            <a:r>
              <a:rPr lang="en-GB" dirty="0">
                <a:hlinkClick r:id="rId3"/>
              </a:rPr>
              <a:t>99%</a:t>
            </a:r>
            <a:r>
              <a:rPr lang="en-GB" dirty="0"/>
              <a:t> of all music downloads in China were illegal.</a:t>
            </a:r>
          </a:p>
          <a:p>
            <a:r>
              <a:rPr lang="en-GB" dirty="0"/>
              <a:t>In just seven years, in 2018, China went from the most piracy-heavy market in the world to the point where </a:t>
            </a:r>
            <a:r>
              <a:rPr lang="en-GB" dirty="0">
                <a:hlinkClick r:id="rId4"/>
              </a:rPr>
              <a:t>96%</a:t>
            </a:r>
            <a:r>
              <a:rPr lang="en-GB" dirty="0"/>
              <a:t> of consumers listen to licensed music.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92728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46C4781-E6EC-4DE1-BF14-9E29191198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6858" y="747451"/>
            <a:ext cx="9289740" cy="823898"/>
          </a:xfrm>
        </p:spPr>
        <p:txBody>
          <a:bodyPr>
            <a:normAutofit/>
          </a:bodyPr>
          <a:lstStyle/>
          <a:p>
            <a:r>
              <a:rPr lang="en-GB" sz="2000" dirty="0"/>
              <a:t>Recording Industry Wholesale Revenues, 2012-2017 US$ million</a:t>
            </a:r>
            <a:br>
              <a:rPr lang="en-GB" dirty="0"/>
            </a:br>
            <a:r>
              <a:rPr lang="en-GB" sz="2000" dirty="0"/>
              <a:t>Source: IFPI</a:t>
            </a:r>
          </a:p>
        </p:txBody>
      </p:sp>
      <p:pic>
        <p:nvPicPr>
          <p:cNvPr id="2050" name="Picture 2" descr="Recording Industry Wholesale Revenues China, 2012-2017, US$ million">
            <a:extLst>
              <a:ext uri="{FF2B5EF4-FFF2-40B4-BE49-F238E27FC236}">
                <a16:creationId xmlns:a16="http://schemas.microsoft.com/office/drawing/2014/main" id="{E507C8E2-31F7-47E6-8649-01DC780F2B9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5546" y="1470875"/>
            <a:ext cx="7194000" cy="4724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69495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47AEC30-3CC2-46B2-9CBE-7025AC9DF5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Promotion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74346DB1-C2FF-4AE7-AAC8-57A6712332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BiliBili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Mordern</a:t>
            </a:r>
            <a:r>
              <a:rPr lang="en-GB" dirty="0"/>
              <a:t> Sky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28971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AA83868-1AD1-4148-BCC6-81066F68C9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Bilibili</a:t>
            </a:r>
            <a:endParaRPr lang="en-GB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62056EC2-151C-4917-BC2B-8B867A2DD8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https://www.bilibili.com/</a:t>
            </a:r>
            <a:endParaRPr lang="en-US" dirty="0"/>
          </a:p>
          <a:p>
            <a:r>
              <a:rPr lang="en-US" dirty="0"/>
              <a:t>Budget: </a:t>
            </a:r>
            <a:r>
              <a:rPr lang="en-GB" dirty="0"/>
              <a:t>£</a:t>
            </a:r>
            <a:r>
              <a:rPr lang="en-US" dirty="0"/>
              <a:t>30/video</a:t>
            </a:r>
          </a:p>
          <a:p>
            <a:r>
              <a:rPr lang="en-US" dirty="0"/>
              <a:t>Active users: &gt;15 million</a:t>
            </a:r>
          </a:p>
          <a:p>
            <a:r>
              <a:rPr lang="en-US" dirty="0"/>
              <a:t>Age 1</a:t>
            </a:r>
            <a:r>
              <a:rPr lang="en-US" altLang="zh-TW" dirty="0"/>
              <a:t>2</a:t>
            </a:r>
            <a:r>
              <a:rPr lang="en-US" dirty="0"/>
              <a:t>-30 are the main group of users.</a:t>
            </a:r>
          </a:p>
          <a:p>
            <a:r>
              <a:rPr lang="en-US" dirty="0"/>
              <a:t>Original music Channel </a:t>
            </a:r>
          </a:p>
          <a:p>
            <a:r>
              <a:rPr lang="en-US" dirty="0"/>
              <a:t>Cooperate with big video maker.</a:t>
            </a:r>
            <a:endParaRPr lang="en-GB" dirty="0"/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873376DB-7635-44DB-8F8D-74CAD4437EB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2246" y="1133340"/>
            <a:ext cx="3004351" cy="1001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95585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AAEA514-5218-4F4F-A54F-81DA417FF7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Mordern</a:t>
            </a:r>
            <a:r>
              <a:rPr lang="en-GB" dirty="0"/>
              <a:t> Sky</a:t>
            </a:r>
          </a:p>
        </p:txBody>
      </p:sp>
      <p:pic>
        <p:nvPicPr>
          <p:cNvPr id="5" name="内容占位符 4">
            <a:extLst>
              <a:ext uri="{FF2B5EF4-FFF2-40B4-BE49-F238E27FC236}">
                <a16:creationId xmlns:a16="http://schemas.microsoft.com/office/drawing/2014/main" id="{39A0BC90-4271-43EC-89A6-B8333566E6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79511" y="982132"/>
            <a:ext cx="1440160" cy="1290384"/>
          </a:xfrm>
        </p:spPr>
      </p:pic>
      <p:sp>
        <p:nvSpPr>
          <p:cNvPr id="8" name="内容占位符 2">
            <a:extLst>
              <a:ext uri="{FF2B5EF4-FFF2-40B4-BE49-F238E27FC236}">
                <a16:creationId xmlns:a16="http://schemas.microsoft.com/office/drawing/2014/main" id="{502E125F-7972-4F37-964D-16301923B663}"/>
              </a:ext>
            </a:extLst>
          </p:cNvPr>
          <p:cNvSpPr txBox="1">
            <a:spLocks/>
          </p:cNvSpPr>
          <p:nvPr/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Morden Sky Entertainment is a Chinese record label.</a:t>
            </a:r>
          </a:p>
          <a:p>
            <a:r>
              <a:rPr lang="en-GB" dirty="0"/>
              <a:t>Music Newsletter and magazine.</a:t>
            </a:r>
          </a:p>
          <a:p>
            <a:r>
              <a:rPr lang="en-GB" dirty="0"/>
              <a:t>Got good feedback from the office staff.</a:t>
            </a:r>
          </a:p>
          <a:p>
            <a:r>
              <a:rPr lang="en-GB" dirty="0"/>
              <a:t>The magazine writer accepted to write a track promotion article and publish to their magazine.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73775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04CC84A-1C6D-4D8C-B30E-D1A989B73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Media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02F5B824-BA3F-4449-90EA-9995B1D902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Facebook</a:t>
            </a:r>
          </a:p>
          <a:p>
            <a:r>
              <a:rPr lang="en-GB" dirty="0"/>
              <a:t>Instagram</a:t>
            </a:r>
          </a:p>
          <a:p>
            <a:r>
              <a:rPr lang="en-GB" dirty="0"/>
              <a:t>Twitter</a:t>
            </a:r>
          </a:p>
          <a:p>
            <a:r>
              <a:rPr lang="en-GB" dirty="0"/>
              <a:t>Weibo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01805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DCF2F5C-67C6-4E9F-B137-370F2B72E8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Wavve</a:t>
            </a:r>
            <a:endParaRPr lang="en-GB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A42114EA-672F-48CB-B725-2947372E5F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Budget: £10/month </a:t>
            </a:r>
          </a:p>
          <a:p>
            <a:r>
              <a:rPr lang="en-GB" dirty="0">
                <a:hlinkClick r:id="rId2"/>
              </a:rPr>
              <a:t>https://wavve.co/</a:t>
            </a:r>
            <a:endParaRPr lang="en-GB" dirty="0"/>
          </a:p>
          <a:p>
            <a:r>
              <a:rPr lang="en-GB" dirty="0"/>
              <a:t>Turn songs into animated videos with waveform animations.</a:t>
            </a:r>
          </a:p>
          <a:p>
            <a:r>
              <a:rPr lang="en-GB" dirty="0"/>
              <a:t>Trim your audio file down to the perfect highlight for social media</a:t>
            </a:r>
          </a:p>
          <a:p>
            <a:r>
              <a:rPr lang="en-GB" dirty="0"/>
              <a:t>Share Your Music on Social Media in Style</a:t>
            </a:r>
          </a:p>
          <a:p>
            <a:endParaRPr lang="en-GB" dirty="0"/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9316E382-6EC3-40C2-B833-2FD48CE548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58702" y="215117"/>
            <a:ext cx="2837895" cy="2837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94120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19F4AD6-FCA4-45C6-99F6-2B28AAA8FD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0210" y="632884"/>
            <a:ext cx="9591580" cy="1075617"/>
          </a:xfrm>
        </p:spPr>
        <p:txBody>
          <a:bodyPr/>
          <a:lstStyle/>
          <a:p>
            <a:r>
              <a:rPr lang="en-GB" dirty="0"/>
              <a:t>Budget Graph</a:t>
            </a: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0EDB2E03-E4DC-4153-A35C-368E4A9767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7382" y="1492023"/>
            <a:ext cx="6210300" cy="4591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98251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4D4FC2B-97BF-42A5-8234-7F599DB8A1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Advanced 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C9B5C703-A45B-421F-BF11-CAABE33F3F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Burn more CDs.</a:t>
            </a:r>
          </a:p>
          <a:p>
            <a:r>
              <a:rPr lang="en-GB" dirty="0"/>
              <a:t>Better Mixing and Mastering</a:t>
            </a:r>
          </a:p>
          <a:p>
            <a:r>
              <a:rPr lang="en-GB" dirty="0"/>
              <a:t>Advertising on social media and music websites</a:t>
            </a:r>
          </a:p>
          <a:p>
            <a:r>
              <a:rPr lang="en-GB" dirty="0"/>
              <a:t>Hire a video maker to make a good music video.</a:t>
            </a:r>
          </a:p>
          <a:p>
            <a:r>
              <a:rPr lang="en-GB" dirty="0"/>
              <a:t>Buy a Instagram account and rename it and promote my music on it.</a:t>
            </a:r>
          </a:p>
          <a:p>
            <a:r>
              <a:rPr lang="en-GB" dirty="0"/>
              <a:t>Buy fake viewer and listener in YouTube, SoundCloud, iTunes etc.</a:t>
            </a:r>
          </a:p>
        </p:txBody>
      </p:sp>
    </p:spTree>
    <p:extLst>
      <p:ext uri="{BB962C8B-B14F-4D97-AF65-F5344CB8AC3E}">
        <p14:creationId xmlns:p14="http://schemas.microsoft.com/office/powerpoint/2010/main" val="20745448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B3F7267-4CDD-4FBF-8C3F-DF5B18A5B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5001418"/>
          </a:xfrm>
        </p:spPr>
        <p:txBody>
          <a:bodyPr>
            <a:normAutofit/>
          </a:bodyPr>
          <a:lstStyle/>
          <a:p>
            <a:r>
              <a:rPr lang="en-GB" sz="7200" dirty="0"/>
              <a:t>-END-</a:t>
            </a:r>
          </a:p>
        </p:txBody>
      </p:sp>
    </p:spTree>
    <p:extLst>
      <p:ext uri="{BB962C8B-B14F-4D97-AF65-F5344CB8AC3E}">
        <p14:creationId xmlns:p14="http://schemas.microsoft.com/office/powerpoint/2010/main" val="99591548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环保">
  <a:themeElements>
    <a:clrScheme name="环保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环保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环保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3513</TotalTime>
  <Words>826</Words>
  <Application>Microsoft Office PowerPoint</Application>
  <PresentationFormat>宽屏</PresentationFormat>
  <Paragraphs>127</Paragraphs>
  <Slides>23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2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23</vt:i4>
      </vt:variant>
    </vt:vector>
  </HeadingPairs>
  <TitlesOfParts>
    <vt:vector size="26" baseType="lpstr">
      <vt:lpstr>Arial</vt:lpstr>
      <vt:lpstr>Garamond</vt:lpstr>
      <vt:lpstr>环保</vt:lpstr>
      <vt:lpstr>Business Plan</vt:lpstr>
      <vt:lpstr>Electronic Press Kit &amp; Album cover</vt:lpstr>
      <vt:lpstr>The Song – Raining in the city</vt:lpstr>
      <vt:lpstr>Mixing and Mastering</vt:lpstr>
      <vt:lpstr>Internet Promotion</vt:lpstr>
      <vt:lpstr>Spotify</vt:lpstr>
      <vt:lpstr>YouTube</vt:lpstr>
      <vt:lpstr>SoundCloud</vt:lpstr>
      <vt:lpstr>Third party – Marketing companies</vt:lpstr>
      <vt:lpstr>Spinnup</vt:lpstr>
      <vt:lpstr>Tunecore</vt:lpstr>
      <vt:lpstr>Radioairplay</vt:lpstr>
      <vt:lpstr>Local Live</vt:lpstr>
      <vt:lpstr>Chinese Market</vt:lpstr>
      <vt:lpstr>Recording Industry Wholesale Revenues, 2012-2017 US$ million Source: IFPI</vt:lpstr>
      <vt:lpstr>Promotion</vt:lpstr>
      <vt:lpstr>Bilibili</vt:lpstr>
      <vt:lpstr>Mordern Sky</vt:lpstr>
      <vt:lpstr>Social Media</vt:lpstr>
      <vt:lpstr>Wavve</vt:lpstr>
      <vt:lpstr>Budget Graph</vt:lpstr>
      <vt:lpstr>Advanced </vt:lpstr>
      <vt:lpstr>-END-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Plan</dc:title>
  <dc:creator>©S Y</dc:creator>
  <cp:lastModifiedBy>©S Y</cp:lastModifiedBy>
  <cp:revision>101</cp:revision>
  <dcterms:created xsi:type="dcterms:W3CDTF">2019-12-09T21:12:04Z</dcterms:created>
  <dcterms:modified xsi:type="dcterms:W3CDTF">2019-12-15T02:50:53Z</dcterms:modified>
</cp:coreProperties>
</file>