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996764-9737-1207-9A8C-C0D9159392BB}" v="81" dt="2026-02-13T23:05:39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Cogan (2245880)" userId="S::2245880@student.uwtsd.ac.uk::8fba9e88-eb60-4549-afeb-6025a3d46fbe" providerId="AD" clId="Web-{2867E5DA-1A0A-97A6-F6B6-7484D73F44C2}"/>
    <pc:docChg chg="mod addSld modSld addMainMaster delMainMaster">
      <pc:chgData name="Karen Cogan (2245880)" userId="S::2245880@student.uwtsd.ac.uk::8fba9e88-eb60-4549-afeb-6025a3d46fbe" providerId="AD" clId="Web-{2867E5DA-1A0A-97A6-F6B6-7484D73F44C2}" dt="2026-02-09T22:27:39.031" v="394"/>
      <pc:docMkLst>
        <pc:docMk/>
      </pc:docMkLst>
      <pc:sldChg chg="addSp delSp modSp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109857222" sldId="256"/>
        </pc:sldMkLst>
        <pc:spChg chg="add mod">
          <ac:chgData name="Karen Cogan (2245880)" userId="S::2245880@student.uwtsd.ac.uk::8fba9e88-eb60-4549-afeb-6025a3d46fbe" providerId="AD" clId="Web-{2867E5DA-1A0A-97A6-F6B6-7484D73F44C2}" dt="2026-02-09T22:26:31.132" v="387" actId="20577"/>
          <ac:spMkLst>
            <pc:docMk/>
            <pc:sldMk cId="109857222" sldId="256"/>
            <ac:spMk id="6" creationId="{5BE9BF7A-007F-FF75-7F6C-8D3E9FAF49F7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198260409" sldId="257"/>
        </pc:sldMkLst>
        <pc:spChg chg="add mod">
          <ac:chgData name="Karen Cogan (2245880)" userId="S::2245880@student.uwtsd.ac.uk::8fba9e88-eb60-4549-afeb-6025a3d46fbe" providerId="AD" clId="Web-{2867E5DA-1A0A-97A6-F6B6-7484D73F44C2}" dt="2026-02-09T22:26:10.583" v="383" actId="20577"/>
          <ac:spMkLst>
            <pc:docMk/>
            <pc:sldMk cId="198260409" sldId="257"/>
            <ac:spMk id="2" creationId="{6016A1AE-07E0-5490-9299-A11FD27A6228}"/>
          </ac:spMkLst>
        </pc:spChg>
      </pc:sldChg>
      <pc:sldChg chg="addSp del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96527227" sldId="258"/>
        </pc:sldMkLst>
        <pc:spChg chg="add mod">
          <ac:chgData name="Karen Cogan (2245880)" userId="S::2245880@student.uwtsd.ac.uk::8fba9e88-eb60-4549-afeb-6025a3d46fbe" providerId="AD" clId="Web-{2867E5DA-1A0A-97A6-F6B6-7484D73F44C2}" dt="2026-02-09T22:25:53.408" v="377" actId="20577"/>
          <ac:spMkLst>
            <pc:docMk/>
            <pc:sldMk cId="96527227" sldId="258"/>
            <ac:spMk id="3" creationId="{8FC003B4-B135-293B-BF1E-B20E055E2378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2774911972" sldId="259"/>
        </pc:sldMkLst>
        <pc:spChg chg="add mod">
          <ac:chgData name="Karen Cogan (2245880)" userId="S::2245880@student.uwtsd.ac.uk::8fba9e88-eb60-4549-afeb-6025a3d46fbe" providerId="AD" clId="Web-{2867E5DA-1A0A-97A6-F6B6-7484D73F44C2}" dt="2026-02-09T21:09:30.668" v="169" actId="20577"/>
          <ac:spMkLst>
            <pc:docMk/>
            <pc:sldMk cId="2774911972" sldId="259"/>
            <ac:spMk id="2" creationId="{00FF934F-8839-5AA7-0C2E-6743A4D6CF5A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2030517167" sldId="260"/>
        </pc:sldMkLst>
        <pc:spChg chg="add mod">
          <ac:chgData name="Karen Cogan (2245880)" userId="S::2245880@student.uwtsd.ac.uk::8fba9e88-eb60-4549-afeb-6025a3d46fbe" providerId="AD" clId="Web-{2867E5DA-1A0A-97A6-F6B6-7484D73F44C2}" dt="2026-02-09T22:25:34.608" v="371" actId="20577"/>
          <ac:spMkLst>
            <pc:docMk/>
            <pc:sldMk cId="2030517167" sldId="260"/>
            <ac:spMk id="2" creationId="{4339488B-57CF-8397-DAAA-EE0885EFE827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964616734" sldId="261"/>
        </pc:sldMkLst>
        <pc:spChg chg="add mod">
          <ac:chgData name="Karen Cogan (2245880)" userId="S::2245880@student.uwtsd.ac.uk::8fba9e88-eb60-4549-afeb-6025a3d46fbe" providerId="AD" clId="Web-{2867E5DA-1A0A-97A6-F6B6-7484D73F44C2}" dt="2026-02-09T22:25:13.370" v="362" actId="20577"/>
          <ac:spMkLst>
            <pc:docMk/>
            <pc:sldMk cId="964616734" sldId="261"/>
            <ac:spMk id="2" creationId="{B0F3C370-CD06-0440-BC16-150650302136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2807605645" sldId="262"/>
        </pc:sldMkLst>
        <pc:spChg chg="add mod">
          <ac:chgData name="Karen Cogan (2245880)" userId="S::2245880@student.uwtsd.ac.uk::8fba9e88-eb60-4549-afeb-6025a3d46fbe" providerId="AD" clId="Web-{2867E5DA-1A0A-97A6-F6B6-7484D73F44C2}" dt="2026-02-09T22:24:32.645" v="357" actId="20577"/>
          <ac:spMkLst>
            <pc:docMk/>
            <pc:sldMk cId="2807605645" sldId="262"/>
            <ac:spMk id="2" creationId="{4C439AFD-96A6-ABAF-E484-C162B049E35E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3318794040" sldId="263"/>
        </pc:sldMkLst>
        <pc:spChg chg="add mod">
          <ac:chgData name="Karen Cogan (2245880)" userId="S::2245880@student.uwtsd.ac.uk::8fba9e88-eb60-4549-afeb-6025a3d46fbe" providerId="AD" clId="Web-{2867E5DA-1A0A-97A6-F6B6-7484D73F44C2}" dt="2026-02-09T22:23:36.784" v="339" actId="20577"/>
          <ac:spMkLst>
            <pc:docMk/>
            <pc:sldMk cId="3318794040" sldId="263"/>
            <ac:spMk id="2" creationId="{3FAE5DEB-8CCB-C6A9-9C53-5D1FD28FA58D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1330702913" sldId="264"/>
        </pc:sldMkLst>
        <pc:spChg chg="add mod">
          <ac:chgData name="Karen Cogan (2245880)" userId="S::2245880@student.uwtsd.ac.uk::8fba9e88-eb60-4549-afeb-6025a3d46fbe" providerId="AD" clId="Web-{2867E5DA-1A0A-97A6-F6B6-7484D73F44C2}" dt="2026-02-09T22:22:55.502" v="320" actId="20577"/>
          <ac:spMkLst>
            <pc:docMk/>
            <pc:sldMk cId="1330702913" sldId="264"/>
            <ac:spMk id="2" creationId="{8EA5A0BC-76BE-799D-9EE5-7525278CF866}"/>
          </ac:spMkLst>
        </pc:spChg>
      </pc:sldChg>
      <pc:sldChg chg="addSp modSp new mod modClrScheme chgLayout">
        <pc:chgData name="Karen Cogan (2245880)" userId="S::2245880@student.uwtsd.ac.uk::8fba9e88-eb60-4549-afeb-6025a3d46fbe" providerId="AD" clId="Web-{2867E5DA-1A0A-97A6-F6B6-7484D73F44C2}" dt="2026-02-09T22:27:39.031" v="394"/>
        <pc:sldMkLst>
          <pc:docMk/>
          <pc:sldMk cId="3022232940" sldId="265"/>
        </pc:sldMkLst>
        <pc:spChg chg="add mod">
          <ac:chgData name="Karen Cogan (2245880)" userId="S::2245880@student.uwtsd.ac.uk::8fba9e88-eb60-4549-afeb-6025a3d46fbe" providerId="AD" clId="Web-{2867E5DA-1A0A-97A6-F6B6-7484D73F44C2}" dt="2026-02-09T22:22:16.470" v="298" actId="20577"/>
          <ac:spMkLst>
            <pc:docMk/>
            <pc:sldMk cId="3022232940" sldId="265"/>
            <ac:spMk id="2" creationId="{5EF3AC2E-104E-7C67-4F57-A542B91CB1FC}"/>
          </ac:spMkLst>
        </pc:spChg>
      </pc:sldChg>
      <pc:sldMasterChg chg="add addSldLayout modSldLayout">
        <pc:chgData name="Karen Cogan (2245880)" userId="S::2245880@student.uwtsd.ac.uk::8fba9e88-eb60-4549-afeb-6025a3d46fbe" providerId="AD" clId="Web-{2867E5DA-1A0A-97A6-F6B6-7484D73F44C2}" dt="2026-02-09T22:27:39.031" v="394"/>
        <pc:sldMasterMkLst>
          <pc:docMk/>
          <pc:sldMasterMk cId="3826650167" sldId="2147483762"/>
        </pc:sldMasterMkLst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670275213" sldId="2147483763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080817573" sldId="2147483764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1677985861" sldId="2147483765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501920072" sldId="2147483766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861983089" sldId="2147483767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465763970" sldId="2147483768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888655707" sldId="2147483769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193191733" sldId="2147483770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581053991" sldId="2147483771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1501309704" sldId="2147483772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576374159" sldId="2147483773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995457037" sldId="2147483774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477948643" sldId="2147483775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3766533368" sldId="2147483776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071514199" sldId="2147483777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2425522583" sldId="2147483778"/>
          </pc:sldLayoutMkLst>
        </pc:sldLayoutChg>
        <pc:sldLayoutChg chg="add mod replId">
          <pc:chgData name="Karen Cogan (2245880)" userId="S::2245880@student.uwtsd.ac.uk::8fba9e88-eb60-4549-afeb-6025a3d46fbe" providerId="AD" clId="Web-{2867E5DA-1A0A-97A6-F6B6-7484D73F44C2}" dt="2026-02-09T22:27:39.031" v="394"/>
          <pc:sldLayoutMkLst>
            <pc:docMk/>
            <pc:sldMasterMk cId="3826650167" sldId="2147483762"/>
            <pc:sldLayoutMk cId="1237521431" sldId="2147483779"/>
          </pc:sldLayoutMkLst>
        </pc:sldLayoutChg>
      </pc:sldMasterChg>
    </pc:docChg>
  </pc:docChgLst>
  <pc:docChgLst>
    <pc:chgData name="Karen Cogan (2245880)" userId="S::2245880@student.uwtsd.ac.uk::8fba9e88-eb60-4549-afeb-6025a3d46fbe" providerId="AD" clId="Web-{EF996764-9737-1207-9A8C-C0D9159392BB}"/>
    <pc:docChg chg="modSld">
      <pc:chgData name="Karen Cogan (2245880)" userId="S::2245880@student.uwtsd.ac.uk::8fba9e88-eb60-4549-afeb-6025a3d46fbe" providerId="AD" clId="Web-{EF996764-9737-1207-9A8C-C0D9159392BB}" dt="2026-02-13T23:05:37.606" v="48" actId="20577"/>
      <pc:docMkLst>
        <pc:docMk/>
      </pc:docMkLst>
      <pc:sldChg chg="modSp">
        <pc:chgData name="Karen Cogan (2245880)" userId="S::2245880@student.uwtsd.ac.uk::8fba9e88-eb60-4549-afeb-6025a3d46fbe" providerId="AD" clId="Web-{EF996764-9737-1207-9A8C-C0D9159392BB}" dt="2026-02-13T22:00:43.779" v="0" actId="20577"/>
        <pc:sldMkLst>
          <pc:docMk/>
          <pc:sldMk cId="109857222" sldId="256"/>
        </pc:sldMkLst>
        <pc:spChg chg="mod">
          <ac:chgData name="Karen Cogan (2245880)" userId="S::2245880@student.uwtsd.ac.uk::8fba9e88-eb60-4549-afeb-6025a3d46fbe" providerId="AD" clId="Web-{EF996764-9737-1207-9A8C-C0D9159392BB}" dt="2026-02-13T22:00:43.779" v="0" actId="20577"/>
          <ac:spMkLst>
            <pc:docMk/>
            <pc:sldMk cId="109857222" sldId="256"/>
            <ac:spMk id="6" creationId="{5BE9BF7A-007F-FF75-7F6C-8D3E9FAF49F7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3:05:11.277" v="46" actId="20577"/>
        <pc:sldMkLst>
          <pc:docMk/>
          <pc:sldMk cId="198260409" sldId="257"/>
        </pc:sldMkLst>
        <pc:spChg chg="mod">
          <ac:chgData name="Karen Cogan (2245880)" userId="S::2245880@student.uwtsd.ac.uk::8fba9e88-eb60-4549-afeb-6025a3d46fbe" providerId="AD" clId="Web-{EF996764-9737-1207-9A8C-C0D9159392BB}" dt="2026-02-13T23:05:11.277" v="46" actId="20577"/>
          <ac:spMkLst>
            <pc:docMk/>
            <pc:sldMk cId="198260409" sldId="257"/>
            <ac:spMk id="2" creationId="{6016A1AE-07E0-5490-9299-A11FD27A6228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3:05:37.606" v="48" actId="20577"/>
        <pc:sldMkLst>
          <pc:docMk/>
          <pc:sldMk cId="96527227" sldId="258"/>
        </pc:sldMkLst>
        <pc:spChg chg="mod">
          <ac:chgData name="Karen Cogan (2245880)" userId="S::2245880@student.uwtsd.ac.uk::8fba9e88-eb60-4549-afeb-6025a3d46fbe" providerId="AD" clId="Web-{EF996764-9737-1207-9A8C-C0D9159392BB}" dt="2026-02-13T23:05:37.606" v="48" actId="20577"/>
          <ac:spMkLst>
            <pc:docMk/>
            <pc:sldMk cId="96527227" sldId="258"/>
            <ac:spMk id="3" creationId="{8FC003B4-B135-293B-BF1E-B20E055E2378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1:54.565" v="13" actId="20577"/>
        <pc:sldMkLst>
          <pc:docMk/>
          <pc:sldMk cId="2774911972" sldId="259"/>
        </pc:sldMkLst>
        <pc:spChg chg="mod">
          <ac:chgData name="Karen Cogan (2245880)" userId="S::2245880@student.uwtsd.ac.uk::8fba9e88-eb60-4549-afeb-6025a3d46fbe" providerId="AD" clId="Web-{EF996764-9737-1207-9A8C-C0D9159392BB}" dt="2026-02-13T22:01:54.565" v="13" actId="20577"/>
          <ac:spMkLst>
            <pc:docMk/>
            <pc:sldMk cId="2774911972" sldId="259"/>
            <ac:spMk id="2" creationId="{00FF934F-8839-5AA7-0C2E-6743A4D6CF5A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2:09.770" v="16" actId="20577"/>
        <pc:sldMkLst>
          <pc:docMk/>
          <pc:sldMk cId="2030517167" sldId="260"/>
        </pc:sldMkLst>
        <pc:spChg chg="mod">
          <ac:chgData name="Karen Cogan (2245880)" userId="S::2245880@student.uwtsd.ac.uk::8fba9e88-eb60-4549-afeb-6025a3d46fbe" providerId="AD" clId="Web-{EF996764-9737-1207-9A8C-C0D9159392BB}" dt="2026-02-13T22:02:09.770" v="16" actId="20577"/>
          <ac:spMkLst>
            <pc:docMk/>
            <pc:sldMk cId="2030517167" sldId="260"/>
            <ac:spMk id="2" creationId="{4339488B-57CF-8397-DAAA-EE0885EFE827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2:39.804" v="21" actId="20577"/>
        <pc:sldMkLst>
          <pc:docMk/>
          <pc:sldMk cId="964616734" sldId="261"/>
        </pc:sldMkLst>
        <pc:spChg chg="mod">
          <ac:chgData name="Karen Cogan (2245880)" userId="S::2245880@student.uwtsd.ac.uk::8fba9e88-eb60-4549-afeb-6025a3d46fbe" providerId="AD" clId="Web-{EF996764-9737-1207-9A8C-C0D9159392BB}" dt="2026-02-13T22:02:39.804" v="21" actId="20577"/>
          <ac:spMkLst>
            <pc:docMk/>
            <pc:sldMk cId="964616734" sldId="261"/>
            <ac:spMk id="2" creationId="{B0F3C370-CD06-0440-BC16-150650302136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3:03.431" v="22" actId="20577"/>
        <pc:sldMkLst>
          <pc:docMk/>
          <pc:sldMk cId="2807605645" sldId="262"/>
        </pc:sldMkLst>
        <pc:spChg chg="mod">
          <ac:chgData name="Karen Cogan (2245880)" userId="S::2245880@student.uwtsd.ac.uk::8fba9e88-eb60-4549-afeb-6025a3d46fbe" providerId="AD" clId="Web-{EF996764-9737-1207-9A8C-C0D9159392BB}" dt="2026-02-13T22:03:03.431" v="22" actId="20577"/>
          <ac:spMkLst>
            <pc:docMk/>
            <pc:sldMk cId="2807605645" sldId="262"/>
            <ac:spMk id="2" creationId="{4C439AFD-96A6-ABAF-E484-C162B049E35E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3:32.183" v="25" actId="20577"/>
        <pc:sldMkLst>
          <pc:docMk/>
          <pc:sldMk cId="3318794040" sldId="263"/>
        </pc:sldMkLst>
        <pc:spChg chg="mod">
          <ac:chgData name="Karen Cogan (2245880)" userId="S::2245880@student.uwtsd.ac.uk::8fba9e88-eb60-4549-afeb-6025a3d46fbe" providerId="AD" clId="Web-{EF996764-9737-1207-9A8C-C0D9159392BB}" dt="2026-02-13T22:03:32.183" v="25" actId="20577"/>
          <ac:spMkLst>
            <pc:docMk/>
            <pc:sldMk cId="3318794040" sldId="263"/>
            <ac:spMk id="2" creationId="{3FAE5DEB-8CCB-C6A9-9C53-5D1FD28FA58D}"/>
          </ac:spMkLst>
        </pc:spChg>
      </pc:sldChg>
      <pc:sldChg chg="modSp">
        <pc:chgData name="Karen Cogan (2245880)" userId="S::2245880@student.uwtsd.ac.uk::8fba9e88-eb60-4549-afeb-6025a3d46fbe" providerId="AD" clId="Web-{EF996764-9737-1207-9A8C-C0D9159392BB}" dt="2026-02-13T22:03:51.231" v="26" actId="20577"/>
        <pc:sldMkLst>
          <pc:docMk/>
          <pc:sldMk cId="1330702913" sldId="264"/>
        </pc:sldMkLst>
        <pc:spChg chg="mod">
          <ac:chgData name="Karen Cogan (2245880)" userId="S::2245880@student.uwtsd.ac.uk::8fba9e88-eb60-4549-afeb-6025a3d46fbe" providerId="AD" clId="Web-{EF996764-9737-1207-9A8C-C0D9159392BB}" dt="2026-02-13T22:03:51.231" v="26" actId="20577"/>
          <ac:spMkLst>
            <pc:docMk/>
            <pc:sldMk cId="1330702913" sldId="264"/>
            <ac:spMk id="2" creationId="{8EA5A0BC-76BE-799D-9EE5-7525278CF86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0275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817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985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920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983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6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655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191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053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09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3741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5457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948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65333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5141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22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521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6501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BE9BF7A-007F-FF75-7F6C-8D3E9FAF49F7}"/>
              </a:ext>
            </a:extLst>
          </p:cNvPr>
          <p:cNvSpPr txBox="1"/>
          <p:nvPr/>
        </p:nvSpPr>
        <p:spPr>
          <a:xfrm>
            <a:off x="1496290" y="1343890"/>
            <a:ext cx="645522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Karen Cogan</a:t>
            </a:r>
          </a:p>
          <a:p>
            <a:endParaRPr lang="en-GB" sz="2400"/>
          </a:p>
          <a:p>
            <a:r>
              <a:rPr lang="en-GB" sz="2400"/>
              <a:t>2245880</a:t>
            </a:r>
          </a:p>
          <a:p>
            <a:endParaRPr lang="en-GB" sz="2400"/>
          </a:p>
          <a:p>
            <a:r>
              <a:rPr lang="en-GB" sz="2400"/>
              <a:t>Tomy </a:t>
            </a:r>
            <a:r>
              <a:rPr lang="en-GB" sz="2400" err="1"/>
              <a:t>Adattu</a:t>
            </a:r>
            <a:r>
              <a:rPr lang="en-GB" sz="2400"/>
              <a:t> Chacko</a:t>
            </a:r>
          </a:p>
          <a:p>
            <a:endParaRPr lang="en-GB" sz="2400"/>
          </a:p>
          <a:p>
            <a:r>
              <a:rPr lang="en-GB" sz="2400"/>
              <a:t>BMHP6030</a:t>
            </a:r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Health, Wellbeing and Sustainable Development</a:t>
            </a:r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Component 1 =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16A1AE-07E0-5490-9299-A11FD27A6228}"/>
              </a:ext>
            </a:extLst>
          </p:cNvPr>
          <p:cNvSpPr txBox="1"/>
          <p:nvPr/>
        </p:nvSpPr>
        <p:spPr>
          <a:xfrm>
            <a:off x="1023258" y="990600"/>
            <a:ext cx="8120742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u="sng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Key Concepts</a:t>
            </a:r>
            <a:endParaRPr lang="en-US" sz="2400">
              <a:latin typeface="Arial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Health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Wellbeing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Sustainable development</a:t>
            </a:r>
          </a:p>
          <a:p>
            <a:pPr marL="228600" indent="-228600">
              <a:buFont typeface=""/>
              <a:buChar char="•"/>
            </a:pPr>
            <a:endParaRPr lang="en-US" sz="2800"/>
          </a:p>
          <a:p>
            <a:pPr marL="228600" indent="-228600">
              <a:buFont typeface=""/>
              <a:buChar char="•"/>
            </a:pPr>
            <a:endParaRPr lang="en-US" sz="2800"/>
          </a:p>
          <a:p>
            <a:r>
              <a:rPr lang="en-US" sz="2000" i="1"/>
              <a:t>(WHO, 1948; Public Health England, 2020; United Nations, 2015)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0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C003B4-B135-293B-BF1E-B20E055E2378}"/>
              </a:ext>
            </a:extLst>
          </p:cNvPr>
          <p:cNvSpPr txBox="1"/>
          <p:nvPr/>
        </p:nvSpPr>
        <p:spPr>
          <a:xfrm>
            <a:off x="914400" y="544286"/>
            <a:ext cx="8229600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 </a:t>
            </a:r>
            <a:endParaRPr lang="en-US" dirty="0"/>
          </a:p>
          <a:p>
            <a:r>
              <a:rPr lang="en-US" sz="2400" b="1">
                <a:latin typeface="Arial"/>
                <a:cs typeface="Arial"/>
              </a:rPr>
              <a:t>Why Integration Matters</a:t>
            </a:r>
            <a:endParaRPr lang="en-US"/>
          </a:p>
          <a:p>
            <a:endParaRPr lang="en-US" sz="2400" b="1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Prevention over treatment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Rising long-term conditions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Pressure on services</a:t>
            </a:r>
          </a:p>
          <a:p>
            <a:pPr marL="228600" indent="-228600">
              <a:buFont typeface=""/>
              <a:buChar char="•"/>
            </a:pPr>
            <a:endParaRPr lang="en-US"/>
          </a:p>
          <a:p>
            <a:pPr marL="228600" indent="-228600">
              <a:buFont typeface=""/>
              <a:buChar char="•"/>
            </a:pPr>
            <a:endParaRPr lang="en-US"/>
          </a:p>
          <a:p>
            <a:pPr marL="228600" indent="-228600">
              <a:buFont typeface=""/>
              <a:buChar char="•"/>
            </a:pPr>
            <a:endParaRPr lang="en-US"/>
          </a:p>
          <a:p>
            <a:r>
              <a:rPr lang="en-US" i="1"/>
              <a:t>(NHS England, 2019; The King’s Fund, 2022)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7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FF934F-8839-5AA7-0C2E-6743A4D6CF5A}"/>
              </a:ext>
            </a:extLst>
          </p:cNvPr>
          <p:cNvSpPr txBox="1"/>
          <p:nvPr/>
        </p:nvSpPr>
        <p:spPr>
          <a:xfrm>
            <a:off x="827315" y="870858"/>
            <a:ext cx="831668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 </a:t>
            </a:r>
            <a:r>
              <a:rPr lang="en-US" sz="2400" b="1">
                <a:latin typeface="Arial"/>
                <a:cs typeface="Arial"/>
              </a:rPr>
              <a:t>Theoretical Perspectives</a:t>
            </a:r>
          </a:p>
          <a:p>
            <a:endParaRPr lang="en-US" sz="2400" b="1">
              <a:latin typeface="Arial"/>
              <a:cs typeface="Arial"/>
            </a:endParaRPr>
          </a:p>
          <a:p>
            <a:endParaRPr lang="en-US" sz="2400" b="1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Biopsychosocial model</a:t>
            </a:r>
          </a:p>
          <a:p>
            <a:pPr marL="228600" indent="-228600">
              <a:buFont typeface="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Ecological model</a:t>
            </a:r>
          </a:p>
          <a:p>
            <a:pPr marL="228600" indent="-228600">
              <a:buFont typeface=""/>
              <a:buChar char="•"/>
            </a:pPr>
            <a:endParaRPr lang="en-US"/>
          </a:p>
          <a:p>
            <a:pPr marL="228600" indent="-228600">
              <a:buFont typeface=""/>
              <a:buChar char="•"/>
            </a:pPr>
            <a:endParaRPr lang="en-US"/>
          </a:p>
          <a:p>
            <a:r>
              <a:rPr lang="en-US" i="1"/>
              <a:t>(Engel, 1977; Dahlgren and Whitehead, 1991)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911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39488B-57CF-8397-DAAA-EE0885EFE827}"/>
              </a:ext>
            </a:extLst>
          </p:cNvPr>
          <p:cNvSpPr txBox="1"/>
          <p:nvPr/>
        </p:nvSpPr>
        <p:spPr>
          <a:xfrm>
            <a:off x="1262743" y="1088572"/>
            <a:ext cx="7881257" cy="39395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UK Policy &amp; Sustainable Development</a:t>
            </a:r>
          </a:p>
          <a:p>
            <a:endParaRPr lang="en-US" sz="2400" b="1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NHS Long Term Plan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Health in All Policies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Sustainable Development Goals</a:t>
            </a:r>
          </a:p>
          <a:p>
            <a:endParaRPr lang="en-US" sz="2800"/>
          </a:p>
          <a:p>
            <a:endParaRPr lang="en-US"/>
          </a:p>
          <a:p>
            <a:r>
              <a:rPr lang="en-US" i="1"/>
              <a:t>(NHS England, 2019; WHO, 2014; United Nations, 2015)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17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F3C370-CD06-0440-BC16-150650302136}"/>
              </a:ext>
            </a:extLst>
          </p:cNvPr>
          <p:cNvSpPr txBox="1"/>
          <p:nvPr/>
        </p:nvSpPr>
        <p:spPr>
          <a:xfrm>
            <a:off x="751115" y="1175658"/>
            <a:ext cx="8392885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Service Delivery &amp; Case Studies</a:t>
            </a:r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Making Every Contact Count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Change4Life</a:t>
            </a:r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ea typeface="+mn-lt"/>
              <a:cs typeface="+mn-lt"/>
            </a:endParaRPr>
          </a:p>
          <a:p>
            <a:r>
              <a:rPr lang="en-US" sz="2000" i="1">
                <a:latin typeface="Arial"/>
                <a:ea typeface="+mn-lt"/>
                <a:cs typeface="+mn-lt"/>
              </a:rPr>
              <a:t>(Public Health England, 2016; DHSC, 2020; Marmot et al., 2020)</a:t>
            </a:r>
            <a:endParaRPr lang="en-US" sz="2000" i="1">
              <a:latin typeface="Arial"/>
              <a:cs typeface="Arial"/>
            </a:endParaRPr>
          </a:p>
          <a:p>
            <a:endParaRPr lang="en-US" sz="2000" i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 Case Study Change4Life</a:t>
            </a:r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Healthy lifestyles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Family-focused</a:t>
            </a:r>
            <a:endParaRPr lang="en-US" sz="2000">
              <a:latin typeface="Arial"/>
              <a:cs typeface="Arial"/>
            </a:endParaRPr>
          </a:p>
          <a:p>
            <a:br>
              <a:rPr lang="en-US" sz="2000" b="1">
                <a:latin typeface="Arial"/>
                <a:ea typeface="+mn-lt"/>
                <a:cs typeface="+mn-lt"/>
              </a:rPr>
            </a:br>
            <a:r>
              <a:rPr lang="en-US" sz="2000">
                <a:latin typeface="Arial"/>
                <a:ea typeface="+mn-lt"/>
                <a:cs typeface="+mn-lt"/>
              </a:rPr>
              <a:t>Change4Life supports healthier lifestyles and reduces future health risks (DHSC, 2020).</a:t>
            </a:r>
            <a:br>
              <a:rPr lang="en-US" sz="2000">
                <a:latin typeface="Arial"/>
                <a:ea typeface="+mn-lt"/>
                <a:cs typeface="+mn-lt"/>
              </a:rPr>
            </a:br>
            <a:r>
              <a:rPr lang="en-US" sz="2000">
                <a:latin typeface="Arial"/>
                <a:ea typeface="+mn-lt"/>
                <a:cs typeface="+mn-lt"/>
              </a:rPr>
              <a:t> However, critics argue it places responsibility on individuals while underplaying structural inequalities such as poverty (Marmot et al., 2020).</a:t>
            </a:r>
            <a:endParaRPr lang="en-US" sz="2000">
              <a:latin typeface="Arial"/>
            </a:endParaRPr>
          </a:p>
          <a:p>
            <a:endParaRPr lang="en-US" i="1"/>
          </a:p>
          <a:p>
            <a:endParaRPr lang="en-US" b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616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439AFD-96A6-ABAF-E484-C162B049E35E}"/>
              </a:ext>
            </a:extLst>
          </p:cNvPr>
          <p:cNvSpPr txBox="1"/>
          <p:nvPr/>
        </p:nvSpPr>
        <p:spPr>
          <a:xfrm>
            <a:off x="968829" y="631372"/>
            <a:ext cx="817517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 Case Study  Making Every Contact Count (MECC)</a:t>
            </a:r>
          </a:p>
          <a:p>
            <a:endParaRPr lang="en-US" sz="2400" b="1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Prevention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 err="1">
                <a:latin typeface="Arial"/>
                <a:cs typeface="Arial"/>
              </a:rPr>
              <a:t>Behaviour</a:t>
            </a:r>
            <a:r>
              <a:rPr lang="en-US" sz="2400">
                <a:latin typeface="Arial"/>
                <a:cs typeface="Arial"/>
              </a:rPr>
              <a:t> change</a:t>
            </a:r>
          </a:p>
          <a:p>
            <a:endParaRPr lang="en-US" sz="240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Critical discussion</a:t>
            </a:r>
            <a:br>
              <a:rPr lang="en-US" sz="2400">
                <a:latin typeface="Arial"/>
              </a:rPr>
            </a:br>
            <a:r>
              <a:rPr lang="en-US" sz="2400">
                <a:latin typeface="Arial"/>
                <a:cs typeface="Arial"/>
              </a:rPr>
              <a:t>MECC encourages staff to promote healthy </a:t>
            </a:r>
            <a:r>
              <a:rPr lang="en-US" sz="2400" err="1">
                <a:latin typeface="Arial"/>
                <a:cs typeface="Arial"/>
              </a:rPr>
              <a:t>behaviours</a:t>
            </a:r>
            <a:r>
              <a:rPr lang="en-US" sz="2400">
                <a:latin typeface="Arial"/>
                <a:cs typeface="Arial"/>
              </a:rPr>
              <a:t> during routine interactions (Public Health England, 2016).</a:t>
            </a:r>
            <a:br>
              <a:rPr lang="en-US" sz="2400">
                <a:latin typeface="Arial"/>
              </a:rPr>
            </a:br>
            <a:r>
              <a:rPr lang="en-US" sz="2400">
                <a:latin typeface="Arial"/>
                <a:cs typeface="Arial"/>
              </a:rPr>
              <a:t>Although cost-effective, its success depends on staff confidence and time, which are often limited in busy services.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05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AE5DEB-8CCB-C6A9-9C53-5D1FD28FA58D}"/>
              </a:ext>
            </a:extLst>
          </p:cNvPr>
          <p:cNvSpPr txBox="1"/>
          <p:nvPr/>
        </p:nvSpPr>
        <p:spPr>
          <a:xfrm>
            <a:off x="925286" y="1295400"/>
            <a:ext cx="821871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Critical Evaluation</a:t>
            </a:r>
          </a:p>
          <a:p>
            <a:endParaRPr lang="en-US" sz="2400" b="1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Strengths</a:t>
            </a:r>
          </a:p>
          <a:p>
            <a:endParaRPr lang="en-US" sz="2400"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400">
                <a:latin typeface="Arial"/>
                <a:cs typeface="Arial"/>
              </a:rPr>
              <a:t>Challenges</a:t>
            </a:r>
          </a:p>
          <a:p>
            <a:endParaRPr lang="en-US"/>
          </a:p>
          <a:p>
            <a:endParaRPr lang="en-US"/>
          </a:p>
          <a:p>
            <a:r>
              <a:rPr lang="en-US" i="1"/>
              <a:t>(The King’s Fund, 2022)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794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A5A0BC-76BE-799D-9EE5-7525278CF866}"/>
              </a:ext>
            </a:extLst>
          </p:cNvPr>
          <p:cNvSpPr txBox="1"/>
          <p:nvPr/>
        </p:nvSpPr>
        <p:spPr>
          <a:xfrm>
            <a:off x="1273629" y="925286"/>
            <a:ext cx="7870371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Arial"/>
                <a:cs typeface="Arial"/>
              </a:rPr>
              <a:t>Conclusion</a:t>
            </a:r>
            <a:endParaRPr lang="en-US" sz="2800">
              <a:latin typeface="Arial"/>
              <a:cs typeface="Arial"/>
            </a:endParaRPr>
          </a:p>
          <a:p>
            <a:endParaRPr lang="en-US" sz="28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Integration is essential</a:t>
            </a:r>
            <a:endParaRPr lang="en-US" sz="2800">
              <a:latin typeface="Arial"/>
              <a:cs typeface="Arial"/>
            </a:endParaRPr>
          </a:p>
          <a:p>
            <a:endParaRPr lang="en-US" sz="280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Policy ambition vs reality</a:t>
            </a:r>
            <a:endParaRPr lang="en-US" sz="2800">
              <a:latin typeface="Arial"/>
            </a:endParaRP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 i="1">
                <a:ea typeface="+mn-lt"/>
                <a:cs typeface="+mn-lt"/>
              </a:rPr>
              <a:t>(NHS England, 2019; Marmot et al., 2020)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702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3AC2E-104E-7C67-4F57-A542B91CB1FC}"/>
              </a:ext>
            </a:extLst>
          </p:cNvPr>
          <p:cNvSpPr txBox="1"/>
          <p:nvPr/>
        </p:nvSpPr>
        <p:spPr>
          <a:xfrm>
            <a:off x="1143001" y="-206827"/>
            <a:ext cx="9938655" cy="64017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/>
          </a:p>
          <a:p>
            <a:endParaRPr lang="en-US" sz="1400"/>
          </a:p>
          <a:p>
            <a:endParaRPr lang="en-US" sz="1400"/>
          </a:p>
          <a:p>
            <a:r>
              <a:rPr lang="en-US" sz="1400"/>
              <a:t>Dahlgren, G. and Whitehead, M. (1991) </a:t>
            </a:r>
            <a:r>
              <a:rPr lang="en-US" sz="1400" i="1"/>
              <a:t>Policies and strategies to promote social equity in health</a:t>
            </a:r>
            <a:r>
              <a:rPr lang="en-US" sz="1400"/>
              <a:t>. Stockholm: Institute for Futures Studies.</a:t>
            </a:r>
          </a:p>
          <a:p>
            <a:endParaRPr lang="en-US" sz="1400"/>
          </a:p>
          <a:p>
            <a:r>
              <a:rPr lang="en-US" sz="1400"/>
              <a:t>Department of Health and Social Care (2020) </a:t>
            </a:r>
            <a:r>
              <a:rPr lang="en-US" sz="1400" i="1"/>
              <a:t>Change4Life</a:t>
            </a:r>
            <a:r>
              <a:rPr lang="en-US" sz="1400"/>
              <a:t>. London: DHSC.</a:t>
            </a:r>
          </a:p>
          <a:p>
            <a:endParaRPr lang="en-US" sz="1400"/>
          </a:p>
          <a:p>
            <a:r>
              <a:rPr lang="en-US" sz="1400"/>
              <a:t>Engel, G.L. (1977) ‘The need for a new medical model: a challenge for biomedicine’, </a:t>
            </a:r>
            <a:r>
              <a:rPr lang="en-US" sz="1400" i="1"/>
              <a:t>Science</a:t>
            </a:r>
            <a:r>
              <a:rPr lang="en-US" sz="1400"/>
              <a:t>, 196(4286), pp.129–136.</a:t>
            </a:r>
          </a:p>
          <a:p>
            <a:endParaRPr lang="en-US" sz="1400"/>
          </a:p>
          <a:p>
            <a:r>
              <a:rPr lang="en-US" sz="1400"/>
              <a:t>Marmot, M., Allen, J., Goldblatt, P., Herd, E. and Morrison, J. (2020) </a:t>
            </a:r>
            <a:r>
              <a:rPr lang="en-US" sz="1400" i="1"/>
              <a:t>Health equity in England: The Marmot Review 10 years on</a:t>
            </a:r>
            <a:r>
              <a:rPr lang="en-US" sz="1400"/>
              <a:t>. London: Institute of Health Equity.</a:t>
            </a:r>
          </a:p>
          <a:p>
            <a:endParaRPr lang="en-US" sz="1400"/>
          </a:p>
          <a:p>
            <a:r>
              <a:rPr lang="en-US" sz="1400"/>
              <a:t>NHS England (2019) </a:t>
            </a:r>
            <a:r>
              <a:rPr lang="en-US" sz="1400" i="1"/>
              <a:t>The NHS Long Term Plan</a:t>
            </a:r>
            <a:r>
              <a:rPr lang="en-US" sz="1400"/>
              <a:t>. London: NHS England.</a:t>
            </a:r>
          </a:p>
          <a:p>
            <a:endParaRPr lang="en-US" sz="1400"/>
          </a:p>
          <a:p>
            <a:r>
              <a:rPr lang="en-US" sz="1400"/>
              <a:t>NHS England (2022) </a:t>
            </a:r>
            <a:r>
              <a:rPr lang="en-US" sz="1400" i="1"/>
              <a:t>Integrated Care Systems: design framework</a:t>
            </a:r>
            <a:r>
              <a:rPr lang="en-US" sz="1400"/>
              <a:t>. London: NHS England.</a:t>
            </a:r>
          </a:p>
          <a:p>
            <a:endParaRPr lang="en-US" sz="1400"/>
          </a:p>
          <a:p>
            <a:r>
              <a:rPr lang="en-US" sz="1400"/>
              <a:t>Public Health England (2016) </a:t>
            </a:r>
            <a:r>
              <a:rPr lang="en-US" sz="1400" i="1"/>
              <a:t>Making Every Contact Count</a:t>
            </a:r>
            <a:r>
              <a:rPr lang="en-US" sz="1400"/>
              <a:t>. London: PHE.</a:t>
            </a:r>
          </a:p>
          <a:p>
            <a:endParaRPr lang="en-US" sz="1400"/>
          </a:p>
          <a:p>
            <a:r>
              <a:rPr lang="en-US" sz="1400"/>
              <a:t>Public Health England (2020) </a:t>
            </a:r>
            <a:r>
              <a:rPr lang="en-US" sz="1400" i="1"/>
              <a:t>Improving wellbeing</a:t>
            </a:r>
            <a:r>
              <a:rPr lang="en-US" sz="1400"/>
              <a:t>. London: PHE.</a:t>
            </a:r>
          </a:p>
          <a:p>
            <a:endParaRPr lang="en-US" sz="1400"/>
          </a:p>
          <a:p>
            <a:r>
              <a:rPr lang="en-US" sz="1400"/>
              <a:t>The King’s Fund (2022) </a:t>
            </a:r>
            <a:r>
              <a:rPr lang="en-US" sz="1400" i="1"/>
              <a:t>The state of health and care in England</a:t>
            </a:r>
            <a:r>
              <a:rPr lang="en-US" sz="1400"/>
              <a:t>. London: The King’s Fund.</a:t>
            </a:r>
          </a:p>
          <a:p>
            <a:endParaRPr lang="en-US" sz="1400"/>
          </a:p>
          <a:p>
            <a:r>
              <a:rPr lang="en-US" sz="1400"/>
              <a:t>United Nations (2015) </a:t>
            </a:r>
            <a:r>
              <a:rPr lang="en-US" sz="1400" i="1"/>
              <a:t>Transforming our world: the 2030 Agenda for Sustainable Development</a:t>
            </a:r>
            <a:r>
              <a:rPr lang="en-US" sz="1400"/>
              <a:t>. New York: UN.</a:t>
            </a:r>
          </a:p>
          <a:p>
            <a:endParaRPr lang="en-US" sz="1400"/>
          </a:p>
          <a:p>
            <a:r>
              <a:rPr lang="en-US" sz="1400"/>
              <a:t>World Health Organization (1948) </a:t>
            </a:r>
            <a:r>
              <a:rPr lang="en-US" sz="1400" i="1"/>
              <a:t>Constitution of the World Health Organization</a:t>
            </a:r>
            <a:r>
              <a:rPr lang="en-US" sz="1400"/>
              <a:t>. Geneva: WHO.</a:t>
            </a:r>
          </a:p>
          <a:p>
            <a:endParaRPr lang="en-US" sz="1400"/>
          </a:p>
          <a:p>
            <a:r>
              <a:rPr lang="en-US" sz="1400"/>
              <a:t>World Health Organization (2014) </a:t>
            </a:r>
            <a:r>
              <a:rPr lang="en-US" sz="1400" i="1"/>
              <a:t>Health in All Policies framework</a:t>
            </a:r>
            <a:r>
              <a:rPr lang="en-US" sz="1400"/>
              <a:t>. Geneva: WHO.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23294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</cp:revision>
  <dcterms:created xsi:type="dcterms:W3CDTF">2026-02-09T20:26:09Z</dcterms:created>
  <dcterms:modified xsi:type="dcterms:W3CDTF">2026-02-13T23:05:48Z</dcterms:modified>
</cp:coreProperties>
</file>