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8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1697" autoAdjust="0"/>
  </p:normalViewPr>
  <p:slideViewPr>
    <p:cSldViewPr snapToGrid="0">
      <p:cViewPr>
        <p:scale>
          <a:sx n="60" d="100"/>
          <a:sy n="60" d="100"/>
        </p:scale>
        <p:origin x="-996" y="-1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A7E64-67AE-884D-94AC-A6BDDEE8615D}" type="datetimeFigureOut">
              <a:rPr lang="en-US" smtClean="0"/>
              <a:t>5/9/2023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B4F428-06A9-314A-9BC1-0C66946F638A}" type="slidenum">
              <a:rPr lang="en-US" smtClean="0"/>
              <a:t>‹#›</a:t>
            </a:fld>
            <a:endParaRPr lang="en-US"/>
          </a:p>
        </p:txBody>
      </p:sp>
    </p:spTree>
    <p:extLst>
      <p:ext uri="{BB962C8B-B14F-4D97-AF65-F5344CB8AC3E}">
        <p14:creationId xmlns:p14="http://schemas.microsoft.com/office/powerpoint/2010/main" val="2640478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b="0" i="0" u="none" strike="noStrike" dirty="0">
                <a:solidFill>
                  <a:srgbClr val="374151"/>
                </a:solidFill>
                <a:effectLst/>
                <a:latin typeface="Roboto" panose="020F0502020204030204" pitchFamily="34" charset="0"/>
              </a:rPr>
              <a:t>Similarly, comfort </a:t>
            </a:r>
            <a:r>
              <a:rPr lang="en-IN" b="0" i="0" u="none" strike="noStrike" dirty="0" err="1">
                <a:solidFill>
                  <a:srgbClr val="374151"/>
                </a:solidFill>
                <a:effectLst/>
                <a:latin typeface="Roboto" panose="020F0502020204030204" pitchFamily="34" charset="0"/>
              </a:rPr>
              <a:t>travelers</a:t>
            </a:r>
            <a:r>
              <a:rPr lang="en-IN" b="0" i="0" u="none" strike="noStrike" dirty="0">
                <a:solidFill>
                  <a:srgbClr val="374151"/>
                </a:solidFill>
                <a:effectLst/>
                <a:latin typeface="Roboto" panose="020F0502020204030204" pitchFamily="34" charset="0"/>
              </a:rPr>
              <a:t> make up a large portion of Fairfield’s clientele. Travelers looking to discover new cities will find the brand appealing due to its proximity to popular tourist attractions and family-friendly attractions where families and leisure </a:t>
            </a:r>
            <a:r>
              <a:rPr lang="en-IN" b="0" i="0" u="none" strike="noStrike" dirty="0" err="1">
                <a:solidFill>
                  <a:srgbClr val="374151"/>
                </a:solidFill>
                <a:effectLst/>
                <a:latin typeface="Roboto" panose="020F0502020204030204" pitchFamily="34" charset="0"/>
              </a:rPr>
              <a:t>travelers</a:t>
            </a:r>
            <a:r>
              <a:rPr lang="en-IN" b="0" i="0" u="none" strike="noStrike" dirty="0">
                <a:solidFill>
                  <a:srgbClr val="374151"/>
                </a:solidFill>
                <a:effectLst/>
                <a:latin typeface="Roboto" panose="020F0502020204030204" pitchFamily="34" charset="0"/>
              </a:rPr>
              <a:t> will enjoy the hotel’s pools, apple pits -Corrects around locations and free breakfasts. Fairfield additionally specializes in organizing events, for example sports teams, weddings and family gatherings (</a:t>
            </a:r>
            <a:r>
              <a:rPr lang="en-IN" b="0" i="0" u="none" strike="noStrike" dirty="0" err="1">
                <a:solidFill>
                  <a:srgbClr val="222222"/>
                </a:solidFill>
                <a:effectLst/>
                <a:latin typeface="Arial" panose="020B0604020202020204" pitchFamily="34" charset="0"/>
              </a:rPr>
              <a:t>Orfila-Sintes</a:t>
            </a:r>
            <a:r>
              <a:rPr lang="en-IN" b="0" i="0" u="none" strike="noStrike" dirty="0">
                <a:solidFill>
                  <a:srgbClr val="222222"/>
                </a:solidFill>
                <a:effectLst/>
                <a:latin typeface="Arial" panose="020B0604020202020204" pitchFamily="34" charset="0"/>
              </a:rPr>
              <a:t> and </a:t>
            </a:r>
            <a:r>
              <a:rPr lang="en-IN" b="0" i="0" u="none" strike="noStrike" dirty="0" err="1">
                <a:solidFill>
                  <a:srgbClr val="222222"/>
                </a:solidFill>
                <a:effectLst/>
                <a:latin typeface="Arial" panose="020B0604020202020204" pitchFamily="34" charset="0"/>
              </a:rPr>
              <a:t>Mattsson</a:t>
            </a:r>
            <a:r>
              <a:rPr lang="en-IN" b="0" i="0" u="none" strike="noStrike" dirty="0">
                <a:solidFill>
                  <a:srgbClr val="222222"/>
                </a:solidFill>
                <a:effectLst/>
                <a:latin typeface="Arial" panose="020B0604020202020204" pitchFamily="34" charset="0"/>
              </a:rPr>
              <a:t>, 2019). </a:t>
            </a:r>
            <a:r>
              <a:rPr lang="en-IN" b="0" i="0" u="none" strike="noStrike" dirty="0">
                <a:solidFill>
                  <a:srgbClr val="374151"/>
                </a:solidFill>
                <a:effectLst/>
                <a:latin typeface="Roboto" panose="020F0502020204030204" pitchFamily="34" charset="0"/>
              </a:rPr>
              <a:t>The brand’s spacious rooms and conference rooms are ideal for meetings and group meetings.</a:t>
            </a:r>
            <a:endParaRPr lang="en-US" dirty="0"/>
          </a:p>
        </p:txBody>
      </p:sp>
      <p:sp>
        <p:nvSpPr>
          <p:cNvPr id="4" name="Slide Number Placeholder 3"/>
          <p:cNvSpPr>
            <a:spLocks noGrp="1"/>
          </p:cNvSpPr>
          <p:nvPr>
            <p:ph type="sldNum" sz="quarter" idx="5"/>
          </p:nvPr>
        </p:nvSpPr>
        <p:spPr/>
        <p:txBody>
          <a:bodyPr/>
          <a:lstStyle/>
          <a:p>
            <a:fld id="{66B4F428-06A9-314A-9BC1-0C66946F638A}" type="slidenum">
              <a:rPr lang="en-US" smtClean="0"/>
              <a:t>4</a:t>
            </a:fld>
            <a:endParaRPr lang="en-US"/>
          </a:p>
        </p:txBody>
      </p:sp>
    </p:spTree>
    <p:extLst>
      <p:ext uri="{BB962C8B-B14F-4D97-AF65-F5344CB8AC3E}">
        <p14:creationId xmlns:p14="http://schemas.microsoft.com/office/powerpoint/2010/main" val="2663158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addition to these fundamental services, Fairfield Hotels provides a variety of guest services to cater to the demands of both business and pleasure </a:t>
            </a:r>
            <a:r>
              <a:rPr lang="en-US" dirty="0" err="1"/>
              <a:t>travellers</a:t>
            </a:r>
            <a:r>
              <a:rPr lang="en-US" dirty="0"/>
              <a:t>. For business visitors, the hotel has printing facilities, adaptable conference rooms, and work areas. Free airport transportation is available at several Fairfield locations. Fairfield hotels provide ticket booking, itinerary planning, and concierge services to tourists. Along with local restaurants, taverns, and pubs, some locations also contain clothing factories and repair shops( </a:t>
            </a:r>
            <a:r>
              <a:rPr lang="en-IN" b="0" i="0" u="none" strike="noStrike" dirty="0">
                <a:solidFill>
                  <a:srgbClr val="222222"/>
                </a:solidFill>
                <a:effectLst/>
                <a:latin typeface="Arial" panose="020B0604020202020204" pitchFamily="34" charset="0"/>
              </a:rPr>
              <a:t>Jones et al., 2019). </a:t>
            </a:r>
            <a:r>
              <a:rPr lang="en-US" dirty="0"/>
              <a:t>All Fairfield hotels strive to make sure that visitors have a comfortable and convenient stay by offering a variety of services and amenities to suit their needs.</a:t>
            </a:r>
          </a:p>
        </p:txBody>
      </p:sp>
      <p:sp>
        <p:nvSpPr>
          <p:cNvPr id="4" name="Slide Number Placeholder 3"/>
          <p:cNvSpPr>
            <a:spLocks noGrp="1"/>
          </p:cNvSpPr>
          <p:nvPr>
            <p:ph type="sldNum" sz="quarter" idx="5"/>
          </p:nvPr>
        </p:nvSpPr>
        <p:spPr/>
        <p:txBody>
          <a:bodyPr/>
          <a:lstStyle/>
          <a:p>
            <a:fld id="{66B4F428-06A9-314A-9BC1-0C66946F638A}" type="slidenum">
              <a:rPr lang="en-US" smtClean="0"/>
              <a:t>5</a:t>
            </a:fld>
            <a:endParaRPr lang="en-US"/>
          </a:p>
        </p:txBody>
      </p:sp>
    </p:spTree>
    <p:extLst>
      <p:ext uri="{BB962C8B-B14F-4D97-AF65-F5344CB8AC3E}">
        <p14:creationId xmlns:p14="http://schemas.microsoft.com/office/powerpoint/2010/main" val="2068884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Additionally, Guest Services assists in swiftly and effectively resolving questions from visitors about room upkeep or payment. Building client loyalty and promoting repeat business requires both excellent customer service and a positive outlook. For any </a:t>
            </a:r>
            <a:r>
              <a:rPr lang="en-US" dirty="0" err="1"/>
              <a:t>neighbourhood</a:t>
            </a:r>
            <a:r>
              <a:rPr lang="en-US" dirty="0"/>
              <a:t> business to deliver a pleasant customer experience, foster loyalty, and produce money, effective guest management is essential. Tourist </a:t>
            </a:r>
            <a:r>
              <a:rPr lang="en-US" dirty="0" err="1"/>
              <a:t>organisations'</a:t>
            </a:r>
            <a:r>
              <a:rPr lang="en-US" dirty="0"/>
              <a:t> efforts and potential should be carefully assessed, with an emphasis on creating a welcoming, respectful, and enjoyable environment for guests (</a:t>
            </a:r>
            <a:r>
              <a:rPr lang="en-IN" b="0" i="0" u="none" strike="noStrike" dirty="0" err="1">
                <a:solidFill>
                  <a:srgbClr val="222222"/>
                </a:solidFill>
                <a:effectLst/>
                <a:latin typeface="Arial" panose="020B0604020202020204" pitchFamily="34" charset="0"/>
              </a:rPr>
              <a:t>Whitla</a:t>
            </a:r>
            <a:r>
              <a:rPr lang="en-IN" b="0" i="0" u="none" strike="noStrike" dirty="0">
                <a:solidFill>
                  <a:srgbClr val="222222"/>
                </a:solidFill>
                <a:effectLst/>
                <a:latin typeface="Arial" panose="020B0604020202020204" pitchFamily="34" charset="0"/>
              </a:rPr>
              <a:t> et al., 2017). </a:t>
            </a:r>
            <a:endParaRPr lang="en-US" dirty="0"/>
          </a:p>
        </p:txBody>
      </p:sp>
      <p:sp>
        <p:nvSpPr>
          <p:cNvPr id="4" name="Slide Number Placeholder 3"/>
          <p:cNvSpPr>
            <a:spLocks noGrp="1"/>
          </p:cNvSpPr>
          <p:nvPr>
            <p:ph type="sldNum" sz="quarter" idx="5"/>
          </p:nvPr>
        </p:nvSpPr>
        <p:spPr/>
        <p:txBody>
          <a:bodyPr/>
          <a:lstStyle/>
          <a:p>
            <a:fld id="{66B4F428-06A9-314A-9BC1-0C66946F638A}" type="slidenum">
              <a:rPr lang="en-US" smtClean="0"/>
              <a:t>6</a:t>
            </a:fld>
            <a:endParaRPr lang="en-US"/>
          </a:p>
        </p:txBody>
      </p:sp>
    </p:spTree>
    <p:extLst>
      <p:ext uri="{BB962C8B-B14F-4D97-AF65-F5344CB8AC3E}">
        <p14:creationId xmlns:p14="http://schemas.microsoft.com/office/powerpoint/2010/main" val="201370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An emphasis on hospitality can boost client happiness, loyalty, and good word-of-mouth recommendations, which will ultimately result in higher sales and business success( </a:t>
            </a:r>
            <a:r>
              <a:rPr lang="en-IN" b="0" i="0" u="none" strike="noStrike" dirty="0" err="1">
                <a:solidFill>
                  <a:srgbClr val="222222"/>
                </a:solidFill>
                <a:effectLst/>
                <a:latin typeface="Arial" panose="020B0604020202020204" pitchFamily="34" charset="0"/>
              </a:rPr>
              <a:t>Kandampully</a:t>
            </a:r>
            <a:r>
              <a:rPr lang="en-IN" b="0" i="0" u="none" strike="noStrike" dirty="0">
                <a:solidFill>
                  <a:srgbClr val="222222"/>
                </a:solidFill>
                <a:effectLst/>
                <a:latin typeface="Arial" panose="020B0604020202020204" pitchFamily="34" charset="0"/>
              </a:rPr>
              <a:t> and </a:t>
            </a:r>
            <a:r>
              <a:rPr lang="en-IN" b="0" i="0" u="none" strike="noStrike" dirty="0" err="1">
                <a:solidFill>
                  <a:srgbClr val="222222"/>
                </a:solidFill>
                <a:effectLst/>
                <a:latin typeface="Arial" panose="020B0604020202020204" pitchFamily="34" charset="0"/>
              </a:rPr>
              <a:t>Suhartanto</a:t>
            </a:r>
            <a:r>
              <a:rPr lang="en-IN" b="0" i="0" u="none" strike="noStrike" dirty="0">
                <a:solidFill>
                  <a:srgbClr val="222222"/>
                </a:solidFill>
                <a:effectLst/>
                <a:latin typeface="Arial" panose="020B0604020202020204" pitchFamily="34" charset="0"/>
              </a:rPr>
              <a:t>, 2020).</a:t>
            </a:r>
            <a:endParaRPr lang="en-US" dirty="0"/>
          </a:p>
        </p:txBody>
      </p:sp>
      <p:sp>
        <p:nvSpPr>
          <p:cNvPr id="4" name="Slide Number Placeholder 3"/>
          <p:cNvSpPr>
            <a:spLocks noGrp="1"/>
          </p:cNvSpPr>
          <p:nvPr>
            <p:ph type="sldNum" sz="quarter" idx="5"/>
          </p:nvPr>
        </p:nvSpPr>
        <p:spPr/>
        <p:txBody>
          <a:bodyPr/>
          <a:lstStyle/>
          <a:p>
            <a:fld id="{66B4F428-06A9-314A-9BC1-0C66946F638A}" type="slidenum">
              <a:rPr lang="en-US" smtClean="0"/>
              <a:t>7</a:t>
            </a:fld>
            <a:endParaRPr lang="en-US"/>
          </a:p>
        </p:txBody>
      </p:sp>
    </p:spTree>
    <p:extLst>
      <p:ext uri="{BB962C8B-B14F-4D97-AF65-F5344CB8AC3E}">
        <p14:creationId xmlns:p14="http://schemas.microsoft.com/office/powerpoint/2010/main" val="2267406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Additionally, hotels might provide unanticipated extras or features like complementary beverages or meals, </a:t>
            </a:r>
            <a:r>
              <a:rPr lang="en-US" dirty="0" err="1"/>
              <a:t>personalised</a:t>
            </a:r>
            <a:r>
              <a:rPr lang="en-US" dirty="0"/>
              <a:t> lists, distinctive decorations for birthdays or anniversaries, or consistent service that helps them stand apart from rivals (</a:t>
            </a:r>
            <a:r>
              <a:rPr lang="en-IN" b="0" i="0" u="none" strike="noStrike" dirty="0">
                <a:solidFill>
                  <a:srgbClr val="222222"/>
                </a:solidFill>
                <a:effectLst/>
                <a:latin typeface="Arial" panose="020B0604020202020204" pitchFamily="34" charset="0"/>
              </a:rPr>
              <a:t>Barsky, 2022).</a:t>
            </a:r>
            <a:endParaRPr lang="en-US" dirty="0"/>
          </a:p>
        </p:txBody>
      </p:sp>
      <p:sp>
        <p:nvSpPr>
          <p:cNvPr id="4" name="Slide Number Placeholder 3"/>
          <p:cNvSpPr>
            <a:spLocks noGrp="1"/>
          </p:cNvSpPr>
          <p:nvPr>
            <p:ph type="sldNum" sz="quarter" idx="5"/>
          </p:nvPr>
        </p:nvSpPr>
        <p:spPr/>
        <p:txBody>
          <a:bodyPr/>
          <a:lstStyle/>
          <a:p>
            <a:fld id="{66B4F428-06A9-314A-9BC1-0C66946F638A}" type="slidenum">
              <a:rPr lang="en-US" smtClean="0"/>
              <a:t>8</a:t>
            </a:fld>
            <a:endParaRPr lang="en-US"/>
          </a:p>
        </p:txBody>
      </p:sp>
    </p:spTree>
    <p:extLst>
      <p:ext uri="{BB962C8B-B14F-4D97-AF65-F5344CB8AC3E}">
        <p14:creationId xmlns:p14="http://schemas.microsoft.com/office/powerpoint/2010/main" val="39280414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E689C0F-79A8-F64D-88A4-184FF46F641B}"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9884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1298147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1579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BFF16F5-A455-B34F-9A9B-E00BD33A3960}"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1185639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BFF16F5-A455-B34F-9A9B-E00BD33A3960}" type="datetimeFigureOut">
              <a:rPr lang="en-US" smtClean="0"/>
              <a:t>5/9/2023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689C0F-79A8-F64D-88A4-184FF46F641B}"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4637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BFF16F5-A455-B34F-9A9B-E00BD33A3960}" type="datetimeFigureOut">
              <a:rPr lang="en-US" smtClean="0"/>
              <a:t>5/9/2023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689C0F-79A8-F64D-88A4-184FF46F641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0440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FF16F5-A455-B34F-9A9B-E00BD33A3960}" type="datetimeFigureOut">
              <a:rPr lang="en-US" smtClean="0"/>
              <a:t>5/9/2023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3964764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BFF16F5-A455-B34F-9A9B-E00BD33A3960}"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689C0F-79A8-F64D-88A4-184FF46F641B}"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BFF16F5-A455-B34F-9A9B-E00BD33A3960}"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130828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BFF16F5-A455-B34F-9A9B-E00BD33A3960}"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3673356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7734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9247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spTree>
    <p:extLst>
      <p:ext uri="{BB962C8B-B14F-4D97-AF65-F5344CB8AC3E}">
        <p14:creationId xmlns:p14="http://schemas.microsoft.com/office/powerpoint/2010/main" val="3981065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52375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0252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9905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F16F5-A455-B34F-9A9B-E00BD33A3960}"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689C0F-79A8-F64D-88A4-184FF46F641B}"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6701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FF16F5-A455-B34F-9A9B-E00BD33A3960}" type="datetimeFigureOut">
              <a:rPr lang="en-US" smtClean="0"/>
              <a:t>5/9/2023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689C0F-79A8-F64D-88A4-184FF46F641B}" type="slidenum">
              <a:rPr lang="en-US" smtClean="0"/>
              <a:t>‹#›</a:t>
            </a:fld>
            <a:endParaRPr lang="en-US"/>
          </a:p>
        </p:txBody>
      </p:sp>
    </p:spTree>
    <p:extLst>
      <p:ext uri="{BB962C8B-B14F-4D97-AF65-F5344CB8AC3E}">
        <p14:creationId xmlns:p14="http://schemas.microsoft.com/office/powerpoint/2010/main" val="3885211390"/>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 id="2147483797" r:id="rId16"/>
    <p:sldLayoutId id="214748379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6C9754-E900-1F18-7BB2-648F80AB7665}"/>
              </a:ext>
            </a:extLst>
          </p:cNvPr>
          <p:cNvSpPr>
            <a:spLocks noGrp="1"/>
          </p:cNvSpPr>
          <p:nvPr>
            <p:ph type="ctrTitle"/>
          </p:nvPr>
        </p:nvSpPr>
        <p:spPr>
          <a:xfrm>
            <a:off x="2692398" y="1697511"/>
            <a:ext cx="6815669" cy="2770317"/>
          </a:xfrm>
        </p:spPr>
        <p:txBody>
          <a:bodyPr/>
          <a:lstStyle/>
          <a:p>
            <a:r>
              <a:rPr lang="en-US" dirty="0"/>
              <a:t>Fairfield By Marriott International </a:t>
            </a:r>
          </a:p>
        </p:txBody>
      </p:sp>
    </p:spTree>
    <p:extLst>
      <p:ext uri="{BB962C8B-B14F-4D97-AF65-F5344CB8AC3E}">
        <p14:creationId xmlns:p14="http://schemas.microsoft.com/office/powerpoint/2010/main" val="2355297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10D9BB-A330-3483-2603-EAC454151F90}"/>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xmlns="" id="{6C629B99-BF9E-1F6E-1CB0-BF72CD9DC0B6}"/>
              </a:ext>
            </a:extLst>
          </p:cNvPr>
          <p:cNvSpPr>
            <a:spLocks noGrp="1"/>
          </p:cNvSpPr>
          <p:nvPr>
            <p:ph idx="1"/>
          </p:nvPr>
        </p:nvSpPr>
        <p:spPr>
          <a:xfrm>
            <a:off x="1295402" y="2800001"/>
            <a:ext cx="9601196" cy="3318936"/>
          </a:xfrm>
        </p:spPr>
        <p:txBody>
          <a:bodyPr>
            <a:normAutofit fontScale="77500" lnSpcReduction="20000"/>
          </a:bodyPr>
          <a:lstStyle/>
          <a:p>
            <a:r>
              <a:rPr lang="en-US" dirty="0"/>
              <a:t>Introduction </a:t>
            </a:r>
          </a:p>
          <a:p>
            <a:r>
              <a:rPr lang="en-US" dirty="0"/>
              <a:t>Main Consumers </a:t>
            </a:r>
          </a:p>
          <a:p>
            <a:r>
              <a:rPr lang="en-US" dirty="0"/>
              <a:t>Nature, Scope and Role of the guest services and facilities </a:t>
            </a:r>
          </a:p>
          <a:p>
            <a:r>
              <a:rPr lang="en-US" dirty="0"/>
              <a:t>Role and function of guest services</a:t>
            </a:r>
          </a:p>
          <a:p>
            <a:r>
              <a:rPr lang="en-US" dirty="0"/>
              <a:t>Importance of hospitality </a:t>
            </a:r>
          </a:p>
          <a:p>
            <a:r>
              <a:rPr lang="en-US" dirty="0"/>
              <a:t>Guest expectations </a:t>
            </a:r>
          </a:p>
          <a:p>
            <a:r>
              <a:rPr lang="en-US" dirty="0"/>
              <a:t>Conclusion</a:t>
            </a:r>
          </a:p>
          <a:p>
            <a:r>
              <a:rPr lang="en-US" dirty="0"/>
              <a:t>Reference List </a:t>
            </a:r>
            <a:br>
              <a:rPr lang="en-US" dirty="0"/>
            </a:br>
            <a:endParaRPr lang="en-US" dirty="0"/>
          </a:p>
          <a:p>
            <a:endParaRPr lang="en-US" dirty="0"/>
          </a:p>
          <a:p>
            <a:endParaRPr lang="en-US" dirty="0"/>
          </a:p>
        </p:txBody>
      </p:sp>
    </p:spTree>
    <p:extLst>
      <p:ext uri="{BB962C8B-B14F-4D97-AF65-F5344CB8AC3E}">
        <p14:creationId xmlns:p14="http://schemas.microsoft.com/office/powerpoint/2010/main" val="2215478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E764EA-29D3-2A7B-017F-C1EA3BBEA8E3}"/>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xmlns="" id="{829487B2-D045-884C-6185-5EF07FC6550B}"/>
              </a:ext>
            </a:extLst>
          </p:cNvPr>
          <p:cNvSpPr>
            <a:spLocks noGrp="1"/>
          </p:cNvSpPr>
          <p:nvPr>
            <p:ph idx="1"/>
          </p:nvPr>
        </p:nvSpPr>
        <p:spPr/>
        <p:txBody>
          <a:bodyPr/>
          <a:lstStyle/>
          <a:p>
            <a:pPr algn="just"/>
            <a:r>
              <a:rPr lang="en-US" dirty="0"/>
              <a:t>The Fairfield brand is exclusively owned by Marriott International and is very famous for it’s affordable rooms and guest-friendly services. There are over 1000 locations where Fairfield hotels have set their base. They offer many amenities like in-room services, meeting spaces, ballrooms and much more. Fairfield properties can be used both for leisure and business purposes. </a:t>
            </a:r>
          </a:p>
        </p:txBody>
      </p:sp>
    </p:spTree>
    <p:extLst>
      <p:ext uri="{BB962C8B-B14F-4D97-AF65-F5344CB8AC3E}">
        <p14:creationId xmlns:p14="http://schemas.microsoft.com/office/powerpoint/2010/main" val="1520016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0CDB4A-264A-DD14-E250-2AD9E958D364}"/>
              </a:ext>
            </a:extLst>
          </p:cNvPr>
          <p:cNvSpPr>
            <a:spLocks noGrp="1"/>
          </p:cNvSpPr>
          <p:nvPr>
            <p:ph type="title"/>
          </p:nvPr>
        </p:nvSpPr>
        <p:spPr/>
        <p:txBody>
          <a:bodyPr/>
          <a:lstStyle/>
          <a:p>
            <a:r>
              <a:rPr lang="en-US" dirty="0"/>
              <a:t>Main Consumers</a:t>
            </a:r>
          </a:p>
        </p:txBody>
      </p:sp>
      <p:sp>
        <p:nvSpPr>
          <p:cNvPr id="3" name="Content Placeholder 2">
            <a:extLst>
              <a:ext uri="{FF2B5EF4-FFF2-40B4-BE49-F238E27FC236}">
                <a16:creationId xmlns:a16="http://schemas.microsoft.com/office/drawing/2014/main" xmlns="" id="{92485558-4B32-750A-1A2A-1906E310C05F}"/>
              </a:ext>
            </a:extLst>
          </p:cNvPr>
          <p:cNvSpPr>
            <a:spLocks noGrp="1"/>
          </p:cNvSpPr>
          <p:nvPr>
            <p:ph idx="1"/>
          </p:nvPr>
        </p:nvSpPr>
        <p:spPr/>
        <p:txBody>
          <a:bodyPr/>
          <a:lstStyle/>
          <a:p>
            <a:pPr marL="0" indent="0" algn="just">
              <a:buNone/>
            </a:pPr>
            <a:r>
              <a:rPr lang="en-US" dirty="0"/>
              <a:t>The Fairfield Hotel's primary clients are business and leisure travelers looking for luxurious accommodations at a reasonable price. Due to the brand's closeness to important airports, workplaces, and corporate offices, Fairfield predominantly caters to business travelers. With complimentary high-speed internet and practical conference spaces, Fairfield hotels appeal to business travelers.</a:t>
            </a:r>
          </a:p>
        </p:txBody>
      </p:sp>
    </p:spTree>
    <p:extLst>
      <p:ext uri="{BB962C8B-B14F-4D97-AF65-F5344CB8AC3E}">
        <p14:creationId xmlns:p14="http://schemas.microsoft.com/office/powerpoint/2010/main" val="3188217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3DC455-7FA0-879F-F74F-C586B4809490}"/>
              </a:ext>
            </a:extLst>
          </p:cNvPr>
          <p:cNvSpPr>
            <a:spLocks noGrp="1"/>
          </p:cNvSpPr>
          <p:nvPr>
            <p:ph type="title"/>
          </p:nvPr>
        </p:nvSpPr>
        <p:spPr>
          <a:xfrm>
            <a:off x="1202804" y="1274498"/>
            <a:ext cx="9601196" cy="1303867"/>
          </a:xfrm>
        </p:spPr>
        <p:txBody>
          <a:bodyPr>
            <a:normAutofit fontScale="90000"/>
          </a:bodyPr>
          <a:lstStyle/>
          <a:p>
            <a:r>
              <a:rPr lang="en-US" dirty="0"/>
              <a:t>Nature, Scope and Role of the guest services and facilities </a:t>
            </a:r>
            <a:br>
              <a:rPr lang="en-US" dirty="0"/>
            </a:br>
            <a:endParaRPr lang="en-US" dirty="0"/>
          </a:p>
        </p:txBody>
      </p:sp>
      <p:sp>
        <p:nvSpPr>
          <p:cNvPr id="3" name="Content Placeholder 2">
            <a:extLst>
              <a:ext uri="{FF2B5EF4-FFF2-40B4-BE49-F238E27FC236}">
                <a16:creationId xmlns:a16="http://schemas.microsoft.com/office/drawing/2014/main" xmlns="" id="{0525A642-F348-2ED1-9DCB-A230D47B45FF}"/>
              </a:ext>
            </a:extLst>
          </p:cNvPr>
          <p:cNvSpPr>
            <a:spLocks noGrp="1"/>
          </p:cNvSpPr>
          <p:nvPr>
            <p:ph idx="1"/>
          </p:nvPr>
        </p:nvSpPr>
        <p:spPr/>
        <p:txBody>
          <a:bodyPr/>
          <a:lstStyle/>
          <a:p>
            <a:pPr marL="0" indent="0" algn="just">
              <a:buNone/>
            </a:pPr>
            <a:r>
              <a:rPr lang="en-US" dirty="0"/>
              <a:t>Hotels in Fairfield provide a range of extras and services to make visitors' stays convenient and comfortable. The company's flagship items are modern, opulent hotels with amenities like flat-screen TVs, ergonomic workspaces, and free Wi-Fi. The Fairfield Hotel has an indoor pool, a 24-hour fitness center, and free breakfast.</a:t>
            </a:r>
          </a:p>
        </p:txBody>
      </p:sp>
    </p:spTree>
    <p:extLst>
      <p:ext uri="{BB962C8B-B14F-4D97-AF65-F5344CB8AC3E}">
        <p14:creationId xmlns:p14="http://schemas.microsoft.com/office/powerpoint/2010/main" val="224298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9E3863-4A59-0407-5CE5-D6171498FFC9}"/>
              </a:ext>
            </a:extLst>
          </p:cNvPr>
          <p:cNvSpPr>
            <a:spLocks noGrp="1"/>
          </p:cNvSpPr>
          <p:nvPr>
            <p:ph type="title"/>
          </p:nvPr>
        </p:nvSpPr>
        <p:spPr/>
        <p:txBody>
          <a:bodyPr>
            <a:normAutofit fontScale="90000"/>
          </a:bodyPr>
          <a:lstStyle/>
          <a:p>
            <a:r>
              <a:rPr lang="en-US" dirty="0"/>
              <a:t>Role and function of guest services</a:t>
            </a:r>
            <a:br>
              <a:rPr lang="en-US" dirty="0"/>
            </a:br>
            <a:endParaRPr lang="en-US" dirty="0"/>
          </a:p>
        </p:txBody>
      </p:sp>
      <p:sp>
        <p:nvSpPr>
          <p:cNvPr id="3" name="Content Placeholder 2">
            <a:extLst>
              <a:ext uri="{FF2B5EF4-FFF2-40B4-BE49-F238E27FC236}">
                <a16:creationId xmlns:a16="http://schemas.microsoft.com/office/drawing/2014/main" xmlns="" id="{B6F971E7-21C7-DDC4-3150-187196B88DF7}"/>
              </a:ext>
            </a:extLst>
          </p:cNvPr>
          <p:cNvSpPr>
            <a:spLocks noGrp="1"/>
          </p:cNvSpPr>
          <p:nvPr>
            <p:ph idx="1"/>
          </p:nvPr>
        </p:nvSpPr>
        <p:spPr/>
        <p:txBody>
          <a:bodyPr>
            <a:normAutofit/>
          </a:bodyPr>
          <a:lstStyle/>
          <a:p>
            <a:pPr marL="0" indent="0" algn="just">
              <a:buNone/>
            </a:pPr>
            <a:r>
              <a:rPr lang="en-US" dirty="0"/>
              <a:t>Any local business, including hotels, needs to have strong visitor management services and skills since they have a direct impact on the satisfaction of visitors. The capacity of a hotel to draw in new business and eventually boost income through positive word of mouth hinges on providing an excellent guest experience. By offering a variety of services and amenities to improve guests' comfort and convenience, Guest Services plays a crucial part in delivering a great guest experience. Fitness </a:t>
            </a:r>
            <a:r>
              <a:rPr lang="en-US" dirty="0" err="1"/>
              <a:t>centres</a:t>
            </a:r>
            <a:r>
              <a:rPr lang="en-US" dirty="0"/>
              <a:t>, restaurants, bars, room service, housekeeping, and concierge are available on-site.</a:t>
            </a:r>
          </a:p>
        </p:txBody>
      </p:sp>
    </p:spTree>
    <p:extLst>
      <p:ext uri="{BB962C8B-B14F-4D97-AF65-F5344CB8AC3E}">
        <p14:creationId xmlns:p14="http://schemas.microsoft.com/office/powerpoint/2010/main" val="2114030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67AF78-C182-BE66-B1F4-9E1B4FA272E6}"/>
              </a:ext>
            </a:extLst>
          </p:cNvPr>
          <p:cNvSpPr>
            <a:spLocks noGrp="1"/>
          </p:cNvSpPr>
          <p:nvPr>
            <p:ph type="title"/>
          </p:nvPr>
        </p:nvSpPr>
        <p:spPr/>
        <p:txBody>
          <a:bodyPr>
            <a:normAutofit fontScale="90000"/>
          </a:bodyPr>
          <a:lstStyle/>
          <a:p>
            <a:r>
              <a:rPr lang="en-US" dirty="0"/>
              <a:t>Importance of hospitality </a:t>
            </a:r>
            <a:br>
              <a:rPr lang="en-US" dirty="0"/>
            </a:br>
            <a:endParaRPr lang="en-US" dirty="0"/>
          </a:p>
        </p:txBody>
      </p:sp>
      <p:sp>
        <p:nvSpPr>
          <p:cNvPr id="3" name="Content Placeholder 2">
            <a:extLst>
              <a:ext uri="{FF2B5EF4-FFF2-40B4-BE49-F238E27FC236}">
                <a16:creationId xmlns:a16="http://schemas.microsoft.com/office/drawing/2014/main" xmlns="" id="{C021792B-714A-C44B-4DD2-4827747F78B8}"/>
              </a:ext>
            </a:extLst>
          </p:cNvPr>
          <p:cNvSpPr>
            <a:spLocks noGrp="1"/>
          </p:cNvSpPr>
          <p:nvPr>
            <p:ph idx="1"/>
          </p:nvPr>
        </p:nvSpPr>
        <p:spPr/>
        <p:txBody>
          <a:bodyPr/>
          <a:lstStyle/>
          <a:p>
            <a:pPr marL="0" indent="0" algn="just">
              <a:buNone/>
            </a:pPr>
            <a:r>
              <a:rPr lang="en-US" dirty="0"/>
              <a:t>Whether in the hotel sector, dining establishments, or any other service-related company, hospitality is crucial to ensuring a satisfying client experience. This entails anticipating and attending to visitors' requirements, fostering a welcome atmosphere, and offering first-rate service.</a:t>
            </a:r>
          </a:p>
        </p:txBody>
      </p:sp>
    </p:spTree>
    <p:extLst>
      <p:ext uri="{BB962C8B-B14F-4D97-AF65-F5344CB8AC3E}">
        <p14:creationId xmlns:p14="http://schemas.microsoft.com/office/powerpoint/2010/main" val="3996455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9C099A-9952-5A47-F9F8-17146F26A3C6}"/>
              </a:ext>
            </a:extLst>
          </p:cNvPr>
          <p:cNvSpPr>
            <a:spLocks noGrp="1"/>
          </p:cNvSpPr>
          <p:nvPr>
            <p:ph type="title"/>
          </p:nvPr>
        </p:nvSpPr>
        <p:spPr/>
        <p:txBody>
          <a:bodyPr>
            <a:normAutofit fontScale="90000"/>
          </a:bodyPr>
          <a:lstStyle/>
          <a:p>
            <a:r>
              <a:rPr lang="en-US" dirty="0"/>
              <a:t>Guest expectations </a:t>
            </a:r>
            <a:br>
              <a:rPr lang="en-US" dirty="0"/>
            </a:br>
            <a:endParaRPr lang="en-US" dirty="0"/>
          </a:p>
        </p:txBody>
      </p:sp>
      <p:sp>
        <p:nvSpPr>
          <p:cNvPr id="3" name="Content Placeholder 2">
            <a:extLst>
              <a:ext uri="{FF2B5EF4-FFF2-40B4-BE49-F238E27FC236}">
                <a16:creationId xmlns:a16="http://schemas.microsoft.com/office/drawing/2014/main" xmlns="" id="{90B83E07-DDDE-5C1D-733C-681CA4813F9B}"/>
              </a:ext>
            </a:extLst>
          </p:cNvPr>
          <p:cNvSpPr>
            <a:spLocks noGrp="1"/>
          </p:cNvSpPr>
          <p:nvPr>
            <p:ph idx="1"/>
          </p:nvPr>
        </p:nvSpPr>
        <p:spPr/>
        <p:txBody>
          <a:bodyPr/>
          <a:lstStyle/>
          <a:p>
            <a:pPr marL="0" indent="0" algn="just">
              <a:buNone/>
            </a:pPr>
            <a:r>
              <a:rPr lang="en-US" dirty="0"/>
              <a:t>Hotels may meet and surpass visitor expectations by offering the greatest services and amenities that suit their needs, offering a </a:t>
            </a:r>
            <a:r>
              <a:rPr lang="en-US" dirty="0" err="1"/>
              <a:t>customised</a:t>
            </a:r>
            <a:r>
              <a:rPr lang="en-US" dirty="0"/>
              <a:t> experience, upholding a high standard of cleanliness and hygiene in, and by managing any issues or concerns quickly and effectively. </a:t>
            </a:r>
          </a:p>
        </p:txBody>
      </p:sp>
    </p:spTree>
    <p:extLst>
      <p:ext uri="{BB962C8B-B14F-4D97-AF65-F5344CB8AC3E}">
        <p14:creationId xmlns:p14="http://schemas.microsoft.com/office/powerpoint/2010/main" val="1099489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3B4DA1-F502-1536-13A0-97B419340DF5}"/>
              </a:ext>
            </a:extLst>
          </p:cNvPr>
          <p:cNvSpPr>
            <a:spLocks noGrp="1"/>
          </p:cNvSpPr>
          <p:nvPr>
            <p:ph type="title"/>
          </p:nvPr>
        </p:nvSpPr>
        <p:spPr/>
        <p:txBody>
          <a:bodyPr>
            <a:normAutofit fontScale="90000"/>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xmlns="" id="{9BC46FD2-2182-C36B-80FB-E70530CC16B2}"/>
              </a:ext>
            </a:extLst>
          </p:cNvPr>
          <p:cNvSpPr>
            <a:spLocks noGrp="1"/>
          </p:cNvSpPr>
          <p:nvPr>
            <p:ph idx="1"/>
          </p:nvPr>
        </p:nvSpPr>
        <p:spPr/>
        <p:txBody>
          <a:bodyPr/>
          <a:lstStyle/>
          <a:p>
            <a:pPr algn="just"/>
            <a:r>
              <a:rPr lang="en-US" dirty="0"/>
              <a:t>In conclusion, successful hotels depend heavily on hospitality and hospitality. Hotels may create a </a:t>
            </a:r>
            <a:r>
              <a:rPr lang="en-US" dirty="0" err="1"/>
              <a:t>favourable</a:t>
            </a:r>
            <a:r>
              <a:rPr lang="en-US" dirty="0"/>
              <a:t> experience and foster loyalty by offering distinctive services and goods that meet visitors' requirements and expectations. Because of the fiercer competition in the hospitality sector, it is more crucial than ever for hotels to put a high priority on customer service and concentrate on delivering an unforgettable guest experience.</a:t>
            </a:r>
          </a:p>
        </p:txBody>
      </p:sp>
    </p:spTree>
    <p:extLst>
      <p:ext uri="{BB962C8B-B14F-4D97-AF65-F5344CB8AC3E}">
        <p14:creationId xmlns:p14="http://schemas.microsoft.com/office/powerpoint/2010/main" val="1195351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4ECC83-2137-DE92-14EC-63AE0C740E27}"/>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xmlns="" id="{F7604DF5-A055-F069-54CD-2AE165E52B35}"/>
              </a:ext>
            </a:extLst>
          </p:cNvPr>
          <p:cNvSpPr>
            <a:spLocks noGrp="1"/>
          </p:cNvSpPr>
          <p:nvPr>
            <p:ph idx="1"/>
          </p:nvPr>
        </p:nvSpPr>
        <p:spPr>
          <a:xfrm>
            <a:off x="1295401" y="2556931"/>
            <a:ext cx="9601196" cy="3597683"/>
          </a:xfrm>
        </p:spPr>
        <p:txBody>
          <a:bodyPr>
            <a:normAutofit fontScale="47500" lnSpcReduction="20000"/>
          </a:bodyPr>
          <a:lstStyle/>
          <a:p>
            <a:r>
              <a:rPr lang="en-IN" b="0" i="0" u="none" strike="noStrike" dirty="0" err="1">
                <a:solidFill>
                  <a:srgbClr val="222222"/>
                </a:solidFill>
                <a:effectLst/>
                <a:latin typeface="Arial" panose="020B0604020202020204" pitchFamily="34" charset="0"/>
              </a:rPr>
              <a:t>Orfila-Sintes</a:t>
            </a:r>
            <a:r>
              <a:rPr lang="en-IN" b="0" i="0" u="none" strike="noStrike" dirty="0">
                <a:solidFill>
                  <a:srgbClr val="222222"/>
                </a:solidFill>
                <a:effectLst/>
                <a:latin typeface="Arial" panose="020B0604020202020204" pitchFamily="34" charset="0"/>
              </a:rPr>
              <a:t>, F. and </a:t>
            </a:r>
            <a:r>
              <a:rPr lang="en-IN" b="0" i="0" u="none" strike="noStrike" dirty="0" err="1">
                <a:solidFill>
                  <a:srgbClr val="222222"/>
                </a:solidFill>
                <a:effectLst/>
                <a:latin typeface="Arial" panose="020B0604020202020204" pitchFamily="34" charset="0"/>
              </a:rPr>
              <a:t>Mattsson</a:t>
            </a:r>
            <a:r>
              <a:rPr lang="en-IN" b="0" i="0" u="none" strike="noStrike" dirty="0">
                <a:solidFill>
                  <a:srgbClr val="222222"/>
                </a:solidFill>
                <a:effectLst/>
                <a:latin typeface="Arial" panose="020B0604020202020204" pitchFamily="34" charset="0"/>
              </a:rPr>
              <a:t>, J., (2019). Innovation </a:t>
            </a:r>
            <a:r>
              <a:rPr lang="en-IN" b="0" i="0" u="none" strike="noStrike" dirty="0" err="1">
                <a:solidFill>
                  <a:srgbClr val="222222"/>
                </a:solidFill>
                <a:effectLst/>
                <a:latin typeface="Arial" panose="020B0604020202020204" pitchFamily="34" charset="0"/>
              </a:rPr>
              <a:t>behavior</a:t>
            </a:r>
            <a:r>
              <a:rPr lang="en-IN" b="0" i="0" u="none" strike="noStrike" dirty="0">
                <a:solidFill>
                  <a:srgbClr val="222222"/>
                </a:solidFill>
                <a:effectLst/>
                <a:latin typeface="Arial" panose="020B0604020202020204" pitchFamily="34" charset="0"/>
              </a:rPr>
              <a:t> in the hotel industry. </a:t>
            </a:r>
            <a:r>
              <a:rPr lang="en-IN" b="0" i="1" u="none" strike="noStrike" dirty="0">
                <a:solidFill>
                  <a:srgbClr val="222222"/>
                </a:solidFill>
                <a:effectLst/>
                <a:latin typeface="Arial" panose="020B0604020202020204" pitchFamily="34" charset="0"/>
              </a:rPr>
              <a:t>Omega</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37</a:t>
            </a:r>
            <a:r>
              <a:rPr lang="en-IN" b="0" i="0" u="none" strike="noStrike" dirty="0">
                <a:solidFill>
                  <a:srgbClr val="222222"/>
                </a:solidFill>
                <a:effectLst/>
                <a:latin typeface="Arial" panose="020B0604020202020204" pitchFamily="34" charset="0"/>
              </a:rPr>
              <a:t>(2), pp.380-394.</a:t>
            </a:r>
          </a:p>
          <a:p>
            <a:pPr algn="just"/>
            <a:r>
              <a:rPr lang="en-IN" b="0" i="0" u="none" strike="noStrike" dirty="0">
                <a:solidFill>
                  <a:srgbClr val="222222"/>
                </a:solidFill>
                <a:effectLst/>
                <a:latin typeface="Arial" panose="020B0604020202020204" pitchFamily="34" charset="0"/>
              </a:rPr>
              <a:t>Jones, P., Hillier, D. and Comfort, D., (2019). Sustainability in the global hotel industry. </a:t>
            </a:r>
            <a:r>
              <a:rPr lang="en-IN" b="0" i="1" u="none" strike="noStrike" dirty="0">
                <a:solidFill>
                  <a:srgbClr val="222222"/>
                </a:solidFill>
                <a:effectLst/>
                <a:latin typeface="Arial" panose="020B0604020202020204" pitchFamily="34" charset="0"/>
              </a:rPr>
              <a:t>International Journal of Contemporary Hospitality Management</a:t>
            </a:r>
            <a:r>
              <a:rPr lang="en-IN" b="0" i="0" u="none" strike="noStrike" dirty="0">
                <a:solidFill>
                  <a:srgbClr val="222222"/>
                </a:solidFill>
                <a:effectLst/>
                <a:latin typeface="Arial" panose="020B0604020202020204" pitchFamily="34" charset="0"/>
              </a:rPr>
              <a:t>.</a:t>
            </a:r>
            <a:endParaRPr lang="en-IN" dirty="0">
              <a:solidFill>
                <a:srgbClr val="222222"/>
              </a:solidFill>
              <a:latin typeface="Arial" panose="020B0604020202020204" pitchFamily="34" charset="0"/>
            </a:endParaRPr>
          </a:p>
          <a:p>
            <a:r>
              <a:rPr lang="en-IN" b="0" i="0" u="none" strike="noStrike" dirty="0" err="1">
                <a:solidFill>
                  <a:srgbClr val="222222"/>
                </a:solidFill>
                <a:effectLst/>
                <a:latin typeface="Arial" panose="020B0604020202020204" pitchFamily="34" charset="0"/>
              </a:rPr>
              <a:t>Whitla</a:t>
            </a:r>
            <a:r>
              <a:rPr lang="en-IN" b="0" i="0" u="none" strike="noStrike" dirty="0">
                <a:solidFill>
                  <a:srgbClr val="222222"/>
                </a:solidFill>
                <a:effectLst/>
                <a:latin typeface="Arial" panose="020B0604020202020204" pitchFamily="34" charset="0"/>
              </a:rPr>
              <a:t>, P., Walters, P.G. and Davies, H., (2017). Global strategies in the international hotel industry. </a:t>
            </a:r>
            <a:r>
              <a:rPr lang="en-IN" b="0" i="1" u="none" strike="noStrike" dirty="0">
                <a:solidFill>
                  <a:srgbClr val="222222"/>
                </a:solidFill>
                <a:effectLst/>
                <a:latin typeface="Arial" panose="020B0604020202020204" pitchFamily="34" charset="0"/>
              </a:rPr>
              <a:t>International Journal of Hospitality Management</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26</a:t>
            </a:r>
            <a:r>
              <a:rPr lang="en-IN" b="0" i="0" u="none" strike="noStrike" dirty="0">
                <a:solidFill>
                  <a:srgbClr val="222222"/>
                </a:solidFill>
                <a:effectLst/>
                <a:latin typeface="Arial" panose="020B0604020202020204" pitchFamily="34" charset="0"/>
              </a:rPr>
              <a:t>(4), pp.777-792.</a:t>
            </a:r>
          </a:p>
          <a:p>
            <a:r>
              <a:rPr lang="en-IN" b="0" i="0" u="none" strike="noStrike" dirty="0" err="1">
                <a:solidFill>
                  <a:srgbClr val="222222"/>
                </a:solidFill>
                <a:effectLst/>
                <a:latin typeface="Arial" panose="020B0604020202020204" pitchFamily="34" charset="0"/>
              </a:rPr>
              <a:t>Kandampully</a:t>
            </a:r>
            <a:r>
              <a:rPr lang="en-IN" b="0" i="0" u="none" strike="noStrike" dirty="0">
                <a:solidFill>
                  <a:srgbClr val="222222"/>
                </a:solidFill>
                <a:effectLst/>
                <a:latin typeface="Arial" panose="020B0604020202020204" pitchFamily="34" charset="0"/>
              </a:rPr>
              <a:t>, J. and </a:t>
            </a:r>
            <a:r>
              <a:rPr lang="en-IN" b="0" i="0" u="none" strike="noStrike" dirty="0" err="1">
                <a:solidFill>
                  <a:srgbClr val="222222"/>
                </a:solidFill>
                <a:effectLst/>
                <a:latin typeface="Arial" panose="020B0604020202020204" pitchFamily="34" charset="0"/>
              </a:rPr>
              <a:t>Suhartanto</a:t>
            </a:r>
            <a:r>
              <a:rPr lang="en-IN" b="0" i="0" u="none" strike="noStrike" dirty="0">
                <a:solidFill>
                  <a:srgbClr val="222222"/>
                </a:solidFill>
                <a:effectLst/>
                <a:latin typeface="Arial" panose="020B0604020202020204" pitchFamily="34" charset="0"/>
              </a:rPr>
              <a:t>, D., (2020). Customer loyalty in the hotel industry: the role of customer satisfaction and image. </a:t>
            </a:r>
            <a:r>
              <a:rPr lang="en-IN" b="0" i="1" u="none" strike="noStrike" dirty="0">
                <a:solidFill>
                  <a:srgbClr val="222222"/>
                </a:solidFill>
                <a:effectLst/>
                <a:latin typeface="Arial" panose="020B0604020202020204" pitchFamily="34" charset="0"/>
              </a:rPr>
              <a:t>International journal of contemporary hospitality management</a:t>
            </a:r>
            <a:r>
              <a:rPr lang="en-IN" b="0" i="0" u="none" strike="noStrike" dirty="0">
                <a:solidFill>
                  <a:srgbClr val="222222"/>
                </a:solidFill>
                <a:effectLst/>
                <a:latin typeface="Arial" panose="020B0604020202020204" pitchFamily="34" charset="0"/>
              </a:rPr>
              <a:t>.</a:t>
            </a:r>
          </a:p>
          <a:p>
            <a:r>
              <a:rPr lang="en-IN" b="0" i="0" u="none" strike="noStrike" dirty="0">
                <a:solidFill>
                  <a:srgbClr val="222222"/>
                </a:solidFill>
                <a:effectLst/>
                <a:latin typeface="Arial" panose="020B0604020202020204" pitchFamily="34" charset="0"/>
              </a:rPr>
              <a:t>Barsky, J.D., (2022). Customer satisfaction in the hotel industry: Meaning and measurement. </a:t>
            </a:r>
            <a:r>
              <a:rPr lang="en-IN" b="0" i="1" u="none" strike="noStrike" dirty="0">
                <a:solidFill>
                  <a:srgbClr val="222222"/>
                </a:solidFill>
                <a:effectLst/>
                <a:latin typeface="Arial" panose="020B0604020202020204" pitchFamily="34" charset="0"/>
              </a:rPr>
              <a:t>Hospitality Research Journal</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16</a:t>
            </a:r>
            <a:r>
              <a:rPr lang="en-IN" b="0" i="0" u="none" strike="noStrike" dirty="0">
                <a:solidFill>
                  <a:srgbClr val="222222"/>
                </a:solidFill>
                <a:effectLst/>
                <a:latin typeface="Arial" panose="020B0604020202020204" pitchFamily="34" charset="0"/>
              </a:rPr>
              <a:t>(1), pp.51-73.</a:t>
            </a:r>
          </a:p>
          <a:p>
            <a:r>
              <a:rPr lang="en-IN" b="0" i="0" u="none" strike="noStrike" dirty="0" err="1">
                <a:solidFill>
                  <a:srgbClr val="222222"/>
                </a:solidFill>
                <a:effectLst/>
                <a:latin typeface="Arial" panose="020B0604020202020204" pitchFamily="34" charset="0"/>
              </a:rPr>
              <a:t>Hormby</a:t>
            </a:r>
            <a:r>
              <a:rPr lang="en-IN" b="0" i="0" u="none" strike="noStrike" dirty="0">
                <a:solidFill>
                  <a:srgbClr val="222222"/>
                </a:solidFill>
                <a:effectLst/>
                <a:latin typeface="Arial" panose="020B0604020202020204" pitchFamily="34" charset="0"/>
              </a:rPr>
              <a:t>, S., Morrison, J., Dave, P., Meyers, M. and </a:t>
            </a:r>
            <a:r>
              <a:rPr lang="en-IN" b="0" i="0" u="none" strike="noStrike" dirty="0" err="1">
                <a:solidFill>
                  <a:srgbClr val="222222"/>
                </a:solidFill>
                <a:effectLst/>
                <a:latin typeface="Arial" panose="020B0604020202020204" pitchFamily="34" charset="0"/>
              </a:rPr>
              <a:t>Tenca</a:t>
            </a:r>
            <a:r>
              <a:rPr lang="en-IN" b="0" i="0" u="none" strike="noStrike" dirty="0">
                <a:solidFill>
                  <a:srgbClr val="222222"/>
                </a:solidFill>
                <a:effectLst/>
                <a:latin typeface="Arial" panose="020B0604020202020204" pitchFamily="34" charset="0"/>
              </a:rPr>
              <a:t>, T., (2018). Marriott International increases revenue by implementing a group pricing optimizer. </a:t>
            </a:r>
            <a:r>
              <a:rPr lang="en-IN" b="0" i="1" u="none" strike="noStrike" dirty="0">
                <a:solidFill>
                  <a:srgbClr val="222222"/>
                </a:solidFill>
                <a:effectLst/>
                <a:latin typeface="Arial" panose="020B0604020202020204" pitchFamily="34" charset="0"/>
              </a:rPr>
              <a:t>Interfaces</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40</a:t>
            </a:r>
            <a:r>
              <a:rPr lang="en-IN" b="0" i="0" u="none" strike="noStrike" dirty="0">
                <a:solidFill>
                  <a:srgbClr val="222222"/>
                </a:solidFill>
                <a:effectLst/>
                <a:latin typeface="Arial" panose="020B0604020202020204" pitchFamily="34" charset="0"/>
              </a:rPr>
              <a:t>(1), pp.47-57.</a:t>
            </a:r>
          </a:p>
          <a:p>
            <a:r>
              <a:rPr lang="en-IN" b="0" i="0" u="none" strike="noStrike" dirty="0" err="1">
                <a:solidFill>
                  <a:srgbClr val="222222"/>
                </a:solidFill>
                <a:effectLst/>
                <a:latin typeface="Arial" panose="020B0604020202020204" pitchFamily="34" charset="0"/>
              </a:rPr>
              <a:t>Medlik</a:t>
            </a:r>
            <a:r>
              <a:rPr lang="en-IN" b="0" i="0" u="none" strike="noStrike" dirty="0">
                <a:solidFill>
                  <a:srgbClr val="222222"/>
                </a:solidFill>
                <a:effectLst/>
                <a:latin typeface="Arial" panose="020B0604020202020204" pitchFamily="34" charset="0"/>
              </a:rPr>
              <a:t>, S. and Ingram, H., (2020). </a:t>
            </a:r>
            <a:r>
              <a:rPr lang="en-IN" b="0" i="1" u="none" strike="noStrike" dirty="0">
                <a:solidFill>
                  <a:srgbClr val="222222"/>
                </a:solidFill>
                <a:effectLst/>
                <a:latin typeface="Arial" panose="020B0604020202020204" pitchFamily="34" charset="0"/>
              </a:rPr>
              <a:t>The business of hotels</a:t>
            </a:r>
            <a:r>
              <a:rPr lang="en-IN" b="0" i="0" u="none" strike="noStrike" dirty="0">
                <a:solidFill>
                  <a:srgbClr val="222222"/>
                </a:solidFill>
                <a:effectLst/>
                <a:latin typeface="Arial" panose="020B0604020202020204" pitchFamily="34" charset="0"/>
              </a:rPr>
              <a:t>. Routledge.</a:t>
            </a:r>
            <a:endParaRPr lang="en-IN" dirty="0">
              <a:solidFill>
                <a:srgbClr val="222222"/>
              </a:solidFill>
              <a:latin typeface="Arial" panose="020B0604020202020204" pitchFamily="34" charset="0"/>
            </a:endParaRPr>
          </a:p>
          <a:p>
            <a:r>
              <a:rPr lang="en-IN" b="0" i="0" u="none" strike="noStrike" dirty="0">
                <a:solidFill>
                  <a:srgbClr val="222222"/>
                </a:solidFill>
                <a:effectLst/>
                <a:latin typeface="Arial" panose="020B0604020202020204" pitchFamily="34" charset="0"/>
              </a:rPr>
              <a:t>Kirk, D., (2021). Environmental management in hotels. </a:t>
            </a:r>
            <a:r>
              <a:rPr lang="en-IN" b="0" i="1" u="none" strike="noStrike" dirty="0">
                <a:solidFill>
                  <a:srgbClr val="222222"/>
                </a:solidFill>
                <a:effectLst/>
                <a:latin typeface="Arial" panose="020B0604020202020204" pitchFamily="34" charset="0"/>
              </a:rPr>
              <a:t>International journal of contemporary hospitality management</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7</a:t>
            </a:r>
            <a:r>
              <a:rPr lang="en-IN" b="0" i="0" u="none" strike="noStrike" dirty="0">
                <a:solidFill>
                  <a:srgbClr val="222222"/>
                </a:solidFill>
                <a:effectLst/>
                <a:latin typeface="Arial" panose="020B0604020202020204" pitchFamily="34" charset="0"/>
              </a:rPr>
              <a:t>(6), pp.3-8.</a:t>
            </a:r>
          </a:p>
          <a:p>
            <a:r>
              <a:rPr lang="en-IN" b="0" i="0" u="none" strike="noStrike" dirty="0">
                <a:solidFill>
                  <a:srgbClr val="222222"/>
                </a:solidFill>
                <a:effectLst/>
                <a:latin typeface="Arial" panose="020B0604020202020204" pitchFamily="34" charset="0"/>
              </a:rPr>
              <a:t>Wood, R.C., (2017). </a:t>
            </a:r>
            <a:r>
              <a:rPr lang="en-IN" b="0" i="1" u="none" strike="noStrike" dirty="0">
                <a:solidFill>
                  <a:srgbClr val="222222"/>
                </a:solidFill>
                <a:effectLst/>
                <a:latin typeface="Arial" panose="020B0604020202020204" pitchFamily="34" charset="0"/>
              </a:rPr>
              <a:t>Working in hotels and catering</a:t>
            </a:r>
            <a:r>
              <a:rPr lang="en-IN" b="0" i="0" u="none" strike="noStrike" dirty="0">
                <a:solidFill>
                  <a:srgbClr val="222222"/>
                </a:solidFill>
                <a:effectLst/>
                <a:latin typeface="Arial" panose="020B0604020202020204" pitchFamily="34" charset="0"/>
              </a:rPr>
              <a:t>. International Thomson Business Press.</a:t>
            </a:r>
          </a:p>
          <a:p>
            <a:r>
              <a:rPr lang="en-IN" b="0" i="0" u="none" strike="noStrike" dirty="0">
                <a:solidFill>
                  <a:srgbClr val="222222"/>
                </a:solidFill>
                <a:effectLst/>
                <a:latin typeface="Arial" panose="020B0604020202020204" pitchFamily="34" charset="0"/>
              </a:rPr>
              <a:t>Walls, A., </a:t>
            </a:r>
            <a:r>
              <a:rPr lang="en-IN" b="0" i="0" u="none" strike="noStrike" dirty="0" err="1">
                <a:solidFill>
                  <a:srgbClr val="222222"/>
                </a:solidFill>
                <a:effectLst/>
                <a:latin typeface="Arial" panose="020B0604020202020204" pitchFamily="34" charset="0"/>
              </a:rPr>
              <a:t>Okumus</a:t>
            </a:r>
            <a:r>
              <a:rPr lang="en-IN" b="0" i="0" u="none" strike="noStrike" dirty="0">
                <a:solidFill>
                  <a:srgbClr val="222222"/>
                </a:solidFill>
                <a:effectLst/>
                <a:latin typeface="Arial" panose="020B0604020202020204" pitchFamily="34" charset="0"/>
              </a:rPr>
              <a:t>, F., Wang, Y. and Kwun, D.J.W., (2019). Understanding the consumer experience: An exploratory study of luxury hotels. </a:t>
            </a:r>
            <a:r>
              <a:rPr lang="en-IN" b="0" i="1" u="none" strike="noStrike" dirty="0">
                <a:solidFill>
                  <a:srgbClr val="222222"/>
                </a:solidFill>
                <a:effectLst/>
                <a:latin typeface="Arial" panose="020B0604020202020204" pitchFamily="34" charset="0"/>
              </a:rPr>
              <a:t>Journal of Hospitality Marketing &amp; Management</a:t>
            </a:r>
            <a:r>
              <a:rPr lang="en-IN" b="0" i="0" u="none" strike="noStrike" dirty="0">
                <a:solidFill>
                  <a:srgbClr val="222222"/>
                </a:solidFill>
                <a:effectLst/>
                <a:latin typeface="Arial" panose="020B0604020202020204" pitchFamily="34" charset="0"/>
              </a:rPr>
              <a:t>, </a:t>
            </a:r>
            <a:r>
              <a:rPr lang="en-IN" b="0" i="1" u="none" strike="noStrike" dirty="0">
                <a:solidFill>
                  <a:srgbClr val="222222"/>
                </a:solidFill>
                <a:effectLst/>
                <a:latin typeface="Arial" panose="020B0604020202020204" pitchFamily="34" charset="0"/>
              </a:rPr>
              <a:t>20</a:t>
            </a:r>
            <a:r>
              <a:rPr lang="en-IN" b="0" i="0" u="none" strike="noStrike" dirty="0">
                <a:solidFill>
                  <a:srgbClr val="222222"/>
                </a:solidFill>
                <a:effectLst/>
                <a:latin typeface="Arial" panose="020B0604020202020204" pitchFamily="34" charset="0"/>
              </a:rPr>
              <a:t>(2), pp.166-197.</a:t>
            </a:r>
          </a:p>
          <a:p>
            <a:endParaRPr lang="en-US" dirty="0"/>
          </a:p>
        </p:txBody>
      </p:sp>
    </p:spTree>
    <p:extLst>
      <p:ext uri="{BB962C8B-B14F-4D97-AF65-F5344CB8AC3E}">
        <p14:creationId xmlns:p14="http://schemas.microsoft.com/office/powerpoint/2010/main" val="23523323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xmlns=""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{2A354A96-0B12-AC40-9864-6AD3ED85968B}tf10001064</Template>
  <TotalTime>0</TotalTime>
  <Words>910</Words>
  <Application>Microsoft Office PowerPoint</Application>
  <PresentationFormat>Custom</PresentationFormat>
  <Paragraphs>45</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Fairfield By Marriott International </vt:lpstr>
      <vt:lpstr>Table of Contents </vt:lpstr>
      <vt:lpstr>Introduction </vt:lpstr>
      <vt:lpstr>Main Consumers</vt:lpstr>
      <vt:lpstr>Nature, Scope and Role of the guest services and facilities  </vt:lpstr>
      <vt:lpstr>Role and function of guest services </vt:lpstr>
      <vt:lpstr>Importance of hospitality  </vt:lpstr>
      <vt:lpstr>Guest expectations  </vt:lpstr>
      <vt:lpstr>Conclusion </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2023-05-08T19:13:39Z</dcterms:created>
  <dcterms:modified xsi:type="dcterms:W3CDTF">2023-05-08T19:15:28Z</dcterms:modified>
</cp:coreProperties>
</file>